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58" r:id="rId7"/>
    <p:sldId id="283" r:id="rId8"/>
    <p:sldId id="284" r:id="rId9"/>
    <p:sldId id="290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4F0A5-55D3-437D-AA90-8534F46DEC5D}" v="2076" dt="2022-12-13T13:08:08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FRANCESCO DI CECIO" userId="S::g.dicecio@studenti.unina.it::e1edfa6d-fc0b-48f7-b129-bdcbb6d40ea7" providerId="AD" clId="Web-{1B04F0A5-55D3-437D-AA90-8534F46DEC5D}"/>
    <pc:docChg chg="addSld delSld modSld">
      <pc:chgData name="GIUSEPPE FRANCESCO DI CECIO" userId="S::g.dicecio@studenti.unina.it::e1edfa6d-fc0b-48f7-b129-bdcbb6d40ea7" providerId="AD" clId="Web-{1B04F0A5-55D3-437D-AA90-8534F46DEC5D}" dt="2022-12-13T13:08:08.259" v="1970" actId="1076"/>
      <pc:docMkLst>
        <pc:docMk/>
      </pc:docMkLst>
      <pc:sldChg chg="addSp delSp modSp">
        <pc:chgData name="GIUSEPPE FRANCESCO DI CECIO" userId="S::g.dicecio@studenti.unina.it::e1edfa6d-fc0b-48f7-b129-bdcbb6d40ea7" providerId="AD" clId="Web-{1B04F0A5-55D3-437D-AA90-8534F46DEC5D}" dt="2022-12-13T13:08:08.259" v="1970" actId="1076"/>
        <pc:sldMkLst>
          <pc:docMk/>
          <pc:sldMk cId="497607547" sldId="258"/>
        </pc:sldMkLst>
        <pc:spChg chg="mod">
          <ac:chgData name="GIUSEPPE FRANCESCO DI CECIO" userId="S::g.dicecio@studenti.unina.it::e1edfa6d-fc0b-48f7-b129-bdcbb6d40ea7" providerId="AD" clId="Web-{1B04F0A5-55D3-437D-AA90-8534F46DEC5D}" dt="2022-12-13T13:02:21.982" v="1830" actId="14100"/>
          <ac:spMkLst>
            <pc:docMk/>
            <pc:sldMk cId="497607547" sldId="258"/>
            <ac:spMk id="4" creationId="{996FA052-90C3-7392-7E6C-C7AED47BD6B1}"/>
          </ac:spMkLst>
        </pc:spChg>
        <pc:spChg chg="add mod">
          <ac:chgData name="GIUSEPPE FRANCESCO DI CECIO" userId="S::g.dicecio@studenti.unina.it::e1edfa6d-fc0b-48f7-b129-bdcbb6d40ea7" providerId="AD" clId="Web-{1B04F0A5-55D3-437D-AA90-8534F46DEC5D}" dt="2022-12-13T13:08:08.259" v="1970" actId="1076"/>
          <ac:spMkLst>
            <pc:docMk/>
            <pc:sldMk cId="497607547" sldId="258"/>
            <ac:spMk id="6" creationId="{CAC93650-7A18-3CA3-B27B-FF785FD69E83}"/>
          </ac:spMkLst>
        </pc:spChg>
        <pc:picChg chg="add del mod">
          <ac:chgData name="GIUSEPPE FRANCESCO DI CECIO" userId="S::g.dicecio@studenti.unina.it::e1edfa6d-fc0b-48f7-b129-bdcbb6d40ea7" providerId="AD" clId="Web-{1B04F0A5-55D3-437D-AA90-8534F46DEC5D}" dt="2022-12-13T13:03:28.062" v="1832"/>
          <ac:picMkLst>
            <pc:docMk/>
            <pc:sldMk cId="497607547" sldId="258"/>
            <ac:picMk id="3" creationId="{54511439-7C48-E8E3-DDEC-DFAFE374F8DD}"/>
          </ac:picMkLst>
        </pc:picChg>
        <pc:picChg chg="add mod">
          <ac:chgData name="GIUSEPPE FRANCESCO DI CECIO" userId="S::g.dicecio@studenti.unina.it::e1edfa6d-fc0b-48f7-b129-bdcbb6d40ea7" providerId="AD" clId="Web-{1B04F0A5-55D3-437D-AA90-8534F46DEC5D}" dt="2022-12-13T13:07:02.991" v="1837" actId="1076"/>
          <ac:picMkLst>
            <pc:docMk/>
            <pc:sldMk cId="497607547" sldId="258"/>
            <ac:picMk id="5" creationId="{08FF1B23-A5B8-ABB4-49B8-78F4868FCD6E}"/>
          </ac:picMkLst>
        </pc:picChg>
      </pc:sldChg>
      <pc:sldChg chg="modSp del">
        <pc:chgData name="GIUSEPPE FRANCESCO DI CECIO" userId="S::g.dicecio@studenti.unina.it::e1edfa6d-fc0b-48f7-b129-bdcbb6d40ea7" providerId="AD" clId="Web-{1B04F0A5-55D3-437D-AA90-8534F46DEC5D}" dt="2022-12-13T12:57:01.549" v="1798"/>
        <pc:sldMkLst>
          <pc:docMk/>
          <pc:sldMk cId="1330616529" sldId="281"/>
        </pc:sldMkLst>
        <pc:spChg chg="mod">
          <ac:chgData name="GIUSEPPE FRANCESCO DI CECIO" userId="S::g.dicecio@studenti.unina.it::e1edfa6d-fc0b-48f7-b129-bdcbb6d40ea7" providerId="AD" clId="Web-{1B04F0A5-55D3-437D-AA90-8534F46DEC5D}" dt="2022-12-13T12:56:48.455" v="1789" actId="20577"/>
          <ac:spMkLst>
            <pc:docMk/>
            <pc:sldMk cId="1330616529" sldId="281"/>
            <ac:spMk id="5" creationId="{4972045B-AB11-58E7-87B2-A8E4E5349B70}"/>
          </ac:spMkLst>
        </pc:spChg>
      </pc:sldChg>
      <pc:sldChg chg="modSp">
        <pc:chgData name="GIUSEPPE FRANCESCO DI CECIO" userId="S::g.dicecio@studenti.unina.it::e1edfa6d-fc0b-48f7-b129-bdcbb6d40ea7" providerId="AD" clId="Web-{1B04F0A5-55D3-437D-AA90-8534F46DEC5D}" dt="2022-12-13T12:26:48.222" v="309" actId="20577"/>
        <pc:sldMkLst>
          <pc:docMk/>
          <pc:sldMk cId="1424831852" sldId="282"/>
        </pc:sldMkLst>
        <pc:spChg chg="mod">
          <ac:chgData name="GIUSEPPE FRANCESCO DI CECIO" userId="S::g.dicecio@studenti.unina.it::e1edfa6d-fc0b-48f7-b129-bdcbb6d40ea7" providerId="AD" clId="Web-{1B04F0A5-55D3-437D-AA90-8534F46DEC5D}" dt="2022-12-13T12:26:48.222" v="309" actId="20577"/>
          <ac:spMkLst>
            <pc:docMk/>
            <pc:sldMk cId="1424831852" sldId="282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1B04F0A5-55D3-437D-AA90-8534F46DEC5D}" dt="2022-12-13T12:42:32.942" v="643" actId="20577"/>
        <pc:sldMkLst>
          <pc:docMk/>
          <pc:sldMk cId="2509553221" sldId="283"/>
        </pc:sldMkLst>
        <pc:spChg chg="mod">
          <ac:chgData name="GIUSEPPE FRANCESCO DI CECIO" userId="S::g.dicecio@studenti.unina.it::e1edfa6d-fc0b-48f7-b129-bdcbb6d40ea7" providerId="AD" clId="Web-{1B04F0A5-55D3-437D-AA90-8534F46DEC5D}" dt="2022-12-13T12:42:32.942" v="643" actId="20577"/>
          <ac:spMkLst>
            <pc:docMk/>
            <pc:sldMk cId="2509553221" sldId="283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1B04F0A5-55D3-437D-AA90-8534F46DEC5D}" dt="2022-12-13T12:46:13.043" v="993" actId="20577"/>
        <pc:sldMkLst>
          <pc:docMk/>
          <pc:sldMk cId="3499262553" sldId="284"/>
        </pc:sldMkLst>
        <pc:spChg chg="mod">
          <ac:chgData name="GIUSEPPE FRANCESCO DI CECIO" userId="S::g.dicecio@studenti.unina.it::e1edfa6d-fc0b-48f7-b129-bdcbb6d40ea7" providerId="AD" clId="Web-{1B04F0A5-55D3-437D-AA90-8534F46DEC5D}" dt="2022-12-13T12:46:13.043" v="993" actId="20577"/>
          <ac:spMkLst>
            <pc:docMk/>
            <pc:sldMk cId="3499262553" sldId="284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1B04F0A5-55D3-437D-AA90-8534F46DEC5D}" dt="2022-12-13T12:54:50.638" v="1664" actId="20577"/>
        <pc:sldMkLst>
          <pc:docMk/>
          <pc:sldMk cId="3696247677" sldId="286"/>
        </pc:sldMkLst>
        <pc:spChg chg="mod">
          <ac:chgData name="GIUSEPPE FRANCESCO DI CECIO" userId="S::g.dicecio@studenti.unina.it::e1edfa6d-fc0b-48f7-b129-bdcbb6d40ea7" providerId="AD" clId="Web-{1B04F0A5-55D3-437D-AA90-8534F46DEC5D}" dt="2022-12-13T12:54:50.638" v="1664" actId="20577"/>
          <ac:spMkLst>
            <pc:docMk/>
            <pc:sldMk cId="3696247677" sldId="286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1B04F0A5-55D3-437D-AA90-8534F46DEC5D}" dt="2022-12-13T12:56:26.001" v="1782" actId="14100"/>
        <pc:sldMkLst>
          <pc:docMk/>
          <pc:sldMk cId="3560834354" sldId="287"/>
        </pc:sldMkLst>
        <pc:spChg chg="mod">
          <ac:chgData name="GIUSEPPE FRANCESCO DI CECIO" userId="S::g.dicecio@studenti.unina.it::e1edfa6d-fc0b-48f7-b129-bdcbb6d40ea7" providerId="AD" clId="Web-{1B04F0A5-55D3-437D-AA90-8534F46DEC5D}" dt="2022-12-13T12:56:26.001" v="1782" actId="14100"/>
          <ac:spMkLst>
            <pc:docMk/>
            <pc:sldMk cId="3560834354" sldId="287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1B04F0A5-55D3-437D-AA90-8534F46DEC5D}" dt="2022-12-13T12:57:21.378" v="1803" actId="20577"/>
        <pc:sldMkLst>
          <pc:docMk/>
          <pc:sldMk cId="2637158043" sldId="288"/>
        </pc:sldMkLst>
        <pc:spChg chg="mod">
          <ac:chgData name="GIUSEPPE FRANCESCO DI CECIO" userId="S::g.dicecio@studenti.unina.it::e1edfa6d-fc0b-48f7-b129-bdcbb6d40ea7" providerId="AD" clId="Web-{1B04F0A5-55D3-437D-AA90-8534F46DEC5D}" dt="2022-12-13T12:57:21.378" v="1803" actId="20577"/>
          <ac:spMkLst>
            <pc:docMk/>
            <pc:sldMk cId="2637158043" sldId="288"/>
            <ac:spMk id="4" creationId="{996FA052-90C3-7392-7E6C-C7AED47BD6B1}"/>
          </ac:spMkLst>
        </pc:spChg>
      </pc:sldChg>
      <pc:sldChg chg="modSp del">
        <pc:chgData name="GIUSEPPE FRANCESCO DI CECIO" userId="S::g.dicecio@studenti.unina.it::e1edfa6d-fc0b-48f7-b129-bdcbb6d40ea7" providerId="AD" clId="Web-{1B04F0A5-55D3-437D-AA90-8534F46DEC5D}" dt="2022-12-13T12:56:59.612" v="1797"/>
        <pc:sldMkLst>
          <pc:docMk/>
          <pc:sldMk cId="3453457363" sldId="289"/>
        </pc:sldMkLst>
        <pc:spChg chg="mod">
          <ac:chgData name="GIUSEPPE FRANCESCO DI CECIO" userId="S::g.dicecio@studenti.unina.it::e1edfa6d-fc0b-48f7-b129-bdcbb6d40ea7" providerId="AD" clId="Web-{1B04F0A5-55D3-437D-AA90-8534F46DEC5D}" dt="2022-12-13T12:56:40.564" v="1783" actId="20577"/>
          <ac:spMkLst>
            <pc:docMk/>
            <pc:sldMk cId="3453457363" sldId="289"/>
            <ac:spMk id="4" creationId="{996FA052-90C3-7392-7E6C-C7AED47BD6B1}"/>
          </ac:spMkLst>
        </pc:spChg>
      </pc:sldChg>
      <pc:sldChg chg="modSp add replId">
        <pc:chgData name="GIUSEPPE FRANCESCO DI CECIO" userId="S::g.dicecio@studenti.unina.it::e1edfa6d-fc0b-48f7-b129-bdcbb6d40ea7" providerId="AD" clId="Web-{1B04F0A5-55D3-437D-AA90-8534F46DEC5D}" dt="2022-12-13T12:50:57.974" v="1392" actId="20577"/>
        <pc:sldMkLst>
          <pc:docMk/>
          <pc:sldMk cId="3818613453" sldId="290"/>
        </pc:sldMkLst>
        <pc:spChg chg="mod">
          <ac:chgData name="GIUSEPPE FRANCESCO DI CECIO" userId="S::g.dicecio@studenti.unina.it::e1edfa6d-fc0b-48f7-b129-bdcbb6d40ea7" providerId="AD" clId="Web-{1B04F0A5-55D3-437D-AA90-8534F46DEC5D}" dt="2022-12-13T12:50:57.974" v="1392" actId="20577"/>
          <ac:spMkLst>
            <pc:docMk/>
            <pc:sldMk cId="3818613453" sldId="290"/>
            <ac:spMk id="4" creationId="{996FA052-90C3-7392-7E6C-C7AED47BD6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System and communication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411283" cy="4425961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000" dirty="0"/>
              <a:t>SC-2: </a:t>
            </a:r>
            <a:r>
              <a:rPr lang="it-IT" sz="2000" b="1" dirty="0"/>
              <a:t>Separazione di funzionalità di sistema ed utente</a:t>
            </a:r>
            <a:r>
              <a:rPr lang="it-IT" sz="2000" dirty="0"/>
              <a:t>. Separare le funzionalità utente, inclusi i servizi di interfaccia utente, dalle funzionalità di gestione del sistema.</a:t>
            </a:r>
            <a:endParaRPr lang="it-IT"/>
          </a:p>
          <a:p>
            <a:pPr marL="0" indent="0">
              <a:buNone/>
            </a:pPr>
            <a:r>
              <a:rPr lang="it-IT" sz="2000" dirty="0"/>
              <a:t>I componenti come </a:t>
            </a:r>
            <a:r>
              <a:rPr lang="it-IT" sz="2000" dirty="0" err="1"/>
              <a:t>KeyCloak</a:t>
            </a:r>
            <a:r>
              <a:rPr lang="it-IT" sz="2000" dirty="0"/>
              <a:t>, </a:t>
            </a:r>
            <a:r>
              <a:rPr lang="it-IT" sz="2000" dirty="0" err="1"/>
              <a:t>Vault</a:t>
            </a:r>
            <a:r>
              <a:rPr lang="it-IT" sz="2000" dirty="0"/>
              <a:t>, Artemis e Amazon AWS possono essere acceduti sia come utenti che come amministratore. Nel primo caso essi possono essere configurati e gestire gli accessi degli utenti, nel secondo caso invece possono essere solo utilizzati come servizi</a:t>
            </a:r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000" dirty="0"/>
              <a:t>SC-3:</a:t>
            </a:r>
            <a:r>
              <a:rPr lang="it-IT" sz="2000" b="1" dirty="0"/>
              <a:t> Security </a:t>
            </a:r>
            <a:r>
              <a:rPr lang="it-IT" sz="2000" b="1" dirty="0" err="1"/>
              <a:t>functions</a:t>
            </a:r>
            <a:r>
              <a:rPr lang="it-IT" sz="2000" b="1" dirty="0"/>
              <a:t>. </a:t>
            </a:r>
            <a:r>
              <a:rPr lang="it-IT" sz="2000" dirty="0"/>
              <a:t>Isolare funzionalità di sicurezza da funzionalità non di sicurezza</a:t>
            </a:r>
            <a:r>
              <a:rPr lang="it-IT" sz="2000" i="1" dirty="0"/>
              <a:t>.</a:t>
            </a:r>
            <a:endParaRPr lang="it-IT" sz="2000" dirty="0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000" dirty="0"/>
              <a:t>SC-4: </a:t>
            </a:r>
            <a:r>
              <a:rPr lang="it-IT" sz="2000" b="1" dirty="0"/>
              <a:t>Impedire il trasferimento di informazioni non autorizzato e non intenzionale tramite risorse condivise.</a:t>
            </a:r>
          </a:p>
          <a:p>
            <a:pPr marL="0" indent="0">
              <a:buNone/>
            </a:pPr>
            <a:r>
              <a:rPr lang="it-IT" sz="2000" dirty="0"/>
              <a:t>Le risorse condivise sono il </a:t>
            </a:r>
            <a:r>
              <a:rPr lang="it-IT" sz="2000" i="1" dirty="0"/>
              <a:t>database</a:t>
            </a:r>
            <a:r>
              <a:rPr lang="it-IT" sz="2000" dirty="0"/>
              <a:t> e le </a:t>
            </a:r>
            <a:r>
              <a:rPr lang="it-IT" sz="2000" i="1" dirty="0"/>
              <a:t>code</a:t>
            </a:r>
            <a:r>
              <a:rPr lang="it-IT" sz="2000" dirty="0"/>
              <a:t> gestite da Artemis. Il trasferimento non autorizzato è stato impedito garantendo l'accesso solo al Web Server (database e code) e ai proxy (solo code). </a:t>
            </a:r>
          </a:p>
        </p:txBody>
      </p:sp>
    </p:spTree>
    <p:extLst>
      <p:ext uri="{BB962C8B-B14F-4D97-AF65-F5344CB8AC3E}">
        <p14:creationId xmlns:p14="http://schemas.microsoft.com/office/powerpoint/2010/main" val="142483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067" y="1637453"/>
            <a:ext cx="11420808" cy="3269973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000" dirty="0"/>
              <a:t>SC-7: </a:t>
            </a:r>
            <a:r>
              <a:rPr lang="it-IT" sz="2000" b="1" dirty="0"/>
              <a:t>Protezione perimetrale. </a:t>
            </a:r>
            <a:r>
              <a:rPr lang="it-IT" sz="2000" dirty="0"/>
              <a:t>Monitorare e controllare le comunicazioni ricevute tramite interfacce esterne e dirette verso il sistema. Connessione verso reti o sistemi esterni solo tramite interfacce.</a:t>
            </a:r>
            <a:endParaRPr lang="it-IT" dirty="0"/>
          </a:p>
          <a:p>
            <a:pPr marL="0" indent="0">
              <a:buNone/>
            </a:pPr>
            <a:r>
              <a:rPr lang="it-IT" sz="2000" dirty="0"/>
              <a:t>In ingresso il monitoraggio viene effettuato con il .log del Firewall. Il monitoraggio può essere fermato e avviato in un qualunque momento di funzionamento del sistema.</a:t>
            </a:r>
          </a:p>
          <a:p>
            <a:pPr marL="0" indent="0">
              <a:buNone/>
            </a:pPr>
            <a:r>
              <a:rPr lang="it-IT" sz="2000" dirty="0">
                <a:latin typeface="Consolas"/>
                <a:ea typeface="+mn-lt"/>
                <a:cs typeface="+mn-lt"/>
              </a:rPr>
              <a:t>    </a:t>
            </a:r>
            <a:r>
              <a:rPr lang="it-IT" sz="2000" dirty="0" err="1">
                <a:latin typeface="Consolas"/>
                <a:ea typeface="+mn-lt"/>
                <a:cs typeface="+mn-lt"/>
              </a:rPr>
              <a:t>netsh</a:t>
            </a:r>
            <a:r>
              <a:rPr lang="it-IT" sz="2000" dirty="0">
                <a:latin typeface="Consolas"/>
                <a:ea typeface="+mn-lt"/>
                <a:cs typeface="+mn-lt"/>
              </a:rPr>
              <a:t> </a:t>
            </a:r>
            <a:r>
              <a:rPr lang="it-IT" sz="2000" dirty="0" err="1">
                <a:latin typeface="Consolas"/>
                <a:ea typeface="+mn-lt"/>
                <a:cs typeface="+mn-lt"/>
              </a:rPr>
              <a:t>capture</a:t>
            </a:r>
            <a:r>
              <a:rPr lang="it-IT" sz="2000" dirty="0">
                <a:latin typeface="Consolas"/>
                <a:ea typeface="+mn-lt"/>
                <a:cs typeface="+mn-lt"/>
              </a:rPr>
              <a:t>=yes</a:t>
            </a:r>
            <a:endParaRPr lang="it-IT" dirty="0">
              <a:latin typeface="Consolas"/>
            </a:endParaRPr>
          </a:p>
          <a:p>
            <a:pPr marL="0" indent="0">
              <a:buNone/>
            </a:pPr>
            <a:r>
              <a:rPr lang="it-IT" sz="2000" dirty="0">
                <a:latin typeface="Consolas"/>
              </a:rPr>
              <a:t>    </a:t>
            </a:r>
            <a:r>
              <a:rPr lang="it-IT" sz="2000" dirty="0" err="1">
                <a:latin typeface="Consolas"/>
              </a:rPr>
              <a:t>Netsh</a:t>
            </a:r>
            <a:r>
              <a:rPr lang="it-IT" sz="2000" dirty="0">
                <a:latin typeface="Consolas"/>
              </a:rPr>
              <a:t> trace stop</a:t>
            </a:r>
          </a:p>
          <a:p>
            <a:pPr marL="0" indent="0">
              <a:buNone/>
            </a:pPr>
            <a:endParaRPr lang="it-IT" dirty="0" err="1"/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FF1B23-A5B8-ABB4-49B8-78F4868F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82" y="4292740"/>
            <a:ext cx="8839199" cy="23134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C93650-7A18-3CA3-B27B-FF785FD69E83}"/>
              </a:ext>
            </a:extLst>
          </p:cNvPr>
          <p:cNvSpPr txBox="1"/>
          <p:nvPr/>
        </p:nvSpPr>
        <p:spPr>
          <a:xfrm>
            <a:off x="337703" y="4384386"/>
            <a:ext cx="27671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In uscita Amazon AWS consente l'accesso al database solo da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host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autorizzati e che appartengono ad un determinato gruppo di sicurezza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60916"/>
            <a:ext cx="11477958" cy="4083061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100" b="1" dirty="0"/>
              <a:t>SC-7(5)</a:t>
            </a:r>
            <a:r>
              <a:rPr lang="it-IT" sz="2100" dirty="0"/>
              <a:t>: </a:t>
            </a:r>
            <a:r>
              <a:rPr lang="it-IT" sz="2100" b="1" dirty="0"/>
              <a:t>Nega di default-permetti su eccezione</a:t>
            </a:r>
            <a:r>
              <a:rPr lang="it-IT" sz="2100" dirty="0"/>
              <a:t>. Negare il traffico in ingresso come impostazione di default e permettere solo determinate tipologie di traffico. Quindi si permette l’ingresso solo di traffico autorizzato.</a:t>
            </a:r>
            <a:endParaRPr lang="it-IT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100" b="1" dirty="0"/>
              <a:t>SC-7(21): Protezione perimetrale | Isolamento dei componenti di sistema</a:t>
            </a:r>
            <a:r>
              <a:rPr lang="it-IT" sz="2100" dirty="0"/>
              <a:t>. </a:t>
            </a:r>
            <a:r>
              <a:rPr lang="it-IT" sz="2100" i="1" dirty="0"/>
              <a:t>Impiegare meccanismi di protezione perimetrale per isolare i componenti di sistema</a:t>
            </a:r>
            <a:r>
              <a:rPr lang="it-IT" sz="2100" dirty="0"/>
              <a:t>.</a:t>
            </a:r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100" b="1" dirty="0"/>
              <a:t>SC-8</a:t>
            </a:r>
            <a:r>
              <a:rPr lang="it-IT" sz="2100" dirty="0"/>
              <a:t>: </a:t>
            </a:r>
            <a:r>
              <a:rPr lang="it-IT" sz="2100" b="1" dirty="0"/>
              <a:t>Protezione dell’integrità e della confidenzialità delle informazioni.</a:t>
            </a:r>
          </a:p>
          <a:p>
            <a:pPr marL="0" indent="0">
              <a:buNone/>
            </a:pPr>
            <a:r>
              <a:rPr lang="it-IT" sz="2100" dirty="0"/>
              <a:t>Tutte le comunicazioni esterne sono crittografate con il protocollo TLS</a:t>
            </a:r>
            <a:endParaRPr lang="it-IT" sz="2100" b="1" dirty="0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100" b="1" dirty="0"/>
              <a:t> SC-8(1)</a:t>
            </a:r>
            <a:r>
              <a:rPr lang="it-IT" sz="2100" dirty="0"/>
              <a:t>: </a:t>
            </a:r>
            <a:r>
              <a:rPr lang="it-IT" sz="2100" b="1" dirty="0"/>
              <a:t>Protezione crittografica</a:t>
            </a:r>
            <a:r>
              <a:rPr lang="it-IT" sz="2100" dirty="0"/>
              <a:t>. Implementare meccanismi crittografici per prevenire la </a:t>
            </a:r>
            <a:r>
              <a:rPr lang="it-IT" sz="2100" dirty="0" err="1"/>
              <a:t>disclosure</a:t>
            </a:r>
            <a:r>
              <a:rPr lang="it-IT" sz="2100" dirty="0"/>
              <a:t> di informazioni e per rilevare alterazioni delle informazioni durante la trasmissione.</a:t>
            </a:r>
          </a:p>
          <a:p>
            <a:pPr marL="305435" indent="-305435">
              <a:buFont typeface="Wingdings" panose="05000000000000000000" pitchFamily="2" charset="2"/>
              <a:buChar char="Ø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0955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439858" cy="4416436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SC-12: </a:t>
            </a:r>
            <a:r>
              <a:rPr lang="it-IT" sz="2400" b="1" dirty="0"/>
              <a:t>Gestione e conservazione delle chiavi crittografate</a:t>
            </a:r>
            <a:r>
              <a:rPr lang="it-IT" sz="2400" dirty="0"/>
              <a:t>. Memorizzare e gestire le chiavi crittografate all’interno del sistema, rispettando i requisiti riguardanti la generazione delle chiavi, la distribuzione, il salvataggio, l’accesso e la distruzione.</a:t>
            </a:r>
            <a:endParaRPr lang="it-IT"/>
          </a:p>
          <a:p>
            <a:pPr marL="0" indent="0">
              <a:buNone/>
            </a:pPr>
            <a:r>
              <a:rPr lang="it-IT" sz="2400" dirty="0"/>
              <a:t>Nessuna chiave viene memorizzata in file di configurazione. Tutte i segreti sono manipolati dal software </a:t>
            </a:r>
            <a:r>
              <a:rPr lang="it-IT" sz="2400" dirty="0" err="1"/>
              <a:t>Vault</a:t>
            </a:r>
            <a:r>
              <a:rPr lang="it-IT" sz="2400" dirty="0"/>
              <a:t>, il cui accesso è definito da un Token. L'avvio di esso viene effettuato inserendo 3/5 chiavi di crittografia non memorizzate in locale.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992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439858" cy="4416436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SC-13: </a:t>
            </a:r>
            <a:r>
              <a:rPr lang="it-IT" sz="2400" b="1" dirty="0"/>
              <a:t>Protezione crittografica</a:t>
            </a:r>
            <a:r>
              <a:rPr lang="it-IT" sz="2400" dirty="0"/>
              <a:t>. Determinare gli ambiti di impiego della crittografia e specificare, per ogni utilizzo, i tipi.</a:t>
            </a:r>
            <a:endParaRPr lang="it-IT"/>
          </a:p>
          <a:p>
            <a:pPr marL="0" indent="0">
              <a:buNone/>
            </a:pPr>
            <a:r>
              <a:rPr lang="it-IT" sz="2400" dirty="0"/>
              <a:t>Tutti i dati sensibili sono crittografati.</a:t>
            </a:r>
          </a:p>
          <a:p>
            <a:pPr marL="305435" indent="-305435"/>
            <a:r>
              <a:rPr lang="it-IT" sz="2400" dirty="0"/>
              <a:t>Dati del database: crittografati da Amazon AWS con algoritmo </a:t>
            </a:r>
            <a:r>
              <a:rPr lang="it-IT" sz="2400" i="1" dirty="0"/>
              <a:t>AES256 Standard</a:t>
            </a:r>
          </a:p>
          <a:p>
            <a:pPr marL="305435" indent="-305435"/>
            <a:r>
              <a:rPr lang="it-IT" sz="2400" dirty="0"/>
              <a:t>Chiavi di accesso: credenziali del database, credenziali di </a:t>
            </a:r>
            <a:r>
              <a:rPr lang="it-IT" sz="2400" dirty="0" err="1"/>
              <a:t>keycloak</a:t>
            </a:r>
            <a:r>
              <a:rPr lang="it-IT" sz="2400" dirty="0"/>
              <a:t>, password per i certificati TLS vengono crittografati da </a:t>
            </a:r>
            <a:r>
              <a:rPr lang="it-IT" sz="2400" dirty="0" err="1"/>
              <a:t>Vault</a:t>
            </a:r>
            <a:r>
              <a:rPr lang="it-IT" sz="2400" dirty="0"/>
              <a:t> (dove vengono memorizzati) con algoritmo </a:t>
            </a:r>
            <a:r>
              <a:rPr lang="it-IT" sz="2400" i="1" dirty="0"/>
              <a:t>AES256 GCM</a:t>
            </a:r>
          </a:p>
          <a:p>
            <a:pPr marL="305435" indent="-305435"/>
            <a:r>
              <a:rPr lang="it-IT" sz="2400" dirty="0"/>
              <a:t>Scambio di dati: le informazioni scambiate con l'esterno sono crittografate con protocollo TLS e mutua autenticazione tra Client-Server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81861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420808" cy="4425961"/>
          </a:xfrm>
        </p:spPr>
        <p:txBody>
          <a:bodyPr>
            <a:normAutofit fontScale="92500" lnSpcReduction="20000"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SC-17: </a:t>
            </a:r>
            <a:r>
              <a:rPr lang="it-IT" sz="2400" b="1" dirty="0">
                <a:ea typeface="+mn-lt"/>
                <a:cs typeface="+mn-lt"/>
              </a:rPr>
              <a:t>Richiedere un certificato a chiave pubblica da un service provider affidabile.</a:t>
            </a:r>
            <a:endParaRPr lang="it-IT"/>
          </a:p>
          <a:p>
            <a:pPr marL="0" indent="0">
              <a:buNone/>
            </a:pPr>
            <a:r>
              <a:rPr lang="it-IT" sz="2400" dirty="0"/>
              <a:t>I certificati digitali per la comunicazione TLS sono tutti </a:t>
            </a:r>
            <a:r>
              <a:rPr lang="it-IT" sz="2400" dirty="0" err="1"/>
              <a:t>autofirmati</a:t>
            </a:r>
            <a:r>
              <a:rPr lang="it-IT" sz="2400" dirty="0"/>
              <a:t>, non garantendo quindi l'affidabilità ad eccezione di Amazon AWS. Esso fornisce il suo certificato pubblico da poter utilizzare per crittografare la comunicazione con il database.</a:t>
            </a:r>
            <a:endParaRPr lang="it-IT" sz="2400" b="1" dirty="0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SC-18: </a:t>
            </a:r>
            <a:r>
              <a:rPr lang="it-IT" sz="2400" b="1" dirty="0"/>
              <a:t>Definire codice mobile accettabile o meno ed autorizzare, monitorare e controllare l’uso del codice mobile all’interno del sistema.</a:t>
            </a:r>
          </a:p>
          <a:p>
            <a:pPr marL="0" indent="0">
              <a:buNone/>
            </a:pPr>
            <a:r>
              <a:rPr lang="it-IT" sz="2400" dirty="0"/>
              <a:t>Tutti i componenti del sistema sono sviluppati in Java, essendo un linguaggio mobile.</a:t>
            </a:r>
            <a:endParaRPr lang="it-IT" sz="2400" b="1" dirty="0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SC-23: </a:t>
            </a:r>
            <a:r>
              <a:rPr lang="it-IT" sz="2400" b="1" dirty="0">
                <a:ea typeface="+mn-lt"/>
                <a:cs typeface="+mn-lt"/>
              </a:rPr>
              <a:t>Proteggere l’autenticità delle sessioni di comunicazione.</a:t>
            </a:r>
          </a:p>
          <a:p>
            <a:pPr marL="305435" indent="-305435">
              <a:buFont typeface="Wingdings" panose="05000000000000000000" pitchFamily="2" charset="2"/>
              <a:buChar char="Ø"/>
            </a:pPr>
            <a:endParaRPr lang="it-IT" sz="2400" dirty="0">
              <a:ea typeface="+mn-lt"/>
              <a:cs typeface="+mn-lt"/>
            </a:endParaRPr>
          </a:p>
          <a:p>
            <a:pPr marL="305435" indent="-305435">
              <a:buFont typeface="Wingdings" panose="05000000000000000000" pitchFamily="2" charset="2"/>
              <a:buChar char="ü"/>
            </a:pPr>
            <a:r>
              <a:rPr lang="it-IT" sz="2400" dirty="0">
                <a:ea typeface="+mn-lt"/>
                <a:cs typeface="+mn-lt"/>
              </a:rPr>
              <a:t>Nota: Dalle indicazioni del NIST i server TLS devono essere configurati con un certificato a chiave pubblica ottenuto impiegando uno dei seguenti meccanismi crittografici: 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RSA, Direct Signature </a:t>
            </a:r>
            <a:r>
              <a:rPr lang="it-IT" sz="2400" dirty="0" err="1">
                <a:solidFill>
                  <a:schemeClr val="tx1"/>
                </a:solidFill>
                <a:cs typeface="Calibri"/>
              </a:rPr>
              <a:t>Algorithm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, </a:t>
            </a:r>
            <a:r>
              <a:rPr lang="it-IT" sz="2400" dirty="0" err="1">
                <a:solidFill>
                  <a:schemeClr val="tx1"/>
                </a:solidFill>
                <a:cs typeface="Calibri"/>
              </a:rPr>
              <a:t>Elliptic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 Curve DSA, Diffie-Hellman, </a:t>
            </a:r>
            <a:r>
              <a:rPr lang="it-IT" sz="2400" dirty="0" err="1">
                <a:solidFill>
                  <a:schemeClr val="tx1"/>
                </a:solidFill>
                <a:cs typeface="Calibri"/>
              </a:rPr>
              <a:t>Elliptic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 Curve D-H</a:t>
            </a:r>
            <a:r>
              <a:rPr lang="it-IT" sz="2400" dirty="0">
                <a:cs typeface="Calibri"/>
              </a:rPr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9624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392233" cy="4416436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SC-28</a:t>
            </a:r>
            <a:r>
              <a:rPr lang="it-IT" sz="2400" dirty="0">
                <a:ea typeface="+mn-lt"/>
                <a:cs typeface="+mn-lt"/>
              </a:rPr>
              <a:t>: </a:t>
            </a:r>
            <a:r>
              <a:rPr lang="it-IT" sz="2400" b="1" dirty="0">
                <a:ea typeface="+mn-lt"/>
                <a:cs typeface="+mn-lt"/>
              </a:rPr>
              <a:t>Protezione dell’informazione nello stato di riposo</a:t>
            </a:r>
            <a:r>
              <a:rPr lang="it-IT" sz="2400" dirty="0">
                <a:ea typeface="+mn-lt"/>
                <a:cs typeface="+mn-lt"/>
              </a:rPr>
              <a:t>. Proteggere la confidenzialità e l’integrità delle informazioni degli utenti e del sistema memorizzare nei dispositivi di archiviazione di massa.</a:t>
            </a:r>
            <a:endParaRPr lang="it-IT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Confidenzialità viene </a:t>
            </a:r>
            <a:r>
              <a:rPr lang="it-IT" sz="2400" dirty="0" err="1">
                <a:ea typeface="+mn-lt"/>
                <a:cs typeface="+mn-lt"/>
              </a:rPr>
              <a:t>mantentua</a:t>
            </a:r>
            <a:r>
              <a:rPr lang="it-IT" sz="2400" dirty="0">
                <a:ea typeface="+mn-lt"/>
                <a:cs typeface="+mn-lt"/>
              </a:rPr>
              <a:t> da Amazon e </a:t>
            </a:r>
            <a:r>
              <a:rPr lang="it-IT" sz="2400" dirty="0" err="1">
                <a:ea typeface="+mn-lt"/>
                <a:cs typeface="+mn-lt"/>
              </a:rPr>
              <a:t>Vault</a:t>
            </a:r>
            <a:r>
              <a:rPr lang="it-IT" sz="2400" dirty="0">
                <a:ea typeface="+mn-lt"/>
                <a:cs typeface="+mn-lt"/>
              </a:rPr>
              <a:t> attraverso le proprie tecniche di crittografia</a:t>
            </a:r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Integrità viene mantenuta effettuando periodicamente dei backup e salvataggio di snapshot dei dati</a:t>
            </a:r>
          </a:p>
        </p:txBody>
      </p:sp>
    </p:spTree>
    <p:extLst>
      <p:ext uri="{BB962C8B-B14F-4D97-AF65-F5344CB8AC3E}">
        <p14:creationId xmlns:p14="http://schemas.microsoft.com/office/powerpoint/2010/main" val="356083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842" y="1923203"/>
            <a:ext cx="11506533" cy="4787911"/>
          </a:xfrm>
        </p:spPr>
        <p:txBody>
          <a:bodyPr>
            <a:normAutofit fontScale="70000" lnSpcReduction="20000"/>
          </a:bodyPr>
          <a:lstStyle/>
          <a:p>
            <a:pPr marL="305435" indent="-305435" algn="just">
              <a:buFont typeface="Wingdings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SC-5</a:t>
            </a:r>
            <a:r>
              <a:rPr lang="it-IT" sz="2000" dirty="0">
                <a:ea typeface="+mn-lt"/>
                <a:cs typeface="+mn-lt"/>
              </a:rPr>
              <a:t>: </a:t>
            </a:r>
            <a:r>
              <a:rPr lang="it-IT" sz="2000" b="1" dirty="0">
                <a:ea typeface="+mn-lt"/>
                <a:cs typeface="+mn-lt"/>
              </a:rPr>
              <a:t>Protezione o limitazione degli effetti indesiderati causati da attacchi </a:t>
            </a:r>
            <a:r>
              <a:rPr lang="it-IT" sz="2000" b="1" dirty="0" err="1">
                <a:ea typeface="+mn-lt"/>
                <a:cs typeface="+mn-lt"/>
              </a:rPr>
              <a:t>DoS</a:t>
            </a:r>
            <a:r>
              <a:rPr lang="it-IT" sz="2000" b="1" dirty="0">
                <a:ea typeface="+mn-lt"/>
                <a:cs typeface="+mn-lt"/>
              </a:rPr>
              <a:t> impiegando adeguate contromisure.</a:t>
            </a:r>
            <a:endParaRPr lang="it-IT" sz="2000" b="1" dirty="0"/>
          </a:p>
          <a:p>
            <a:pPr marL="305435" indent="-305435"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SC-7(3): Access Points. </a:t>
            </a:r>
            <a:r>
              <a:rPr lang="it-IT" sz="2000" dirty="0"/>
              <a:t>Limitare il numero di connessioni di rete esterne al sistema.</a:t>
            </a:r>
            <a:endParaRPr lang="it-IT" sz="2000" b="1" dirty="0"/>
          </a:p>
          <a:p>
            <a:pPr marL="305435" indent="-305435"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SC-7(4): </a:t>
            </a:r>
            <a:r>
              <a:rPr lang="it-IT" sz="2000" b="1" dirty="0" err="1"/>
              <a:t>External</a:t>
            </a:r>
            <a:r>
              <a:rPr lang="it-IT" sz="2000" b="1" dirty="0"/>
              <a:t> </a:t>
            </a:r>
            <a:r>
              <a:rPr lang="it-IT" sz="2000" b="1" dirty="0" err="1"/>
              <a:t>Telecomunications</a:t>
            </a:r>
            <a:r>
              <a:rPr lang="it-IT" sz="2000" b="1" dirty="0"/>
              <a:t> Services.</a:t>
            </a:r>
          </a:p>
          <a:p>
            <a:pPr marL="305435" indent="-305435"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SC-7(7): Prevenire split tunneling per i dispositivi remoti.</a:t>
            </a:r>
          </a:p>
          <a:p>
            <a:pPr marL="305435" indent="-305435"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SC-7(18): Protezione perimetrale | Fallimenti sicuri</a:t>
            </a:r>
            <a:r>
              <a:rPr lang="it-IT" sz="2000" dirty="0"/>
              <a:t>. Prevenire che il sistema entri in uno stato non sicuro a seguito di un fallimento operativo di un dispositivo di protezione perimetrale.</a:t>
            </a:r>
          </a:p>
          <a:p>
            <a:pPr marL="305435" indent="-305435" algn="just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SC-12 (1)</a:t>
            </a:r>
            <a:r>
              <a:rPr lang="it-IT" sz="2000" dirty="0">
                <a:ea typeface="+mn-lt"/>
                <a:cs typeface="+mn-lt"/>
              </a:rPr>
              <a:t>: </a:t>
            </a:r>
            <a:r>
              <a:rPr lang="it-IT" sz="2000" b="1" dirty="0">
                <a:ea typeface="+mn-lt"/>
                <a:cs typeface="+mn-lt"/>
              </a:rPr>
              <a:t>Gestione e conservazione delle chiavi crittografiche | </a:t>
            </a:r>
            <a:r>
              <a:rPr lang="it-IT" sz="2000" b="1" dirty="0" err="1">
                <a:ea typeface="+mn-lt"/>
                <a:cs typeface="+mn-lt"/>
              </a:rPr>
              <a:t>availability</a:t>
            </a:r>
            <a:r>
              <a:rPr lang="it-IT" sz="2000" dirty="0">
                <a:ea typeface="+mn-lt"/>
                <a:cs typeface="+mn-lt"/>
              </a:rPr>
              <a:t>. Garantire l’</a:t>
            </a:r>
            <a:r>
              <a:rPr lang="it-IT" sz="2000" dirty="0" err="1">
                <a:ea typeface="+mn-lt"/>
                <a:cs typeface="+mn-lt"/>
              </a:rPr>
              <a:t>availability</a:t>
            </a:r>
            <a:r>
              <a:rPr lang="it-IT" sz="2000" dirty="0">
                <a:ea typeface="+mn-lt"/>
                <a:cs typeface="+mn-lt"/>
              </a:rPr>
              <a:t> dell’informazione a seguito della perdita delle chiavi crittografiche da parte dell’utente.</a:t>
            </a:r>
            <a:endParaRPr lang="en-US" sz="2000">
              <a:ea typeface="+mn-lt"/>
              <a:cs typeface="+mn-lt"/>
            </a:endParaRPr>
          </a:p>
          <a:p>
            <a:pPr marL="305435" indent="-305435" algn="just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SC-15</a:t>
            </a:r>
            <a:r>
              <a:rPr lang="it-IT" sz="2000" dirty="0">
                <a:ea typeface="+mn-lt"/>
                <a:cs typeface="+mn-lt"/>
              </a:rPr>
              <a:t>: </a:t>
            </a:r>
            <a:r>
              <a:rPr lang="it-IT" sz="2000" b="1" dirty="0">
                <a:ea typeface="+mn-lt"/>
                <a:cs typeface="+mn-lt"/>
              </a:rPr>
              <a:t>Dispositivi di computazione collaborativa</a:t>
            </a:r>
            <a:r>
              <a:rPr lang="it-IT" sz="2000" dirty="0">
                <a:ea typeface="+mn-lt"/>
                <a:cs typeface="+mn-lt"/>
              </a:rPr>
              <a:t>. Proibire l’attivazione remota di dispositivi informatici collaborativi e fornire indicazioni di utilizzo agli utenti possessori dei dispositivi.</a:t>
            </a:r>
            <a:endParaRPr lang="en-US" sz="2000">
              <a:ea typeface="+mn-lt"/>
              <a:cs typeface="+mn-lt"/>
            </a:endParaRPr>
          </a:p>
          <a:p>
            <a:pPr marL="305435" indent="-305435" algn="just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SC-19</a:t>
            </a:r>
            <a:r>
              <a:rPr lang="it-IT" sz="2000" dirty="0">
                <a:ea typeface="+mn-lt"/>
                <a:cs typeface="+mn-lt"/>
              </a:rPr>
              <a:t>: </a:t>
            </a:r>
            <a:r>
              <a:rPr lang="it-IT" sz="2000" b="1" dirty="0">
                <a:ea typeface="+mn-lt"/>
                <a:cs typeface="+mn-lt"/>
              </a:rPr>
              <a:t>Protocollo Voce su Internet.</a:t>
            </a:r>
            <a:endParaRPr lang="it-IT" dirty="0">
              <a:ea typeface="+mn-lt"/>
              <a:cs typeface="+mn-lt"/>
            </a:endParaRPr>
          </a:p>
          <a:p>
            <a:pPr marL="305435" indent="-305435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SC-20:  </a:t>
            </a:r>
            <a:r>
              <a:rPr lang="it-IT" sz="2000" dirty="0">
                <a:ea typeface="+mn-lt"/>
                <a:cs typeface="+mn-lt"/>
              </a:rPr>
              <a:t>Servizio di risoluzione Nome/Indirizzo sicuro.</a:t>
            </a:r>
          </a:p>
          <a:p>
            <a:pPr marL="305435" indent="-305435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SC-21:  Servizio di risoluzione Nome/Indirizzo sicuro ricorsivo.</a:t>
            </a:r>
            <a:endParaRPr lang="en-US" sz="2000">
              <a:ea typeface="+mn-lt"/>
              <a:cs typeface="+mn-lt"/>
            </a:endParaRPr>
          </a:p>
          <a:p>
            <a:pPr marL="305435" indent="-305435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SC-22: Architettura e provisioning per il servizio di risoluzione Nome/Indirizzo.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buFont typeface="Wingdings,Sans-Serif" panose="05000000000000000000" pitchFamily="2" charset="2"/>
              <a:buChar char="Ø"/>
            </a:pPr>
            <a:r>
              <a:rPr lang="it-IT" sz="2000" b="1" dirty="0">
                <a:ea typeface="+mn-lt"/>
                <a:cs typeface="+mn-lt"/>
              </a:rPr>
              <a:t>SC-24: Fallimento in stato noto</a:t>
            </a:r>
            <a:r>
              <a:rPr lang="it-IT" sz="2000" dirty="0">
                <a:ea typeface="+mn-lt"/>
                <a:cs typeface="+mn-lt"/>
              </a:rPr>
              <a:t>. Preservare la confidenzialità, integrità e </a:t>
            </a:r>
            <a:r>
              <a:rPr lang="it-IT" sz="2000" dirty="0" err="1">
                <a:ea typeface="+mn-lt"/>
                <a:cs typeface="+mn-lt"/>
              </a:rPr>
              <a:t>availability</a:t>
            </a:r>
            <a:r>
              <a:rPr lang="it-IT" sz="2000" dirty="0">
                <a:ea typeface="+mn-lt"/>
                <a:cs typeface="+mn-lt"/>
              </a:rPr>
              <a:t> delle informazioni a seguito di fallimenti del sistema o di suoi componenti.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buFont typeface="Wingdings,Sans-Serif" panose="05000000000000000000" pitchFamily="2" charset="2"/>
              <a:buChar char="Ø"/>
            </a:pPr>
            <a:r>
              <a:rPr lang="it-IT" sz="2000" b="1" dirty="0"/>
              <a:t>SC-39</a:t>
            </a:r>
            <a:r>
              <a:rPr lang="it-IT" sz="2000" dirty="0"/>
              <a:t>: </a:t>
            </a:r>
            <a:r>
              <a:rPr lang="it-IT" sz="2000" b="1" dirty="0" err="1"/>
              <a:t>Process</a:t>
            </a:r>
            <a:r>
              <a:rPr lang="it-IT" sz="2000" b="1" dirty="0"/>
              <a:t> </a:t>
            </a:r>
            <a:r>
              <a:rPr lang="it-IT" sz="2000" b="1" dirty="0" err="1"/>
              <a:t>Isolation</a:t>
            </a:r>
            <a:r>
              <a:rPr lang="it-IT" sz="2000" b="1" dirty="0"/>
              <a:t>.</a:t>
            </a:r>
            <a:r>
              <a:rPr lang="it-IT" sz="2000" dirty="0"/>
              <a:t> Mantenere un dominio di esecuzione separato per ogni processo di esecuzione.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1580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E26FC2-3B4E-4136-815C-32D6A6629B77}"/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412</TotalTime>
  <Words>623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Dividend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207</cp:revision>
  <dcterms:created xsi:type="dcterms:W3CDTF">2022-12-02T16:52:54Z</dcterms:created>
  <dcterms:modified xsi:type="dcterms:W3CDTF">2022-12-13T13:08:12Z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