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9" r:id="rId7"/>
    <p:sldId id="278" r:id="rId8"/>
    <p:sldId id="277" r:id="rId9"/>
    <p:sldId id="280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388A9-002C-493A-99E0-2F11F3477A61}" v="2" dt="2022-12-10T17:55:52.094"/>
    <p1510:client id="{E17080C4-672F-4DFF-9004-3C1DAE43A580}" v="8" dt="2022-12-13T10:58:36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FRANCESCO DI CECIO" userId="S::g.dicecio@studenti.unina.it::e1edfa6d-fc0b-48f7-b129-bdcbb6d40ea7" providerId="AD" clId="Web-{E17080C4-672F-4DFF-9004-3C1DAE43A580}"/>
    <pc:docChg chg="modSld">
      <pc:chgData name="GIUSEPPE FRANCESCO DI CECIO" userId="S::g.dicecio@studenti.unina.it::e1edfa6d-fc0b-48f7-b129-bdcbb6d40ea7" providerId="AD" clId="Web-{E17080C4-672F-4DFF-9004-3C1DAE43A580}" dt="2022-12-13T10:58:36.253" v="6" actId="20577"/>
      <pc:docMkLst>
        <pc:docMk/>
      </pc:docMkLst>
      <pc:sldChg chg="modSp">
        <pc:chgData name="GIUSEPPE FRANCESCO DI CECIO" userId="S::g.dicecio@studenti.unina.it::e1edfa6d-fc0b-48f7-b129-bdcbb6d40ea7" providerId="AD" clId="Web-{E17080C4-672F-4DFF-9004-3C1DAE43A580}" dt="2022-12-13T10:57:14.329" v="1" actId="20577"/>
        <pc:sldMkLst>
          <pc:docMk/>
          <pc:sldMk cId="497607547" sldId="258"/>
        </pc:sldMkLst>
        <pc:spChg chg="mod">
          <ac:chgData name="GIUSEPPE FRANCESCO DI CECIO" userId="S::g.dicecio@studenti.unina.it::e1edfa6d-fc0b-48f7-b129-bdcbb6d40ea7" providerId="AD" clId="Web-{E17080C4-672F-4DFF-9004-3C1DAE43A580}" dt="2022-12-13T10:57:14.329" v="1" actId="20577"/>
          <ac:spMkLst>
            <pc:docMk/>
            <pc:sldMk cId="497607547" sldId="258"/>
            <ac:spMk id="4" creationId="{996FA052-90C3-7392-7E6C-C7AED47BD6B1}"/>
          </ac:spMkLst>
        </pc:spChg>
      </pc:sldChg>
      <pc:sldChg chg="modSp">
        <pc:chgData name="GIUSEPPE FRANCESCO DI CECIO" userId="S::g.dicecio@studenti.unina.it::e1edfa6d-fc0b-48f7-b129-bdcbb6d40ea7" providerId="AD" clId="Web-{E17080C4-672F-4DFF-9004-3C1DAE43A580}" dt="2022-12-13T10:57:28.251" v="3" actId="20577"/>
        <pc:sldMkLst>
          <pc:docMk/>
          <pc:sldMk cId="3736008972" sldId="279"/>
        </pc:sldMkLst>
        <pc:spChg chg="mod">
          <ac:chgData name="GIUSEPPE FRANCESCO DI CECIO" userId="S::g.dicecio@studenti.unina.it::e1edfa6d-fc0b-48f7-b129-bdcbb6d40ea7" providerId="AD" clId="Web-{E17080C4-672F-4DFF-9004-3C1DAE43A580}" dt="2022-12-13T10:57:28.251" v="3" actId="20577"/>
          <ac:spMkLst>
            <pc:docMk/>
            <pc:sldMk cId="3736008972" sldId="279"/>
            <ac:spMk id="4" creationId="{996FA052-90C3-7392-7E6C-C7AED47BD6B1}"/>
          </ac:spMkLst>
        </pc:spChg>
      </pc:sldChg>
      <pc:sldChg chg="modSp">
        <pc:chgData name="GIUSEPPE FRANCESCO DI CECIO" userId="S::g.dicecio@studenti.unina.it::e1edfa6d-fc0b-48f7-b129-bdcbb6d40ea7" providerId="AD" clId="Web-{E17080C4-672F-4DFF-9004-3C1DAE43A580}" dt="2022-12-13T10:58:36.253" v="6" actId="20577"/>
        <pc:sldMkLst>
          <pc:docMk/>
          <pc:sldMk cId="1372339266" sldId="282"/>
        </pc:sldMkLst>
        <pc:spChg chg="mod">
          <ac:chgData name="GIUSEPPE FRANCESCO DI CECIO" userId="S::g.dicecio@studenti.unina.it::e1edfa6d-fc0b-48f7-b129-bdcbb6d40ea7" providerId="AD" clId="Web-{E17080C4-672F-4DFF-9004-3C1DAE43A580}" dt="2022-12-13T10:58:36.253" v="6" actId="20577"/>
          <ac:spMkLst>
            <pc:docMk/>
            <pc:sldMk cId="1372339266" sldId="282"/>
            <ac:spMk id="3" creationId="{CC8217FB-0271-656B-58AC-96771F9EF60F}"/>
          </ac:spMkLst>
        </pc:spChg>
      </pc:sldChg>
    </pc:docChg>
  </pc:docChgLst>
  <pc:docChgLst>
    <pc:chgData name="GIUSEPPE DE ROSA" userId="S::giuseppe.derosa20@studenti.unina.it::80942317-903c-48f9-8d04-f96f73835b1d" providerId="AD" clId="Web-{D0D388A9-002C-493A-99E0-2F11F3477A61}"/>
    <pc:docChg chg="modSld">
      <pc:chgData name="GIUSEPPE DE ROSA" userId="S::giuseppe.derosa20@studenti.unina.it::80942317-903c-48f9-8d04-f96f73835b1d" providerId="AD" clId="Web-{D0D388A9-002C-493A-99E0-2F11F3477A61}" dt="2022-12-10T17:55:51.735" v="0" actId="20577"/>
      <pc:docMkLst>
        <pc:docMk/>
      </pc:docMkLst>
      <pc:sldChg chg="modSp">
        <pc:chgData name="GIUSEPPE DE ROSA" userId="S::giuseppe.derosa20@studenti.unina.it::80942317-903c-48f9-8d04-f96f73835b1d" providerId="AD" clId="Web-{D0D388A9-002C-493A-99E0-2F11F3477A61}" dt="2022-12-10T17:55:51.735" v="0" actId="20577"/>
        <pc:sldMkLst>
          <pc:docMk/>
          <pc:sldMk cId="2891101335" sldId="283"/>
        </pc:sldMkLst>
        <pc:spChg chg="mod">
          <ac:chgData name="GIUSEPPE DE ROSA" userId="S::giuseppe.derosa20@studenti.unina.it::80942317-903c-48f9-8d04-f96f73835b1d" providerId="AD" clId="Web-{D0D388A9-002C-493A-99E0-2F11F3477A61}" dt="2022-12-10T17:55:51.735" v="0" actId="20577"/>
          <ac:spMkLst>
            <pc:docMk/>
            <pc:sldMk cId="2891101335" sldId="283"/>
            <ac:spMk id="2" creationId="{20BC5546-604F-6C46-D46C-34F831B56F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Threat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EF3B5-9566-A7F0-392C-AB679836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Mitigazione delle minacce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D6844C-9D38-31B0-B8A5-69202DD9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264" y="2497634"/>
            <a:ext cx="11159471" cy="436036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Poiché la minaccia di </a:t>
            </a:r>
            <a:r>
              <a:rPr lang="it-IT" b="1" dirty="0"/>
              <a:t>input </a:t>
            </a:r>
            <a:r>
              <a:rPr lang="it-IT" b="1" dirty="0" err="1"/>
              <a:t>validation</a:t>
            </a:r>
            <a:r>
              <a:rPr lang="it-IT" b="1" dirty="0"/>
              <a:t> </a:t>
            </a:r>
            <a:r>
              <a:rPr lang="it-IT" dirty="0"/>
              <a:t>è risolta solo nella parte di </a:t>
            </a:r>
            <a:r>
              <a:rPr lang="it-IT" dirty="0" err="1"/>
              <a:t>backend</a:t>
            </a:r>
            <a:r>
              <a:rPr lang="it-IT" dirty="0"/>
              <a:t>, si è deciso di mitigare la minaccia anche sul </a:t>
            </a:r>
            <a:r>
              <a:rPr lang="it-IT" dirty="0" err="1"/>
              <a:t>frontend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Si è implementato un meccanismo di controllo fatto anche dai proxy alla frontiera, per fare in modo che i messaggi inviati mediante l’app non contengano simboli o caratteri non previsti (SQL Injection, XSS). Ciò risulta particolarmente importante nel momento in cui si suppone che un utente malintenzionato </a:t>
            </a:r>
            <a:r>
              <a:rPr lang="it-IT" dirty="0" err="1"/>
              <a:t>injecti</a:t>
            </a:r>
            <a:r>
              <a:rPr lang="it-IT" dirty="0"/>
              <a:t> script nell’apk per mandare messaggi ai proxy secondo pattern non previsti mediante applicazioni come </a:t>
            </a:r>
            <a:r>
              <a:rPr lang="it-IT" dirty="0" err="1"/>
              <a:t>LuckyPatcher</a:t>
            </a:r>
            <a:r>
              <a:rPr lang="it-IT" dirty="0"/>
              <a:t>, </a:t>
            </a:r>
            <a:r>
              <a:rPr lang="it-IT" dirty="0" err="1"/>
              <a:t>CreeHacker</a:t>
            </a:r>
            <a:r>
              <a:rPr lang="it-IT" dirty="0"/>
              <a:t> e </a:t>
            </a:r>
            <a:r>
              <a:rPr lang="it-IT" dirty="0" err="1"/>
              <a:t>CheatEngine</a:t>
            </a:r>
            <a:r>
              <a:rPr lang="it-IT" dirty="0"/>
              <a:t> (</a:t>
            </a:r>
            <a:r>
              <a:rPr lang="it-IT" b="1" dirty="0"/>
              <a:t>S-10</a:t>
            </a:r>
            <a:r>
              <a:rPr lang="it-IT" dirty="0"/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Si è lasciato ad </a:t>
            </a:r>
            <a:r>
              <a:rPr lang="it-IT" b="1" dirty="0"/>
              <a:t>implementazioni future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"/>
            </a:pPr>
            <a:r>
              <a:rPr lang="it-IT" dirty="0"/>
              <a:t>Progettazione e sviluppo di tecniche di reliability ed </a:t>
            </a:r>
            <a:r>
              <a:rPr lang="it-IT" dirty="0" err="1"/>
              <a:t>availability</a:t>
            </a:r>
            <a:r>
              <a:rPr lang="it-IT" dirty="0"/>
              <a:t> dei sistemi (</a:t>
            </a:r>
            <a:r>
              <a:rPr lang="it-IT" dirty="0" err="1"/>
              <a:t>Incident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, tecniche di ridondanza e virtualizzazione. </a:t>
            </a:r>
            <a:r>
              <a:rPr lang="it-IT" b="1" dirty="0"/>
              <a:t>IR</a:t>
            </a:r>
            <a:r>
              <a:rPr lang="it-IT" dirty="0"/>
              <a:t>); </a:t>
            </a:r>
          </a:p>
          <a:p>
            <a:pPr lvl="1">
              <a:buFont typeface="Wingdings 2" panose="05020102010507070707" pitchFamily="18" charset="2"/>
              <a:buChar char=""/>
            </a:pPr>
            <a:r>
              <a:rPr lang="it-IT" dirty="0"/>
              <a:t>Certificazione dell’app Android (mediante uno store) per il controllo e la verifica del certificato, per evitare che utenti malintenzionati provino a modificarla </a:t>
            </a:r>
            <a:r>
              <a:rPr lang="it-IT" dirty="0" err="1"/>
              <a:t>injectando</a:t>
            </a:r>
            <a:r>
              <a:rPr lang="it-IT" dirty="0"/>
              <a:t> script malevoli (</a:t>
            </a:r>
            <a:r>
              <a:rPr lang="it-IT" b="1" dirty="0"/>
              <a:t>SI-10</a:t>
            </a:r>
            <a:r>
              <a:rPr lang="it-IT" dirty="0"/>
              <a:t>)</a:t>
            </a:r>
            <a:r>
              <a:rPr lang="it-IT" b="1" dirty="0"/>
              <a:t>.</a:t>
            </a:r>
            <a:r>
              <a:rPr lang="it-IT" dirty="0"/>
              <a:t> </a:t>
            </a:r>
          </a:p>
          <a:p>
            <a:pPr lvl="1">
              <a:buFont typeface="Wingdings 2" panose="05020102010507070707" pitchFamily="18" charset="2"/>
              <a:buChar char=""/>
            </a:pPr>
            <a:r>
              <a:rPr lang="it-IT" dirty="0"/>
              <a:t>Sviluppo di </a:t>
            </a:r>
            <a:r>
              <a:rPr lang="it-IT" dirty="0" err="1"/>
              <a:t>logging</a:t>
            </a:r>
            <a:r>
              <a:rPr lang="it-IT" dirty="0"/>
              <a:t> e monitoring sulle azioni del Client e dei Proxy (</a:t>
            </a:r>
            <a:r>
              <a:rPr lang="it-IT" b="1" dirty="0"/>
              <a:t>AU-10</a:t>
            </a:r>
            <a:r>
              <a:rPr lang="it-IT" dirty="0"/>
              <a:t>). </a:t>
            </a:r>
          </a:p>
          <a:p>
            <a:pPr marL="324000" lvl="1" indent="0">
              <a:buNone/>
            </a:pPr>
            <a:endParaRPr lang="it-IT" dirty="0"/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71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analysis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549769"/>
            <a:ext cx="11029616" cy="3700481"/>
          </a:xfrm>
        </p:spPr>
        <p:txBody>
          <a:bodyPr>
            <a:normAutofit/>
          </a:bodyPr>
          <a:lstStyle/>
          <a:p>
            <a:pPr marL="305435" indent="-305435"/>
            <a:r>
              <a:rPr lang="it-IT" sz="2000" dirty="0"/>
              <a:t>Rappresenta il processo per la verifica della protezione dei componenti del sistema.</a:t>
            </a:r>
            <a:endParaRPr lang="it-IT"/>
          </a:p>
          <a:p>
            <a:pPr marL="305435" indent="-305435"/>
            <a:r>
              <a:rPr lang="it-IT" sz="2000" dirty="0"/>
              <a:t>Il primo passo del processo consiste nel threat </a:t>
            </a:r>
            <a:r>
              <a:rPr lang="it-IT" sz="2000" dirty="0" err="1"/>
              <a:t>modeling</a:t>
            </a:r>
            <a:r>
              <a:rPr lang="it-IT" sz="2000" dirty="0"/>
              <a:t>.</a:t>
            </a:r>
          </a:p>
          <a:p>
            <a:pPr marL="305435" indent="-305435"/>
            <a:endParaRPr lang="it-IT" sz="2000" dirty="0"/>
          </a:p>
          <a:p>
            <a:pPr marL="0" indent="0">
              <a:buNone/>
            </a:pPr>
            <a:r>
              <a:rPr lang="it-IT" sz="2000" dirty="0"/>
              <a:t>Obiettivi: </a:t>
            </a:r>
          </a:p>
          <a:p>
            <a:pPr marL="0" indent="0">
              <a:buNone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Determinare le possibili minacce ed i possibili rischi associati.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Verificare la compromissione delle proprietà di </a:t>
            </a:r>
            <a:r>
              <a:rPr lang="it-IT" sz="2000" dirty="0" err="1"/>
              <a:t>integrity</a:t>
            </a:r>
            <a:r>
              <a:rPr lang="it-IT" sz="2000" dirty="0"/>
              <a:t>, </a:t>
            </a:r>
            <a:r>
              <a:rPr lang="it-IT" sz="2000" dirty="0" err="1"/>
              <a:t>confidentiality</a:t>
            </a:r>
            <a:r>
              <a:rPr lang="it-IT" sz="2000" dirty="0"/>
              <a:t> e </a:t>
            </a:r>
            <a:r>
              <a:rPr lang="it-IT" sz="2000" dirty="0" err="1"/>
              <a:t>availability</a:t>
            </a:r>
            <a:r>
              <a:rPr lang="it-IT" sz="2000" dirty="0"/>
              <a:t> del sistema.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Fornire informazioni sulle possibilità di mitigazione. 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6" cy="3482986"/>
          </a:xfrm>
        </p:spPr>
        <p:txBody>
          <a:bodyPr>
            <a:normAutofit/>
          </a:bodyPr>
          <a:lstStyle/>
          <a:p>
            <a:pPr marL="305435" indent="-305435"/>
            <a:r>
              <a:rPr lang="it-IT" sz="2000" dirty="0"/>
              <a:t>Rappresenta il processo per l’identificazione, enumerazione e comprensione delle minacce.</a:t>
            </a:r>
            <a:endParaRPr lang="it-IT"/>
          </a:p>
          <a:p>
            <a:pPr marL="305435" indent="-305435"/>
            <a:r>
              <a:rPr lang="it-IT" sz="2000" dirty="0"/>
              <a:t>Permette l’individuazione delle contromisure necessarie alla mitigazione delle minacce stesse.</a:t>
            </a:r>
          </a:p>
          <a:p>
            <a:pPr marL="305435" indent="-305435"/>
            <a:r>
              <a:rPr lang="it-IT" sz="2000" dirty="0"/>
              <a:t>Si fa uso del tool </a:t>
            </a:r>
            <a:r>
              <a:rPr lang="it-IT" sz="2000" b="1" dirty="0"/>
              <a:t>Microsoft </a:t>
            </a:r>
            <a:r>
              <a:rPr lang="it-IT" sz="2000" b="1" dirty="0" err="1"/>
              <a:t>Threat</a:t>
            </a:r>
            <a:r>
              <a:rPr lang="it-IT" sz="2000" b="1" dirty="0"/>
              <a:t> </a:t>
            </a:r>
            <a:r>
              <a:rPr lang="it-IT" sz="2000" b="1" dirty="0" err="1"/>
              <a:t>Modeling</a:t>
            </a:r>
            <a:r>
              <a:rPr lang="it-IT" sz="2000" b="1" dirty="0"/>
              <a:t> Tool</a:t>
            </a:r>
            <a:r>
              <a:rPr lang="it-IT" sz="2000" dirty="0"/>
              <a:t>, basato sulla classificazione </a:t>
            </a:r>
            <a:r>
              <a:rPr lang="it-IT" sz="2000" b="1" dirty="0"/>
              <a:t>STRIDE</a:t>
            </a:r>
            <a:r>
              <a:rPr lang="it-IT" sz="2000" dirty="0"/>
              <a:t> (Spoofing, Tampering, </a:t>
            </a:r>
            <a:r>
              <a:rPr lang="it-IT" sz="2000" dirty="0" err="1"/>
              <a:t>Repudiation</a:t>
            </a:r>
            <a:r>
              <a:rPr lang="it-IT" sz="2000" dirty="0"/>
              <a:t>, Information Disclosure, Escalation of </a:t>
            </a:r>
            <a:r>
              <a:rPr lang="it-IT" sz="2000" dirty="0" err="1"/>
              <a:t>Privilege</a:t>
            </a:r>
            <a:r>
              <a:rPr lang="it-IT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360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 stride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57047"/>
            <a:ext cx="11029616" cy="4267200"/>
          </a:xfrm>
        </p:spPr>
        <p:txBody>
          <a:bodyPr>
            <a:normAutofit fontScale="92500" lnSpcReduction="10000"/>
          </a:bodyPr>
          <a:lstStyle/>
          <a:p>
            <a:endParaRPr lang="it-IT" b="1" dirty="0"/>
          </a:p>
          <a:p>
            <a:r>
              <a:rPr lang="it-IT" b="1" dirty="0"/>
              <a:t>Spoofing: </a:t>
            </a:r>
            <a:r>
              <a:rPr lang="it-IT" dirty="0"/>
              <a:t>consiste nel fingersi qualcuno altro</a:t>
            </a:r>
            <a:r>
              <a:rPr lang="it-IT" b="1" dirty="0"/>
              <a:t>.                                                                                                         Violazione dell’Authentication.</a:t>
            </a:r>
          </a:p>
          <a:p>
            <a:r>
              <a:rPr lang="it-IT" b="1" dirty="0"/>
              <a:t>Tampering: </a:t>
            </a:r>
            <a:r>
              <a:rPr lang="it-IT" dirty="0"/>
              <a:t>consiste nel modificare un dato memorizzato</a:t>
            </a:r>
            <a:r>
              <a:rPr lang="it-IT" b="1" dirty="0"/>
              <a:t>.                                                                                      Violazione dell’</a:t>
            </a:r>
            <a:r>
              <a:rPr lang="it-IT" b="1" dirty="0" err="1"/>
              <a:t>Integrity</a:t>
            </a:r>
            <a:r>
              <a:rPr lang="it-IT" b="1" dirty="0"/>
              <a:t>.</a:t>
            </a:r>
          </a:p>
          <a:p>
            <a:r>
              <a:rPr lang="it-IT" b="1" dirty="0" err="1"/>
              <a:t>Repudiation</a:t>
            </a:r>
            <a:r>
              <a:rPr lang="it-IT" b="1" dirty="0"/>
              <a:t>: </a:t>
            </a:r>
            <a:r>
              <a:rPr lang="it-IT" dirty="0"/>
              <a:t>consiste nell’affermare di non aver compiuto una determinata azione</a:t>
            </a:r>
            <a:r>
              <a:rPr lang="it-IT" b="1" dirty="0"/>
              <a:t>.                                                  Violazione della Non-</a:t>
            </a:r>
            <a:r>
              <a:rPr lang="it-IT" b="1" dirty="0" err="1"/>
              <a:t>Repudiation</a:t>
            </a:r>
            <a:r>
              <a:rPr lang="it-IT" b="1" dirty="0"/>
              <a:t>.</a:t>
            </a:r>
          </a:p>
          <a:p>
            <a:r>
              <a:rPr lang="it-IT" b="1" dirty="0"/>
              <a:t>Information Disclosure: </a:t>
            </a:r>
            <a:r>
              <a:rPr lang="it-IT" dirty="0"/>
              <a:t>consiste nel fornire informazioni ad una entità non autorizzata</a:t>
            </a:r>
            <a:r>
              <a:rPr lang="it-IT" b="1" dirty="0"/>
              <a:t>.                                         Violazione della </a:t>
            </a:r>
            <a:r>
              <a:rPr lang="it-IT" b="1" dirty="0" err="1"/>
              <a:t>Confidentiality</a:t>
            </a:r>
            <a:r>
              <a:rPr lang="it-IT" b="1" dirty="0"/>
              <a:t>.</a:t>
            </a:r>
          </a:p>
          <a:p>
            <a:r>
              <a:rPr lang="it-IT" b="1" dirty="0" err="1"/>
              <a:t>Denial</a:t>
            </a:r>
            <a:r>
              <a:rPr lang="it-IT" b="1" dirty="0"/>
              <a:t> of Service: </a:t>
            </a:r>
            <a:r>
              <a:rPr lang="it-IT" dirty="0"/>
              <a:t>consiste nell’impedire la normale esecuzione di un servizio</a:t>
            </a:r>
            <a:r>
              <a:rPr lang="it-IT" b="1" dirty="0"/>
              <a:t>.                                                        Violazione dell’</a:t>
            </a:r>
            <a:r>
              <a:rPr lang="it-IT" b="1" dirty="0" err="1"/>
              <a:t>Availability</a:t>
            </a:r>
            <a:r>
              <a:rPr lang="it-IT" b="1" dirty="0"/>
              <a:t>.</a:t>
            </a:r>
          </a:p>
          <a:p>
            <a:r>
              <a:rPr lang="it-IT" b="1" dirty="0" err="1"/>
              <a:t>Elevation</a:t>
            </a:r>
            <a:r>
              <a:rPr lang="it-IT" b="1" dirty="0"/>
              <a:t> of </a:t>
            </a:r>
            <a:r>
              <a:rPr lang="it-IT" b="1" dirty="0" err="1"/>
              <a:t>Privilege</a:t>
            </a:r>
            <a:r>
              <a:rPr lang="it-IT" b="1" dirty="0"/>
              <a:t>: </a:t>
            </a:r>
            <a:r>
              <a:rPr lang="it-IT" dirty="0"/>
              <a:t>consiste nel compiere un’azione con privilegi superiori necessari</a:t>
            </a:r>
            <a:r>
              <a:rPr lang="it-IT" b="1" dirty="0"/>
              <a:t>.                                         Violazione dell’</a:t>
            </a:r>
            <a:r>
              <a:rPr lang="it-IT" b="1" dirty="0" err="1"/>
              <a:t>Authorization</a:t>
            </a:r>
            <a:r>
              <a:rPr lang="it-IT" b="1" dirty="0"/>
              <a:t>.</a:t>
            </a:r>
            <a:endParaRPr lang="it-IT" sz="2400" b="1" dirty="0"/>
          </a:p>
          <a:p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71349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D2570-ACC2-E735-6B12-D37B50E0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 dirty="0"/>
              <a:t>Threat </a:t>
            </a:r>
            <a:r>
              <a:rPr lang="it-IT" dirty="0" err="1"/>
              <a:t>modeling</a:t>
            </a:r>
            <a:r>
              <a:rPr lang="it-IT" dirty="0"/>
              <a:t>: DFD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D4614B9-207D-B6FF-E146-2AB9C4CCB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917781" y="1991107"/>
            <a:ext cx="10356438" cy="4468729"/>
          </a:xfrm>
        </p:spPr>
      </p:pic>
    </p:spTree>
    <p:extLst>
      <p:ext uri="{BB962C8B-B14F-4D97-AF65-F5344CB8AC3E}">
        <p14:creationId xmlns:p14="http://schemas.microsoft.com/office/powerpoint/2010/main" val="281065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D2570-ACC2-E735-6B12-D37B50E0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 dirty="0"/>
              <a:t>Report Analysis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6A0B9A-0BE9-69AB-31C5-47CA2F096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419" y="2252990"/>
            <a:ext cx="11314390" cy="1607542"/>
          </a:xfrm>
        </p:spPr>
        <p:txBody>
          <a:bodyPr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it-IT" sz="1800" dirty="0"/>
              <a:t>Dalla modellazione si ricava un report omnicomprensivo delle possibili minacce.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Le minacce sono categorizzate in base al tipo di Stride.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Inizialmente tutte le minacce sono rappresentate con lo stato ‘</a:t>
            </a:r>
            <a:r>
              <a:rPr lang="it-IT" sz="1800" b="1" dirty="0"/>
              <a:t>Non </a:t>
            </a:r>
            <a:r>
              <a:rPr lang="it-IT" sz="1800" b="1" dirty="0" err="1"/>
              <a:t>started</a:t>
            </a:r>
            <a:r>
              <a:rPr lang="it-IT" sz="1800" dirty="0"/>
              <a:t>’.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In base ai relativi controlli di sicurezza e alla loro implementazione, viene variato lo stato dello specifico threat.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D4614B9-207D-B6FF-E146-2AB9C4CCB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014781" y="4197852"/>
            <a:ext cx="10162438" cy="2177664"/>
          </a:xfrm>
        </p:spPr>
      </p:pic>
    </p:spTree>
    <p:extLst>
      <p:ext uri="{BB962C8B-B14F-4D97-AF65-F5344CB8AC3E}">
        <p14:creationId xmlns:p14="http://schemas.microsoft.com/office/powerpoint/2010/main" val="175688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5E122D-E77F-C020-8B12-F4CF464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217FB-0271-656B-58AC-96771F9E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4483459"/>
          </a:xfrm>
        </p:spPr>
        <p:txBody>
          <a:bodyPr>
            <a:normAutofit/>
          </a:bodyPr>
          <a:lstStyle/>
          <a:p>
            <a:pPr marL="305435" indent="-305435"/>
            <a:r>
              <a:rPr lang="it-IT" dirty="0"/>
              <a:t>L’analisi è stata effettuata valutando e categorizzando le informazioni del sistema tenendo traccia di: </a:t>
            </a:r>
            <a:endParaRPr lang="it-IT"/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Di un id univoco che identificasse la minaccia, composto dalla categoria e da un numero;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Il titolo fornito dal tool Microsoft;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L’asset coinvolto;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La descrizione della minaccia;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L’interazione tra l’asset coinvolto ed eventuali altri asset;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Note sulla mitigazione; 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r>
              <a:rPr lang="it-IT" dirty="0"/>
              <a:t>Security controls NIST associati per la mitigazione della minaccia. </a:t>
            </a:r>
          </a:p>
          <a:p>
            <a:pPr marL="305435" indent="-305435"/>
            <a:r>
              <a:rPr lang="it-IT" dirty="0"/>
              <a:t>Il report non prevede l’analisi delle minacce ritenute non applicabili, per le quali è stato generato un report automatico mediante il tool Microsoft omnicomprensivo e con spiegazione associata. </a:t>
            </a:r>
          </a:p>
          <a:p>
            <a:pPr marL="305435" indent="-305435"/>
            <a:r>
              <a:rPr lang="it-IT" dirty="0"/>
              <a:t>In </a:t>
            </a:r>
            <a:r>
              <a:rPr lang="it-IT" b="1" dirty="0">
                <a:solidFill>
                  <a:srgbClr val="0070C0"/>
                </a:solidFill>
              </a:rPr>
              <a:t>blu</a:t>
            </a:r>
            <a:r>
              <a:rPr lang="it-IT" b="1" dirty="0"/>
              <a:t> </a:t>
            </a:r>
            <a:r>
              <a:rPr lang="it-IT" dirty="0"/>
              <a:t>sono contrassegnate le minacce mitigate, in </a:t>
            </a:r>
            <a:r>
              <a:rPr lang="it-IT" b="1" dirty="0">
                <a:solidFill>
                  <a:srgbClr val="FFC000"/>
                </a:solidFill>
              </a:rPr>
              <a:t>arancione</a:t>
            </a:r>
            <a:r>
              <a:rPr lang="it-IT" dirty="0"/>
              <a:t> quelle non mitigate: </a:t>
            </a:r>
          </a:p>
          <a:p>
            <a:pPr marL="629920" lvl="1" indent="-305435">
              <a:buFont typeface="Wingdings 2" panose="05020102010507070707" pitchFamily="18" charset="2"/>
              <a:buChar char=""/>
            </a:pPr>
            <a:endParaRPr lang="it-IT" dirty="0"/>
          </a:p>
          <a:p>
            <a:pPr marL="629920" lvl="1" indent="-305435">
              <a:buFont typeface="Wingdings 2" panose="05020102010507070707" pitchFamily="18" charset="2"/>
              <a:buChar char=""/>
            </a:pPr>
            <a:endParaRPr lang="it-IT" dirty="0"/>
          </a:p>
          <a:p>
            <a:pPr marL="629920" lvl="1" indent="-305435">
              <a:buFont typeface="Wingdings 2" panose="05020102010507070707" pitchFamily="18" charset="2"/>
              <a:buChar char="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233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C5546-604F-6C46-D46C-34F831B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Threat</a:t>
            </a:r>
            <a:r>
              <a:rPr lang="it-IT" dirty="0"/>
              <a:t> Report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AC0DB9-D5C2-9195-5B4C-1559D128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8" y="2242300"/>
            <a:ext cx="11126363" cy="41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0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B84FB-F60D-F334-6615-C933A12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Minacce principali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B1B0AF-876B-6106-5763-883432E0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4958303"/>
            <a:ext cx="11029616" cy="1624132"/>
          </a:xfrm>
        </p:spPr>
        <p:txBody>
          <a:bodyPr/>
          <a:lstStyle/>
          <a:p>
            <a:r>
              <a:rPr lang="it-IT" dirty="0"/>
              <a:t>Se ne evince che il client risulti essere, come prevedibile, un asset particolarmente esposto, ma anche i Proxy, che rappresentano la frontiera e l’interfaccia dell’architettura, sono asset da proteggere molto bene. 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4D9C597-D53D-C6F0-9843-9E80C424B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66849"/>
              </p:ext>
            </p:extLst>
          </p:nvPr>
        </p:nvGraphicFramePr>
        <p:xfrm>
          <a:off x="581191" y="3189193"/>
          <a:ext cx="11029616" cy="176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197459845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429161701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2839544224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32748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Security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3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Asset crash or </a:t>
                      </a:r>
                      <a:r>
                        <a:rPr lang="it-IT" dirty="0" err="1"/>
                        <a:t>failure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Proxy, Web Server,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Denial</a:t>
                      </a:r>
                      <a:r>
                        <a:rPr lang="it-IT" dirty="0"/>
                        <a:t>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SI-13, AC-2, IR-1, I£-2, IR-3, IR-4, IR-5, IR-6, IR-7, IR-8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6042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Potential</a:t>
                      </a:r>
                      <a:r>
                        <a:rPr lang="it-IT" dirty="0"/>
                        <a:t> Data </a:t>
                      </a:r>
                      <a:r>
                        <a:rPr lang="it-IT" dirty="0" err="1"/>
                        <a:t>Repudiation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Client,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Repudiation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AU-10 +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enhancements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4679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Potential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lack</a:t>
                      </a:r>
                      <a:r>
                        <a:rPr lang="it-IT" dirty="0"/>
                        <a:t> of input </a:t>
                      </a:r>
                      <a:r>
                        <a:rPr lang="it-IT" dirty="0" err="1"/>
                        <a:t>validation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Client,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Tampering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SI-10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573695029"/>
                  </a:ext>
                </a:extLst>
              </a:tr>
            </a:tbl>
          </a:graphicData>
        </a:graphic>
      </p:graphicFrame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922FDE40-220C-0D36-DEA0-B24F2EBE2A54}"/>
              </a:ext>
            </a:extLst>
          </p:cNvPr>
          <p:cNvSpPr txBox="1">
            <a:spLocks/>
          </p:cNvSpPr>
          <p:nvPr/>
        </p:nvSpPr>
        <p:spPr>
          <a:xfrm>
            <a:off x="581191" y="1804868"/>
            <a:ext cx="11029616" cy="1624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Dall’analisi del report, emerge che le principali minacce al sistema risultano: </a:t>
            </a:r>
          </a:p>
        </p:txBody>
      </p:sp>
    </p:spTree>
    <p:extLst>
      <p:ext uri="{BB962C8B-B14F-4D97-AF65-F5344CB8AC3E}">
        <p14:creationId xmlns:p14="http://schemas.microsoft.com/office/powerpoint/2010/main" val="2454842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3CDC142E59F46976220B5CA0CB5FC" ma:contentTypeVersion="8" ma:contentTypeDescription="Create a new document." ma:contentTypeScope="" ma:versionID="699049dc9e1031c7a09030aeb24a1cab">
  <xsd:schema xmlns:xsd="http://www.w3.org/2001/XMLSchema" xmlns:xs="http://www.w3.org/2001/XMLSchema" xmlns:p="http://schemas.microsoft.com/office/2006/metadata/properties" xmlns:ns2="78bd1115-c349-4e94-811d-d06a7ae9090b" xmlns:ns3="04026c50-90d4-4def-bf48-ee6ffbccce50" targetNamespace="http://schemas.microsoft.com/office/2006/metadata/properties" ma:root="true" ma:fieldsID="14544d9f5ac546e67a475855ae60f013" ns2:_="" ns3:_="">
    <xsd:import namespace="78bd1115-c349-4e94-811d-d06a7ae9090b"/>
    <xsd:import namespace="04026c50-90d4-4def-bf48-ee6ffbccc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26c50-90d4-4def-bf48-ee6ffbccce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0770fa-503d-4b40-9658-28b0c59b1097}" ma:internalName="TaxCatchAll" ma:showField="CatchAllData" ma:web="04026c50-90d4-4def-bf48-ee6ffbccce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026c50-90d4-4def-bf48-ee6ffbccce50" xsi:nil="true"/>
    <lcf76f155ced4ddcb4097134ff3c332f xmlns="78bd1115-c349-4e94-811d-d06a7ae9090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9853187-6D48-4394-998E-2B3B171C4813}"/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399</TotalTime>
  <Words>673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Dividend</vt:lpstr>
      <vt:lpstr>Threat analysis</vt:lpstr>
      <vt:lpstr>Threat analysis</vt:lpstr>
      <vt:lpstr>Threat MODELING</vt:lpstr>
      <vt:lpstr>Classificazione stride</vt:lpstr>
      <vt:lpstr>Threat modeling: DFD </vt:lpstr>
      <vt:lpstr>Report Analysis Overview </vt:lpstr>
      <vt:lpstr>Analysis Overview</vt:lpstr>
      <vt:lpstr>Threat Report</vt:lpstr>
      <vt:lpstr>Minacce principali</vt:lpstr>
      <vt:lpstr>Mitigazione delle minacce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De Rosa</cp:lastModifiedBy>
  <cp:revision>29</cp:revision>
  <dcterms:created xsi:type="dcterms:W3CDTF">2022-12-02T16:52:54Z</dcterms:created>
  <dcterms:modified xsi:type="dcterms:W3CDTF">2022-12-13T10:58:44Z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