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61" r:id="rId6"/>
    <p:sldId id="259" r:id="rId7"/>
    <p:sldId id="268" r:id="rId8"/>
    <p:sldId id="262" r:id="rId9"/>
    <p:sldId id="267" r:id="rId10"/>
    <p:sldId id="269" r:id="rId11"/>
    <p:sldId id="258" r:id="rId12"/>
    <p:sldId id="277" r:id="rId13"/>
    <p:sldId id="270" r:id="rId14"/>
    <p:sldId id="271" r:id="rId15"/>
    <p:sldId id="275" r:id="rId16"/>
    <p:sldId id="276"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US" dirty="0"/>
            <a:t>Services</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Security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Link</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5000" r="-55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2700" dirty="0"/>
            <a:t>RDS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EC2</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VPC</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C34B9D4C-6FF5-4FED-AAE2-AE4C3A9F4428}">
      <dgm:prSet/>
      <dgm:spPr/>
      <dgm:t>
        <a:bodyPr/>
        <a:lstStyle/>
        <a:p>
          <a:r>
            <a:rPr lang="it-IT" dirty="0"/>
            <a:t>KMS</a:t>
          </a:r>
        </a:p>
      </dgm:t>
    </dgm:pt>
    <dgm:pt modelId="{5ECBE24A-7D31-48F2-B829-C8A3B71E7905}" type="parTrans" cxnId="{7961FAAA-D13F-4224-8C94-BEDCAF98820C}">
      <dgm:prSet/>
      <dgm:spPr/>
      <dgm:t>
        <a:bodyPr/>
        <a:lstStyle/>
        <a:p>
          <a:endParaRPr lang="it-IT"/>
        </a:p>
      </dgm:t>
    </dgm:pt>
    <dgm:pt modelId="{6917A0E7-F37A-4576-B4D0-C65D40DB47C1}" type="sibTrans" cxnId="{7961FAAA-D13F-4224-8C94-BEDCAF98820C}">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3951307B-CDCD-4005-91F6-95749BE20FE5}" type="pres">
      <dgm:prSet presAssocID="{C34B9D4C-6FF5-4FED-AAE2-AE4C3A9F4428}" presName="text_4" presStyleLbl="node1" presStyleIdx="3" presStyleCnt="4">
        <dgm:presLayoutVars>
          <dgm:bulletEnabled val="1"/>
        </dgm:presLayoutVars>
      </dgm:prSet>
      <dgm:spPr/>
    </dgm:pt>
    <dgm:pt modelId="{6A958EE4-AD38-4FF2-BF33-7EABBED3E67B}" type="pres">
      <dgm:prSet presAssocID="{C34B9D4C-6FF5-4FED-AAE2-AE4C3A9F4428}" presName="accent_4" presStyleCnt="0"/>
      <dgm:spPr/>
    </dgm:pt>
    <dgm:pt modelId="{A537B08B-6DC5-4760-8301-388C8BAE75AA}" type="pres">
      <dgm:prSet presAssocID="{C34B9D4C-6FF5-4FED-AAE2-AE4C3A9F4428}"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0FC73F85-0A87-4912-9D0C-15EA1AE43503}" type="presOf" srcId="{C34B9D4C-6FF5-4FED-AAE2-AE4C3A9F4428}" destId="{3951307B-CDCD-4005-91F6-95749BE20FE5}"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7961FAAA-D13F-4224-8C94-BEDCAF98820C}" srcId="{7E5AA53B-3EEE-4DE4-BB81-9044890C2946}" destId="{C34B9D4C-6FF5-4FED-AAE2-AE4C3A9F4428}" srcOrd="3" destOrd="0" parTransId="{5ECBE24A-7D31-48F2-B829-C8A3B71E7905}" sibTransId="{6917A0E7-F37A-4576-B4D0-C65D40DB47C1}"/>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A8864ED1-EEB5-4E91-BA98-28A601C8942F}" type="presParOf" srcId="{90561C55-3C6E-4D53-85E1-2C50BCDDA392}" destId="{3951307B-CDCD-4005-91F6-95749BE20FE5}" srcOrd="7" destOrd="0" presId="urn:microsoft.com/office/officeart/2008/layout/VerticalCurvedList"/>
    <dgm:cxn modelId="{8BB2B089-1319-4B7A-A7AE-0E2C9590A522}" type="presParOf" srcId="{90561C55-3C6E-4D53-85E1-2C50BCDDA392}" destId="{6A958EE4-AD38-4FF2-BF33-7EABBED3E67B}" srcOrd="8" destOrd="0" presId="urn:microsoft.com/office/officeart/2008/layout/VerticalCurvedList"/>
    <dgm:cxn modelId="{2C12187C-2720-4BE4-B5E4-D41A2C48D643}" type="presParOf" srcId="{6A958EE4-AD38-4FF2-BF33-7EABBED3E67B}" destId="{A537B08B-6DC5-4760-8301-388C8BAE75A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endParaRPr lang="en-US" sz="2400"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E4264419-55F2-483D-B665-AC005A863BE6}">
      <dgm:prSet custT="1"/>
      <dgm:spPr/>
      <dgm:t>
        <a:bodyPr/>
        <a:lstStyle/>
        <a:p>
          <a:endParaRPr lang="it-IT" sz="2400" dirty="0"/>
        </a:p>
      </dgm:t>
    </dgm:pt>
    <dgm:pt modelId="{210AE730-D2D8-4FF0-901C-044C57A1AB35}" type="parTrans" cxnId="{76D59526-731D-43C2-A7AF-86CA1C7A5BA7}">
      <dgm:prSet/>
      <dgm:spPr/>
      <dgm:t>
        <a:bodyPr/>
        <a:lstStyle/>
        <a:p>
          <a:endParaRPr lang="it-IT"/>
        </a:p>
      </dgm:t>
    </dgm:pt>
    <dgm:pt modelId="{6BFAA09E-E0EF-4196-8981-77FA32684A19}" type="sibTrans" cxnId="{76D59526-731D-43C2-A7AF-86CA1C7A5BA7}">
      <dgm:prSet/>
      <dgm:spPr/>
      <dgm:t>
        <a:bodyPr/>
        <a:lstStyle/>
        <a:p>
          <a:endParaRPr lang="it-IT"/>
        </a:p>
      </dgm:t>
    </dgm:pt>
    <dgm:pt modelId="{5605D28D-2CE6-4513-8566-952984E21E14}">
      <dgm:prSet phldrT="[Text]" custT="1"/>
      <dgm:spPr/>
      <dgm:t>
        <a:bodyPr/>
        <a:lstStyle/>
        <a:p>
          <a:pPr>
            <a:lnSpc>
              <a:spcPct val="100000"/>
            </a:lnSpc>
          </a:pPr>
          <a:endParaRPr lang="en-US" sz="2400" dirty="0"/>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101538" custScaleY="153539" custLinFactNeighborX="-1037" custLinFactNeighborY="-1289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33468" custLinFactNeighborY="-17867"/>
      <dgm:spPr/>
    </dgm:pt>
    <dgm:pt modelId="{95DE6538-27BD-44AF-A1A8-CA8F6B10FDD2}" type="pres">
      <dgm:prSet presAssocID="{0BEF68B8-1228-47BB-83B5-7B9CD1E3F84E}" presName="text_2" presStyleLbl="node1" presStyleIdx="1" presStyleCnt="4" custScaleX="98699" custScaleY="159379">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custLinFactNeighborX="9053" custLinFactNeighborY="4120"/>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Utilizzo</a:t>
          </a:r>
          <a:r>
            <a:rPr lang="en-US" sz="2000" dirty="0"/>
            <a:t> di Amazon Machine Image (AMI)</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2000" dirty="0"/>
            <a:t>   </a:t>
          </a:r>
          <a:r>
            <a:rPr lang="en-US" sz="2000" dirty="0" err="1"/>
            <a:t>Offre</a:t>
          </a:r>
          <a:r>
            <a:rPr lang="en-US" sz="2000" dirty="0"/>
            <a:t> </a:t>
          </a:r>
          <a:r>
            <a:rPr lang="en-US" sz="2000" dirty="0" err="1"/>
            <a:t>calcolo</a:t>
          </a:r>
          <a:r>
            <a:rPr lang="en-US" sz="2000" dirty="0"/>
            <a:t> e </a:t>
          </a:r>
          <a:r>
            <a:rPr lang="en-US" sz="2000" dirty="0" err="1"/>
            <a:t>archiviazione</a:t>
          </a:r>
          <a:r>
            <a:rPr lang="en-US" sz="2000" dirty="0"/>
            <a:t> </a:t>
          </a:r>
          <a:r>
            <a:rPr lang="en-US" sz="2000" dirty="0" err="1"/>
            <a:t>ottimizzati</a:t>
          </a:r>
          <a:endParaRPr lang="en-US" sz="2000" dirty="0"/>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err="1"/>
            <a:t>Collegamento</a:t>
          </a:r>
          <a:r>
            <a:rPr lang="en-US" sz="2000" dirty="0"/>
            <a:t> </a:t>
          </a:r>
          <a:r>
            <a:rPr lang="en-US" sz="2000" dirty="0" err="1"/>
            <a:t>diretto</a:t>
          </a:r>
          <a:r>
            <a:rPr lang="en-US" sz="2000" dirty="0"/>
            <a:t> con </a:t>
          </a:r>
          <a:r>
            <a:rPr lang="en-US" sz="2000" dirty="0" err="1"/>
            <a:t>l’istanza</a:t>
          </a:r>
          <a:r>
            <a:rPr lang="en-US" sz="2000" dirty="0"/>
            <a:t> RDS</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1D22F8BF-2DBF-4292-BF86-1B5F76F74EE5}">
      <dgm:prSet custT="1"/>
      <dgm:spPr/>
      <dgm:t>
        <a:bodyPr/>
        <a:lstStyle/>
        <a:p>
          <a:r>
            <a:rPr lang="it-IT" sz="2000" dirty="0"/>
            <a:t>Protezione delle informazioni di accesso all’istanza utilizzando una coppia di chiavi RSA ED25519 e SSH-2 a 2048 bit</a:t>
          </a:r>
        </a:p>
      </dgm:t>
    </dgm:pt>
    <dgm:pt modelId="{8F3CA17D-BE5A-405F-863E-605D46B68C60}" type="parTrans" cxnId="{C609A5AD-8880-4479-BFEC-959DD0F3D965}">
      <dgm:prSet/>
      <dgm:spPr/>
      <dgm:t>
        <a:bodyPr/>
        <a:lstStyle/>
        <a:p>
          <a:endParaRPr lang="it-IT"/>
        </a:p>
      </dgm:t>
    </dgm:pt>
    <dgm:pt modelId="{F330E762-2CF8-407F-8DC9-D1C066766CB7}" type="sibTrans" cxnId="{C609A5AD-8880-4479-BFEC-959DD0F3D965}">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98414" custScaleY="141474"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8805" custLinFactNeighborY="-12617"/>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9DCD0054-F168-4DAB-89AA-065D9A137147}" type="pres">
      <dgm:prSet presAssocID="{1D22F8BF-2DBF-4292-BF86-1B5F76F74EE5}" presName="text_4" presStyleLbl="node1" presStyleIdx="3" presStyleCnt="4" custScaleY="139155">
        <dgm:presLayoutVars>
          <dgm:bulletEnabled val="1"/>
        </dgm:presLayoutVars>
      </dgm:prSet>
      <dgm:spPr/>
    </dgm:pt>
    <dgm:pt modelId="{36A43DE8-B411-4F8E-AEFF-D08FE259ADDF}" type="pres">
      <dgm:prSet presAssocID="{1D22F8BF-2DBF-4292-BF86-1B5F76F74EE5}" presName="accent_4" presStyleCnt="0"/>
      <dgm:spPr/>
    </dgm:pt>
    <dgm:pt modelId="{4E4B1883-8D53-46A5-8D7B-B72C05245ED4}" type="pres">
      <dgm:prSet presAssocID="{1D22F8BF-2DBF-4292-BF86-1B5F76F74EE5}"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C609A5AD-8880-4479-BFEC-959DD0F3D965}" srcId="{7E5AA53B-3EEE-4DE4-BB81-9044890C2946}" destId="{1D22F8BF-2DBF-4292-BF86-1B5F76F74EE5}" srcOrd="3" destOrd="0" parTransId="{8F3CA17D-BE5A-405F-863E-605D46B68C60}" sibTransId="{F330E762-2CF8-407F-8DC9-D1C066766CB7}"/>
    <dgm:cxn modelId="{89F696FD-C0C1-4028-843A-513AC379697C}" type="presOf" srcId="{1D22F8BF-2DBF-4292-BF86-1B5F76F74EE5}" destId="{9DCD0054-F168-4DAB-89AA-065D9A137147}"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0C37BDE9-FF24-4B68-95DB-70F18F01D3F7}" type="presParOf" srcId="{90561C55-3C6E-4D53-85E1-2C50BCDDA392}" destId="{9DCD0054-F168-4DAB-89AA-065D9A137147}" srcOrd="7" destOrd="0" presId="urn:microsoft.com/office/officeart/2008/layout/VerticalCurvedList"/>
    <dgm:cxn modelId="{F11B1716-E2E2-414D-9747-C2D85972E4AA}" type="presParOf" srcId="{90561C55-3C6E-4D53-85E1-2C50BCDDA392}" destId="{36A43DE8-B411-4F8E-AEFF-D08FE259ADDF}" srcOrd="8" destOrd="0" presId="urn:microsoft.com/office/officeart/2008/layout/VerticalCurvedList"/>
    <dgm:cxn modelId="{FE2B3CCA-0407-405E-8E02-4FE3B4E5D35B}" type="presParOf" srcId="{36A43DE8-B411-4F8E-AEFF-D08FE259ADDF}" destId="{4E4B1883-8D53-46A5-8D7B-B72C05245ED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Creazione</a:t>
          </a:r>
          <a:r>
            <a:rPr lang="en-US" sz="2000" dirty="0"/>
            <a:t> di </a:t>
          </a:r>
          <a:r>
            <a:rPr lang="en-US" sz="2000" dirty="0" err="1"/>
            <a:t>gruppi</a:t>
          </a:r>
          <a:r>
            <a:rPr lang="en-US" sz="2000" dirty="0"/>
            <a:t> di </a:t>
          </a:r>
          <a:r>
            <a:rPr lang="en-US" sz="2000" dirty="0" err="1"/>
            <a:t>sicurezza</a:t>
          </a:r>
          <a:r>
            <a:rPr lang="en-US" sz="2000" dirty="0"/>
            <a:t> </a:t>
          </a:r>
          <a:r>
            <a:rPr lang="en-US" sz="2000" dirty="0" err="1"/>
            <a:t>che</a:t>
          </a:r>
          <a:r>
            <a:rPr lang="en-US" sz="2000" dirty="0"/>
            <a:t> </a:t>
          </a:r>
          <a:r>
            <a:rPr lang="en-US" sz="2000" dirty="0" err="1"/>
            <a:t>fungono</a:t>
          </a:r>
          <a:r>
            <a:rPr lang="en-US" sz="2000" dirty="0"/>
            <a:t> da firewall per le </a:t>
          </a:r>
          <a:r>
            <a:rPr lang="en-US" sz="2000" dirty="0" err="1"/>
            <a:t>istanze</a:t>
          </a:r>
          <a:r>
            <a:rPr lang="en-US" sz="2000" dirty="0"/>
            <a:t> Amazon EC2 associate</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r>
            <a:rPr lang="en-US" sz="2000" dirty="0" err="1"/>
            <a:t>Avvio</a:t>
          </a:r>
          <a:r>
            <a:rPr lang="it-IT" sz="2000" b="0" i="0" dirty="0"/>
            <a:t> di una risorsa AWS in una rete virtuale isolata logicamente definita dall'utente</a:t>
          </a: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err="1"/>
            <a:t>Controllo</a:t>
          </a:r>
          <a:r>
            <a:rPr lang="en-US" sz="2000" baseline="0" dirty="0"/>
            <a:t> </a:t>
          </a:r>
          <a:r>
            <a:rPr lang="en-US" sz="2000" baseline="0" dirty="0" err="1"/>
            <a:t>totale</a:t>
          </a:r>
          <a:r>
            <a:rPr lang="en-US" sz="2000" baseline="0" dirty="0"/>
            <a:t> </a:t>
          </a:r>
          <a:r>
            <a:rPr lang="en-US" sz="2000" baseline="0" dirty="0" err="1"/>
            <a:t>sull’ambiente</a:t>
          </a:r>
          <a:r>
            <a:rPr lang="en-US" sz="2000" baseline="0" dirty="0"/>
            <a:t> </a:t>
          </a:r>
          <a:r>
            <a:rPr lang="en-US" sz="2000" baseline="0" dirty="0" err="1"/>
            <a:t>virtuale</a:t>
          </a:r>
          <a:r>
            <a:rPr lang="en-US" sz="2000" baseline="0" dirty="0"/>
            <a:t> di rete</a:t>
          </a:r>
          <a:endParaRPr lang="en-US" sz="2000" dirty="0"/>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E4264419-55F2-483D-B665-AC005A863BE6}">
      <dgm:prSet custT="1"/>
      <dgm:spPr/>
      <dgm:t>
        <a:bodyPr/>
        <a:lstStyle/>
        <a:p>
          <a:r>
            <a:rPr lang="it-IT" sz="2000" dirty="0"/>
            <a:t>Creazione di sottoreti e assegnazione degli indirizzi IP</a:t>
          </a:r>
        </a:p>
      </dgm:t>
    </dgm:pt>
    <dgm:pt modelId="{6BFAA09E-E0EF-4196-8981-77FA32684A19}" type="sibTrans" cxnId="{76D59526-731D-43C2-A7AF-86CA1C7A5BA7}">
      <dgm:prSet/>
      <dgm:spPr/>
      <dgm:t>
        <a:bodyPr/>
        <a:lstStyle/>
        <a:p>
          <a:endParaRPr lang="it-IT"/>
        </a:p>
      </dgm:t>
    </dgm:pt>
    <dgm:pt modelId="{210AE730-D2D8-4FF0-901C-044C57A1AB35}" type="parTrans" cxnId="{76D59526-731D-43C2-A7AF-86CA1C7A5BA7}">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101185" custScaleY="153539"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24741" custLinFactNeighborY="-35253"/>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Utilizzo</a:t>
          </a:r>
          <a:r>
            <a:rPr lang="en-US" sz="2000" dirty="0"/>
            <a:t> di </a:t>
          </a:r>
          <a:r>
            <a:rPr lang="en-US" sz="2000" dirty="0" err="1"/>
            <a:t>una</a:t>
          </a:r>
          <a:r>
            <a:rPr lang="en-US" sz="2000" dirty="0"/>
            <a:t> </a:t>
          </a:r>
          <a:r>
            <a:rPr lang="en-US" sz="2000" dirty="0" err="1"/>
            <a:t>coppia</a:t>
          </a:r>
          <a:r>
            <a:rPr lang="en-US" sz="2000" dirty="0"/>
            <a:t> di </a:t>
          </a:r>
          <a:r>
            <a:rPr lang="en-US" sz="2000" dirty="0" err="1"/>
            <a:t>chiavi</a:t>
          </a:r>
          <a:r>
            <a:rPr lang="en-US" sz="2000" dirty="0"/>
            <a:t> KMS </a:t>
          </a:r>
          <a:r>
            <a:rPr lang="en-US" sz="2000" dirty="0" err="1"/>
            <a:t>asimmetrica</a:t>
          </a:r>
          <a:r>
            <a:rPr lang="en-US" sz="2000" dirty="0"/>
            <a:t> per la </a:t>
          </a:r>
          <a:r>
            <a:rPr lang="en-US" sz="2000" dirty="0" err="1"/>
            <a:t>firma</a:t>
          </a:r>
          <a:r>
            <a:rPr lang="en-US" sz="2000" dirty="0"/>
            <a:t> e la </a:t>
          </a:r>
          <a:r>
            <a:rPr lang="en-US" sz="2000" dirty="0" err="1"/>
            <a:t>verifica</a:t>
          </a:r>
          <a:r>
            <a:rPr lang="en-US" sz="2000" dirty="0"/>
            <a:t>. </a:t>
          </a:r>
          <a:r>
            <a:rPr lang="en-US" sz="2000" dirty="0" err="1"/>
            <a:t>Possibilità</a:t>
          </a:r>
          <a:r>
            <a:rPr lang="en-US" sz="2000" dirty="0"/>
            <a:t> di </a:t>
          </a:r>
          <a:r>
            <a:rPr lang="en-US" sz="2000" dirty="0" err="1"/>
            <a:t>rotazione</a:t>
          </a:r>
          <a:r>
            <a:rPr lang="en-US" sz="2000" dirty="0"/>
            <a:t> </a:t>
          </a:r>
          <a:r>
            <a:rPr lang="en-US" sz="2000" dirty="0" err="1"/>
            <a:t>delle</a:t>
          </a:r>
          <a:r>
            <a:rPr lang="en-US" sz="2000" dirty="0"/>
            <a:t> </a:t>
          </a:r>
          <a:r>
            <a:rPr lang="en-US" sz="2000" dirty="0" err="1"/>
            <a:t>chiavi</a:t>
          </a:r>
          <a:endParaRPr lang="en-US" sz="2000"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a:t>Per la </a:t>
          </a:r>
          <a:r>
            <a:rPr lang="en-US" sz="2000" dirty="0" err="1"/>
            <a:t>protezione</a:t>
          </a:r>
          <a:r>
            <a:rPr lang="en-US" sz="2000" dirty="0"/>
            <a:t> </a:t>
          </a:r>
          <a:r>
            <a:rPr lang="en-US" sz="2000" dirty="0" err="1"/>
            <a:t>dei</a:t>
          </a:r>
          <a:r>
            <a:rPr lang="en-US" sz="2000" dirty="0"/>
            <a:t> </a:t>
          </a:r>
          <a:r>
            <a:rPr lang="en-US" sz="2000" dirty="0" err="1"/>
            <a:t>dati</a:t>
          </a:r>
          <a:r>
            <a:rPr lang="en-US" sz="2000" dirty="0"/>
            <a:t> a </a:t>
          </a:r>
          <a:r>
            <a:rPr lang="en-US" sz="2000" dirty="0" err="1"/>
            <a:t>riposo</a:t>
          </a:r>
          <a:r>
            <a:rPr lang="en-US" sz="2000" dirty="0"/>
            <a:t>, </a:t>
          </a:r>
          <a:r>
            <a:rPr lang="en-US" sz="2000" dirty="0" err="1"/>
            <a:t>si</a:t>
          </a:r>
          <a:r>
            <a:rPr lang="en-US" sz="2000" dirty="0"/>
            <a:t> </a:t>
          </a:r>
          <a:r>
            <a:rPr lang="en-US" sz="2000" dirty="0" err="1"/>
            <a:t>utilizza</a:t>
          </a:r>
          <a:r>
            <a:rPr lang="en-US" sz="2000" dirty="0"/>
            <a:t> la </a:t>
          </a:r>
          <a:r>
            <a:rPr lang="en-US" sz="2000" dirty="0" err="1"/>
            <a:t>crittografia</a:t>
          </a:r>
          <a:r>
            <a:rPr lang="en-US" sz="2000" dirty="0"/>
            <a:t> </a:t>
          </a:r>
          <a:r>
            <a:rPr lang="en-US" sz="2000" dirty="0" err="1"/>
            <a:t>basata</a:t>
          </a:r>
          <a:r>
            <a:rPr lang="en-US" sz="2000" dirty="0"/>
            <a:t> </a:t>
          </a:r>
          <a:r>
            <a:rPr lang="en-US" sz="2000" dirty="0" err="1"/>
            <a:t>su</a:t>
          </a:r>
          <a:r>
            <a:rPr lang="en-US" sz="2000" dirty="0"/>
            <a:t> envelope</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E4264419-55F2-483D-B665-AC005A863BE6}">
      <dgm:prSet custT="1"/>
      <dgm:spPr/>
      <dgm:t>
        <a:bodyPr/>
        <a:lstStyle/>
        <a:p>
          <a:r>
            <a:rPr lang="it-IT" sz="2000" dirty="0"/>
            <a:t>Alta durabilità ed elevata </a:t>
          </a:r>
          <a:r>
            <a:rPr lang="it-IT" sz="2000" dirty="0" err="1"/>
            <a:t>disponibiltà</a:t>
          </a:r>
          <a:endParaRPr lang="it-IT" sz="2000" dirty="0"/>
        </a:p>
      </dgm:t>
    </dgm:pt>
    <dgm:pt modelId="{6BFAA09E-E0EF-4196-8981-77FA32684A19}" type="sibTrans" cxnId="{76D59526-731D-43C2-A7AF-86CA1C7A5BA7}">
      <dgm:prSet/>
      <dgm:spPr/>
      <dgm:t>
        <a:bodyPr/>
        <a:lstStyle/>
        <a:p>
          <a:endParaRPr lang="it-IT"/>
        </a:p>
      </dgm:t>
    </dgm:pt>
    <dgm:pt modelId="{210AE730-D2D8-4FF0-901C-044C57A1AB35}" type="parTrans" cxnId="{76D59526-731D-43C2-A7AF-86CA1C7A5BA7}">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99533" custScaleY="153539"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Y="-16641"/>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Services</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5000" r="-55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Security</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Link</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RDS </a:t>
          </a: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EC2</a:t>
          </a:r>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VPC</a:t>
          </a:r>
        </a:p>
      </dsp:txBody>
      <dsp:txXfrm>
        <a:off x="718958" y="1919109"/>
        <a:ext cx="6088001" cy="548276"/>
      </dsp:txXfrm>
    </dsp:sp>
    <dsp:sp modelId="{A965097E-32F1-4AB8-8C4E-2814A7596B2F}">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951307B-CDCD-4005-91F6-95749BE20FE5}">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90000"/>
            </a:lnSpc>
            <a:spcBef>
              <a:spcPct val="0"/>
            </a:spcBef>
            <a:spcAft>
              <a:spcPct val="35000"/>
            </a:spcAft>
            <a:buNone/>
          </a:pPr>
          <a:r>
            <a:rPr lang="it-IT" sz="2700" kern="1200" dirty="0"/>
            <a:t>KMS</a:t>
          </a:r>
        </a:p>
      </dsp:txBody>
      <dsp:txXfrm>
        <a:off x="404618" y="2741666"/>
        <a:ext cx="6402340" cy="548276"/>
      </dsp:txXfrm>
    </dsp:sp>
    <dsp:sp modelId="{A537B08B-6DC5-4760-8301-388C8BAE75AA}">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71681"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335117" y="70758"/>
          <a:ext cx="7830849"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p>
      </dsp:txBody>
      <dsp:txXfrm>
        <a:off x="335117" y="70758"/>
        <a:ext cx="7830849" cy="1053401"/>
      </dsp:txXfrm>
    </dsp:sp>
    <dsp:sp modelId="{07CB3071-D555-47DA-A36A-69EB91531FD8}">
      <dsp:nvSpPr>
        <dsp:cNvPr id="0" name=""/>
        <dsp:cNvSpPr/>
      </dsp:nvSpPr>
      <dsp:spPr>
        <a:xfrm>
          <a:off x="0" y="103874"/>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915355" y="1168467"/>
          <a:ext cx="7223670" cy="10934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915355" y="1168467"/>
        <a:ext cx="7223670" cy="1093468"/>
      </dsp:txXfrm>
    </dsp:sp>
    <dsp:sp modelId="{3F8116AC-FAC3-4E95-9865-93CCFEB191B9}">
      <dsp:nvSpPr>
        <dsp:cNvPr id="0" name=""/>
        <dsp:cNvSpPr/>
      </dsp:nvSpPr>
      <dsp:spPr>
        <a:xfrm>
          <a:off x="438945"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67746"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867746" y="2344749"/>
        <a:ext cx="7318889" cy="799503"/>
      </dsp:txXfrm>
    </dsp:sp>
    <dsp:sp modelId="{A965097E-32F1-4AB8-8C4E-2814A7596B2F}">
      <dsp:nvSpPr>
        <dsp:cNvPr id="0" name=""/>
        <dsp:cNvSpPr/>
      </dsp:nvSpPr>
      <dsp:spPr>
        <a:xfrm>
          <a:off x="438945"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474400"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90000"/>
            </a:lnSpc>
            <a:spcBef>
              <a:spcPct val="0"/>
            </a:spcBef>
            <a:spcAft>
              <a:spcPct val="35000"/>
            </a:spcAft>
            <a:buNone/>
          </a:pPr>
          <a:endParaRPr lang="it-IT" sz="2400" kern="1200" dirty="0"/>
        </a:p>
      </dsp:txBody>
      <dsp:txXfrm>
        <a:off x="474400" y="3430761"/>
        <a:ext cx="7712235" cy="686080"/>
      </dsp:txXfrm>
    </dsp:sp>
    <dsp:sp modelId="{E98E993A-104B-4D2E-B4D0-2941F92DA934}">
      <dsp:nvSpPr>
        <dsp:cNvPr id="0" name=""/>
        <dsp:cNvSpPr/>
      </dsp:nvSpPr>
      <dsp:spPr>
        <a:xfrm>
          <a:off x="123238" y="3380334"/>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42028"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485236" y="94891"/>
          <a:ext cx="7589919" cy="970626"/>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   </a:t>
          </a:r>
          <a:r>
            <a:rPr lang="en-US" sz="2000" kern="1200" dirty="0" err="1"/>
            <a:t>Offre</a:t>
          </a:r>
          <a:r>
            <a:rPr lang="en-US" sz="2000" kern="1200" dirty="0"/>
            <a:t> </a:t>
          </a:r>
          <a:r>
            <a:rPr lang="en-US" sz="2000" kern="1200" dirty="0" err="1"/>
            <a:t>calcolo</a:t>
          </a:r>
          <a:r>
            <a:rPr lang="en-US" sz="2000" kern="1200" dirty="0"/>
            <a:t> e </a:t>
          </a:r>
          <a:r>
            <a:rPr lang="en-US" sz="2000" kern="1200" dirty="0" err="1"/>
            <a:t>archiviazione</a:t>
          </a:r>
          <a:r>
            <a:rPr lang="en-US" sz="2000" kern="1200" dirty="0"/>
            <a:t> </a:t>
          </a:r>
          <a:r>
            <a:rPr lang="en-US" sz="2000" kern="1200" dirty="0" err="1"/>
            <a:t>ottimizzati</a:t>
          </a:r>
          <a:endParaRPr lang="en-US" sz="2000" kern="1200" dirty="0"/>
        </a:p>
      </dsp:txBody>
      <dsp:txXfrm>
        <a:off x="485236" y="94891"/>
        <a:ext cx="7589919" cy="970626"/>
      </dsp:txXfrm>
    </dsp:sp>
    <dsp:sp modelId="{07CB3071-D555-47DA-A36A-69EB91531FD8}">
      <dsp:nvSpPr>
        <dsp:cNvPr id="0" name=""/>
        <dsp:cNvSpPr/>
      </dsp:nvSpPr>
      <dsp:spPr>
        <a:xfrm>
          <a:off x="0" y="148898"/>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97400"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Utilizzo</a:t>
          </a:r>
          <a:r>
            <a:rPr lang="en-US" sz="2000" kern="1200" dirty="0"/>
            <a:t> di Amazon Machine Image (AMI)</a:t>
          </a:r>
        </a:p>
      </dsp:txBody>
      <dsp:txXfrm>
        <a:off x="897400" y="1264718"/>
        <a:ext cx="7318889" cy="900968"/>
      </dsp:txXfrm>
    </dsp:sp>
    <dsp:sp modelId="{3F8116AC-FAC3-4E95-9865-93CCFEB191B9}">
      <dsp:nvSpPr>
        <dsp:cNvPr id="0" name=""/>
        <dsp:cNvSpPr/>
      </dsp:nvSpPr>
      <dsp:spPr>
        <a:xfrm>
          <a:off x="468599"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97400"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Collegamento</a:t>
          </a:r>
          <a:r>
            <a:rPr lang="en-US" sz="2000" kern="1200" dirty="0"/>
            <a:t> </a:t>
          </a:r>
          <a:r>
            <a:rPr lang="en-US" sz="2000" kern="1200" dirty="0" err="1"/>
            <a:t>diretto</a:t>
          </a:r>
          <a:r>
            <a:rPr lang="en-US" sz="2000" kern="1200" dirty="0"/>
            <a:t> con </a:t>
          </a:r>
          <a:r>
            <a:rPr lang="en-US" sz="2000" kern="1200" dirty="0" err="1"/>
            <a:t>l’istanza</a:t>
          </a:r>
          <a:r>
            <a:rPr lang="en-US" sz="2000" kern="1200" dirty="0"/>
            <a:t> RDS</a:t>
          </a:r>
        </a:p>
      </dsp:txBody>
      <dsp:txXfrm>
        <a:off x="897400" y="2344749"/>
        <a:ext cx="7318889" cy="799503"/>
      </dsp:txXfrm>
    </dsp:sp>
    <dsp:sp modelId="{A965097E-32F1-4AB8-8C4E-2814A7596B2F}">
      <dsp:nvSpPr>
        <dsp:cNvPr id="0" name=""/>
        <dsp:cNvSpPr/>
      </dsp:nvSpPr>
      <dsp:spPr>
        <a:xfrm>
          <a:off x="468599"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DCD0054-F168-4DAB-89AA-065D9A137147}">
      <dsp:nvSpPr>
        <dsp:cNvPr id="0" name=""/>
        <dsp:cNvSpPr/>
      </dsp:nvSpPr>
      <dsp:spPr>
        <a:xfrm>
          <a:off x="504054" y="3296443"/>
          <a:ext cx="7712235" cy="954715"/>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Protezione delle informazioni di accesso all’istanza utilizzando una coppia di chiavi RSA ED25519 e SSH-2 a 2048 bit</a:t>
          </a:r>
        </a:p>
      </dsp:txBody>
      <dsp:txXfrm>
        <a:off x="504054" y="3296443"/>
        <a:ext cx="7712235" cy="954715"/>
      </dsp:txXfrm>
    </dsp:sp>
    <dsp:sp modelId="{4E4B1883-8D53-46A5-8D7B-B72C05245ED4}">
      <dsp:nvSpPr>
        <dsp:cNvPr id="0" name=""/>
        <dsp:cNvSpPr/>
      </dsp:nvSpPr>
      <dsp:spPr>
        <a:xfrm>
          <a:off x="75253"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64875"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355535" y="53504"/>
          <a:ext cx="7803625"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r>
            <a:rPr lang="en-US" sz="2000" kern="1200" dirty="0" err="1"/>
            <a:t>Avvio</a:t>
          </a:r>
          <a:r>
            <a:rPr lang="it-IT" sz="2000" b="0" i="0" kern="1200" dirty="0"/>
            <a:t> di una risorsa AWS in una rete virtuale isolata logicamente definita dall'utente</a:t>
          </a:r>
          <a:r>
            <a:rPr lang="en-US" sz="3500" kern="1200" dirty="0"/>
            <a:t>	</a:t>
          </a:r>
        </a:p>
      </dsp:txBody>
      <dsp:txXfrm>
        <a:off x="355535" y="53504"/>
        <a:ext cx="7803625" cy="1053401"/>
      </dsp:txXfrm>
    </dsp:sp>
    <dsp:sp modelId="{07CB3071-D555-47DA-A36A-69EB91531FD8}">
      <dsp:nvSpPr>
        <dsp:cNvPr id="0" name=""/>
        <dsp:cNvSpPr/>
      </dsp:nvSpPr>
      <dsp:spPr>
        <a:xfrm>
          <a:off x="0" y="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74552"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Creazione</a:t>
          </a:r>
          <a:r>
            <a:rPr lang="en-US" sz="2000" kern="1200" dirty="0"/>
            <a:t> di </a:t>
          </a:r>
          <a:r>
            <a:rPr lang="en-US" sz="2000" kern="1200" dirty="0" err="1"/>
            <a:t>gruppi</a:t>
          </a:r>
          <a:r>
            <a:rPr lang="en-US" sz="2000" kern="1200" dirty="0"/>
            <a:t> di </a:t>
          </a:r>
          <a:r>
            <a:rPr lang="en-US" sz="2000" kern="1200" dirty="0" err="1"/>
            <a:t>sicurezza</a:t>
          </a:r>
          <a:r>
            <a:rPr lang="en-US" sz="2000" kern="1200" dirty="0"/>
            <a:t> </a:t>
          </a:r>
          <a:r>
            <a:rPr lang="en-US" sz="2000" kern="1200" dirty="0" err="1"/>
            <a:t>che</a:t>
          </a:r>
          <a:r>
            <a:rPr lang="en-US" sz="2000" kern="1200" dirty="0"/>
            <a:t> </a:t>
          </a:r>
          <a:r>
            <a:rPr lang="en-US" sz="2000" kern="1200" dirty="0" err="1"/>
            <a:t>fungono</a:t>
          </a:r>
          <a:r>
            <a:rPr lang="en-US" sz="2000" kern="1200" dirty="0"/>
            <a:t> da firewall per le </a:t>
          </a:r>
          <a:r>
            <a:rPr lang="en-US" sz="2000" kern="1200" dirty="0" err="1"/>
            <a:t>istanze</a:t>
          </a:r>
          <a:r>
            <a:rPr lang="en-US" sz="2000" kern="1200" dirty="0"/>
            <a:t> Amazon EC2 associate</a:t>
          </a:r>
        </a:p>
      </dsp:txBody>
      <dsp:txXfrm>
        <a:off x="874552" y="1264718"/>
        <a:ext cx="7318889" cy="900968"/>
      </dsp:txXfrm>
    </dsp:sp>
    <dsp:sp modelId="{3F8116AC-FAC3-4E95-9865-93CCFEB191B9}">
      <dsp:nvSpPr>
        <dsp:cNvPr id="0" name=""/>
        <dsp:cNvSpPr/>
      </dsp:nvSpPr>
      <dsp:spPr>
        <a:xfrm>
          <a:off x="445752"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74552"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Controllo</a:t>
          </a:r>
          <a:r>
            <a:rPr lang="en-US" sz="2000" kern="1200" baseline="0" dirty="0"/>
            <a:t> </a:t>
          </a:r>
          <a:r>
            <a:rPr lang="en-US" sz="2000" kern="1200" baseline="0" dirty="0" err="1"/>
            <a:t>totale</a:t>
          </a:r>
          <a:r>
            <a:rPr lang="en-US" sz="2000" kern="1200" baseline="0" dirty="0"/>
            <a:t> </a:t>
          </a:r>
          <a:r>
            <a:rPr lang="en-US" sz="2000" kern="1200" baseline="0" dirty="0" err="1"/>
            <a:t>sull’ambiente</a:t>
          </a:r>
          <a:r>
            <a:rPr lang="en-US" sz="2000" kern="1200" baseline="0" dirty="0"/>
            <a:t> </a:t>
          </a:r>
          <a:r>
            <a:rPr lang="en-US" sz="2000" kern="1200" baseline="0" dirty="0" err="1"/>
            <a:t>virtuale</a:t>
          </a:r>
          <a:r>
            <a:rPr lang="en-US" sz="2000" kern="1200" baseline="0" dirty="0"/>
            <a:t> di rete</a:t>
          </a:r>
          <a:endParaRPr lang="en-US" sz="2000" kern="1200" dirty="0"/>
        </a:p>
      </dsp:txBody>
      <dsp:txXfrm>
        <a:off x="874552" y="2344749"/>
        <a:ext cx="7318889" cy="799503"/>
      </dsp:txXfrm>
    </dsp:sp>
    <dsp:sp modelId="{A965097E-32F1-4AB8-8C4E-2814A7596B2F}">
      <dsp:nvSpPr>
        <dsp:cNvPr id="0" name=""/>
        <dsp:cNvSpPr/>
      </dsp:nvSpPr>
      <dsp:spPr>
        <a:xfrm>
          <a:off x="445752"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481206"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Creazione di sottoreti e assegnazione degli indirizzi IP</a:t>
          </a:r>
        </a:p>
      </dsp:txBody>
      <dsp:txXfrm>
        <a:off x="481206" y="3430761"/>
        <a:ext cx="7712235" cy="686080"/>
      </dsp:txXfrm>
    </dsp:sp>
    <dsp:sp modelId="{E98E993A-104B-4D2E-B4D0-2941F92DA934}">
      <dsp:nvSpPr>
        <dsp:cNvPr id="0" name=""/>
        <dsp:cNvSpPr/>
      </dsp:nvSpPr>
      <dsp:spPr>
        <a:xfrm>
          <a:off x="52406"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42028"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442086" y="53504"/>
          <a:ext cx="7676219"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p>
      </dsp:txBody>
      <dsp:txXfrm>
        <a:off x="442086" y="53504"/>
        <a:ext cx="7676219" cy="1053401"/>
      </dsp:txXfrm>
    </dsp:sp>
    <dsp:sp modelId="{07CB3071-D555-47DA-A36A-69EB91531FD8}">
      <dsp:nvSpPr>
        <dsp:cNvPr id="0" name=""/>
        <dsp:cNvSpPr/>
      </dsp:nvSpPr>
      <dsp:spPr>
        <a:xfrm>
          <a:off x="75253" y="114388"/>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97400"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Utilizzo</a:t>
          </a:r>
          <a:r>
            <a:rPr lang="en-US" sz="2000" kern="1200" dirty="0"/>
            <a:t> di </a:t>
          </a:r>
          <a:r>
            <a:rPr lang="en-US" sz="2000" kern="1200" dirty="0" err="1"/>
            <a:t>una</a:t>
          </a:r>
          <a:r>
            <a:rPr lang="en-US" sz="2000" kern="1200" dirty="0"/>
            <a:t> </a:t>
          </a:r>
          <a:r>
            <a:rPr lang="en-US" sz="2000" kern="1200" dirty="0" err="1"/>
            <a:t>coppia</a:t>
          </a:r>
          <a:r>
            <a:rPr lang="en-US" sz="2000" kern="1200" dirty="0"/>
            <a:t> di </a:t>
          </a:r>
          <a:r>
            <a:rPr lang="en-US" sz="2000" kern="1200" dirty="0" err="1"/>
            <a:t>chiavi</a:t>
          </a:r>
          <a:r>
            <a:rPr lang="en-US" sz="2000" kern="1200" dirty="0"/>
            <a:t> KMS </a:t>
          </a:r>
          <a:r>
            <a:rPr lang="en-US" sz="2000" kern="1200" dirty="0" err="1"/>
            <a:t>asimmetrica</a:t>
          </a:r>
          <a:r>
            <a:rPr lang="en-US" sz="2000" kern="1200" dirty="0"/>
            <a:t> per la </a:t>
          </a:r>
          <a:r>
            <a:rPr lang="en-US" sz="2000" kern="1200" dirty="0" err="1"/>
            <a:t>firma</a:t>
          </a:r>
          <a:r>
            <a:rPr lang="en-US" sz="2000" kern="1200" dirty="0"/>
            <a:t> e la </a:t>
          </a:r>
          <a:r>
            <a:rPr lang="en-US" sz="2000" kern="1200" dirty="0" err="1"/>
            <a:t>verifica</a:t>
          </a:r>
          <a:r>
            <a:rPr lang="en-US" sz="2000" kern="1200" dirty="0"/>
            <a:t>. </a:t>
          </a:r>
          <a:r>
            <a:rPr lang="en-US" sz="2000" kern="1200" dirty="0" err="1"/>
            <a:t>Possibilità</a:t>
          </a:r>
          <a:r>
            <a:rPr lang="en-US" sz="2000" kern="1200" dirty="0"/>
            <a:t> di </a:t>
          </a:r>
          <a:r>
            <a:rPr lang="en-US" sz="2000" kern="1200" dirty="0" err="1"/>
            <a:t>rotazione</a:t>
          </a:r>
          <a:r>
            <a:rPr lang="en-US" sz="2000" kern="1200" dirty="0"/>
            <a:t> </a:t>
          </a:r>
          <a:r>
            <a:rPr lang="en-US" sz="2000" kern="1200" dirty="0" err="1"/>
            <a:t>delle</a:t>
          </a:r>
          <a:r>
            <a:rPr lang="en-US" sz="2000" kern="1200" dirty="0"/>
            <a:t> </a:t>
          </a:r>
          <a:r>
            <a:rPr lang="en-US" sz="2000" kern="1200" dirty="0" err="1"/>
            <a:t>chiavi</a:t>
          </a:r>
          <a:endParaRPr lang="en-US" sz="2000" kern="1200" dirty="0"/>
        </a:p>
      </dsp:txBody>
      <dsp:txXfrm>
        <a:off x="897400" y="1264718"/>
        <a:ext cx="7318889" cy="900968"/>
      </dsp:txXfrm>
    </dsp:sp>
    <dsp:sp modelId="{3F8116AC-FAC3-4E95-9865-93CCFEB191B9}">
      <dsp:nvSpPr>
        <dsp:cNvPr id="0" name=""/>
        <dsp:cNvSpPr/>
      </dsp:nvSpPr>
      <dsp:spPr>
        <a:xfrm>
          <a:off x="468599"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97400"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Per la </a:t>
          </a:r>
          <a:r>
            <a:rPr lang="en-US" sz="2000" kern="1200" dirty="0" err="1"/>
            <a:t>protezione</a:t>
          </a:r>
          <a:r>
            <a:rPr lang="en-US" sz="2000" kern="1200" dirty="0"/>
            <a:t> </a:t>
          </a:r>
          <a:r>
            <a:rPr lang="en-US" sz="2000" kern="1200" dirty="0" err="1"/>
            <a:t>dei</a:t>
          </a:r>
          <a:r>
            <a:rPr lang="en-US" sz="2000" kern="1200" dirty="0"/>
            <a:t> </a:t>
          </a:r>
          <a:r>
            <a:rPr lang="en-US" sz="2000" kern="1200" dirty="0" err="1"/>
            <a:t>dati</a:t>
          </a:r>
          <a:r>
            <a:rPr lang="en-US" sz="2000" kern="1200" dirty="0"/>
            <a:t> a </a:t>
          </a:r>
          <a:r>
            <a:rPr lang="en-US" sz="2000" kern="1200" dirty="0" err="1"/>
            <a:t>riposo</a:t>
          </a:r>
          <a:r>
            <a:rPr lang="en-US" sz="2000" kern="1200" dirty="0"/>
            <a:t>, </a:t>
          </a:r>
          <a:r>
            <a:rPr lang="en-US" sz="2000" kern="1200" dirty="0" err="1"/>
            <a:t>si</a:t>
          </a:r>
          <a:r>
            <a:rPr lang="en-US" sz="2000" kern="1200" dirty="0"/>
            <a:t> </a:t>
          </a:r>
          <a:r>
            <a:rPr lang="en-US" sz="2000" kern="1200" dirty="0" err="1"/>
            <a:t>utilizza</a:t>
          </a:r>
          <a:r>
            <a:rPr lang="en-US" sz="2000" kern="1200" dirty="0"/>
            <a:t> la </a:t>
          </a:r>
          <a:r>
            <a:rPr lang="en-US" sz="2000" kern="1200" dirty="0" err="1"/>
            <a:t>crittografia</a:t>
          </a:r>
          <a:r>
            <a:rPr lang="en-US" sz="2000" kern="1200" dirty="0"/>
            <a:t> </a:t>
          </a:r>
          <a:r>
            <a:rPr lang="en-US" sz="2000" kern="1200" dirty="0" err="1"/>
            <a:t>basata</a:t>
          </a:r>
          <a:r>
            <a:rPr lang="en-US" sz="2000" kern="1200" dirty="0"/>
            <a:t> </a:t>
          </a:r>
          <a:r>
            <a:rPr lang="en-US" sz="2000" kern="1200" dirty="0" err="1"/>
            <a:t>su</a:t>
          </a:r>
          <a:r>
            <a:rPr lang="en-US" sz="2000" kern="1200" dirty="0"/>
            <a:t> envelope</a:t>
          </a:r>
        </a:p>
      </dsp:txBody>
      <dsp:txXfrm>
        <a:off x="897400" y="2344749"/>
        <a:ext cx="7318889" cy="799503"/>
      </dsp:txXfrm>
    </dsp:sp>
    <dsp:sp modelId="{A965097E-32F1-4AB8-8C4E-2814A7596B2F}">
      <dsp:nvSpPr>
        <dsp:cNvPr id="0" name=""/>
        <dsp:cNvSpPr/>
      </dsp:nvSpPr>
      <dsp:spPr>
        <a:xfrm>
          <a:off x="468599"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504054"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Alta durabilità ed elevata </a:t>
          </a:r>
          <a:r>
            <a:rPr lang="it-IT" sz="2000" kern="1200" dirty="0" err="1"/>
            <a:t>disponibiltà</a:t>
          </a:r>
          <a:endParaRPr lang="it-IT" sz="2000" kern="1200" dirty="0"/>
        </a:p>
      </dsp:txBody>
      <dsp:txXfrm>
        <a:off x="504054" y="3430761"/>
        <a:ext cx="7712235" cy="686080"/>
      </dsp:txXfrm>
    </dsp:sp>
    <dsp:sp modelId="{E98E993A-104B-4D2E-B4D0-2941F92DA934}">
      <dsp:nvSpPr>
        <dsp:cNvPr id="0" name=""/>
        <dsp:cNvSpPr/>
      </dsp:nvSpPr>
      <dsp:spPr>
        <a:xfrm>
          <a:off x="75253"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12/7/2022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225441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9802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242163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98708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jpe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jpe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Database aws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p:txBody>
          <a:bodyPr/>
          <a:lstStyle/>
          <a:p>
            <a:r>
              <a:rPr lang="it-IT" dirty="0"/>
              <a:t>Perché affidarci ad </a:t>
            </a:r>
            <a:r>
              <a:rPr lang="it-IT" dirty="0" err="1"/>
              <a:t>aws</a:t>
            </a:r>
            <a:r>
              <a:rPr lang="it-IT" dirty="0"/>
              <a:t>?</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p:txBody>
          <a:bodyPr>
            <a:normAutofit fontScale="92500" lnSpcReduction="20000"/>
          </a:bodyPr>
          <a:lstStyle/>
          <a:p>
            <a:r>
              <a:rPr lang="it-IT" b="0" i="0" dirty="0">
                <a:solidFill>
                  <a:srgbClr val="333333"/>
                </a:solidFill>
                <a:effectLst/>
                <a:latin typeface="AmazonEmber"/>
              </a:rPr>
              <a:t>AWS ha ottenuto certificazioni e accreditamenti riconosciuti a livello internazionale, dimostrando la conformità a rigorosi standard internazionali, quali </a:t>
            </a:r>
            <a:r>
              <a:rPr lang="it-IT" b="1" dirty="0">
                <a:solidFill>
                  <a:schemeClr val="tx1"/>
                </a:solidFill>
                <a:latin typeface="AmazonEmberBold"/>
              </a:rPr>
              <a:t>ISO 27017</a:t>
            </a:r>
            <a:r>
              <a:rPr lang="it-IT" b="1" dirty="0">
                <a:solidFill>
                  <a:schemeClr val="tx1"/>
                </a:solidFill>
                <a:latin typeface="AmazonEmber"/>
              </a:rPr>
              <a:t> </a:t>
            </a:r>
            <a:r>
              <a:rPr lang="it-IT" b="0" i="0" dirty="0">
                <a:solidFill>
                  <a:srgbClr val="333333"/>
                </a:solidFill>
                <a:effectLst/>
                <a:latin typeface="AmazonEmber"/>
              </a:rPr>
              <a:t>per la sicurezza nel cloud, </a:t>
            </a:r>
            <a:r>
              <a:rPr lang="it-IT" b="1" dirty="0">
                <a:solidFill>
                  <a:schemeClr val="tx1"/>
                </a:solidFill>
                <a:latin typeface="AmazonEmberBold"/>
              </a:rPr>
              <a:t>ISO 27701</a:t>
            </a:r>
            <a:r>
              <a:rPr lang="it-IT" b="1" i="0" dirty="0">
                <a:solidFill>
                  <a:schemeClr val="tx1"/>
                </a:solidFill>
                <a:effectLst/>
                <a:latin typeface="AmazonEmber"/>
              </a:rPr>
              <a:t> </a:t>
            </a:r>
            <a:r>
              <a:rPr lang="it-IT" b="0" i="0" dirty="0">
                <a:solidFill>
                  <a:srgbClr val="333333"/>
                </a:solidFill>
                <a:effectLst/>
                <a:latin typeface="AmazonEmber"/>
              </a:rPr>
              <a:t>per la gestione delle informazioni sulla privacy e </a:t>
            </a:r>
            <a:r>
              <a:rPr lang="it-IT" b="1" dirty="0">
                <a:solidFill>
                  <a:schemeClr val="tx1"/>
                </a:solidFill>
                <a:latin typeface="AmazonEmberBold"/>
              </a:rPr>
              <a:t>ISO 27018</a:t>
            </a:r>
            <a:r>
              <a:rPr lang="it-IT" b="1" i="0" dirty="0">
                <a:solidFill>
                  <a:schemeClr val="tx1"/>
                </a:solidFill>
                <a:effectLst/>
                <a:latin typeface="AmazonEmber"/>
              </a:rPr>
              <a:t> </a:t>
            </a:r>
            <a:r>
              <a:rPr lang="it-IT" b="0" i="0" dirty="0">
                <a:solidFill>
                  <a:srgbClr val="333333"/>
                </a:solidFill>
                <a:effectLst/>
                <a:latin typeface="AmazonEmber"/>
              </a:rPr>
              <a:t>per la privacy nel cloud.</a:t>
            </a:r>
          </a:p>
          <a:p>
            <a:r>
              <a:rPr lang="it-IT" dirty="0"/>
              <a:t>Offre sicurezza avanzata con AWS Nitro System, la piattaforma sottostante le istanze EC2.  Le risorse EC2 vengono assemblate su chip di sicurezza ad alta sicurezza poiché le funzioni di virtualizzazione e sicurezza sono deviate su hardware e software dedicati con il divieto di accesso amministrativo, eliminando la possibilità di manomissioni e riducendo la superficie di attacco. Inoltre si utilizza una funzionalità di sicurezza </a:t>
            </a:r>
            <a:r>
              <a:rPr lang="it-IT" dirty="0" err="1"/>
              <a:t>NitroTPM</a:t>
            </a:r>
            <a:r>
              <a:rPr lang="it-IT" dirty="0"/>
              <a:t> che fornisce una prova crittografica dell’integrità delle istanze.</a:t>
            </a:r>
          </a:p>
          <a:p>
            <a:endParaRPr lang="it-IT" dirty="0"/>
          </a:p>
        </p:txBody>
      </p:sp>
      <p:sp>
        <p:nvSpPr>
          <p:cNvPr id="4" name="Segnaposto contenuto 3">
            <a:extLst>
              <a:ext uri="{FF2B5EF4-FFF2-40B4-BE49-F238E27FC236}">
                <a16:creationId xmlns:a16="http://schemas.microsoft.com/office/drawing/2014/main" id="{94842B67-9028-0AB6-FE40-4A7A4DEE7618}"/>
              </a:ext>
            </a:extLst>
          </p:cNvPr>
          <p:cNvSpPr>
            <a:spLocks noGrp="1"/>
          </p:cNvSpPr>
          <p:nvPr>
            <p:ph sz="half" idx="2"/>
          </p:nvPr>
        </p:nvSpPr>
        <p:spPr>
          <a:xfrm>
            <a:off x="6188419" y="2098607"/>
            <a:ext cx="5422392" cy="3633047"/>
          </a:xfrm>
        </p:spPr>
        <p:txBody>
          <a:bodyPr>
            <a:normAutofit fontScale="92500" lnSpcReduction="20000"/>
          </a:bodyPr>
          <a:lstStyle/>
          <a:p>
            <a:r>
              <a:rPr lang="it-IT" dirty="0"/>
              <a:t>AWS KMS </a:t>
            </a:r>
            <a:r>
              <a:rPr lang="it-IT" b="0" i="0" dirty="0">
                <a:solidFill>
                  <a:srgbClr val="333333"/>
                </a:solidFill>
                <a:effectLst/>
                <a:latin typeface="AmazonEmber"/>
              </a:rPr>
              <a:t>utilizza moduli di sicurezza hardware (HSM) conformi agli standard FIPS 140-2, o in fase di conformità, per proteggere la riservatezza e l’integrità delle chiavi. Le chiavi in chiaro non vengono mai scritte su disco e vengono utilizzate solo nella memoria volatile dei moduli HSM per l'intervallo di tempo strettamente necessario per eseguire l'operazione di crittografia richiesta. Le chiavi create dal servizio AWS KMS non sono mai trasmesse al di fuori della regione AWS in cui sono state create e possono essere utilizzate esclusivamente in tale regione. Gli aggiornamenti al firmware dei moduli di sicurezza hardware (HSM) di AWS KMS vengono monitorati mediante un processo di controllo multilaterale che viene tenuto sotto controllo e verificato da un gruppo indipendente interno di Amazon e da un laboratorio accreditato NIST in conformità con FIPS 140-2.</a:t>
            </a:r>
            <a:endParaRPr lang="it-IT" dirty="0"/>
          </a:p>
        </p:txBody>
      </p:sp>
    </p:spTree>
    <p:extLst>
      <p:ext uri="{BB962C8B-B14F-4D97-AF65-F5344CB8AC3E}">
        <p14:creationId xmlns:p14="http://schemas.microsoft.com/office/powerpoint/2010/main" val="160779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Sicurezza e conformità</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581193" y="2228003"/>
            <a:ext cx="5422390" cy="3633047"/>
          </a:xfrm>
        </p:spPr>
        <p:txBody>
          <a:bodyPr anchor="ctr">
            <a:normAutofit/>
          </a:bodyPr>
          <a:lstStyle/>
          <a:p>
            <a:pPr>
              <a:lnSpc>
                <a:spcPct val="90000"/>
              </a:lnSpc>
            </a:pPr>
            <a:endParaRPr lang="it-IT" sz="1400" b="0" i="0" dirty="0">
              <a:effectLst/>
            </a:endParaRPr>
          </a:p>
          <a:p>
            <a:pPr>
              <a:lnSpc>
                <a:spcPct val="90000"/>
              </a:lnSpc>
            </a:pPr>
            <a:r>
              <a:rPr lang="it-IT" sz="1400" b="0" i="0" dirty="0">
                <a:effectLst/>
              </a:rPr>
              <a:t>Modello di responsabilità condivisa</a:t>
            </a:r>
          </a:p>
          <a:p>
            <a:pPr>
              <a:lnSpc>
                <a:spcPct val="90000"/>
              </a:lnSpc>
            </a:pPr>
            <a:r>
              <a:rPr lang="it-IT" sz="1400" b="0" i="0" dirty="0">
                <a:effectLst/>
              </a:rPr>
              <a:t>I controlli di sicurezza e qualità in AWS KMS sono stati convalidati e certificati in base ai seguenti standard di conformità:</a:t>
            </a:r>
          </a:p>
          <a:p>
            <a:pPr lvl="1">
              <a:lnSpc>
                <a:spcPct val="90000"/>
              </a:lnSpc>
              <a:buFont typeface="Wingdings" panose="05000000000000000000" pitchFamily="2" charset="2"/>
              <a:buChar char="Ø"/>
            </a:pPr>
            <a:r>
              <a:rPr lang="it-IT" sz="1400" b="0" i="0" dirty="0">
                <a:effectLst/>
              </a:rPr>
              <a:t>Report AWS SOC (Service Organization Controls) (SOC 1, SOC 2 e SOC 3)</a:t>
            </a:r>
          </a:p>
          <a:p>
            <a:pPr lvl="1">
              <a:lnSpc>
                <a:spcPct val="90000"/>
              </a:lnSpc>
              <a:buFont typeface="Wingdings" panose="05000000000000000000" pitchFamily="2" charset="2"/>
              <a:buChar char="Ø"/>
            </a:pPr>
            <a:r>
              <a:rPr lang="it-IT" sz="1400" b="0" i="0" dirty="0">
                <a:effectLst/>
              </a:rPr>
              <a:t>PCI DSS Livello 1</a:t>
            </a:r>
            <a:endParaRPr lang="it-IT" sz="1400" dirty="0"/>
          </a:p>
          <a:p>
            <a:pPr lvl="1">
              <a:lnSpc>
                <a:spcPct val="90000"/>
              </a:lnSpc>
              <a:buFont typeface="Wingdings" panose="05000000000000000000" pitchFamily="2" charset="2"/>
              <a:buChar char="Ø"/>
            </a:pPr>
            <a:r>
              <a:rPr lang="it-IT" sz="1400" b="0" i="0" dirty="0">
                <a:effectLst/>
              </a:rPr>
              <a:t>FIPS 140-2. Il modulo crittografico di AWS KMS è conforme, o in fase di conformità, al livello 2 FIPS 140-2 in generale, nonché al livello 3 per diverse altre categorie, compresa la sicurezza fisica</a:t>
            </a:r>
          </a:p>
          <a:p>
            <a:pPr lvl="1">
              <a:lnSpc>
                <a:spcPct val="90000"/>
              </a:lnSpc>
              <a:buFont typeface="Wingdings" panose="05000000000000000000" pitchFamily="2" charset="2"/>
              <a:buChar char="Ø"/>
            </a:pPr>
            <a:r>
              <a:rPr lang="it-IT" sz="1400" b="0" i="0" dirty="0">
                <a:effectLst/>
              </a:rPr>
              <a:t>FedRAMP</a:t>
            </a:r>
            <a:endParaRPr lang="it-IT" sz="1400" dirty="0"/>
          </a:p>
          <a:p>
            <a:pPr lvl="1">
              <a:lnSpc>
                <a:spcPct val="90000"/>
              </a:lnSpc>
              <a:buFont typeface="Wingdings" panose="05000000000000000000" pitchFamily="2" charset="2"/>
              <a:buChar char="Ø"/>
            </a:pPr>
            <a:r>
              <a:rPr lang="it-IT" sz="1400" b="0" i="0" dirty="0">
                <a:effectLst/>
              </a:rPr>
              <a:t>HIPAA</a:t>
            </a:r>
          </a:p>
          <a:p>
            <a:pPr lvl="1">
              <a:lnSpc>
                <a:spcPct val="90000"/>
              </a:lnSpc>
            </a:pPr>
            <a:endParaRPr lang="it-IT" sz="1400" b="0" i="0" dirty="0">
              <a:effectLst/>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endParaRPr lang="it-IT" sz="1400" b="0" i="0" dirty="0">
              <a:effectLst/>
            </a:endParaRPr>
          </a:p>
        </p:txBody>
      </p:sp>
      <p:pic>
        <p:nvPicPr>
          <p:cNvPr id="6" name="Segnaposto contenuto 5">
            <a:extLst>
              <a:ext uri="{FF2B5EF4-FFF2-40B4-BE49-F238E27FC236}">
                <a16:creationId xmlns:a16="http://schemas.microsoft.com/office/drawing/2014/main" id="{3098AE19-129D-7551-6E0D-673E7633EB85}"/>
              </a:ext>
            </a:extLst>
          </p:cNvPr>
          <p:cNvPicPr>
            <a:picLocks noGrp="1" noChangeAspect="1"/>
          </p:cNvPicPr>
          <p:nvPr>
            <p:ph sz="half" idx="2"/>
          </p:nvPr>
        </p:nvPicPr>
        <p:blipFill>
          <a:blip r:embed="rId2">
            <a:duotone>
              <a:schemeClr val="accent1">
                <a:shade val="45000"/>
                <a:satMod val="135000"/>
              </a:schemeClr>
              <a:prstClr val="white"/>
            </a:duotone>
          </a:blip>
          <a:stretch>
            <a:fillRect/>
          </a:stretch>
        </p:blipFill>
        <p:spPr>
          <a:xfrm>
            <a:off x="6188419" y="2301354"/>
            <a:ext cx="5422392" cy="2968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064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4AAF5-B794-63E3-B5F5-6273865C4CE5}"/>
              </a:ext>
            </a:extLst>
          </p:cNvPr>
          <p:cNvSpPr>
            <a:spLocks noGrp="1"/>
          </p:cNvSpPr>
          <p:nvPr>
            <p:ph type="title"/>
          </p:nvPr>
        </p:nvSpPr>
        <p:spPr/>
        <p:txBody>
          <a:bodyPr/>
          <a:lstStyle/>
          <a:p>
            <a:r>
              <a:rPr lang="it-IT" dirty="0"/>
              <a:t>Confronto con </a:t>
            </a:r>
            <a:r>
              <a:rPr lang="it-IT" dirty="0" err="1"/>
              <a:t>google</a:t>
            </a:r>
            <a:r>
              <a:rPr lang="it-IT" dirty="0"/>
              <a:t> cloud e MICROSOFT AZURE</a:t>
            </a:r>
          </a:p>
        </p:txBody>
      </p:sp>
      <p:sp>
        <p:nvSpPr>
          <p:cNvPr id="5" name="Segnaposto testo 4">
            <a:extLst>
              <a:ext uri="{FF2B5EF4-FFF2-40B4-BE49-F238E27FC236}">
                <a16:creationId xmlns:a16="http://schemas.microsoft.com/office/drawing/2014/main" id="{C6B4515C-2791-74EA-BCCD-045190EBD5D3}"/>
              </a:ext>
            </a:extLst>
          </p:cNvPr>
          <p:cNvSpPr>
            <a:spLocks noGrp="1"/>
          </p:cNvSpPr>
          <p:nvPr>
            <p:ph type="body" idx="1"/>
          </p:nvPr>
        </p:nvSpPr>
        <p:spPr>
          <a:xfrm>
            <a:off x="1293559" y="2319313"/>
            <a:ext cx="2572139" cy="536005"/>
          </a:xfrm>
        </p:spPr>
        <p:txBody>
          <a:bodyPr/>
          <a:lstStyle/>
          <a:p>
            <a:r>
              <a:rPr lang="it-IT" dirty="0"/>
              <a:t>AMAZON AWS</a:t>
            </a:r>
          </a:p>
        </p:txBody>
      </p:sp>
      <p:sp>
        <p:nvSpPr>
          <p:cNvPr id="6" name="Segnaposto contenuto 5">
            <a:extLst>
              <a:ext uri="{FF2B5EF4-FFF2-40B4-BE49-F238E27FC236}">
                <a16:creationId xmlns:a16="http://schemas.microsoft.com/office/drawing/2014/main" id="{F78985E5-E13D-70B2-7923-6F8B43227B56}"/>
              </a:ext>
            </a:extLst>
          </p:cNvPr>
          <p:cNvSpPr>
            <a:spLocks noGrp="1"/>
          </p:cNvSpPr>
          <p:nvPr>
            <p:ph sz="half" idx="2"/>
          </p:nvPr>
        </p:nvSpPr>
        <p:spPr>
          <a:xfrm>
            <a:off x="581194" y="2926052"/>
            <a:ext cx="3727087" cy="2934999"/>
          </a:xfrm>
        </p:spPr>
        <p:txBody>
          <a:bodyPr>
            <a:normAutofit fontScale="70000" lnSpcReduction="20000"/>
          </a:bodyPr>
          <a:lstStyle/>
          <a:p>
            <a:r>
              <a:rPr lang="it-IT" dirty="0"/>
              <a:t>Amazon EC2 richiede una chiave SSH personale per l’accesso ad un’istanza da terminale. Tale chiave è salvata sulla macchina locale</a:t>
            </a:r>
          </a:p>
          <a:p>
            <a:r>
              <a:rPr lang="it-IT" dirty="0"/>
              <a:t>Per l’archiviazione delle Machine Images, esse vengono memorizzate in diversi servizi come S3 o EBS dando la possibilità di accedere a un repository di immagini già pronte.</a:t>
            </a:r>
          </a:p>
          <a:p>
            <a:r>
              <a:rPr lang="it-IT" dirty="0"/>
              <a:t>Riguardo la localizzazione del Network, la rete è più grande perché offre più zone di disponibilità nel doppio delle regioni rispetto a Google dando vantaggi in termini di latenza.</a:t>
            </a:r>
          </a:p>
          <a:p>
            <a:r>
              <a:rPr lang="it-IT" dirty="0"/>
              <a:t>Il servizio esclusivo DNS Amazon </a:t>
            </a:r>
            <a:r>
              <a:rPr lang="it-IT" dirty="0" err="1"/>
              <a:t>Route</a:t>
            </a:r>
            <a:r>
              <a:rPr lang="it-IT" dirty="0"/>
              <a:t> 53 supporta due opzioni di </a:t>
            </a:r>
            <a:r>
              <a:rPr lang="it-IT" dirty="0" err="1"/>
              <a:t>routing</a:t>
            </a:r>
            <a:r>
              <a:rPr lang="it-IT" dirty="0"/>
              <a:t> rispetto a Cloud DNS.</a:t>
            </a:r>
          </a:p>
        </p:txBody>
      </p:sp>
      <p:sp>
        <p:nvSpPr>
          <p:cNvPr id="7" name="Segnaposto testo 6">
            <a:extLst>
              <a:ext uri="{FF2B5EF4-FFF2-40B4-BE49-F238E27FC236}">
                <a16:creationId xmlns:a16="http://schemas.microsoft.com/office/drawing/2014/main" id="{992952F3-4A7C-1D92-0828-DB046A45DCAA}"/>
              </a:ext>
            </a:extLst>
          </p:cNvPr>
          <p:cNvSpPr>
            <a:spLocks noGrp="1"/>
          </p:cNvSpPr>
          <p:nvPr>
            <p:ph type="body" sz="quarter" idx="3"/>
          </p:nvPr>
        </p:nvSpPr>
        <p:spPr>
          <a:xfrm>
            <a:off x="4809930" y="2301945"/>
            <a:ext cx="2572139" cy="553373"/>
          </a:xfrm>
        </p:spPr>
        <p:txBody>
          <a:bodyPr/>
          <a:lstStyle/>
          <a:p>
            <a:r>
              <a:rPr lang="it-IT" dirty="0"/>
              <a:t>GOOGLE CLOUD</a:t>
            </a:r>
          </a:p>
        </p:txBody>
      </p:sp>
      <p:sp>
        <p:nvSpPr>
          <p:cNvPr id="8" name="Segnaposto contenuto 7">
            <a:extLst>
              <a:ext uri="{FF2B5EF4-FFF2-40B4-BE49-F238E27FC236}">
                <a16:creationId xmlns:a16="http://schemas.microsoft.com/office/drawing/2014/main" id="{2F110899-EFFE-4B87-6B14-B9EDFEB742A9}"/>
              </a:ext>
            </a:extLst>
          </p:cNvPr>
          <p:cNvSpPr>
            <a:spLocks noGrp="1"/>
          </p:cNvSpPr>
          <p:nvPr>
            <p:ph sz="quarter" idx="4"/>
          </p:nvPr>
        </p:nvSpPr>
        <p:spPr>
          <a:xfrm>
            <a:off x="4641211" y="2926050"/>
            <a:ext cx="3037360" cy="2934999"/>
          </a:xfrm>
        </p:spPr>
        <p:txBody>
          <a:bodyPr>
            <a:normAutofit fontScale="70000" lnSpcReduction="20000"/>
          </a:bodyPr>
          <a:lstStyle/>
          <a:p>
            <a:r>
              <a:rPr lang="it-IT" dirty="0"/>
              <a:t>Compute Engine offre un approccio più flessibile potendo creare una chiave SSH con l’istanza già in funzione senza memorizzare la chiave sulla macchina locale.</a:t>
            </a:r>
          </a:p>
          <a:p>
            <a:r>
              <a:rPr lang="it-IT" dirty="0"/>
              <a:t>Le Machine Images di Compute Engine sono disponibili in tutto il mondo, e non in una regione specifica.</a:t>
            </a:r>
          </a:p>
          <a:p>
            <a:r>
              <a:rPr lang="it-IT" dirty="0"/>
              <a:t>Google Cloud offre una gamma più ampia di servizi</a:t>
            </a:r>
          </a:p>
        </p:txBody>
      </p:sp>
      <p:sp>
        <p:nvSpPr>
          <p:cNvPr id="11" name="Segnaposto contenuto 7">
            <a:extLst>
              <a:ext uri="{FF2B5EF4-FFF2-40B4-BE49-F238E27FC236}">
                <a16:creationId xmlns:a16="http://schemas.microsoft.com/office/drawing/2014/main" id="{81610733-3F62-814A-42F3-D0215FF54828}"/>
              </a:ext>
            </a:extLst>
          </p:cNvPr>
          <p:cNvSpPr txBox="1">
            <a:spLocks/>
          </p:cNvSpPr>
          <p:nvPr/>
        </p:nvSpPr>
        <p:spPr>
          <a:xfrm>
            <a:off x="8407707" y="2926051"/>
            <a:ext cx="3037360" cy="2934999"/>
          </a:xfrm>
          <a:prstGeom prst="rect">
            <a:avLst/>
          </a:prstGeom>
        </p:spPr>
        <p:txBody>
          <a:bodyPr vert="horz" lIns="91440" tIns="45720" rIns="91440" bIns="45720" rtlCol="0" anchor="t">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Non offre la capacità di memorizzare, gestire e condividere Machine Images a livello globale.</a:t>
            </a:r>
          </a:p>
          <a:p>
            <a:r>
              <a:rPr lang="it-IT" dirty="0"/>
              <a:t>Rete cloud meno distribuita, quindi maggiore distanza che i dati hanno da percorrere, quindi tempi di latenza maggiori.</a:t>
            </a:r>
          </a:p>
          <a:p>
            <a:r>
              <a:rPr lang="it-IT" dirty="0"/>
              <a:t>Supporta, a differenza di AWS, il cloud privato on-premise.</a:t>
            </a:r>
          </a:p>
          <a:p>
            <a:r>
              <a:rPr lang="it-IT" dirty="0"/>
              <a:t>Offre meno opzioni di supporto per altre piattaforme rispetto ad AWS.</a:t>
            </a:r>
          </a:p>
          <a:p>
            <a:r>
              <a:rPr lang="it-IT" dirty="0"/>
              <a:t>Google Cloud offre una gamma più ampia di servizi</a:t>
            </a:r>
          </a:p>
        </p:txBody>
      </p:sp>
      <p:sp>
        <p:nvSpPr>
          <p:cNvPr id="12" name="Segnaposto testo 6">
            <a:extLst>
              <a:ext uri="{FF2B5EF4-FFF2-40B4-BE49-F238E27FC236}">
                <a16:creationId xmlns:a16="http://schemas.microsoft.com/office/drawing/2014/main" id="{8C5C6AF4-BCD2-C55E-FDE0-694DA3C3967D}"/>
              </a:ext>
            </a:extLst>
          </p:cNvPr>
          <p:cNvSpPr txBox="1">
            <a:spLocks/>
          </p:cNvSpPr>
          <p:nvPr/>
        </p:nvSpPr>
        <p:spPr>
          <a:xfrm>
            <a:off x="8573449" y="2284577"/>
            <a:ext cx="3037360"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it-IT" dirty="0"/>
              <a:t>MICROSOFT AZURE</a:t>
            </a:r>
          </a:p>
        </p:txBody>
      </p:sp>
      <p:sp>
        <p:nvSpPr>
          <p:cNvPr id="13" name="CasellaDiTesto 12">
            <a:extLst>
              <a:ext uri="{FF2B5EF4-FFF2-40B4-BE49-F238E27FC236}">
                <a16:creationId xmlns:a16="http://schemas.microsoft.com/office/drawing/2014/main" id="{059D5C44-D76C-547B-EC9C-74489AEE5914}"/>
              </a:ext>
            </a:extLst>
          </p:cNvPr>
          <p:cNvSpPr txBox="1"/>
          <p:nvPr/>
        </p:nvSpPr>
        <p:spPr>
          <a:xfrm>
            <a:off x="500331" y="6461185"/>
            <a:ext cx="3976777" cy="230832"/>
          </a:xfrm>
          <a:prstGeom prst="rect">
            <a:avLst/>
          </a:prstGeom>
          <a:noFill/>
        </p:spPr>
        <p:txBody>
          <a:bodyPr wrap="square" rtlCol="0">
            <a:spAutoFit/>
          </a:bodyPr>
          <a:lstStyle/>
          <a:p>
            <a:r>
              <a:rPr lang="it-IT" sz="900" dirty="0"/>
              <a:t>*Le informazioni sono prese dal blog </a:t>
            </a:r>
            <a:r>
              <a:rPr lang="it-IT" sz="900" dirty="0" err="1"/>
              <a:t>Kinsta</a:t>
            </a:r>
            <a:r>
              <a:rPr lang="it-IT" sz="900" dirty="0"/>
              <a:t>, articoli di Edward Jones</a:t>
            </a:r>
          </a:p>
        </p:txBody>
      </p:sp>
    </p:spTree>
    <p:extLst>
      <p:ext uri="{BB962C8B-B14F-4D97-AF65-F5344CB8AC3E}">
        <p14:creationId xmlns:p14="http://schemas.microsoft.com/office/powerpoint/2010/main" val="40555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4AAF5-B794-63E3-B5F5-6273865C4CE5}"/>
              </a:ext>
            </a:extLst>
          </p:cNvPr>
          <p:cNvSpPr>
            <a:spLocks noGrp="1"/>
          </p:cNvSpPr>
          <p:nvPr>
            <p:ph type="title"/>
          </p:nvPr>
        </p:nvSpPr>
        <p:spPr/>
        <p:txBody>
          <a:bodyPr/>
          <a:lstStyle/>
          <a:p>
            <a:r>
              <a:rPr lang="it-IT" dirty="0"/>
              <a:t>Confronto in termini di sicurezza</a:t>
            </a:r>
          </a:p>
        </p:txBody>
      </p:sp>
      <p:sp>
        <p:nvSpPr>
          <p:cNvPr id="5" name="Segnaposto testo 4">
            <a:extLst>
              <a:ext uri="{FF2B5EF4-FFF2-40B4-BE49-F238E27FC236}">
                <a16:creationId xmlns:a16="http://schemas.microsoft.com/office/drawing/2014/main" id="{C6B4515C-2791-74EA-BCCD-045190EBD5D3}"/>
              </a:ext>
            </a:extLst>
          </p:cNvPr>
          <p:cNvSpPr>
            <a:spLocks noGrp="1"/>
          </p:cNvSpPr>
          <p:nvPr>
            <p:ph type="body" idx="1"/>
          </p:nvPr>
        </p:nvSpPr>
        <p:spPr>
          <a:xfrm>
            <a:off x="887220" y="2250892"/>
            <a:ext cx="2016402" cy="536005"/>
          </a:xfrm>
        </p:spPr>
        <p:txBody>
          <a:bodyPr/>
          <a:lstStyle/>
          <a:p>
            <a:r>
              <a:rPr lang="it-IT" dirty="0"/>
              <a:t>AWS Security</a:t>
            </a:r>
          </a:p>
        </p:txBody>
      </p:sp>
      <p:sp>
        <p:nvSpPr>
          <p:cNvPr id="6" name="Segnaposto contenuto 5">
            <a:extLst>
              <a:ext uri="{FF2B5EF4-FFF2-40B4-BE49-F238E27FC236}">
                <a16:creationId xmlns:a16="http://schemas.microsoft.com/office/drawing/2014/main" id="{F78985E5-E13D-70B2-7923-6F8B43227B56}"/>
              </a:ext>
            </a:extLst>
          </p:cNvPr>
          <p:cNvSpPr>
            <a:spLocks noGrp="1"/>
          </p:cNvSpPr>
          <p:nvPr>
            <p:ph sz="half" idx="2"/>
          </p:nvPr>
        </p:nvSpPr>
        <p:spPr>
          <a:xfrm>
            <a:off x="581194" y="2926052"/>
            <a:ext cx="3573711" cy="2934999"/>
          </a:xfrm>
        </p:spPr>
        <p:txBody>
          <a:bodyPr>
            <a:noAutofit/>
          </a:bodyPr>
          <a:lstStyle/>
          <a:p>
            <a:r>
              <a:rPr lang="it-IT" sz="1500" dirty="0"/>
              <a:t>Soddisfa alcuni dei più severi requisiti di conformità, tra cui CSA STAR, GDPR, HIPPA, PCI-DSS ed una serie di standard ISO.</a:t>
            </a:r>
          </a:p>
          <a:p>
            <a:r>
              <a:rPr lang="it-IT" sz="1500" dirty="0"/>
              <a:t>Offre la crittografia di default per i dati in-</a:t>
            </a:r>
            <a:r>
              <a:rPr lang="it-IT" sz="1500" dirty="0" err="1"/>
              <a:t>transit</a:t>
            </a:r>
            <a:r>
              <a:rPr lang="it-IT" sz="1500" dirty="0"/>
              <a:t> e </a:t>
            </a:r>
            <a:r>
              <a:rPr lang="it-IT" sz="1500" dirty="0" err="1"/>
              <a:t>at-rest</a:t>
            </a:r>
            <a:r>
              <a:rPr lang="it-IT" sz="1500" dirty="0"/>
              <a:t> usando AES a 256 bit.</a:t>
            </a:r>
          </a:p>
          <a:p>
            <a:r>
              <a:rPr lang="it-IT" sz="1500" b="0" i="0" dirty="0">
                <a:solidFill>
                  <a:schemeClr val="tx1"/>
                </a:solidFill>
                <a:effectLst/>
              </a:rPr>
              <a:t>I servizi di crittografia soddisfano il </a:t>
            </a:r>
            <a:r>
              <a:rPr lang="it-IT" sz="1500" b="1" dirty="0">
                <a:solidFill>
                  <a:schemeClr val="tx1"/>
                </a:solidFill>
              </a:rPr>
              <a:t>Federal</a:t>
            </a:r>
            <a:r>
              <a:rPr lang="it-IT" sz="1500" dirty="0">
                <a:solidFill>
                  <a:srgbClr val="828282"/>
                </a:solidFill>
              </a:rPr>
              <a:t> </a:t>
            </a:r>
            <a:r>
              <a:rPr lang="it-IT" sz="1500" b="1" dirty="0">
                <a:solidFill>
                  <a:schemeClr val="tx1"/>
                </a:solidFill>
              </a:rPr>
              <a:t>Information </a:t>
            </a:r>
            <a:r>
              <a:rPr lang="it-IT" sz="1500" b="1" dirty="0" err="1">
                <a:solidFill>
                  <a:schemeClr val="tx1"/>
                </a:solidFill>
              </a:rPr>
              <a:t>Process</a:t>
            </a:r>
            <a:r>
              <a:rPr lang="it-IT" sz="1500" b="1" dirty="0">
                <a:solidFill>
                  <a:schemeClr val="tx1"/>
                </a:solidFill>
              </a:rPr>
              <a:t> </a:t>
            </a:r>
            <a:r>
              <a:rPr lang="it-IT" sz="1500" dirty="0">
                <a:solidFill>
                  <a:schemeClr val="tx1"/>
                </a:solidFill>
              </a:rPr>
              <a:t>Standard 140-2</a:t>
            </a:r>
            <a:r>
              <a:rPr lang="it-IT" sz="1500" b="0" i="0" dirty="0">
                <a:solidFill>
                  <a:schemeClr val="tx1"/>
                </a:solidFill>
                <a:effectLst/>
              </a:rPr>
              <a:t> (FIPS 140-2), che convalida che i  moduli crittografici soddisfano standard di sicurezza ben definiti.</a:t>
            </a:r>
            <a:endParaRPr lang="it-IT" sz="1500" dirty="0">
              <a:solidFill>
                <a:schemeClr val="tx1"/>
              </a:solidFill>
            </a:endParaRPr>
          </a:p>
        </p:txBody>
      </p:sp>
      <p:sp>
        <p:nvSpPr>
          <p:cNvPr id="7" name="Segnaposto testo 6">
            <a:extLst>
              <a:ext uri="{FF2B5EF4-FFF2-40B4-BE49-F238E27FC236}">
                <a16:creationId xmlns:a16="http://schemas.microsoft.com/office/drawing/2014/main" id="{992952F3-4A7C-1D92-0828-DB046A45DCAA}"/>
              </a:ext>
            </a:extLst>
          </p:cNvPr>
          <p:cNvSpPr>
            <a:spLocks noGrp="1"/>
          </p:cNvSpPr>
          <p:nvPr>
            <p:ph type="body" sz="quarter" idx="3"/>
          </p:nvPr>
        </p:nvSpPr>
        <p:spPr>
          <a:xfrm>
            <a:off x="4374093" y="2250892"/>
            <a:ext cx="3069444" cy="553373"/>
          </a:xfrm>
        </p:spPr>
        <p:txBody>
          <a:bodyPr/>
          <a:lstStyle/>
          <a:p>
            <a:r>
              <a:rPr lang="it-IT" dirty="0"/>
              <a:t>Google Cloud Security</a:t>
            </a:r>
          </a:p>
        </p:txBody>
      </p:sp>
      <p:sp>
        <p:nvSpPr>
          <p:cNvPr id="8" name="Segnaposto contenuto 7">
            <a:extLst>
              <a:ext uri="{FF2B5EF4-FFF2-40B4-BE49-F238E27FC236}">
                <a16:creationId xmlns:a16="http://schemas.microsoft.com/office/drawing/2014/main" id="{2F110899-EFFE-4B87-6B14-B9EDFEB742A9}"/>
              </a:ext>
            </a:extLst>
          </p:cNvPr>
          <p:cNvSpPr>
            <a:spLocks noGrp="1"/>
          </p:cNvSpPr>
          <p:nvPr>
            <p:ph sz="quarter" idx="4"/>
          </p:nvPr>
        </p:nvSpPr>
        <p:spPr>
          <a:xfrm>
            <a:off x="4374093" y="2948483"/>
            <a:ext cx="3069444" cy="2934999"/>
          </a:xfrm>
        </p:spPr>
        <p:txBody>
          <a:bodyPr>
            <a:normAutofit fontScale="92500" lnSpcReduction="10000"/>
          </a:bodyPr>
          <a:lstStyle/>
          <a:p>
            <a:r>
              <a:rPr lang="it-IT" sz="1500" dirty="0"/>
              <a:t>Soddisfa alcuni dei più severi requisiti di conformità, tra cui CSA STAR, GDPR, HIPPA, PCI-DSS ed una serie di standard ISO.</a:t>
            </a:r>
          </a:p>
          <a:p>
            <a:r>
              <a:rPr lang="it-IT" sz="1500" dirty="0"/>
              <a:t>Offre la crittografia di default per i dati in-</a:t>
            </a:r>
            <a:r>
              <a:rPr lang="it-IT" sz="1500" dirty="0" err="1"/>
              <a:t>transit</a:t>
            </a:r>
            <a:r>
              <a:rPr lang="it-IT" sz="1500" dirty="0"/>
              <a:t> e </a:t>
            </a:r>
            <a:r>
              <a:rPr lang="it-IT" sz="1500" dirty="0" err="1"/>
              <a:t>at-rest</a:t>
            </a:r>
            <a:r>
              <a:rPr lang="it-IT" sz="1500" dirty="0"/>
              <a:t> usando AES a 256 bit.</a:t>
            </a:r>
          </a:p>
          <a:p>
            <a:r>
              <a:rPr lang="it-IT" sz="1500" b="0" i="0" dirty="0">
                <a:solidFill>
                  <a:schemeClr val="tx1"/>
                </a:solidFill>
                <a:effectLst/>
              </a:rPr>
              <a:t>I servizi di crittografia soddisfano il </a:t>
            </a:r>
            <a:r>
              <a:rPr lang="it-IT" sz="1500" b="1" dirty="0">
                <a:solidFill>
                  <a:schemeClr val="tx1"/>
                </a:solidFill>
              </a:rPr>
              <a:t>Federal</a:t>
            </a:r>
            <a:r>
              <a:rPr lang="it-IT" sz="1500" dirty="0">
                <a:solidFill>
                  <a:srgbClr val="828282"/>
                </a:solidFill>
              </a:rPr>
              <a:t> </a:t>
            </a:r>
            <a:r>
              <a:rPr lang="it-IT" sz="1500" b="1" dirty="0">
                <a:solidFill>
                  <a:schemeClr val="tx1"/>
                </a:solidFill>
              </a:rPr>
              <a:t>Information </a:t>
            </a:r>
            <a:r>
              <a:rPr lang="it-IT" sz="1500" b="1" dirty="0" err="1">
                <a:solidFill>
                  <a:schemeClr val="tx1"/>
                </a:solidFill>
              </a:rPr>
              <a:t>Process</a:t>
            </a:r>
            <a:r>
              <a:rPr lang="it-IT" sz="1500" b="1" dirty="0">
                <a:solidFill>
                  <a:schemeClr val="tx1"/>
                </a:solidFill>
              </a:rPr>
              <a:t> </a:t>
            </a:r>
            <a:r>
              <a:rPr lang="it-IT" sz="1500" dirty="0">
                <a:solidFill>
                  <a:schemeClr val="tx1"/>
                </a:solidFill>
              </a:rPr>
              <a:t>Standard 140-2</a:t>
            </a:r>
            <a:r>
              <a:rPr lang="it-IT" sz="1500" b="0" i="0" dirty="0">
                <a:solidFill>
                  <a:schemeClr val="tx1"/>
                </a:solidFill>
                <a:effectLst/>
              </a:rPr>
              <a:t> (FIPS 140-2), che convalida che i  moduli crittografici soddisfano standard di sicurezza ben definiti.</a:t>
            </a:r>
            <a:endParaRPr lang="it-IT" sz="1500" dirty="0">
              <a:solidFill>
                <a:schemeClr val="tx1"/>
              </a:solidFill>
            </a:endParaRPr>
          </a:p>
          <a:p>
            <a:endParaRPr lang="it-IT" dirty="0"/>
          </a:p>
        </p:txBody>
      </p:sp>
      <p:sp>
        <p:nvSpPr>
          <p:cNvPr id="3" name="Segnaposto contenuto 7">
            <a:extLst>
              <a:ext uri="{FF2B5EF4-FFF2-40B4-BE49-F238E27FC236}">
                <a16:creationId xmlns:a16="http://schemas.microsoft.com/office/drawing/2014/main" id="{802B3F06-68A6-7717-E690-368D711E0694}"/>
              </a:ext>
            </a:extLst>
          </p:cNvPr>
          <p:cNvSpPr txBox="1">
            <a:spLocks/>
          </p:cNvSpPr>
          <p:nvPr/>
        </p:nvSpPr>
        <p:spPr>
          <a:xfrm>
            <a:off x="8145632" y="2926051"/>
            <a:ext cx="3069444" cy="3328100"/>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sz="1250" dirty="0"/>
              <a:t>Il programma di conformità si allinea su 91 standard di conformità, a differenza dei 75 di AWS e Google Cloud.</a:t>
            </a:r>
          </a:p>
          <a:p>
            <a:r>
              <a:rPr lang="it-IT" sz="1250" dirty="0"/>
              <a:t>Offre la crittografia di default per i dati in-</a:t>
            </a:r>
            <a:r>
              <a:rPr lang="it-IT" sz="1250" dirty="0" err="1"/>
              <a:t>transit</a:t>
            </a:r>
            <a:r>
              <a:rPr lang="it-IT" sz="1250" dirty="0"/>
              <a:t> e </a:t>
            </a:r>
            <a:r>
              <a:rPr lang="it-IT" sz="1250" dirty="0" err="1"/>
              <a:t>at-rest</a:t>
            </a:r>
            <a:r>
              <a:rPr lang="it-IT" sz="1250" dirty="0"/>
              <a:t> usando AES a 256 bit.</a:t>
            </a:r>
          </a:p>
          <a:p>
            <a:r>
              <a:rPr lang="it-IT" sz="1250" b="0" i="0" dirty="0">
                <a:solidFill>
                  <a:schemeClr val="tx1"/>
                </a:solidFill>
                <a:effectLst/>
              </a:rPr>
              <a:t>I servizi di crittografia soddisfano il </a:t>
            </a:r>
            <a:r>
              <a:rPr lang="it-IT" sz="1250" b="1" dirty="0">
                <a:solidFill>
                  <a:schemeClr val="tx1"/>
                </a:solidFill>
              </a:rPr>
              <a:t>Federal</a:t>
            </a:r>
            <a:r>
              <a:rPr lang="it-IT" sz="1250" dirty="0">
                <a:solidFill>
                  <a:srgbClr val="828282"/>
                </a:solidFill>
              </a:rPr>
              <a:t> </a:t>
            </a:r>
            <a:r>
              <a:rPr lang="it-IT" sz="1250" b="1" dirty="0">
                <a:solidFill>
                  <a:schemeClr val="tx1"/>
                </a:solidFill>
              </a:rPr>
              <a:t>Information </a:t>
            </a:r>
            <a:r>
              <a:rPr lang="it-IT" sz="1250" b="1" dirty="0" err="1">
                <a:solidFill>
                  <a:schemeClr val="tx1"/>
                </a:solidFill>
              </a:rPr>
              <a:t>Process</a:t>
            </a:r>
            <a:r>
              <a:rPr lang="it-IT" sz="1250" b="1" dirty="0">
                <a:solidFill>
                  <a:schemeClr val="tx1"/>
                </a:solidFill>
              </a:rPr>
              <a:t> </a:t>
            </a:r>
            <a:r>
              <a:rPr lang="it-IT" sz="1250" dirty="0">
                <a:solidFill>
                  <a:schemeClr val="tx1"/>
                </a:solidFill>
              </a:rPr>
              <a:t>Standard 140-2</a:t>
            </a:r>
            <a:r>
              <a:rPr lang="it-IT" sz="1250" b="0" i="0" dirty="0">
                <a:solidFill>
                  <a:schemeClr val="tx1"/>
                </a:solidFill>
                <a:effectLst/>
              </a:rPr>
              <a:t> (FIPS 140-2), che convalida che i  moduli crittografici soddisfano standard di sicurezza ben definiti.</a:t>
            </a:r>
            <a:endParaRPr lang="it-IT" sz="1250" dirty="0">
              <a:solidFill>
                <a:schemeClr val="tx1"/>
              </a:solidFill>
            </a:endParaRPr>
          </a:p>
          <a:p>
            <a:r>
              <a:rPr lang="it-IT" sz="1250" dirty="0"/>
              <a:t>Maggiore protezione contro gli attacchi </a:t>
            </a:r>
            <a:r>
              <a:rPr lang="it-IT" sz="1250" dirty="0" err="1"/>
              <a:t>DDoS</a:t>
            </a:r>
            <a:r>
              <a:rPr lang="it-IT" sz="1250" dirty="0"/>
              <a:t> a livello trasporto attraverso soluzioni personalizzate di terze parti come Azure CDN di Verizon.</a:t>
            </a:r>
          </a:p>
        </p:txBody>
      </p:sp>
      <p:sp>
        <p:nvSpPr>
          <p:cNvPr id="4" name="Segnaposto testo 6">
            <a:extLst>
              <a:ext uri="{FF2B5EF4-FFF2-40B4-BE49-F238E27FC236}">
                <a16:creationId xmlns:a16="http://schemas.microsoft.com/office/drawing/2014/main" id="{02837A06-9344-343A-D810-63D4E1A0AC43}"/>
              </a:ext>
            </a:extLst>
          </p:cNvPr>
          <p:cNvSpPr txBox="1">
            <a:spLocks/>
          </p:cNvSpPr>
          <p:nvPr/>
        </p:nvSpPr>
        <p:spPr>
          <a:xfrm>
            <a:off x="8235336" y="2250891"/>
            <a:ext cx="3069444"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it-IT" dirty="0"/>
              <a:t>Microsoft Azure Security</a:t>
            </a:r>
          </a:p>
        </p:txBody>
      </p:sp>
    </p:spTree>
    <p:extLst>
      <p:ext uri="{BB962C8B-B14F-4D97-AF65-F5344CB8AC3E}">
        <p14:creationId xmlns:p14="http://schemas.microsoft.com/office/powerpoint/2010/main" val="260205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AWS SUL MERCATO</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408664" y="2797346"/>
            <a:ext cx="5867733" cy="2878835"/>
          </a:xfrm>
        </p:spPr>
        <p:txBody>
          <a:bodyPr anchor="ctr">
            <a:normAutofit/>
          </a:bodyPr>
          <a:lstStyle/>
          <a:p>
            <a:pPr>
              <a:lnSpc>
                <a:spcPct val="90000"/>
              </a:lnSpc>
            </a:pPr>
            <a:endParaRPr lang="it-IT" sz="1400" b="0" i="0" dirty="0">
              <a:effectLst/>
            </a:endParaRPr>
          </a:p>
          <a:p>
            <a:pPr lvl="1">
              <a:lnSpc>
                <a:spcPct val="90000"/>
              </a:lnSpc>
            </a:pPr>
            <a:r>
              <a:rPr lang="it-IT" sz="1600" b="0" i="0" dirty="0">
                <a:solidFill>
                  <a:srgbClr val="444444"/>
                </a:solidFill>
                <a:effectLst/>
                <a:latin typeface="Open Sans" panose="020B0606030504020204" pitchFamily="34" charset="0"/>
              </a:rPr>
              <a:t>Secondo le stime di </a:t>
            </a:r>
            <a:r>
              <a:rPr lang="it-IT" dirty="0">
                <a:solidFill>
                  <a:schemeClr val="tx1"/>
                </a:solidFill>
                <a:effectLst>
                  <a:outerShdw blurRad="38100" dist="38100" dir="2700000" algn="tl">
                    <a:srgbClr val="000000">
                      <a:alpha val="43137"/>
                    </a:srgbClr>
                  </a:outerShdw>
                </a:effectLst>
                <a:latin typeface="Open Sans" panose="020B0606030504020204" pitchFamily="34" charset="0"/>
              </a:rPr>
              <a:t>Synergy</a:t>
            </a:r>
            <a:r>
              <a:rPr lang="it-IT" dirty="0">
                <a:solidFill>
                  <a:srgbClr val="828282"/>
                </a:solidFill>
                <a:effectLst>
                  <a:outerShdw blurRad="38100" dist="38100" dir="2700000" algn="tl">
                    <a:srgbClr val="000000">
                      <a:alpha val="43137"/>
                    </a:srgbClr>
                  </a:outerShdw>
                </a:effectLst>
                <a:latin typeface="Open Sans" panose="020B0606030504020204" pitchFamily="34" charset="0"/>
              </a:rPr>
              <a:t> </a:t>
            </a:r>
            <a:r>
              <a:rPr lang="it-IT" dirty="0">
                <a:solidFill>
                  <a:schemeClr val="tx1"/>
                </a:solidFill>
                <a:effectLst>
                  <a:outerShdw blurRad="38100" dist="38100" dir="2700000" algn="tl">
                    <a:srgbClr val="000000">
                      <a:alpha val="43137"/>
                    </a:srgbClr>
                  </a:outerShdw>
                </a:effectLst>
                <a:latin typeface="Open Sans" panose="020B0606030504020204" pitchFamily="34" charset="0"/>
              </a:rPr>
              <a:t>Research Group</a:t>
            </a:r>
            <a:r>
              <a:rPr lang="it-IT" sz="1600" b="0" i="0" dirty="0">
                <a:solidFill>
                  <a:schemeClr val="tx1"/>
                </a:solidFill>
                <a:effectLst>
                  <a:outerShdw blurRad="38100" dist="38100" dir="2700000" algn="tl">
                    <a:srgbClr val="000000">
                      <a:alpha val="43137"/>
                    </a:srgbClr>
                  </a:outerShdw>
                </a:effectLst>
                <a:latin typeface="Open Sans" panose="020B0606030504020204" pitchFamily="34" charset="0"/>
              </a:rPr>
              <a:t> </a:t>
            </a:r>
            <a:r>
              <a:rPr lang="it-IT" sz="1600" b="0" i="0" dirty="0">
                <a:solidFill>
                  <a:srgbClr val="444444"/>
                </a:solidFill>
                <a:effectLst/>
                <a:latin typeface="Open Sans" panose="020B0606030504020204" pitchFamily="34" charset="0"/>
              </a:rPr>
              <a:t>, la quota di mercato di Amazon nel mercato mondiale delle infrastrutture cloud è stata del 34% nel terzo trimestre del 2022, superando ancora la quota di mercato combinata dei suoi due maggiori concorrenti, Microsoft Azure e Google Cloud.</a:t>
            </a:r>
          </a:p>
          <a:p>
            <a:pPr lvl="1">
              <a:lnSpc>
                <a:spcPct val="90000"/>
              </a:lnSpc>
            </a:pPr>
            <a:endParaRPr lang="it-IT" dirty="0">
              <a:solidFill>
                <a:srgbClr val="444444"/>
              </a:solidFill>
              <a:latin typeface="Open Sans" panose="020B0606030504020204" pitchFamily="34" charset="0"/>
            </a:endParaRPr>
          </a:p>
          <a:p>
            <a:pPr lvl="1">
              <a:lnSpc>
                <a:spcPct val="90000"/>
              </a:lnSpc>
            </a:pPr>
            <a:endParaRPr lang="it-IT" sz="1600" b="0" i="0" dirty="0">
              <a:solidFill>
                <a:srgbClr val="444444"/>
              </a:solidFill>
              <a:effectLst/>
              <a:latin typeface="Open Sans" panose="020B0606030504020204" pitchFamily="34" charset="0"/>
            </a:endParaRPr>
          </a:p>
          <a:p>
            <a:pPr marL="324000" lvl="1" indent="0">
              <a:lnSpc>
                <a:spcPct val="90000"/>
              </a:lnSpc>
              <a:buNone/>
            </a:pPr>
            <a:endParaRPr lang="it-IT" sz="1600" b="0" i="0" dirty="0">
              <a:solidFill>
                <a:srgbClr val="444444"/>
              </a:solidFill>
              <a:effectLst/>
              <a:latin typeface="Open Sans" panose="020B0606030504020204" pitchFamily="34" charset="0"/>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endParaRPr lang="it-IT" sz="1400" b="0" i="0" dirty="0">
              <a:effectLst/>
            </a:endParaRPr>
          </a:p>
        </p:txBody>
      </p:sp>
      <p:pic>
        <p:nvPicPr>
          <p:cNvPr id="6" name="Segnaposto contenuto 5">
            <a:extLst>
              <a:ext uri="{FF2B5EF4-FFF2-40B4-BE49-F238E27FC236}">
                <a16:creationId xmlns:a16="http://schemas.microsoft.com/office/drawing/2014/main" id="{3098AE19-129D-7551-6E0D-673E7633EB85}"/>
              </a:ext>
            </a:extLst>
          </p:cNvPr>
          <p:cNvPicPr>
            <a:picLocks noGrp="1" noChangeAspect="1"/>
          </p:cNvPicPr>
          <p:nvPr>
            <p:ph sz="half" idx="2"/>
          </p:nvPr>
        </p:nvPicPr>
        <p:blipFill>
          <a:blip r:embed="rId2"/>
          <a:srcRect/>
          <a:stretch/>
        </p:blipFill>
        <p:spPr>
          <a:xfrm>
            <a:off x="7834320" y="2474509"/>
            <a:ext cx="3286529" cy="2968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asellaDiTesto 3">
            <a:extLst>
              <a:ext uri="{FF2B5EF4-FFF2-40B4-BE49-F238E27FC236}">
                <a16:creationId xmlns:a16="http://schemas.microsoft.com/office/drawing/2014/main" id="{61A0F945-47EB-417C-FEA7-73B491CEC327}"/>
              </a:ext>
            </a:extLst>
          </p:cNvPr>
          <p:cNvSpPr txBox="1"/>
          <p:nvPr/>
        </p:nvSpPr>
        <p:spPr>
          <a:xfrm>
            <a:off x="77985" y="6289711"/>
            <a:ext cx="6018015" cy="244682"/>
          </a:xfrm>
          <a:prstGeom prst="rect">
            <a:avLst/>
          </a:prstGeom>
          <a:noFill/>
        </p:spPr>
        <p:txBody>
          <a:bodyPr wrap="square" rtlCol="0">
            <a:spAutoFit/>
          </a:bodyPr>
          <a:lstStyle/>
          <a:p>
            <a:pPr marL="324000" lvl="1" indent="0">
              <a:lnSpc>
                <a:spcPct val="90000"/>
              </a:lnSpc>
              <a:buNone/>
            </a:pPr>
            <a:r>
              <a:rPr lang="it-IT" sz="1100" dirty="0">
                <a:solidFill>
                  <a:srgbClr val="444444"/>
                </a:solidFill>
                <a:latin typeface="Open Sans" panose="020B0606030504020204" pitchFamily="34" charset="0"/>
              </a:rPr>
              <a:t>*Articolo di Felice Richter,15 Novembre 2022, Statista</a:t>
            </a:r>
            <a:endParaRPr lang="it-IT" sz="1100" b="0" i="0" dirty="0">
              <a:effectLst/>
            </a:endParaRPr>
          </a:p>
        </p:txBody>
      </p:sp>
    </p:spTree>
    <p:extLst>
      <p:ext uri="{BB962C8B-B14F-4D97-AF65-F5344CB8AC3E}">
        <p14:creationId xmlns:p14="http://schemas.microsoft.com/office/powerpoint/2010/main" val="321593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5EED1-1461-AFF6-57E8-5FB7D198EB35}"/>
              </a:ext>
            </a:extLst>
          </p:cNvPr>
          <p:cNvSpPr>
            <a:spLocks noGrp="1"/>
          </p:cNvSpPr>
          <p:nvPr>
            <p:ph type="title"/>
          </p:nvPr>
        </p:nvSpPr>
        <p:spPr/>
        <p:txBody>
          <a:bodyPr/>
          <a:lstStyle/>
          <a:p>
            <a:r>
              <a:rPr lang="it-IT" dirty="0"/>
              <a:t>IMPLEMENTAZIONI FUTURE</a:t>
            </a:r>
          </a:p>
        </p:txBody>
      </p:sp>
      <p:sp>
        <p:nvSpPr>
          <p:cNvPr id="3" name="Segnaposto contenuto 2">
            <a:extLst>
              <a:ext uri="{FF2B5EF4-FFF2-40B4-BE49-F238E27FC236}">
                <a16:creationId xmlns:a16="http://schemas.microsoft.com/office/drawing/2014/main" id="{AFABB2C2-225D-4BA1-2770-5E48BFF68F21}"/>
              </a:ext>
            </a:extLst>
          </p:cNvPr>
          <p:cNvSpPr>
            <a:spLocks noGrp="1"/>
          </p:cNvSpPr>
          <p:nvPr>
            <p:ph idx="1"/>
          </p:nvPr>
        </p:nvSpPr>
        <p:spPr>
          <a:xfrm>
            <a:off x="581192" y="2180496"/>
            <a:ext cx="11029615" cy="4444893"/>
          </a:xfrm>
        </p:spPr>
        <p:txBody>
          <a:bodyPr/>
          <a:lstStyle/>
          <a:p>
            <a:r>
              <a:rPr lang="it-IT" sz="2000" dirty="0"/>
              <a:t>Per rafforzare la sicurezza dell’applicazione focalizzandoci sul database è possibile:</a:t>
            </a:r>
          </a:p>
          <a:p>
            <a:pPr lvl="1">
              <a:buFont typeface="Wingdings" panose="05000000000000000000" pitchFamily="2" charset="2"/>
              <a:buChar char="v"/>
            </a:pPr>
            <a:r>
              <a:rPr lang="it-IT" sz="1800" dirty="0"/>
              <a:t>Selezionare una tipologia di autenticazione differente dalla password, ovvero:</a:t>
            </a:r>
          </a:p>
          <a:p>
            <a:pPr lvl="2">
              <a:buFont typeface="Wingdings" panose="05000000000000000000" pitchFamily="2" charset="2"/>
              <a:buChar char="Ø"/>
            </a:pPr>
            <a:r>
              <a:rPr lang="it-IT" sz="1600" dirty="0"/>
              <a:t>Autenticazione IAM: </a:t>
            </a:r>
            <a:r>
              <a:rPr lang="it-IT" sz="1600" dirty="0">
                <a:effectLst/>
                <a:ea typeface="Calibri" panose="020F0502020204030204" pitchFamily="34" charset="0"/>
                <a:cs typeface="Times New Roman" panose="02020603050405020304" pitchFamily="18" charset="0"/>
              </a:rPr>
              <a:t>consiste nell’autenticarsi al database utilizzando un token di autenticazione, ovvero una stringa univoca di caratteri generata su richiesta da Amazon RDS utilizzando AWS Signature Version 4.</a:t>
            </a:r>
            <a:r>
              <a:rPr lang="it-IT" sz="1600" dirty="0">
                <a:solidFill>
                  <a:srgbClr val="16191F"/>
                </a:solidFill>
                <a:effectLst/>
                <a:ea typeface="Calibri" panose="020F0502020204030204" pitchFamily="34" charset="0"/>
                <a:cs typeface="Times New Roman" panose="02020603050405020304" pitchFamily="18" charset="0"/>
              </a:rPr>
              <a:t> </a:t>
            </a:r>
            <a:r>
              <a:rPr lang="it-IT" sz="1600" dirty="0">
                <a:effectLst/>
                <a:ea typeface="Calibri" panose="020F0502020204030204" pitchFamily="34" charset="0"/>
                <a:cs typeface="Times New Roman" panose="02020603050405020304" pitchFamily="18" charset="0"/>
              </a:rPr>
              <a:t>Esso consiste in un processo per aggiungere informazioni di autenticazione alle richieste API AWS inviate tramite HTTP. Per motivi di sicurezza, la maggior parte delle richieste ad AWS deve essere firmata con una chiave di accesso. La chiave di accesso è costituita da un ID chiave di accesso e da una chiave di accesso segreta. Il token ha un ciclo di vita pari a 15 minuti. Tale tipologia di autenticazione offre il vantaggio di non dover salvare le credenziali dell’utente nel database, in quanto l’autenticazione è gestita esternamente da IAM. Inoltre, offre il vantaggio di crittografare il traffico da e verso il database utilizzando SSL o TLS.</a:t>
            </a:r>
          </a:p>
          <a:p>
            <a:pPr lvl="2">
              <a:buFont typeface="Wingdings" panose="05000000000000000000" pitchFamily="2" charset="2"/>
              <a:buChar char="Ø"/>
            </a:pPr>
            <a:r>
              <a:rPr lang="it-IT" sz="1600" dirty="0">
                <a:ea typeface="Calibri" panose="020F0502020204030204" pitchFamily="34" charset="0"/>
                <a:cs typeface="Times New Roman" panose="02020603050405020304" pitchFamily="18" charset="0"/>
              </a:rPr>
              <a:t>Autenticazione Kerberos: </a:t>
            </a:r>
            <a:r>
              <a:rPr lang="it-IT" sz="1600" dirty="0">
                <a:effectLst/>
                <a:ea typeface="Calibri" panose="020F0502020204030204" pitchFamily="34" charset="0"/>
                <a:cs typeface="Times New Roman" panose="02020603050405020304" pitchFamily="18" charset="0"/>
              </a:rPr>
              <a:t>in questa tipologia l’istanza database funziona con AWS </a:t>
            </a:r>
            <a:r>
              <a:rPr lang="it-IT" sz="1600" dirty="0" err="1">
                <a:effectLst/>
                <a:ea typeface="Calibri" panose="020F0502020204030204" pitchFamily="34" charset="0"/>
                <a:cs typeface="Times New Roman" panose="02020603050405020304" pitchFamily="18" charset="0"/>
              </a:rPr>
              <a:t>Managed</a:t>
            </a:r>
            <a:r>
              <a:rPr lang="it-IT" sz="1600" dirty="0">
                <a:effectLst/>
                <a:ea typeface="Calibri" panose="020F0502020204030204" pitchFamily="34" charset="0"/>
                <a:cs typeface="Times New Roman" panose="02020603050405020304" pitchFamily="18" charset="0"/>
              </a:rPr>
              <a:t> Microsoft AD. Quando un utente esegue l’autenticazione, la richiesta viene inoltrata alla directory creata con AWS Directory Service. Questa è la soluzione più sicura in quanto le credenziali vengono mantenute tutte nella stessa directory, quindi è una soluzione centralizzata per l’archivio e la gestione di credenziali per più istanze database</a:t>
            </a:r>
            <a:r>
              <a:rPr lang="it-IT" sz="1600" dirty="0">
                <a:effectLst/>
                <a:latin typeface="Bahnschrift SemiLight Condensed" panose="020B0502040204020203" pitchFamily="34" charset="0"/>
                <a:ea typeface="Calibri" panose="020F0502020204030204" pitchFamily="34" charset="0"/>
                <a:cs typeface="Times New Roman" panose="02020603050405020304" pitchFamily="18" charset="0"/>
              </a:rPr>
              <a:t>. </a:t>
            </a:r>
          </a:p>
          <a:p>
            <a:pPr lvl="2">
              <a:buFont typeface="Wingdings" panose="05000000000000000000" pitchFamily="2" charset="2"/>
              <a:buChar char="Ø"/>
            </a:pPr>
            <a:endParaRPr lang="it-IT" dirty="0">
              <a:latin typeface="Bahnschrift SemiLigh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545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5EED1-1461-AFF6-57E8-5FB7D198EB35}"/>
              </a:ext>
            </a:extLst>
          </p:cNvPr>
          <p:cNvSpPr>
            <a:spLocks noGrp="1"/>
          </p:cNvSpPr>
          <p:nvPr>
            <p:ph type="title"/>
          </p:nvPr>
        </p:nvSpPr>
        <p:spPr/>
        <p:txBody>
          <a:bodyPr/>
          <a:lstStyle/>
          <a:p>
            <a:r>
              <a:rPr lang="it-IT" dirty="0"/>
              <a:t>IMPLEMENTAZIONI FUTURE</a:t>
            </a:r>
          </a:p>
        </p:txBody>
      </p:sp>
      <p:sp>
        <p:nvSpPr>
          <p:cNvPr id="3" name="Segnaposto contenuto 2">
            <a:extLst>
              <a:ext uri="{FF2B5EF4-FFF2-40B4-BE49-F238E27FC236}">
                <a16:creationId xmlns:a16="http://schemas.microsoft.com/office/drawing/2014/main" id="{AFABB2C2-225D-4BA1-2770-5E48BFF68F21}"/>
              </a:ext>
            </a:extLst>
          </p:cNvPr>
          <p:cNvSpPr>
            <a:spLocks noGrp="1"/>
          </p:cNvSpPr>
          <p:nvPr>
            <p:ph idx="1"/>
          </p:nvPr>
        </p:nvSpPr>
        <p:spPr>
          <a:xfrm>
            <a:off x="253388" y="2510288"/>
            <a:ext cx="11029615" cy="4278702"/>
          </a:xfrm>
        </p:spPr>
        <p:txBody>
          <a:bodyPr/>
          <a:lstStyle/>
          <a:p>
            <a:pPr lvl="1">
              <a:buFont typeface="Wingdings" panose="05000000000000000000" pitchFamily="2" charset="2"/>
              <a:buChar char="v"/>
            </a:pPr>
            <a:r>
              <a:rPr lang="it-IT" sz="1800" dirty="0"/>
              <a:t>Selezionare un’altra zona di disponibilità come altra destinazione per il backup automatizzato</a:t>
            </a:r>
          </a:p>
          <a:p>
            <a:pPr lvl="1">
              <a:buFont typeface="Wingdings" panose="05000000000000000000" pitchFamily="2" charset="2"/>
              <a:buChar char="v"/>
            </a:pPr>
            <a:r>
              <a:rPr lang="it-IT" sz="1800" dirty="0"/>
              <a:t>Utilizzare il servizio AWS Endpoint Client VPN: </a:t>
            </a:r>
            <a:r>
              <a:rPr lang="it-IT" sz="1800" b="0" i="0" dirty="0">
                <a:solidFill>
                  <a:srgbClr val="16191F"/>
                </a:solidFill>
                <a:effectLst/>
              </a:rPr>
              <a:t>è un servizio VPN gestito, basato su cloud, che consente di controllare in modo sicuro l'accesso alle risorse AWS da qualsiasi luogo tramite un client VPN basato su </a:t>
            </a:r>
            <a:r>
              <a:rPr lang="it-IT" sz="1800" b="0" i="0" dirty="0" err="1">
                <a:solidFill>
                  <a:srgbClr val="16191F"/>
                </a:solidFill>
                <a:effectLst/>
              </a:rPr>
              <a:t>OpenVPN</a:t>
            </a:r>
            <a:r>
              <a:rPr lang="it-IT" sz="1800" b="0" i="0" dirty="0">
                <a:solidFill>
                  <a:srgbClr val="16191F"/>
                </a:solidFill>
                <a:effectLst/>
              </a:rPr>
              <a:t>. </a:t>
            </a:r>
            <a:r>
              <a:rPr lang="it-IT" sz="1800" dirty="0">
                <a:solidFill>
                  <a:srgbClr val="16191F"/>
                </a:solidFill>
              </a:rPr>
              <a:t>O</a:t>
            </a:r>
            <a:r>
              <a:rPr lang="it-IT" sz="1800" b="0" i="0" dirty="0">
                <a:solidFill>
                  <a:srgbClr val="16191F"/>
                </a:solidFill>
                <a:effectLst/>
              </a:rPr>
              <a:t>ffre una connessione sicura TLS da qualsiasi luogo tramite il client </a:t>
            </a:r>
            <a:r>
              <a:rPr lang="it-IT" sz="1800" b="0" i="0" dirty="0" err="1">
                <a:solidFill>
                  <a:srgbClr val="16191F"/>
                </a:solidFill>
                <a:effectLst/>
              </a:rPr>
              <a:t>OpenVPN</a:t>
            </a:r>
            <a:r>
              <a:rPr lang="it-IT" sz="1800" dirty="0">
                <a:solidFill>
                  <a:srgbClr val="16191F"/>
                </a:solidFill>
              </a:rPr>
              <a:t> e </a:t>
            </a:r>
            <a:r>
              <a:rPr lang="it-IT" sz="1800" b="0" i="0" dirty="0">
                <a:solidFill>
                  <a:srgbClr val="16191F"/>
                </a:solidFill>
                <a:effectLst/>
              </a:rPr>
              <a:t>supporta l'autenticazione client utilizzando Active Directory, l'autenticazione federata e l'autenticazione basata su certificati. Tale servizio è però a pagamento.</a:t>
            </a:r>
          </a:p>
          <a:p>
            <a:pPr lvl="1">
              <a:buFont typeface="Wingdings" panose="05000000000000000000" pitchFamily="2" charset="2"/>
              <a:buChar char="v"/>
            </a:pPr>
            <a:r>
              <a:rPr lang="it-IT" sz="1800" dirty="0">
                <a:solidFill>
                  <a:srgbClr val="16191F"/>
                </a:solidFill>
              </a:rPr>
              <a:t>Autenticazione lato Client nella connessione al database: è possibile autenticare il Client settando un particolare parametro di connessione. La modalità di connessione non è ‘full’ poiché, per l’autenticazione lato Client, è richiesto un certificato pubblico certificato da Amazon.</a:t>
            </a:r>
          </a:p>
          <a:p>
            <a:pPr lvl="1">
              <a:buFont typeface="Wingdings" panose="05000000000000000000" pitchFamily="2" charset="2"/>
              <a:buChar char="v"/>
            </a:pPr>
            <a:r>
              <a:rPr lang="it-IT" sz="1800" dirty="0">
                <a:solidFill>
                  <a:srgbClr val="16191F"/>
                </a:solidFill>
              </a:rPr>
              <a:t>Utilizzo del servizio IAM per la creazione di Utenti, Ruoli e Policy in modo da non accedere con le credenziali di amministratore ma con quelle di un utente con un determinato ruolo e determinate policy associate.</a:t>
            </a:r>
            <a:endParaRPr lang="it-IT" sz="1400" dirty="0"/>
          </a:p>
          <a:p>
            <a:pPr lvl="1">
              <a:buFont typeface="Wingdings" panose="05000000000000000000" pitchFamily="2" charset="2"/>
              <a:buChar char="v"/>
            </a:pPr>
            <a:endParaRPr lang="it-IT" dirty="0"/>
          </a:p>
          <a:p>
            <a:pPr lvl="1">
              <a:buFont typeface="Wingdings" panose="05000000000000000000" pitchFamily="2" charset="2"/>
              <a:buChar char="§"/>
            </a:pPr>
            <a:endParaRPr lang="it-IT" dirty="0"/>
          </a:p>
          <a:p>
            <a:pPr marL="324000" lvl="1" indent="0">
              <a:buNone/>
            </a:pPr>
            <a:endParaRPr lang="it-IT" dirty="0"/>
          </a:p>
        </p:txBody>
      </p:sp>
    </p:spTree>
    <p:extLst>
      <p:ext uri="{BB962C8B-B14F-4D97-AF65-F5344CB8AC3E}">
        <p14:creationId xmlns:p14="http://schemas.microsoft.com/office/powerpoint/2010/main" val="54342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78439" y="5280685"/>
            <a:ext cx="11029616" cy="718870"/>
          </a:xfrm>
        </p:spPr>
        <p:txBody>
          <a:bodyPr>
            <a:normAutofit/>
          </a:bodyPr>
          <a:lstStyle/>
          <a:p>
            <a:r>
              <a:rPr lang="en-US" dirty="0">
                <a:solidFill>
                  <a:srgbClr val="FFFEFF"/>
                </a:solidFill>
              </a:rPr>
              <a:t>Focal points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62141268"/>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AWS SERVICES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23899367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RDS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324103434"/>
              </p:ext>
            </p:extLst>
          </p:nvPr>
        </p:nvGraphicFramePr>
        <p:xfrm>
          <a:off x="974255" y="1714085"/>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asellaDiTesto 2">
            <a:extLst>
              <a:ext uri="{FF2B5EF4-FFF2-40B4-BE49-F238E27FC236}">
                <a16:creationId xmlns:a16="http://schemas.microsoft.com/office/drawing/2014/main" id="{50B0821A-6228-D498-D54A-AAA4693CD350}"/>
              </a:ext>
            </a:extLst>
          </p:cNvPr>
          <p:cNvSpPr txBox="1"/>
          <p:nvPr/>
        </p:nvSpPr>
        <p:spPr>
          <a:xfrm>
            <a:off x="2099838" y="1900693"/>
            <a:ext cx="6823494" cy="984885"/>
          </a:xfrm>
          <a:prstGeom prst="rect">
            <a:avLst/>
          </a:prstGeom>
          <a:noFill/>
        </p:spPr>
        <p:txBody>
          <a:bodyPr wrap="square" rtlCol="0">
            <a:spAutoFit/>
          </a:bodyPr>
          <a:lstStyle/>
          <a:p>
            <a:r>
              <a:rPr lang="en-US" sz="2000" dirty="0"/>
              <a:t>È un </a:t>
            </a:r>
            <a:r>
              <a:rPr lang="en-US" sz="2000" dirty="0" err="1"/>
              <a:t>servizio</a:t>
            </a:r>
            <a:r>
              <a:rPr lang="en-US" sz="2000" dirty="0"/>
              <a:t> di database </a:t>
            </a:r>
            <a:r>
              <a:rPr lang="en-US" sz="2000" dirty="0" err="1"/>
              <a:t>relazionale</a:t>
            </a:r>
            <a:r>
              <a:rPr lang="en-US" sz="2000" dirty="0"/>
              <a:t> </a:t>
            </a:r>
            <a:r>
              <a:rPr lang="en-US" sz="2000" dirty="0" err="1"/>
              <a:t>che</a:t>
            </a:r>
            <a:r>
              <a:rPr lang="en-US" sz="2000" dirty="0"/>
              <a:t> </a:t>
            </a:r>
            <a:r>
              <a:rPr lang="en-US" sz="2000" dirty="0" err="1"/>
              <a:t>gestisce</a:t>
            </a:r>
            <a:r>
              <a:rPr lang="en-US" sz="2000" dirty="0"/>
              <a:t> le </a:t>
            </a:r>
            <a:r>
              <a:rPr lang="en-US" sz="2000" dirty="0" err="1"/>
              <a:t>attività</a:t>
            </a:r>
            <a:r>
              <a:rPr lang="en-US" sz="2000" dirty="0"/>
              <a:t> di provisioning, backup ed il </a:t>
            </a:r>
            <a:r>
              <a:rPr lang="en-US" sz="2000" dirty="0" err="1"/>
              <a:t>rilevamento</a:t>
            </a:r>
            <a:r>
              <a:rPr lang="en-US" sz="2000" dirty="0"/>
              <a:t> </a:t>
            </a:r>
            <a:r>
              <a:rPr lang="en-US" sz="2000" dirty="0" err="1"/>
              <a:t>degli</a:t>
            </a:r>
            <a:r>
              <a:rPr lang="en-US" sz="2000" dirty="0"/>
              <a:t> </a:t>
            </a:r>
            <a:r>
              <a:rPr lang="en-US" sz="2000" dirty="0" err="1"/>
              <a:t>errori</a:t>
            </a:r>
            <a:r>
              <a:rPr lang="en-US" sz="2000" dirty="0"/>
              <a:t>	</a:t>
            </a:r>
            <a:endParaRPr lang="it-IT" sz="2000" dirty="0"/>
          </a:p>
          <a:p>
            <a:endParaRPr lang="it-IT" dirty="0"/>
          </a:p>
        </p:txBody>
      </p:sp>
      <p:sp>
        <p:nvSpPr>
          <p:cNvPr id="4" name="CasellaDiTesto 3">
            <a:extLst>
              <a:ext uri="{FF2B5EF4-FFF2-40B4-BE49-F238E27FC236}">
                <a16:creationId xmlns:a16="http://schemas.microsoft.com/office/drawing/2014/main" id="{25E505BE-B9E8-CD99-9B73-19C1AEDA427D}"/>
              </a:ext>
            </a:extLst>
          </p:cNvPr>
          <p:cNvSpPr txBox="1"/>
          <p:nvPr/>
        </p:nvSpPr>
        <p:spPr>
          <a:xfrm>
            <a:off x="2203512" y="3016914"/>
            <a:ext cx="6909758" cy="707886"/>
          </a:xfrm>
          <a:prstGeom prst="rect">
            <a:avLst/>
          </a:prstGeom>
          <a:noFill/>
        </p:spPr>
        <p:txBody>
          <a:bodyPr wrap="square" rtlCol="0">
            <a:spAutoFit/>
          </a:bodyPr>
          <a:lstStyle/>
          <a:p>
            <a:pPr lvl="0">
              <a:lnSpc>
                <a:spcPct val="100000"/>
              </a:lnSpc>
            </a:pPr>
            <a:r>
              <a:rPr lang="en-US" sz="2000" dirty="0" err="1"/>
              <a:t>Consente</a:t>
            </a:r>
            <a:r>
              <a:rPr lang="en-US" sz="2000" dirty="0"/>
              <a:t> di </a:t>
            </a:r>
            <a:r>
              <a:rPr lang="en-US" sz="2000" dirty="0" err="1"/>
              <a:t>crittografare</a:t>
            </a:r>
            <a:r>
              <a:rPr lang="en-US" sz="2000" dirty="0"/>
              <a:t> il database </a:t>
            </a:r>
            <a:r>
              <a:rPr lang="en-US" sz="2000" dirty="0" err="1"/>
              <a:t>utilizzando</a:t>
            </a:r>
            <a:r>
              <a:rPr lang="en-US" sz="2000" dirty="0"/>
              <a:t> </a:t>
            </a:r>
            <a:r>
              <a:rPr lang="en-US" sz="2000" dirty="0" err="1"/>
              <a:t>delle</a:t>
            </a:r>
            <a:r>
              <a:rPr lang="en-US" sz="2000" dirty="0"/>
              <a:t> </a:t>
            </a:r>
            <a:r>
              <a:rPr lang="en-US" sz="2000" dirty="0" err="1"/>
              <a:t>chiavi</a:t>
            </a:r>
            <a:r>
              <a:rPr lang="en-US" sz="2000" dirty="0"/>
              <a:t> </a:t>
            </a:r>
            <a:r>
              <a:rPr lang="en-US" sz="2000" dirty="0" err="1"/>
              <a:t>gestite</a:t>
            </a:r>
            <a:r>
              <a:rPr lang="en-US" sz="2000" dirty="0"/>
              <a:t> </a:t>
            </a:r>
            <a:r>
              <a:rPr lang="en-US" sz="2000" dirty="0" err="1"/>
              <a:t>tramite</a:t>
            </a:r>
            <a:r>
              <a:rPr lang="en-US" sz="2000" dirty="0"/>
              <a:t> KMS e </a:t>
            </a:r>
            <a:r>
              <a:rPr lang="en-US" sz="2000" dirty="0" err="1"/>
              <a:t>l’algoritmo</a:t>
            </a:r>
            <a:r>
              <a:rPr lang="en-US" sz="2000" dirty="0"/>
              <a:t> di </a:t>
            </a:r>
            <a:r>
              <a:rPr lang="en-US" sz="2000" dirty="0" err="1"/>
              <a:t>crittografia</a:t>
            </a:r>
            <a:r>
              <a:rPr lang="en-US" sz="2000" dirty="0"/>
              <a:t> AES-256 standard</a:t>
            </a:r>
          </a:p>
        </p:txBody>
      </p:sp>
      <p:sp>
        <p:nvSpPr>
          <p:cNvPr id="5" name="CasellaDiTesto 4">
            <a:extLst>
              <a:ext uri="{FF2B5EF4-FFF2-40B4-BE49-F238E27FC236}">
                <a16:creationId xmlns:a16="http://schemas.microsoft.com/office/drawing/2014/main" id="{FF61AF26-6C81-A468-6655-935C6940B0A4}"/>
              </a:ext>
            </a:extLst>
          </p:cNvPr>
          <p:cNvSpPr txBox="1"/>
          <p:nvPr/>
        </p:nvSpPr>
        <p:spPr>
          <a:xfrm>
            <a:off x="2342222" y="4042744"/>
            <a:ext cx="6338725" cy="984885"/>
          </a:xfrm>
          <a:prstGeom prst="rect">
            <a:avLst/>
          </a:prstGeom>
          <a:noFill/>
        </p:spPr>
        <p:txBody>
          <a:bodyPr wrap="square" rtlCol="0">
            <a:spAutoFit/>
          </a:bodyPr>
          <a:lstStyle/>
          <a:p>
            <a:r>
              <a:rPr lang="en-US" sz="2000" dirty="0" err="1"/>
              <a:t>Supporta</a:t>
            </a:r>
            <a:r>
              <a:rPr lang="en-US" sz="2000" dirty="0"/>
              <a:t> </a:t>
            </a:r>
            <a:r>
              <a:rPr lang="en-US" sz="2000" dirty="0" err="1"/>
              <a:t>l’utilizzo</a:t>
            </a:r>
            <a:r>
              <a:rPr lang="en-US" sz="2000" dirty="0"/>
              <a:t> di SSL per la </a:t>
            </a:r>
            <a:r>
              <a:rPr lang="en-US" sz="2000" dirty="0" err="1"/>
              <a:t>protezione</a:t>
            </a:r>
            <a:r>
              <a:rPr lang="en-US" sz="2000" dirty="0"/>
              <a:t> </a:t>
            </a:r>
            <a:r>
              <a:rPr lang="en-US" sz="2000" dirty="0" err="1"/>
              <a:t>dei</a:t>
            </a:r>
            <a:r>
              <a:rPr lang="en-US" sz="2000" dirty="0"/>
              <a:t> </a:t>
            </a:r>
            <a:r>
              <a:rPr lang="en-US" sz="2000" dirty="0" err="1"/>
              <a:t>dati</a:t>
            </a:r>
            <a:r>
              <a:rPr lang="en-US" sz="2000" dirty="0"/>
              <a:t> in </a:t>
            </a:r>
            <a:r>
              <a:rPr lang="en-US" sz="2000" dirty="0" err="1"/>
              <a:t>transito</a:t>
            </a:r>
            <a:endParaRPr lang="en-US" sz="2000" dirty="0"/>
          </a:p>
          <a:p>
            <a:endParaRPr lang="it-IT" dirty="0"/>
          </a:p>
        </p:txBody>
      </p:sp>
      <p:sp>
        <p:nvSpPr>
          <p:cNvPr id="7" name="CasellaDiTesto 6">
            <a:extLst>
              <a:ext uri="{FF2B5EF4-FFF2-40B4-BE49-F238E27FC236}">
                <a16:creationId xmlns:a16="http://schemas.microsoft.com/office/drawing/2014/main" id="{E5AF104A-836E-18C4-B277-2F76D2549E2C}"/>
              </a:ext>
            </a:extLst>
          </p:cNvPr>
          <p:cNvSpPr txBox="1"/>
          <p:nvPr/>
        </p:nvSpPr>
        <p:spPr>
          <a:xfrm>
            <a:off x="2099838" y="5284442"/>
            <a:ext cx="5819211" cy="400110"/>
          </a:xfrm>
          <a:prstGeom prst="rect">
            <a:avLst/>
          </a:prstGeom>
          <a:noFill/>
        </p:spPr>
        <p:txBody>
          <a:bodyPr wrap="square" rtlCol="0">
            <a:spAutoFit/>
          </a:bodyPr>
          <a:lstStyle/>
          <a:p>
            <a:pPr lvl="0"/>
            <a:r>
              <a:rPr lang="it-IT" sz="1800" dirty="0"/>
              <a:t>È integrato con </a:t>
            </a:r>
            <a:r>
              <a:rPr lang="it-IT" sz="2000" dirty="0"/>
              <a:t>AWS</a:t>
            </a:r>
            <a:r>
              <a:rPr lang="it-IT" sz="1800" dirty="0"/>
              <a:t> IAM</a:t>
            </a:r>
          </a:p>
        </p:txBody>
      </p:sp>
    </p:spTree>
    <p:extLst>
      <p:ext uri="{BB962C8B-B14F-4D97-AF65-F5344CB8AC3E}">
        <p14:creationId xmlns:p14="http://schemas.microsoft.com/office/powerpoint/2010/main" val="323020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EC2</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598182361"/>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27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VPC</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557825400"/>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268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36986"/>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KMS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637124975"/>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asellaDiTesto 2">
            <a:extLst>
              <a:ext uri="{FF2B5EF4-FFF2-40B4-BE49-F238E27FC236}">
                <a16:creationId xmlns:a16="http://schemas.microsoft.com/office/drawing/2014/main" id="{E97AF326-872F-F2A3-2C09-2ADAC02759B6}"/>
              </a:ext>
            </a:extLst>
          </p:cNvPr>
          <p:cNvSpPr txBox="1"/>
          <p:nvPr/>
        </p:nvSpPr>
        <p:spPr>
          <a:xfrm>
            <a:off x="2063958" y="1906438"/>
            <a:ext cx="6681537" cy="984885"/>
          </a:xfrm>
          <a:prstGeom prst="rect">
            <a:avLst/>
          </a:prstGeom>
          <a:noFill/>
        </p:spPr>
        <p:txBody>
          <a:bodyPr wrap="square" rtlCol="0">
            <a:spAutoFit/>
          </a:bodyPr>
          <a:lstStyle/>
          <a:p>
            <a:r>
              <a:rPr lang="en-US" sz="2000" dirty="0" err="1"/>
              <a:t>Offre</a:t>
            </a:r>
            <a:r>
              <a:rPr lang="en-US" sz="2000" dirty="0"/>
              <a:t> </a:t>
            </a:r>
            <a:r>
              <a:rPr lang="en-US" sz="2000" dirty="0" err="1"/>
              <a:t>funzionalità</a:t>
            </a:r>
            <a:r>
              <a:rPr lang="en-US" sz="2000" dirty="0"/>
              <a:t> di </a:t>
            </a:r>
            <a:r>
              <a:rPr lang="en-US" sz="2000" dirty="0" err="1"/>
              <a:t>controllo</a:t>
            </a:r>
            <a:r>
              <a:rPr lang="en-US" sz="2000" dirty="0"/>
              <a:t> e </a:t>
            </a:r>
            <a:r>
              <a:rPr lang="en-US" sz="2000" dirty="0" err="1"/>
              <a:t>gestione</a:t>
            </a:r>
            <a:r>
              <a:rPr lang="en-US" sz="2000" dirty="0"/>
              <a:t> </a:t>
            </a:r>
            <a:r>
              <a:rPr lang="en-US" sz="2000" dirty="0" err="1"/>
              <a:t>delle</a:t>
            </a:r>
            <a:r>
              <a:rPr lang="en-US" sz="2000" dirty="0"/>
              <a:t> </a:t>
            </a:r>
            <a:r>
              <a:rPr lang="en-US" sz="2000" dirty="0" err="1"/>
              <a:t>chiavi</a:t>
            </a:r>
            <a:r>
              <a:rPr lang="en-US" sz="2000" dirty="0"/>
              <a:t> di                   </a:t>
            </a:r>
            <a:r>
              <a:rPr lang="en-US" sz="2000" dirty="0" err="1"/>
              <a:t>crittografia</a:t>
            </a:r>
            <a:endParaRPr lang="it-IT" sz="2000" dirty="0"/>
          </a:p>
          <a:p>
            <a:endParaRPr lang="it-IT" dirty="0"/>
          </a:p>
        </p:txBody>
      </p:sp>
    </p:spTree>
    <p:extLst>
      <p:ext uri="{BB962C8B-B14F-4D97-AF65-F5344CB8AC3E}">
        <p14:creationId xmlns:p14="http://schemas.microsoft.com/office/powerpoint/2010/main" val="412589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AWS </a:t>
            </a:r>
            <a:r>
              <a:rPr lang="en-US" dirty="0" err="1"/>
              <a:t>nel</a:t>
            </a:r>
            <a:r>
              <a:rPr lang="en-US" dirty="0"/>
              <a:t> </a:t>
            </a:r>
            <a:r>
              <a:rPr lang="en-US" dirty="0" err="1"/>
              <a:t>contesto</a:t>
            </a:r>
            <a:r>
              <a:rPr lang="en-US" dirty="0"/>
              <a:t> </a:t>
            </a:r>
            <a:r>
              <a:rPr lang="en-US" dirty="0" err="1"/>
              <a:t>dell’applicazione</a:t>
            </a:r>
            <a:endParaRPr lang="en-US" dirty="0"/>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fontScale="85000" lnSpcReduction="10000"/>
          </a:bodyPr>
          <a:lstStyle/>
          <a:p>
            <a:r>
              <a:rPr lang="it-IT" sz="2400" dirty="0"/>
              <a:t>Creazione di un’istanza EC2 associata ad una regione AWS</a:t>
            </a:r>
          </a:p>
          <a:p>
            <a:r>
              <a:rPr lang="it-IT" sz="2400" dirty="0"/>
              <a:t>Creazione di un’istanza di tipo </a:t>
            </a:r>
            <a:r>
              <a:rPr lang="it-IT" sz="2400" dirty="0" err="1"/>
              <a:t>PostgreSQL</a:t>
            </a:r>
            <a:r>
              <a:rPr lang="it-IT" sz="2400" dirty="0"/>
              <a:t> collegata all’istanza EC2</a:t>
            </a:r>
          </a:p>
          <a:p>
            <a:r>
              <a:rPr lang="it-IT" sz="2400" dirty="0"/>
              <a:t>Selezione della tipologia di autenticazione con password</a:t>
            </a:r>
          </a:p>
          <a:p>
            <a:r>
              <a:rPr lang="it-IT" sz="2400" dirty="0"/>
              <a:t>Configurazione della crittografia e del backup </a:t>
            </a:r>
          </a:p>
          <a:p>
            <a:r>
              <a:rPr lang="it-IT" sz="2400" dirty="0"/>
              <a:t>Configurazione del VPC e del gruppo di sicurezza</a:t>
            </a:r>
          </a:p>
          <a:p>
            <a:r>
              <a:rPr lang="it-IT" sz="2400" dirty="0"/>
              <a:t>Configurazione della rete di tipo IPv4, delle sottoreti e di un gateway Internet</a:t>
            </a:r>
          </a:p>
          <a:p>
            <a:r>
              <a:rPr lang="it-IT" sz="2400" dirty="0"/>
              <a:t>Configurazione del gruppo di opzioni e del gruppo di parametri</a:t>
            </a:r>
          </a:p>
          <a:p>
            <a:r>
              <a:rPr lang="it-IT" sz="2400" dirty="0"/>
              <a:t>Connessione al database utilizzando SSL (modalità richiesta dall’istanza database)</a:t>
            </a:r>
          </a:p>
        </p:txBody>
      </p:sp>
    </p:spTree>
    <p:extLst>
      <p:ext uri="{BB962C8B-B14F-4D97-AF65-F5344CB8AC3E}">
        <p14:creationId xmlns:p14="http://schemas.microsoft.com/office/powerpoint/2010/main" val="49760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Istanza database </a:t>
            </a:r>
            <a:r>
              <a:rPr lang="it-IT" dirty="0" err="1"/>
              <a:t>aws</a:t>
            </a:r>
            <a:endParaRPr lang="it-IT" dirty="0"/>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581192" y="4858327"/>
            <a:ext cx="8350371" cy="1597932"/>
          </a:xfrm>
        </p:spPr>
        <p:txBody>
          <a:bodyPr anchor="ctr">
            <a:normAutofit fontScale="85000" lnSpcReduction="20000"/>
          </a:bodyPr>
          <a:lstStyle/>
          <a:p>
            <a:pPr>
              <a:lnSpc>
                <a:spcPct val="90000"/>
              </a:lnSpc>
            </a:pPr>
            <a:endParaRPr lang="it-IT" sz="1400" b="0" i="0" dirty="0">
              <a:effectLst/>
            </a:endParaRPr>
          </a:p>
          <a:p>
            <a:pPr lvl="1">
              <a:lnSpc>
                <a:spcPct val="90000"/>
              </a:lnSpc>
            </a:pPr>
            <a:endParaRPr lang="it-IT" sz="1400" b="0" i="0" dirty="0">
              <a:effectLst/>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r>
              <a:rPr lang="it-IT" sz="1400" b="0" i="0" dirty="0">
                <a:effectLst/>
              </a:rPr>
              <a:t>Per la connessione al database sono necessari l’endpoint, il numero di porta e le credenziali che per motivi di sicurezza non vengono mostrate.</a:t>
            </a:r>
          </a:p>
          <a:p>
            <a:pPr lvl="1">
              <a:lnSpc>
                <a:spcPct val="90000"/>
              </a:lnSpc>
              <a:buFont typeface="Wingdings" panose="05000000000000000000" pitchFamily="2" charset="2"/>
              <a:buChar char="Ø"/>
            </a:pPr>
            <a:r>
              <a:rPr lang="it-IT" sz="1400" b="0" i="0" dirty="0">
                <a:effectLst/>
              </a:rPr>
              <a:t>Sono stati definiti vari gruppi di sicurezza affinché il traffico in ingresso ed in uscita sia filtrato.</a:t>
            </a:r>
          </a:p>
          <a:p>
            <a:pPr lvl="1">
              <a:lnSpc>
                <a:spcPct val="90000"/>
              </a:lnSpc>
              <a:buFont typeface="Wingdings" panose="05000000000000000000" pitchFamily="2" charset="2"/>
              <a:buChar char="Ø"/>
            </a:pPr>
            <a:r>
              <a:rPr lang="it-IT" sz="1400" b="0" i="0" dirty="0">
                <a:effectLst/>
              </a:rPr>
              <a:t>L’istanza non è accessibile pubblicamente, quindi i dispositivi al di fuori del VPC non possono connettersi</a:t>
            </a:r>
          </a:p>
        </p:txBody>
      </p:sp>
      <p:pic>
        <p:nvPicPr>
          <p:cNvPr id="8" name="Segnaposto contenuto 7">
            <a:extLst>
              <a:ext uri="{FF2B5EF4-FFF2-40B4-BE49-F238E27FC236}">
                <a16:creationId xmlns:a16="http://schemas.microsoft.com/office/drawing/2014/main" id="{1D4614B9-207D-B6FF-E146-2AB9C4CCBACA}"/>
              </a:ext>
            </a:extLst>
          </p:cNvPr>
          <p:cNvPicPr>
            <a:picLocks noGrp="1" noChangeAspect="1"/>
          </p:cNvPicPr>
          <p:nvPr>
            <p:ph sz="half" idx="2"/>
          </p:nvPr>
        </p:nvPicPr>
        <p:blipFill>
          <a:blip r:embed="rId2"/>
          <a:srcRect/>
          <a:stretch/>
        </p:blipFill>
        <p:spPr>
          <a:xfrm>
            <a:off x="2853746" y="2333531"/>
            <a:ext cx="5791489" cy="2806480"/>
          </a:xfrm>
        </p:spPr>
      </p:pic>
    </p:spTree>
    <p:extLst>
      <p:ext uri="{BB962C8B-B14F-4D97-AF65-F5344CB8AC3E}">
        <p14:creationId xmlns:p14="http://schemas.microsoft.com/office/powerpoint/2010/main" val="28106555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F3CDC142E59F46976220B5CA0CB5FC" ma:contentTypeVersion="2" ma:contentTypeDescription="Create a new document." ma:contentTypeScope="" ma:versionID="aef8504347a4dbeb7265cbe712be104a">
  <xsd:schema xmlns:xsd="http://www.w3.org/2001/XMLSchema" xmlns:xs="http://www.w3.org/2001/XMLSchema" xmlns:p="http://schemas.microsoft.com/office/2006/metadata/properties" xmlns:ns2="78bd1115-c349-4e94-811d-d06a7ae9090b" targetNamespace="http://schemas.microsoft.com/office/2006/metadata/properties" ma:root="true" ma:fieldsID="65563b94d1f17f8f0118868949f17d27" ns2:_="">
    <xsd:import namespace="78bd1115-c349-4e94-811d-d06a7ae909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A83D19-7416-45FC-AD3B-E3AB59B9ED54}"/>
</file>

<file path=customXml/itemProps2.xml><?xml version="1.0" encoding="utf-8"?>
<ds:datastoreItem xmlns:ds="http://schemas.openxmlformats.org/officeDocument/2006/customXml" ds:itemID="{55895A41-F65A-4D7F-8780-A8AB39E16755}">
  <ds:schemaRefs>
    <ds:schemaRef ds:uri="http://schemas.microsoft.com/sharepoint/v3/contenttype/forms"/>
  </ds:schemaRefs>
</ds:datastoreItem>
</file>

<file path=customXml/itemProps3.xml><?xml version="1.0" encoding="utf-8"?>
<ds:datastoreItem xmlns:ds="http://schemas.openxmlformats.org/officeDocument/2006/customXml" ds:itemID="{932907EA-C9B4-4F62-A581-FDB91E9E52A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Tech design</Template>
  <TotalTime>298</TotalTime>
  <Words>1684</Words>
  <Application>Microsoft Office PowerPoint</Application>
  <PresentationFormat>Widescreen</PresentationFormat>
  <Paragraphs>118</Paragraphs>
  <Slides>16</Slides>
  <Notes>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16</vt:i4>
      </vt:variant>
    </vt:vector>
  </HeadingPairs>
  <TitlesOfParts>
    <vt:vector size="25" baseType="lpstr">
      <vt:lpstr>AmazonEmber</vt:lpstr>
      <vt:lpstr>AmazonEmberBold</vt:lpstr>
      <vt:lpstr>Bahnschrift SemiLight Condensed</vt:lpstr>
      <vt:lpstr>Calibri</vt:lpstr>
      <vt:lpstr>Gill Sans MT</vt:lpstr>
      <vt:lpstr>Open Sans</vt:lpstr>
      <vt:lpstr>Wingdings</vt:lpstr>
      <vt:lpstr>Wingdings 2</vt:lpstr>
      <vt:lpstr>Dividend</vt:lpstr>
      <vt:lpstr>Database aws</vt:lpstr>
      <vt:lpstr>Focal points</vt:lpstr>
      <vt:lpstr>AWS SERVICES</vt:lpstr>
      <vt:lpstr>AMAZON RDS</vt:lpstr>
      <vt:lpstr>AMAZON EC2</vt:lpstr>
      <vt:lpstr>AMAZON  VPC</vt:lpstr>
      <vt:lpstr>AMAZON KMS</vt:lpstr>
      <vt:lpstr>AWS nel contesto dell’applicazione</vt:lpstr>
      <vt:lpstr>Istanza database aws</vt:lpstr>
      <vt:lpstr>Perché affidarci ad aws?</vt:lpstr>
      <vt:lpstr>Sicurezza e conformità</vt:lpstr>
      <vt:lpstr>Confronto con google cloud e MICROSOFT AZURE</vt:lpstr>
      <vt:lpstr>Confronto in termini di sicurezza</vt:lpstr>
      <vt:lpstr>AWS SUL MERCATO</vt:lpstr>
      <vt:lpstr>IMPLEMENTAZIONI FUTURE</vt:lpstr>
      <vt:lpstr>IMPLEMENTAZIONI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ALESSIO FOGGIA</cp:lastModifiedBy>
  <cp:revision>11</cp:revision>
  <dcterms:created xsi:type="dcterms:W3CDTF">2022-12-02T16:52:54Z</dcterms:created>
  <dcterms:modified xsi:type="dcterms:W3CDTF">2022-12-07T10:42:47Z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