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1" r:id="rId6"/>
    <p:sldId id="259" r:id="rId7"/>
    <p:sldId id="258" r:id="rId8"/>
    <p:sldId id="267" r:id="rId9"/>
    <p:sldId id="268" r:id="rId10"/>
    <p:sldId id="269" r:id="rId11"/>
    <p:sldId id="271" r:id="rId12"/>
    <p:sldId id="270"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01466B6-3DE5-415D-B791-90BEE4D551F3}">
          <p14:sldIdLst>
            <p14:sldId id="256"/>
            <p14:sldId id="261"/>
            <p14:sldId id="259"/>
            <p14:sldId id="258"/>
            <p14:sldId id="267"/>
            <p14:sldId id="268"/>
            <p14:sldId id="269"/>
            <p14:sldId id="271"/>
            <p14:sldId id="270"/>
          </p14:sldIdLst>
        </p14:section>
        <p14:section name="Sezione senza titolo" id="{2EE83EBF-7211-4BD0-B9D8-621CCB84A5E8}">
          <p14:sldIdLst>
            <p14:sldId id="272"/>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FFFFFF"/>
    <a:srgbClr val="96009A"/>
    <a:srgbClr val="C30F0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9E2AB6-6790-4BBD-ACA5-3F2E2CA48368}" v="5" dt="2022-12-12T18:13:57.167"/>
    <p1510:client id="{C200FE4A-A0C3-45CE-B4B3-30483D23393D}" v="177" dt="2022-12-04T09:30:08.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IO FOGGIA" userId="e2faecd0-9661-4636-8c3a-1189058deb95" providerId="ADAL" clId="{C200FE4A-A0C3-45CE-B4B3-30483D23393D}"/>
    <pc:docChg chg="undo custSel addSld modSld sldOrd">
      <pc:chgData name="ALESSIO FOGGIA" userId="e2faecd0-9661-4636-8c3a-1189058deb95" providerId="ADAL" clId="{C200FE4A-A0C3-45CE-B4B3-30483D23393D}" dt="2022-12-04T09:30:08.056" v="300" actId="255"/>
      <pc:docMkLst>
        <pc:docMk/>
      </pc:docMkLst>
      <pc:sldChg chg="modSp mod">
        <pc:chgData name="ALESSIO FOGGIA" userId="e2faecd0-9661-4636-8c3a-1189058deb95" providerId="ADAL" clId="{C200FE4A-A0C3-45CE-B4B3-30483D23393D}" dt="2022-12-04T08:56:50.710" v="22" actId="20577"/>
        <pc:sldMkLst>
          <pc:docMk/>
          <pc:sldMk cId="1487700712" sldId="256"/>
        </pc:sldMkLst>
        <pc:spChg chg="mod">
          <ac:chgData name="ALESSIO FOGGIA" userId="e2faecd0-9661-4636-8c3a-1189058deb95" providerId="ADAL" clId="{C200FE4A-A0C3-45CE-B4B3-30483D23393D}" dt="2022-12-04T08:56:50.710" v="22" actId="20577"/>
          <ac:spMkLst>
            <pc:docMk/>
            <pc:sldMk cId="1487700712" sldId="256"/>
            <ac:spMk id="2" creationId="{C02C5318-1A1E-49D0-B2E2-A4B0FA9E8A40}"/>
          </ac:spMkLst>
        </pc:spChg>
      </pc:sldChg>
      <pc:sldChg chg="ord">
        <pc:chgData name="ALESSIO FOGGIA" userId="e2faecd0-9661-4636-8c3a-1189058deb95" providerId="ADAL" clId="{C200FE4A-A0C3-45CE-B4B3-30483D23393D}" dt="2022-12-04T09:22:29.661" v="182"/>
        <pc:sldMkLst>
          <pc:docMk/>
          <pc:sldMk cId="497607547" sldId="258"/>
        </pc:sldMkLst>
      </pc:sldChg>
      <pc:sldChg chg="modSp mod ord">
        <pc:chgData name="ALESSIO FOGGIA" userId="e2faecd0-9661-4636-8c3a-1189058deb95" providerId="ADAL" clId="{C200FE4A-A0C3-45CE-B4B3-30483D23393D}" dt="2022-12-04T09:19:32.590" v="176" actId="20577"/>
        <pc:sldMkLst>
          <pc:docMk/>
          <pc:sldMk cId="4209322005" sldId="259"/>
        </pc:sldMkLst>
        <pc:spChg chg="mod">
          <ac:chgData name="ALESSIO FOGGIA" userId="e2faecd0-9661-4636-8c3a-1189058deb95" providerId="ADAL" clId="{C200FE4A-A0C3-45CE-B4B3-30483D23393D}" dt="2022-12-04T09:15:22.308" v="137" actId="20577"/>
          <ac:spMkLst>
            <pc:docMk/>
            <pc:sldMk cId="4209322005" sldId="259"/>
            <ac:spMk id="2" creationId="{7F2616EE-270D-4F4C-BA1F-2708D387B800}"/>
          </ac:spMkLst>
        </pc:spChg>
        <pc:graphicFrameChg chg="mod">
          <ac:chgData name="ALESSIO FOGGIA" userId="e2faecd0-9661-4636-8c3a-1189058deb95" providerId="ADAL" clId="{C200FE4A-A0C3-45CE-B4B3-30483D23393D}" dt="2022-12-04T09:19:32.590" v="176" actId="20577"/>
          <ac:graphicFrameMkLst>
            <pc:docMk/>
            <pc:sldMk cId="4209322005" sldId="259"/>
            <ac:graphicFrameMk id="6" creationId="{BF629521-FFD2-45DA-9D1D-A5F09BD5A2D9}"/>
          </ac:graphicFrameMkLst>
        </pc:graphicFrameChg>
      </pc:sldChg>
      <pc:sldChg chg="ord">
        <pc:chgData name="ALESSIO FOGGIA" userId="e2faecd0-9661-4636-8c3a-1189058deb95" providerId="ADAL" clId="{C200FE4A-A0C3-45CE-B4B3-30483D23393D}" dt="2022-12-04T09:21:34.347" v="180"/>
        <pc:sldMkLst>
          <pc:docMk/>
          <pc:sldMk cId="3501347425" sldId="260"/>
        </pc:sldMkLst>
      </pc:sldChg>
      <pc:sldChg chg="addSp delSp modSp mod">
        <pc:chgData name="ALESSIO FOGGIA" userId="e2faecd0-9661-4636-8c3a-1189058deb95" providerId="ADAL" clId="{C200FE4A-A0C3-45CE-B4B3-30483D23393D}" dt="2022-12-04T09:18:50.090" v="167"/>
        <pc:sldMkLst>
          <pc:docMk/>
          <pc:sldMk cId="1703342593" sldId="261"/>
        </pc:sldMkLst>
        <pc:spChg chg="add del mod">
          <ac:chgData name="ALESSIO FOGGIA" userId="e2faecd0-9661-4636-8c3a-1189058deb95" providerId="ADAL" clId="{C200FE4A-A0C3-45CE-B4B3-30483D23393D}" dt="2022-12-04T09:14:46.734" v="101" actId="1076"/>
          <ac:spMkLst>
            <pc:docMk/>
            <pc:sldMk cId="1703342593" sldId="261"/>
            <ac:spMk id="2" creationId="{5B040558-A365-4CCE-92FA-5A48CD98F9C9}"/>
          </ac:spMkLst>
        </pc:spChg>
        <pc:spChg chg="add del mod">
          <ac:chgData name="ALESSIO FOGGIA" userId="e2faecd0-9661-4636-8c3a-1189058deb95" providerId="ADAL" clId="{C200FE4A-A0C3-45CE-B4B3-30483D23393D}" dt="2022-12-04T09:14:39.723" v="99" actId="21"/>
          <ac:spMkLst>
            <pc:docMk/>
            <pc:sldMk cId="1703342593" sldId="261"/>
            <ac:spMk id="5" creationId="{3EB1E329-0FED-8B53-954B-EFF56777877E}"/>
          </ac:spMkLst>
        </pc:spChg>
        <pc:graphicFrameChg chg="mod">
          <ac:chgData name="ALESSIO FOGGIA" userId="e2faecd0-9661-4636-8c3a-1189058deb95" providerId="ADAL" clId="{C200FE4A-A0C3-45CE-B4B3-30483D23393D}" dt="2022-12-04T09:18:50.090" v="167"/>
          <ac:graphicFrameMkLst>
            <pc:docMk/>
            <pc:sldMk cId="1703342593" sldId="261"/>
            <ac:graphicFrameMk id="4" creationId="{81E592E1-99DF-4294-A2E9-EF46299BD3F4}"/>
          </ac:graphicFrameMkLst>
        </pc:graphicFrameChg>
      </pc:sldChg>
      <pc:sldChg chg="addSp delSp modSp add mod setBg delDesignElem">
        <pc:chgData name="ALESSIO FOGGIA" userId="e2faecd0-9661-4636-8c3a-1189058deb95" providerId="ADAL" clId="{C200FE4A-A0C3-45CE-B4B3-30483D23393D}" dt="2022-12-04T09:30:08.056" v="300" actId="255"/>
        <pc:sldMkLst>
          <pc:docMk/>
          <pc:sldMk cId="65272293" sldId="262"/>
        </pc:sldMkLst>
        <pc:spChg chg="mod">
          <ac:chgData name="ALESSIO FOGGIA" userId="e2faecd0-9661-4636-8c3a-1189058deb95" providerId="ADAL" clId="{C200FE4A-A0C3-45CE-B4B3-30483D23393D}" dt="2022-12-04T09:29:45.591" v="298" actId="1076"/>
          <ac:spMkLst>
            <pc:docMk/>
            <pc:sldMk cId="65272293" sldId="262"/>
            <ac:spMk id="2" creationId="{7F2616EE-270D-4F4C-BA1F-2708D387B800}"/>
          </ac:spMkLst>
        </pc:spChg>
        <pc:spChg chg="del">
          <ac:chgData name="ALESSIO FOGGIA" userId="e2faecd0-9661-4636-8c3a-1189058deb95" providerId="ADAL" clId="{C200FE4A-A0C3-45CE-B4B3-30483D23393D}" dt="2022-12-04T09:05:12.870" v="26"/>
          <ac:spMkLst>
            <pc:docMk/>
            <pc:sldMk cId="65272293" sldId="262"/>
            <ac:spMk id="13" creationId="{4AE9D071-98CF-435C-BD2B-976514544DC5}"/>
          </ac:spMkLst>
        </pc:spChg>
        <pc:grpChg chg="del">
          <ac:chgData name="ALESSIO FOGGIA" userId="e2faecd0-9661-4636-8c3a-1189058deb95" providerId="ADAL" clId="{C200FE4A-A0C3-45CE-B4B3-30483D23393D}" dt="2022-12-04T09:05:12.870" v="26"/>
          <ac:grpSpMkLst>
            <pc:docMk/>
            <pc:sldMk cId="65272293" sldId="262"/>
            <ac:grpSpMk id="15" creationId="{D619FC33-16ED-4246-9596-BEFEB55E4CF6}"/>
          </ac:grpSpMkLst>
        </pc:grpChg>
        <pc:graphicFrameChg chg="add del mod">
          <ac:chgData name="ALESSIO FOGGIA" userId="e2faecd0-9661-4636-8c3a-1189058deb95" providerId="ADAL" clId="{C200FE4A-A0C3-45CE-B4B3-30483D23393D}" dt="2022-12-04T09:24:43.193" v="207" actId="12084"/>
          <ac:graphicFrameMkLst>
            <pc:docMk/>
            <pc:sldMk cId="65272293" sldId="262"/>
            <ac:graphicFrameMk id="3" creationId="{617CE3C4-6FB5-C338-F3CD-D9E34F692B79}"/>
          </ac:graphicFrameMkLst>
        </pc:graphicFrameChg>
        <pc:graphicFrameChg chg="mod">
          <ac:chgData name="ALESSIO FOGGIA" userId="e2faecd0-9661-4636-8c3a-1189058deb95" providerId="ADAL" clId="{C200FE4A-A0C3-45CE-B4B3-30483D23393D}" dt="2022-12-04T09:30:08.056" v="300" actId="255"/>
          <ac:graphicFrameMkLst>
            <pc:docMk/>
            <pc:sldMk cId="65272293" sldId="262"/>
            <ac:graphicFrameMk id="6" creationId="{BF629521-FFD2-45DA-9D1D-A5F09BD5A2D9}"/>
          </ac:graphicFrameMkLst>
        </pc:graphicFrameChg>
        <pc:picChg chg="add del mod">
          <ac:chgData name="ALESSIO FOGGIA" userId="e2faecd0-9661-4636-8c3a-1189058deb95" providerId="ADAL" clId="{C200FE4A-A0C3-45CE-B4B3-30483D23393D}" dt="2022-12-04T09:24:49.388" v="209" actId="1076"/>
          <ac:picMkLst>
            <pc:docMk/>
            <pc:sldMk cId="65272293" sldId="262"/>
            <ac:picMk id="8" creationId="{EA70616B-E344-4856-8DF9-707C26236613}"/>
          </ac:picMkLst>
        </pc:picChg>
      </pc:sldChg>
      <pc:sldChg chg="delSp add setBg delDesignElem">
        <pc:chgData name="ALESSIO FOGGIA" userId="e2faecd0-9661-4636-8c3a-1189058deb95" providerId="ADAL" clId="{C200FE4A-A0C3-45CE-B4B3-30483D23393D}" dt="2022-12-04T09:05:13.621" v="28"/>
        <pc:sldMkLst>
          <pc:docMk/>
          <pc:sldMk cId="1390467286" sldId="263"/>
        </pc:sldMkLst>
        <pc:spChg chg="del">
          <ac:chgData name="ALESSIO FOGGIA" userId="e2faecd0-9661-4636-8c3a-1189058deb95" providerId="ADAL" clId="{C200FE4A-A0C3-45CE-B4B3-30483D23393D}" dt="2022-12-04T09:05:13.621" v="28"/>
          <ac:spMkLst>
            <pc:docMk/>
            <pc:sldMk cId="1390467286" sldId="263"/>
            <ac:spMk id="13" creationId="{4AE9D071-98CF-435C-BD2B-976514544DC5}"/>
          </ac:spMkLst>
        </pc:spChg>
        <pc:grpChg chg="del">
          <ac:chgData name="ALESSIO FOGGIA" userId="e2faecd0-9661-4636-8c3a-1189058deb95" providerId="ADAL" clId="{C200FE4A-A0C3-45CE-B4B3-30483D23393D}" dt="2022-12-04T09:05:13.621" v="28"/>
          <ac:grpSpMkLst>
            <pc:docMk/>
            <pc:sldMk cId="1390467286" sldId="263"/>
            <ac:grpSpMk id="15" creationId="{D619FC33-16ED-4246-9596-BEFEB55E4CF6}"/>
          </ac:grpSpMkLst>
        </pc:grpChg>
      </pc:sldChg>
      <pc:sldChg chg="delSp add setBg delDesignElem">
        <pc:chgData name="ALESSIO FOGGIA" userId="e2faecd0-9661-4636-8c3a-1189058deb95" providerId="ADAL" clId="{C200FE4A-A0C3-45CE-B4B3-30483D23393D}" dt="2022-12-04T09:05:14.273" v="30"/>
        <pc:sldMkLst>
          <pc:docMk/>
          <pc:sldMk cId="385876725" sldId="264"/>
        </pc:sldMkLst>
        <pc:spChg chg="del">
          <ac:chgData name="ALESSIO FOGGIA" userId="e2faecd0-9661-4636-8c3a-1189058deb95" providerId="ADAL" clId="{C200FE4A-A0C3-45CE-B4B3-30483D23393D}" dt="2022-12-04T09:05:14.273" v="30"/>
          <ac:spMkLst>
            <pc:docMk/>
            <pc:sldMk cId="385876725" sldId="264"/>
            <ac:spMk id="13" creationId="{4AE9D071-98CF-435C-BD2B-976514544DC5}"/>
          </ac:spMkLst>
        </pc:spChg>
        <pc:grpChg chg="del">
          <ac:chgData name="ALESSIO FOGGIA" userId="e2faecd0-9661-4636-8c3a-1189058deb95" providerId="ADAL" clId="{C200FE4A-A0C3-45CE-B4B3-30483D23393D}" dt="2022-12-04T09:05:14.273" v="30"/>
          <ac:grpSpMkLst>
            <pc:docMk/>
            <pc:sldMk cId="385876725" sldId="264"/>
            <ac:grpSpMk id="15" creationId="{D619FC33-16ED-4246-9596-BEFEB55E4CF6}"/>
          </ac:grpSpMkLst>
        </pc:grpChg>
      </pc:sldChg>
      <pc:sldChg chg="delSp add setBg delDesignElem">
        <pc:chgData name="ALESSIO FOGGIA" userId="e2faecd0-9661-4636-8c3a-1189058deb95" providerId="ADAL" clId="{C200FE4A-A0C3-45CE-B4B3-30483D23393D}" dt="2022-12-04T09:05:14.877" v="32"/>
        <pc:sldMkLst>
          <pc:docMk/>
          <pc:sldMk cId="524636170" sldId="265"/>
        </pc:sldMkLst>
        <pc:spChg chg="del">
          <ac:chgData name="ALESSIO FOGGIA" userId="e2faecd0-9661-4636-8c3a-1189058deb95" providerId="ADAL" clId="{C200FE4A-A0C3-45CE-B4B3-30483D23393D}" dt="2022-12-04T09:05:14.877" v="32"/>
          <ac:spMkLst>
            <pc:docMk/>
            <pc:sldMk cId="524636170" sldId="265"/>
            <ac:spMk id="13" creationId="{4AE9D071-98CF-435C-BD2B-976514544DC5}"/>
          </ac:spMkLst>
        </pc:spChg>
        <pc:grpChg chg="del">
          <ac:chgData name="ALESSIO FOGGIA" userId="e2faecd0-9661-4636-8c3a-1189058deb95" providerId="ADAL" clId="{C200FE4A-A0C3-45CE-B4B3-30483D23393D}" dt="2022-12-04T09:05:14.877" v="32"/>
          <ac:grpSpMkLst>
            <pc:docMk/>
            <pc:sldMk cId="524636170" sldId="265"/>
            <ac:grpSpMk id="15" creationId="{D619FC33-16ED-4246-9596-BEFEB55E4CF6}"/>
          </ac:grpSpMkLst>
        </pc:grpChg>
      </pc:sldChg>
      <pc:sldChg chg="delSp add setBg delDesignElem">
        <pc:chgData name="ALESSIO FOGGIA" userId="e2faecd0-9661-4636-8c3a-1189058deb95" providerId="ADAL" clId="{C200FE4A-A0C3-45CE-B4B3-30483D23393D}" dt="2022-12-04T09:05:15.476" v="34"/>
        <pc:sldMkLst>
          <pc:docMk/>
          <pc:sldMk cId="766142574" sldId="266"/>
        </pc:sldMkLst>
        <pc:spChg chg="del">
          <ac:chgData name="ALESSIO FOGGIA" userId="e2faecd0-9661-4636-8c3a-1189058deb95" providerId="ADAL" clId="{C200FE4A-A0C3-45CE-B4B3-30483D23393D}" dt="2022-12-04T09:05:15.476" v="34"/>
          <ac:spMkLst>
            <pc:docMk/>
            <pc:sldMk cId="766142574" sldId="266"/>
            <ac:spMk id="13" creationId="{4AE9D071-98CF-435C-BD2B-976514544DC5}"/>
          </ac:spMkLst>
        </pc:spChg>
        <pc:grpChg chg="del">
          <ac:chgData name="ALESSIO FOGGIA" userId="e2faecd0-9661-4636-8c3a-1189058deb95" providerId="ADAL" clId="{C200FE4A-A0C3-45CE-B4B3-30483D23393D}" dt="2022-12-04T09:05:15.476" v="34"/>
          <ac:grpSpMkLst>
            <pc:docMk/>
            <pc:sldMk cId="766142574" sldId="266"/>
            <ac:grpSpMk id="15" creationId="{D619FC33-16ED-4246-9596-BEFEB55E4CF6}"/>
          </ac:grpSpMkLst>
        </pc:grpChg>
      </pc:sldChg>
    </pc:docChg>
  </pc:docChgLst>
  <pc:docChgLst>
    <pc:chgData name="GIUSEPPE DE ROSA" userId="S::giuseppe.derosa20@studenti.unina.it::80942317-903c-48f9-8d04-f96f73835b1d" providerId="AD" clId="Web-{B29E2AB6-6790-4BBD-ACA5-3F2E2CA48368}"/>
    <pc:docChg chg="modSld">
      <pc:chgData name="GIUSEPPE DE ROSA" userId="S::giuseppe.derosa20@studenti.unina.it::80942317-903c-48f9-8d04-f96f73835b1d" providerId="AD" clId="Web-{B29E2AB6-6790-4BBD-ACA5-3F2E2CA48368}" dt="2022-12-12T18:13:56.636" v="3" actId="20577"/>
      <pc:docMkLst>
        <pc:docMk/>
      </pc:docMkLst>
      <pc:sldChg chg="modSp">
        <pc:chgData name="GIUSEPPE DE ROSA" userId="S::giuseppe.derosa20@studenti.unina.it::80942317-903c-48f9-8d04-f96f73835b1d" providerId="AD" clId="Web-{B29E2AB6-6790-4BBD-ACA5-3F2E2CA48368}" dt="2022-12-12T18:13:56.636" v="3" actId="20577"/>
        <pc:sldMkLst>
          <pc:docMk/>
          <pc:sldMk cId="1724412096" sldId="271"/>
        </pc:sldMkLst>
        <pc:spChg chg="mod">
          <ac:chgData name="GIUSEPPE DE ROSA" userId="S::giuseppe.derosa20@studenti.unina.it::80942317-903c-48f9-8d04-f96f73835b1d" providerId="AD" clId="Web-{B29E2AB6-6790-4BBD-ACA5-3F2E2CA48368}" dt="2022-12-12T18:13:56.636" v="3" actId="20577"/>
          <ac:spMkLst>
            <pc:docMk/>
            <pc:sldMk cId="1724412096" sldId="271"/>
            <ac:spMk id="5" creationId="{91CCC2B6-C226-4DA5-DD31-5E11062DD0D5}"/>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Client</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290" custLinFactNeighborY="2582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85"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Server</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Proxy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NeighborX="-290" custLinFactNeighborY="2582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NeighborX="-85"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4900" dirty="0"/>
            <a:t>Input Sanitization</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TLS Communication</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custLinFactNeighborX="818" custLinFactNeighborY="6624"/>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custLinFactNeighborX="566" custLinFactNeighborY="20498">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custLinFactNeighborX="4637" custLinFactNeighborY="11138"/>
      <dgm:spPr/>
    </dgm:pt>
    <dgm:pt modelId="{95DE6538-27BD-44AF-A1A8-CA8F6B10FDD2}" type="pres">
      <dgm:prSet presAssocID="{0BEF68B8-1228-47BB-83B5-7B9CD1E3F84E}" presName="text_2" presStyleLbl="node1" presStyleIdx="1" presStyleCnt="2" custLinFactNeighborX="566" custLinFactNeighborY="2879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custLinFactNeighborX="3529" custLinFactNeighborY="2293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200" dirty="0" err="1"/>
            <a:t>Firma</a:t>
          </a:r>
          <a:r>
            <a:rPr lang="en-US" sz="3200" dirty="0"/>
            <a:t> </a:t>
          </a:r>
          <a:r>
            <a:rPr lang="en-US" sz="3200" dirty="0" err="1"/>
            <a:t>dell’applicazione</a:t>
          </a:r>
          <a:endParaRPr lang="en-US" sz="3200"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custLinFactNeighborX="818" custLinFactNeighborY="6624"/>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custLinFactNeighborX="566" custLinFactNeighborY="20498">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custLinFactNeighborX="4148" custLinFactNeighborY="16517"/>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5486" y="78730"/>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7023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Client</a:t>
          </a:r>
        </a:p>
      </dsp:txBody>
      <dsp:txXfrm>
        <a:off x="270231" y="2041833"/>
        <a:ext cx="2666250" cy="720000"/>
      </dsp:txXfrm>
    </dsp:sp>
    <dsp:sp modelId="{CE9DF0E8-B0DE-4E1E-9FF4-6006AD8428DB}">
      <dsp:nvSpPr>
        <dsp:cNvPr id="0" name=""/>
        <dsp:cNvSpPr/>
      </dsp:nvSpPr>
      <dsp:spPr>
        <a:xfrm>
          <a:off x="3798330" y="78730"/>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40854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3408541" y="2041833"/>
        <a:ext cx="266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5486" y="78730"/>
          <a:ext cx="1891204" cy="1891204"/>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39000" r="-39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27023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Server</a:t>
          </a:r>
        </a:p>
      </dsp:txBody>
      <dsp:txXfrm>
        <a:off x="270231" y="2041833"/>
        <a:ext cx="2666250" cy="720000"/>
      </dsp:txXfrm>
    </dsp:sp>
    <dsp:sp modelId="{CE9DF0E8-B0DE-4E1E-9FF4-6006AD8428DB}">
      <dsp:nvSpPr>
        <dsp:cNvPr id="0" name=""/>
        <dsp:cNvSpPr/>
      </dsp:nvSpPr>
      <dsp:spPr>
        <a:xfrm>
          <a:off x="3798330" y="78730"/>
          <a:ext cx="1891204" cy="1891204"/>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408541" y="2041833"/>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Proxy</a:t>
          </a:r>
        </a:p>
      </dsp:txBody>
      <dsp:txXfrm>
        <a:off x="3408541" y="2041833"/>
        <a:ext cx="266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530455" y="-268223"/>
          <a:ext cx="4279585" cy="4279585"/>
        </a:xfrm>
        <a:prstGeom prst="blockArc">
          <a:avLst>
            <a:gd name="adj1" fmla="val 18900000"/>
            <a:gd name="adj2" fmla="val 2700000"/>
            <a:gd name="adj3" fmla="val 505"/>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00615" y="639742"/>
          <a:ext cx="6253632" cy="90737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226" tIns="124460" rIns="124460" bIns="124460" numCol="1" spcCol="1270" anchor="ctr" anchorCtr="0">
          <a:noAutofit/>
        </a:bodyPr>
        <a:lstStyle/>
        <a:p>
          <a:pPr marL="0" lvl="0" indent="0" algn="l" defTabSz="2178050">
            <a:lnSpc>
              <a:spcPct val="100000"/>
            </a:lnSpc>
            <a:spcBef>
              <a:spcPct val="0"/>
            </a:spcBef>
            <a:spcAft>
              <a:spcPct val="35000"/>
            </a:spcAft>
            <a:buNone/>
          </a:pPr>
          <a:r>
            <a:rPr lang="en-US" sz="4900" kern="1200" dirty="0"/>
            <a:t>Input Sanitization</a:t>
          </a:r>
        </a:p>
      </dsp:txBody>
      <dsp:txXfrm>
        <a:off x="600615" y="639742"/>
        <a:ext cx="6253632" cy="907371"/>
      </dsp:txXfrm>
    </dsp:sp>
    <dsp:sp modelId="{07CB3071-D555-47DA-A36A-69EB91531FD8}">
      <dsp:nvSpPr>
        <dsp:cNvPr id="0" name=""/>
        <dsp:cNvSpPr/>
      </dsp:nvSpPr>
      <dsp:spPr>
        <a:xfrm>
          <a:off x="69347" y="466656"/>
          <a:ext cx="1134213" cy="113421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00615" y="2076310"/>
          <a:ext cx="6253632" cy="90737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226" tIns="114300" rIns="114300" bIns="114300" numCol="1" spcCol="1270" anchor="ctr" anchorCtr="0">
          <a:noAutofit/>
        </a:bodyPr>
        <a:lstStyle/>
        <a:p>
          <a:pPr marL="0" lvl="0" indent="0" algn="l" defTabSz="2000250">
            <a:lnSpc>
              <a:spcPct val="100000"/>
            </a:lnSpc>
            <a:spcBef>
              <a:spcPct val="0"/>
            </a:spcBef>
            <a:spcAft>
              <a:spcPct val="35000"/>
            </a:spcAft>
            <a:buNone/>
          </a:pPr>
          <a:r>
            <a:rPr lang="en-US" sz="4500" kern="1200" dirty="0"/>
            <a:t>TLS Communication</a:t>
          </a:r>
        </a:p>
      </dsp:txBody>
      <dsp:txXfrm>
        <a:off x="600615" y="2076310"/>
        <a:ext cx="6253632" cy="907371"/>
      </dsp:txXfrm>
    </dsp:sp>
    <dsp:sp modelId="{3F8116AC-FAC3-4E95-9865-93CCFEB191B9}">
      <dsp:nvSpPr>
        <dsp:cNvPr id="0" name=""/>
        <dsp:cNvSpPr/>
      </dsp:nvSpPr>
      <dsp:spPr>
        <a:xfrm>
          <a:off x="56780" y="1961747"/>
          <a:ext cx="1134213" cy="113421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2025665" y="-168352"/>
          <a:ext cx="2661880" cy="2661880"/>
        </a:xfrm>
        <a:prstGeom prst="blockArc">
          <a:avLst>
            <a:gd name="adj1" fmla="val 18900000"/>
            <a:gd name="adj2" fmla="val 2700000"/>
            <a:gd name="adj3" fmla="val 81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96973" y="704474"/>
          <a:ext cx="4684320" cy="95515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848" tIns="81280" rIns="81280" bIns="81280" numCol="1" spcCol="1270" anchor="ctr" anchorCtr="0">
          <a:noAutofit/>
        </a:bodyPr>
        <a:lstStyle/>
        <a:p>
          <a:pPr marL="0" lvl="0" indent="0" algn="l" defTabSz="1422400">
            <a:lnSpc>
              <a:spcPct val="100000"/>
            </a:lnSpc>
            <a:spcBef>
              <a:spcPct val="0"/>
            </a:spcBef>
            <a:spcAft>
              <a:spcPct val="35000"/>
            </a:spcAft>
            <a:buNone/>
          </a:pPr>
          <a:r>
            <a:rPr lang="en-US" sz="3200" kern="1200" dirty="0" err="1"/>
            <a:t>Firma</a:t>
          </a:r>
          <a:r>
            <a:rPr lang="en-US" sz="3200" kern="1200" dirty="0"/>
            <a:t> </a:t>
          </a:r>
          <a:r>
            <a:rPr lang="en-US" sz="3200" kern="1200" dirty="0" err="1"/>
            <a:t>dell’applicazione</a:t>
          </a:r>
          <a:endParaRPr lang="en-US" sz="3200" kern="1200" dirty="0"/>
        </a:p>
      </dsp:txBody>
      <dsp:txXfrm>
        <a:off x="596973" y="704474"/>
        <a:ext cx="4684320" cy="955156"/>
      </dsp:txXfrm>
    </dsp:sp>
    <dsp:sp modelId="{07CB3071-D555-47DA-A36A-69EB91531FD8}">
      <dsp:nvSpPr>
        <dsp:cNvPr id="0" name=""/>
        <dsp:cNvSpPr/>
      </dsp:nvSpPr>
      <dsp:spPr>
        <a:xfrm>
          <a:off x="49524" y="586496"/>
          <a:ext cx="1193946" cy="119394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48657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studio/publish/app-signi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ANDROID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Sviluppi</a:t>
            </a:r>
            <a:r>
              <a:rPr lang="en-US" dirty="0"/>
              <a:t> </a:t>
            </a:r>
            <a:r>
              <a:rPr lang="en-US" dirty="0" err="1"/>
              <a:t>Futuri</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886374673"/>
              </p:ext>
            </p:extLst>
          </p:nvPr>
        </p:nvGraphicFramePr>
        <p:xfrm>
          <a:off x="1411866" y="2194697"/>
          <a:ext cx="5281294" cy="19725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91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Firma</a:t>
            </a:r>
            <a:r>
              <a:rPr lang="en-US" dirty="0"/>
              <a:t> </a:t>
            </a:r>
            <a:r>
              <a:rPr lang="en-US" dirty="0" err="1"/>
              <a:t>dell’applicazione</a:t>
            </a:r>
            <a:r>
              <a:rPr lang="en-US" dirty="0"/>
              <a:t> (</a:t>
            </a:r>
            <a:r>
              <a:rPr lang="en-US" dirty="0" err="1"/>
              <a:t>apk</a:t>
            </a:r>
            <a:r>
              <a:rPr lang="en-US" dirty="0"/>
              <a:t>)</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a:t>
            </a:r>
            <a:r>
              <a:rPr lang="it-IT" dirty="0" err="1"/>
              <a:t>apk</a:t>
            </a:r>
            <a:r>
              <a:rPr lang="it-IT" dirty="0"/>
              <a:t> è l’</a:t>
            </a:r>
            <a:r>
              <a:rPr lang="it-IT" dirty="0" err="1"/>
              <a:t>estenzione</a:t>
            </a:r>
            <a:r>
              <a:rPr lang="it-IT" dirty="0"/>
              <a:t> di un applicazione Android. Per garantire che l’applicazione non sia stata manomessa è necessario firmarla. Il processo di firma viene documentato da Android al seguente link: </a:t>
            </a:r>
            <a:r>
              <a:rPr lang="it-IT" i="1" dirty="0">
                <a:solidFill>
                  <a:srgbClr val="1A3260"/>
                </a:solidFill>
                <a:hlinkClick r:id="rId2"/>
              </a:rPr>
              <a:t>https://developer.android.com/studio/publish/app-signing</a:t>
            </a:r>
            <a:endParaRPr lang="it-IT" i="1" dirty="0">
              <a:solidFill>
                <a:srgbClr val="1A3260"/>
              </a:solidFill>
            </a:endParaRPr>
          </a:p>
          <a:p>
            <a:r>
              <a:rPr lang="it-IT" dirty="0">
                <a:solidFill>
                  <a:schemeClr val="tx1">
                    <a:lumMod val="75000"/>
                    <a:lumOff val="25000"/>
                  </a:schemeClr>
                </a:solidFill>
              </a:rPr>
              <a:t>La firma è necessaria per la pubblicazione del software sul Google Play Store</a:t>
            </a:r>
          </a:p>
        </p:txBody>
      </p:sp>
      <p:pic>
        <p:nvPicPr>
          <p:cNvPr id="4" name="Immagine 3">
            <a:extLst>
              <a:ext uri="{FF2B5EF4-FFF2-40B4-BE49-F238E27FC236}">
                <a16:creationId xmlns:a16="http://schemas.microsoft.com/office/drawing/2014/main" id="{F8BF1FD7-A5A9-32DF-EBC9-08C7AFA15A3D}"/>
              </a:ext>
            </a:extLst>
          </p:cNvPr>
          <p:cNvPicPr>
            <a:picLocks noChangeAspect="1"/>
          </p:cNvPicPr>
          <p:nvPr/>
        </p:nvPicPr>
        <p:blipFill>
          <a:blip r:embed="rId3"/>
          <a:stretch>
            <a:fillRect/>
          </a:stretch>
        </p:blipFill>
        <p:spPr>
          <a:xfrm>
            <a:off x="2034129" y="3751925"/>
            <a:ext cx="7582557" cy="1806097"/>
          </a:xfrm>
          <a:prstGeom prst="rect">
            <a:avLst/>
          </a:prstGeom>
        </p:spPr>
      </p:pic>
      <p:sp>
        <p:nvSpPr>
          <p:cNvPr id="5" name="CasellaDiTesto 4">
            <a:extLst>
              <a:ext uri="{FF2B5EF4-FFF2-40B4-BE49-F238E27FC236}">
                <a16:creationId xmlns:a16="http://schemas.microsoft.com/office/drawing/2014/main" id="{FB0047B7-6DAA-FF52-EAE5-437CFFF58E2B}"/>
              </a:ext>
            </a:extLst>
          </p:cNvPr>
          <p:cNvSpPr txBox="1"/>
          <p:nvPr/>
        </p:nvSpPr>
        <p:spPr>
          <a:xfrm>
            <a:off x="2155428" y="5666052"/>
            <a:ext cx="3243944" cy="954107"/>
          </a:xfrm>
          <a:prstGeom prst="rect">
            <a:avLst/>
          </a:prstGeom>
          <a:noFill/>
        </p:spPr>
        <p:txBody>
          <a:bodyPr wrap="square" rtlCol="0">
            <a:spAutoFit/>
          </a:bodyPr>
          <a:lstStyle/>
          <a:p>
            <a:r>
              <a:rPr lang="it-IT" sz="1400" dirty="0"/>
              <a:t>L’hash del pacchetto viene firmato con una nostra chiave privata, arbitraria.</a:t>
            </a:r>
          </a:p>
          <a:p>
            <a:pPr marL="285750" indent="-285750">
              <a:buFontTx/>
              <a:buChar char="-"/>
            </a:pPr>
            <a:r>
              <a:rPr lang="it-IT" sz="1400" dirty="0"/>
              <a:t>Garantisce integrità del file</a:t>
            </a:r>
          </a:p>
          <a:p>
            <a:pPr marL="285750" indent="-285750">
              <a:buFontTx/>
              <a:buChar char="-"/>
            </a:pPr>
            <a:r>
              <a:rPr lang="it-IT" sz="1400" dirty="0"/>
              <a:t>Garantisce l’unico titolare </a:t>
            </a:r>
          </a:p>
        </p:txBody>
      </p:sp>
      <p:sp>
        <p:nvSpPr>
          <p:cNvPr id="6" name="CasellaDiTesto 5">
            <a:extLst>
              <a:ext uri="{FF2B5EF4-FFF2-40B4-BE49-F238E27FC236}">
                <a16:creationId xmlns:a16="http://schemas.microsoft.com/office/drawing/2014/main" id="{775AFA94-7520-72CF-CFC6-3F81429ED479}"/>
              </a:ext>
            </a:extLst>
          </p:cNvPr>
          <p:cNvSpPr txBox="1"/>
          <p:nvPr/>
        </p:nvSpPr>
        <p:spPr>
          <a:xfrm>
            <a:off x="5974698" y="5773773"/>
            <a:ext cx="3243944" cy="738664"/>
          </a:xfrm>
          <a:prstGeom prst="rect">
            <a:avLst/>
          </a:prstGeom>
          <a:noFill/>
        </p:spPr>
        <p:txBody>
          <a:bodyPr wrap="square" rtlCol="0">
            <a:spAutoFit/>
          </a:bodyPr>
          <a:lstStyle/>
          <a:p>
            <a:r>
              <a:rPr lang="it-IT" sz="1400" dirty="0"/>
              <a:t>Il nuovo file viene firmato da Google.</a:t>
            </a:r>
          </a:p>
          <a:p>
            <a:r>
              <a:rPr lang="it-IT" sz="1400" dirty="0"/>
              <a:t>- Garantisce l’affidabilità della firma precedente</a:t>
            </a:r>
          </a:p>
        </p:txBody>
      </p:sp>
    </p:spTree>
    <p:extLst>
      <p:ext uri="{BB962C8B-B14F-4D97-AF65-F5344CB8AC3E}">
        <p14:creationId xmlns:p14="http://schemas.microsoft.com/office/powerpoint/2010/main" val="209558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err="1">
                <a:solidFill>
                  <a:srgbClr val="FFFEFF"/>
                </a:solidFill>
              </a:rPr>
              <a:t>Configurazione</a:t>
            </a:r>
            <a:r>
              <a:rPr lang="en-US" dirty="0">
                <a:solidFill>
                  <a:srgbClr val="FFFEFF"/>
                </a:solidFill>
              </a:rPr>
              <a:t> </a:t>
            </a:r>
            <a:r>
              <a:rPr lang="en-US" i="1" dirty="0">
                <a:solidFill>
                  <a:srgbClr val="FFFEFF"/>
                </a:solidFill>
              </a:rPr>
              <a:t>client – proxy</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695877388"/>
              </p:ext>
            </p:extLst>
          </p:nvPr>
        </p:nvGraphicFramePr>
        <p:xfrm>
          <a:off x="-31224" y="824042"/>
          <a:ext cx="6355021" cy="2761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3" descr="icon SmartArt graphic">
            <a:extLst>
              <a:ext uri="{FF2B5EF4-FFF2-40B4-BE49-F238E27FC236}">
                <a16:creationId xmlns:a16="http://schemas.microsoft.com/office/drawing/2014/main" id="{CF5AAE05-EB79-28F6-FED9-82106FEADA78}"/>
              </a:ext>
            </a:extLst>
          </p:cNvPr>
          <p:cNvGraphicFramePr>
            <a:graphicFrameLocks/>
          </p:cNvGraphicFramePr>
          <p:nvPr>
            <p:extLst>
              <p:ext uri="{D42A27DB-BD31-4B8C-83A1-F6EECF244321}">
                <p14:modId xmlns:p14="http://schemas.microsoft.com/office/powerpoint/2010/main" val="3396720462"/>
              </p:ext>
            </p:extLst>
          </p:nvPr>
        </p:nvGraphicFramePr>
        <p:xfrm>
          <a:off x="5836979" y="824042"/>
          <a:ext cx="6355021" cy="27618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Connettore diritto 7">
            <a:extLst>
              <a:ext uri="{FF2B5EF4-FFF2-40B4-BE49-F238E27FC236}">
                <a16:creationId xmlns:a16="http://schemas.microsoft.com/office/drawing/2014/main" id="{D2A82A3D-51A1-858B-5F42-5B46AEA9A327}"/>
              </a:ext>
            </a:extLst>
          </p:cNvPr>
          <p:cNvCxnSpPr/>
          <p:nvPr/>
        </p:nvCxnSpPr>
        <p:spPr>
          <a:xfrm>
            <a:off x="6093247" y="699796"/>
            <a:ext cx="0" cy="4226767"/>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5" name="Connettore 2 14">
            <a:extLst>
              <a:ext uri="{FF2B5EF4-FFF2-40B4-BE49-F238E27FC236}">
                <a16:creationId xmlns:a16="http://schemas.microsoft.com/office/drawing/2014/main" id="{FAC7B712-9EA5-CEC6-3A8D-2E68A2EE661C}"/>
              </a:ext>
            </a:extLst>
          </p:cNvPr>
          <p:cNvCxnSpPr>
            <a:cxnSpLocks/>
          </p:cNvCxnSpPr>
          <p:nvPr/>
        </p:nvCxnSpPr>
        <p:spPr>
          <a:xfrm>
            <a:off x="2640563" y="1212980"/>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7C745E80-C2B4-E355-F1A6-6EA2A3A72141}"/>
              </a:ext>
            </a:extLst>
          </p:cNvPr>
          <p:cNvCxnSpPr>
            <a:cxnSpLocks/>
          </p:cNvCxnSpPr>
          <p:nvPr/>
        </p:nvCxnSpPr>
        <p:spPr>
          <a:xfrm flipH="1">
            <a:off x="2637767" y="2425959"/>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258D8EEB-0EB9-6E40-D719-2F4E35F6798A}"/>
              </a:ext>
            </a:extLst>
          </p:cNvPr>
          <p:cNvCxnSpPr>
            <a:cxnSpLocks/>
          </p:cNvCxnSpPr>
          <p:nvPr/>
        </p:nvCxnSpPr>
        <p:spPr>
          <a:xfrm flipH="1">
            <a:off x="8508766" y="1250208"/>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0B6A393B-2AD2-7EC5-F986-458BE59F21A6}"/>
              </a:ext>
            </a:extLst>
          </p:cNvPr>
          <p:cNvCxnSpPr>
            <a:cxnSpLocks/>
          </p:cNvCxnSpPr>
          <p:nvPr/>
        </p:nvCxnSpPr>
        <p:spPr>
          <a:xfrm>
            <a:off x="8505970" y="2463187"/>
            <a:ext cx="10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547C347C-A43A-0945-71E9-69BEF1B2E4E4}"/>
              </a:ext>
            </a:extLst>
          </p:cNvPr>
          <p:cNvSpPr txBox="1"/>
          <p:nvPr/>
        </p:nvSpPr>
        <p:spPr>
          <a:xfrm>
            <a:off x="2718924" y="1225163"/>
            <a:ext cx="854721" cy="369332"/>
          </a:xfrm>
          <a:prstGeom prst="rect">
            <a:avLst/>
          </a:prstGeom>
          <a:noFill/>
        </p:spPr>
        <p:txBody>
          <a:bodyPr wrap="none" rtlCol="0">
            <a:spAutoFit/>
          </a:bodyPr>
          <a:lstStyle/>
          <a:p>
            <a:r>
              <a:rPr lang="it-IT" dirty="0"/>
              <a:t>HTTPS</a:t>
            </a:r>
          </a:p>
        </p:txBody>
      </p:sp>
      <p:sp>
        <p:nvSpPr>
          <p:cNvPr id="24" name="CasellaDiTesto 23">
            <a:extLst>
              <a:ext uri="{FF2B5EF4-FFF2-40B4-BE49-F238E27FC236}">
                <a16:creationId xmlns:a16="http://schemas.microsoft.com/office/drawing/2014/main" id="{69AA24A5-92B9-6DB5-5E54-1902BDB7E9C5}"/>
              </a:ext>
            </a:extLst>
          </p:cNvPr>
          <p:cNvSpPr txBox="1"/>
          <p:nvPr/>
        </p:nvSpPr>
        <p:spPr>
          <a:xfrm>
            <a:off x="2718924" y="2045009"/>
            <a:ext cx="854721" cy="369332"/>
          </a:xfrm>
          <a:prstGeom prst="rect">
            <a:avLst/>
          </a:prstGeom>
          <a:noFill/>
        </p:spPr>
        <p:txBody>
          <a:bodyPr wrap="none" rtlCol="0">
            <a:spAutoFit/>
          </a:bodyPr>
          <a:lstStyle/>
          <a:p>
            <a:r>
              <a:rPr lang="it-IT" dirty="0"/>
              <a:t>HTTPS</a:t>
            </a:r>
          </a:p>
        </p:txBody>
      </p:sp>
      <p:sp>
        <p:nvSpPr>
          <p:cNvPr id="25" name="CasellaDiTesto 24">
            <a:extLst>
              <a:ext uri="{FF2B5EF4-FFF2-40B4-BE49-F238E27FC236}">
                <a16:creationId xmlns:a16="http://schemas.microsoft.com/office/drawing/2014/main" id="{35DE132A-2A92-5390-EEEF-BDD5624458EC}"/>
              </a:ext>
            </a:extLst>
          </p:cNvPr>
          <p:cNvSpPr txBox="1"/>
          <p:nvPr/>
        </p:nvSpPr>
        <p:spPr>
          <a:xfrm>
            <a:off x="8587131" y="1274283"/>
            <a:ext cx="854721" cy="369332"/>
          </a:xfrm>
          <a:prstGeom prst="rect">
            <a:avLst/>
          </a:prstGeom>
          <a:noFill/>
        </p:spPr>
        <p:txBody>
          <a:bodyPr wrap="none" rtlCol="0">
            <a:spAutoFit/>
          </a:bodyPr>
          <a:lstStyle/>
          <a:p>
            <a:r>
              <a:rPr lang="it-IT" dirty="0"/>
              <a:t>HTTPS</a:t>
            </a:r>
          </a:p>
        </p:txBody>
      </p:sp>
      <p:sp>
        <p:nvSpPr>
          <p:cNvPr id="26" name="CasellaDiTesto 25">
            <a:extLst>
              <a:ext uri="{FF2B5EF4-FFF2-40B4-BE49-F238E27FC236}">
                <a16:creationId xmlns:a16="http://schemas.microsoft.com/office/drawing/2014/main" id="{18A2A693-CFF5-D283-836A-75A61A13E018}"/>
              </a:ext>
            </a:extLst>
          </p:cNvPr>
          <p:cNvSpPr txBox="1"/>
          <p:nvPr/>
        </p:nvSpPr>
        <p:spPr>
          <a:xfrm>
            <a:off x="8587050" y="2125757"/>
            <a:ext cx="854721" cy="369332"/>
          </a:xfrm>
          <a:prstGeom prst="rect">
            <a:avLst/>
          </a:prstGeom>
          <a:noFill/>
        </p:spPr>
        <p:txBody>
          <a:bodyPr wrap="none" rtlCol="0">
            <a:spAutoFit/>
          </a:bodyPr>
          <a:lstStyle/>
          <a:p>
            <a:r>
              <a:rPr lang="it-IT" dirty="0"/>
              <a:t>HTTPS</a:t>
            </a:r>
          </a:p>
        </p:txBody>
      </p:sp>
      <p:sp>
        <p:nvSpPr>
          <p:cNvPr id="27" name="CasellaDiTesto 26">
            <a:extLst>
              <a:ext uri="{FF2B5EF4-FFF2-40B4-BE49-F238E27FC236}">
                <a16:creationId xmlns:a16="http://schemas.microsoft.com/office/drawing/2014/main" id="{8A2DC07E-7460-B5E2-AA4A-27FCB6F0381E}"/>
              </a:ext>
            </a:extLst>
          </p:cNvPr>
          <p:cNvSpPr txBox="1"/>
          <p:nvPr/>
        </p:nvSpPr>
        <p:spPr>
          <a:xfrm>
            <a:off x="578439" y="4077478"/>
            <a:ext cx="5187876" cy="646331"/>
          </a:xfrm>
          <a:prstGeom prst="rect">
            <a:avLst/>
          </a:prstGeom>
          <a:noFill/>
        </p:spPr>
        <p:txBody>
          <a:bodyPr wrap="square" rtlCol="0">
            <a:spAutoFit/>
          </a:bodyPr>
          <a:lstStyle/>
          <a:p>
            <a:pPr algn="ctr"/>
            <a:r>
              <a:rPr lang="it-IT" dirty="0"/>
              <a:t>Nella prima configurazione è il Client Android ad iniziare una comunicazione con il Proxy.</a:t>
            </a:r>
          </a:p>
        </p:txBody>
      </p:sp>
      <p:sp>
        <p:nvSpPr>
          <p:cNvPr id="28" name="CasellaDiTesto 27">
            <a:extLst>
              <a:ext uri="{FF2B5EF4-FFF2-40B4-BE49-F238E27FC236}">
                <a16:creationId xmlns:a16="http://schemas.microsoft.com/office/drawing/2014/main" id="{3481D3EE-2542-EA77-41F8-D149F1049554}"/>
              </a:ext>
            </a:extLst>
          </p:cNvPr>
          <p:cNvSpPr txBox="1"/>
          <p:nvPr/>
        </p:nvSpPr>
        <p:spPr>
          <a:xfrm>
            <a:off x="6420179" y="3833939"/>
            <a:ext cx="5187876" cy="1200329"/>
          </a:xfrm>
          <a:prstGeom prst="rect">
            <a:avLst/>
          </a:prstGeom>
          <a:noFill/>
        </p:spPr>
        <p:txBody>
          <a:bodyPr wrap="square" rtlCol="0">
            <a:spAutoFit/>
          </a:bodyPr>
          <a:lstStyle/>
          <a:p>
            <a:pPr algn="ctr"/>
            <a:r>
              <a:rPr lang="it-IT" dirty="0"/>
              <a:t>Nella seconda configurazione è il Proxy ad iniziare una comunicazione con il Client Android. E’ utile notare che in tal caso Android deve implementare un server HTTP in attesa di richieste</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application security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099704239"/>
              </p:ext>
            </p:extLst>
          </p:nvPr>
        </p:nvGraphicFramePr>
        <p:xfrm>
          <a:off x="814706" y="1731723"/>
          <a:ext cx="6854248" cy="3176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Input sanitization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Un utilizzo </a:t>
            </a:r>
            <a:r>
              <a:rPr lang="it-IT" b="1" dirty="0"/>
              <a:t>improprio</a:t>
            </a:r>
            <a:r>
              <a:rPr lang="it-IT" dirty="0"/>
              <a:t> dell’applicazione mobile può comportare problemi durante l’utilizzo dell’intero sistema. Un esempio di attacco è proprio un </a:t>
            </a:r>
            <a:r>
              <a:rPr lang="it-IT" i="1" dirty="0"/>
              <a:t>SQL Injection.</a:t>
            </a:r>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780034" y="3733259"/>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1" y="4206947"/>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Gli input sono tutti guidati da liste, elenchi e/o alternative. Un utente generico non può impostare degli input diversi da quelli predefiniti, in modo da garantire un utilizzo appropriato in ogni condizione di funzionamento.</a:t>
            </a:r>
          </a:p>
        </p:txBody>
      </p:sp>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Input sanitization</a:t>
            </a:r>
          </a:p>
        </p:txBody>
      </p:sp>
      <p:pic>
        <p:nvPicPr>
          <p:cNvPr id="4" name="Immagine 3">
            <a:extLst>
              <a:ext uri="{FF2B5EF4-FFF2-40B4-BE49-F238E27FC236}">
                <a16:creationId xmlns:a16="http://schemas.microsoft.com/office/drawing/2014/main" id="{51CBC9CB-56A0-D779-B819-89CCA04B0D5C}"/>
              </a:ext>
            </a:extLst>
          </p:cNvPr>
          <p:cNvPicPr>
            <a:picLocks noChangeAspect="1"/>
          </p:cNvPicPr>
          <p:nvPr/>
        </p:nvPicPr>
        <p:blipFill>
          <a:blip r:embed="rId2"/>
          <a:stretch>
            <a:fillRect/>
          </a:stretch>
        </p:blipFill>
        <p:spPr>
          <a:xfrm>
            <a:off x="581193" y="2017467"/>
            <a:ext cx="2144204" cy="4648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a:extLst>
              <a:ext uri="{FF2B5EF4-FFF2-40B4-BE49-F238E27FC236}">
                <a16:creationId xmlns:a16="http://schemas.microsoft.com/office/drawing/2014/main" id="{2871EBA9-62CD-F2B6-39EA-6FFB5E3AC1CD}"/>
              </a:ext>
            </a:extLst>
          </p:cNvPr>
          <p:cNvPicPr>
            <a:picLocks noChangeAspect="1"/>
          </p:cNvPicPr>
          <p:nvPr/>
        </p:nvPicPr>
        <p:blipFill>
          <a:blip r:embed="rId3"/>
          <a:stretch>
            <a:fillRect/>
          </a:stretch>
        </p:blipFill>
        <p:spPr>
          <a:xfrm>
            <a:off x="3046921" y="2017467"/>
            <a:ext cx="2144204" cy="4646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Segnaposto contenuto 2">
            <a:extLst>
              <a:ext uri="{FF2B5EF4-FFF2-40B4-BE49-F238E27FC236}">
                <a16:creationId xmlns:a16="http://schemas.microsoft.com/office/drawing/2014/main" id="{21D4D7F6-3C99-60FD-45DE-7698DEE1462A}"/>
              </a:ext>
            </a:extLst>
          </p:cNvPr>
          <p:cNvSpPr>
            <a:spLocks noGrp="1"/>
          </p:cNvSpPr>
          <p:nvPr/>
        </p:nvSpPr>
        <p:spPr>
          <a:xfrm>
            <a:off x="5512649" y="2649563"/>
            <a:ext cx="6143899" cy="302453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it-IT" dirty="0"/>
              <a:t>Esempio in cui i dati possono essere scelti solo da soluzioni predefinite come il numero di tavolo o il tipo di prodotto da ordinare. In nessun modo l’utente può modificare questi input</a:t>
            </a:r>
          </a:p>
        </p:txBody>
      </p:sp>
    </p:spTree>
    <p:extLst>
      <p:ext uri="{BB962C8B-B14F-4D97-AF65-F5344CB8AC3E}">
        <p14:creationId xmlns:p14="http://schemas.microsoft.com/office/powerpoint/2010/main" val="261624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Stabilire una comunicazione crittografata tra l’applicazione Android e il sistema in esecuzione è un primo passo per evitare attacchi di </a:t>
            </a:r>
            <a:r>
              <a:rPr lang="it-IT" b="1" dirty="0"/>
              <a:t>spoofing</a:t>
            </a:r>
            <a:r>
              <a:rPr lang="it-IT" dirty="0"/>
              <a:t>. È bene quindi proteggere le informazioni per evitare che un utente malintenzionato si finga un dipendente.</a:t>
            </a:r>
          </a:p>
          <a:p>
            <a:r>
              <a:rPr lang="it-IT" dirty="0"/>
              <a:t>I client Android comunicano con i Proxy,  i quali devono essere autenticati all’atto della comunicazione, evitando una </a:t>
            </a:r>
            <a:r>
              <a:rPr lang="it-IT" b="1" dirty="0" err="1"/>
              <a:t>impersonificazione</a:t>
            </a:r>
            <a:r>
              <a:rPr lang="it-IT" dirty="0"/>
              <a:t> da parte di utente malevolo. </a:t>
            </a:r>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780034" y="3733259"/>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504049"/>
            <a:ext cx="11278017" cy="15415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Una soluzione riguarda di non prendere librerie di terze parti sconosciute per implementare una comunicazione sicura. Sulla base di questo, bisogna scegliere solo librerie ufficiali in Java (o sviluppate ad hoc per Android) che permettano di implementare </a:t>
            </a:r>
            <a:r>
              <a:rPr lang="it-IT" dirty="0" err="1"/>
              <a:t>comuniczioni</a:t>
            </a:r>
            <a:r>
              <a:rPr lang="it-IT" dirty="0"/>
              <a:t> HTTP sicure, </a:t>
            </a:r>
            <a:r>
              <a:rPr lang="it-IT" b="1" dirty="0"/>
              <a:t>basate su TLS</a:t>
            </a:r>
            <a:r>
              <a:rPr lang="it-IT" dirty="0"/>
              <a:t>.</a:t>
            </a:r>
          </a:p>
          <a:p>
            <a:r>
              <a:rPr lang="it-IT" dirty="0"/>
              <a:t>Il client Android deve </a:t>
            </a:r>
            <a:r>
              <a:rPr lang="it-IT" b="1" dirty="0"/>
              <a:t>verificare</a:t>
            </a:r>
            <a:r>
              <a:rPr lang="it-IT" dirty="0"/>
              <a:t> che il Proxy sia autentico attraverso un controllo sul certificato pubblico dello stesso, durante la fase di </a:t>
            </a:r>
            <a:r>
              <a:rPr lang="it-IT" dirty="0" err="1"/>
              <a:t>handshake</a:t>
            </a:r>
            <a:r>
              <a:rPr lang="it-IT" dirty="0"/>
              <a:t>.</a:t>
            </a:r>
          </a:p>
          <a:p>
            <a:endParaRPr lang="it-IT" dirty="0"/>
          </a:p>
        </p:txBody>
      </p:sp>
    </p:spTree>
    <p:extLst>
      <p:ext uri="{BB962C8B-B14F-4D97-AF65-F5344CB8AC3E}">
        <p14:creationId xmlns:p14="http://schemas.microsoft.com/office/powerpoint/2010/main" val="385429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HTTPS</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6" name="Segnaposto contenuto 2">
            <a:extLst>
              <a:ext uri="{FF2B5EF4-FFF2-40B4-BE49-F238E27FC236}">
                <a16:creationId xmlns:a16="http://schemas.microsoft.com/office/drawing/2014/main" id="{E28137F0-B38B-49B1-D2A1-447739CE9F85}"/>
              </a:ext>
            </a:extLst>
          </p:cNvPr>
          <p:cNvSpPr>
            <a:spLocks noGrp="1"/>
          </p:cNvSpPr>
          <p:nvPr/>
        </p:nvSpPr>
        <p:spPr>
          <a:xfrm>
            <a:off x="267474" y="1790462"/>
            <a:ext cx="5111787" cy="35981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Il protocollo utilizzato è HTTP basato su TLS con mutua autenticazione tra Client Android e Proxy.</a:t>
            </a:r>
          </a:p>
          <a:p>
            <a:pPr algn="just"/>
            <a:r>
              <a:rPr lang="it-IT" sz="1800" dirty="0"/>
              <a:t>Client mantiene memorizzata in locale una copia del certificato del Proxy come </a:t>
            </a:r>
            <a:r>
              <a:rPr lang="it-IT" sz="1800" b="1" dirty="0" err="1"/>
              <a:t>Trusted</a:t>
            </a:r>
            <a:r>
              <a:rPr lang="it-IT" sz="1800" dirty="0"/>
              <a:t>. Durante l’</a:t>
            </a:r>
            <a:r>
              <a:rPr lang="it-IT" sz="1800" dirty="0" err="1"/>
              <a:t>handshake</a:t>
            </a:r>
            <a:r>
              <a:rPr lang="it-IT" sz="1800" dirty="0"/>
              <a:t> il Client controlla se il certificato ricevuto è </a:t>
            </a:r>
            <a:r>
              <a:rPr lang="it-IT" sz="1800" dirty="0" err="1"/>
              <a:t>Trusted</a:t>
            </a:r>
            <a:r>
              <a:rPr lang="it-IT" sz="1800" dirty="0"/>
              <a:t>.</a:t>
            </a:r>
            <a:r>
              <a:rPr lang="it-IT" dirty="0"/>
              <a:t> </a:t>
            </a:r>
          </a:p>
          <a:p>
            <a:pPr algn="just"/>
            <a:r>
              <a:rPr lang="it-IT" dirty="0"/>
              <a:t>Proxy mantiene memorizzata in locale una copia del certificato pubblico del Client come </a:t>
            </a:r>
            <a:r>
              <a:rPr lang="it-IT" b="1" dirty="0" err="1"/>
              <a:t>Trusted</a:t>
            </a:r>
            <a:r>
              <a:rPr lang="it-IT" dirty="0"/>
              <a:t>. Durante l’</a:t>
            </a:r>
            <a:r>
              <a:rPr lang="it-IT" dirty="0" err="1"/>
              <a:t>handshake</a:t>
            </a:r>
            <a:r>
              <a:rPr lang="it-IT" dirty="0"/>
              <a:t> il Proxy controlla se il certificato ricevuto è </a:t>
            </a:r>
            <a:r>
              <a:rPr lang="it-IT" dirty="0" err="1"/>
              <a:t>Trusted</a:t>
            </a:r>
            <a:r>
              <a:rPr lang="it-IT" dirty="0"/>
              <a:t>.</a:t>
            </a:r>
          </a:p>
        </p:txBody>
      </p:sp>
      <p:pic>
        <p:nvPicPr>
          <p:cNvPr id="38" name="Immagine 37">
            <a:extLst>
              <a:ext uri="{FF2B5EF4-FFF2-40B4-BE49-F238E27FC236}">
                <a16:creationId xmlns:a16="http://schemas.microsoft.com/office/drawing/2014/main" id="{D2D29AEA-4F60-042D-FBF2-8FB11F9E3032}"/>
              </a:ext>
            </a:extLst>
          </p:cNvPr>
          <p:cNvPicPr>
            <a:picLocks noChangeAspect="1"/>
          </p:cNvPicPr>
          <p:nvPr/>
        </p:nvPicPr>
        <p:blipFill>
          <a:blip r:embed="rId2"/>
          <a:stretch>
            <a:fillRect/>
          </a:stretch>
        </p:blipFill>
        <p:spPr>
          <a:xfrm>
            <a:off x="5379262" y="1911815"/>
            <a:ext cx="6408975" cy="4785775"/>
          </a:xfrm>
          <a:prstGeom prst="rect">
            <a:avLst/>
          </a:prstGeom>
        </p:spPr>
      </p:pic>
      <p:sp>
        <p:nvSpPr>
          <p:cNvPr id="39" name="Segnaposto contenuto 2">
            <a:extLst>
              <a:ext uri="{FF2B5EF4-FFF2-40B4-BE49-F238E27FC236}">
                <a16:creationId xmlns:a16="http://schemas.microsoft.com/office/drawing/2014/main" id="{59C3C90C-CBB8-F0A0-2B40-AAD270B432CC}"/>
              </a:ext>
            </a:extLst>
          </p:cNvPr>
          <p:cNvSpPr>
            <a:spLocks noGrp="1"/>
          </p:cNvSpPr>
          <p:nvPr/>
        </p:nvSpPr>
        <p:spPr>
          <a:xfrm>
            <a:off x="267474" y="5209731"/>
            <a:ext cx="5111787" cy="13050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Stesso discorso si applica quando Android si comporta come Server</a:t>
            </a:r>
          </a:p>
        </p:txBody>
      </p:sp>
    </p:spTree>
    <p:extLst>
      <p:ext uri="{BB962C8B-B14F-4D97-AF65-F5344CB8AC3E}">
        <p14:creationId xmlns:p14="http://schemas.microsoft.com/office/powerpoint/2010/main" val="291404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TLS Communication – </a:t>
            </a:r>
            <a:r>
              <a:rPr lang="en-US" dirty="0" err="1"/>
              <a:t>implementazione</a:t>
            </a:r>
            <a:endParaRPr lang="en-US" dirty="0"/>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91678"/>
            <a:ext cx="11029615"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504049"/>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dirty="0"/>
          </a:p>
        </p:txBody>
      </p:sp>
      <p:sp>
        <p:nvSpPr>
          <p:cNvPr id="5" name="Segnaposto contenuto 2">
            <a:extLst>
              <a:ext uri="{FF2B5EF4-FFF2-40B4-BE49-F238E27FC236}">
                <a16:creationId xmlns:a16="http://schemas.microsoft.com/office/drawing/2014/main" id="{91CCC2B6-C226-4DA5-DD31-5E11062DD0D5}"/>
              </a:ext>
            </a:extLst>
          </p:cNvPr>
          <p:cNvSpPr>
            <a:spLocks noGrp="1"/>
          </p:cNvSpPr>
          <p:nvPr/>
        </p:nvSpPr>
        <p:spPr>
          <a:xfrm>
            <a:off x="401216" y="2068793"/>
            <a:ext cx="11457993" cy="48918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dirty="0" err="1">
                <a:solidFill>
                  <a:schemeClr val="tx1"/>
                </a:solidFill>
              </a:rPr>
              <a:t>Rigurado</a:t>
            </a:r>
            <a:r>
              <a:rPr lang="it-IT" dirty="0">
                <a:solidFill>
                  <a:schemeClr val="tx1"/>
                </a:solidFill>
              </a:rPr>
              <a:t> alla tecnologia utilizzata (Java in Android) l’implementazione di una comunicazione TLS come prima descritta interessa le seguenti classi.</a:t>
            </a:r>
          </a:p>
          <a:p>
            <a:pPr marL="305435" indent="-305435"/>
            <a:r>
              <a:rPr lang="it-IT" dirty="0" err="1">
                <a:solidFill>
                  <a:srgbClr val="96009A"/>
                </a:solidFill>
              </a:rPr>
              <a:t>SSLSocket</a:t>
            </a:r>
            <a:r>
              <a:rPr lang="it-IT" dirty="0"/>
              <a:t>. È una classe derivata della classica </a:t>
            </a:r>
            <a:r>
              <a:rPr lang="it-IT" dirty="0" err="1">
                <a:solidFill>
                  <a:srgbClr val="96009A"/>
                </a:solidFill>
              </a:rPr>
              <a:t>Socket</a:t>
            </a:r>
            <a:r>
              <a:rPr lang="it-IT" dirty="0">
                <a:solidFill>
                  <a:srgbClr val="96009A"/>
                </a:solidFill>
              </a:rPr>
              <a:t>,</a:t>
            </a:r>
            <a:r>
              <a:rPr lang="it-IT" dirty="0"/>
              <a:t> che aggiunge il </a:t>
            </a:r>
            <a:r>
              <a:rPr lang="it-IT" dirty="0" err="1"/>
              <a:t>layer</a:t>
            </a:r>
            <a:r>
              <a:rPr lang="it-IT" dirty="0"/>
              <a:t> SSL o TLS (a scelta) alla comunicazione. Garantisce:</a:t>
            </a:r>
          </a:p>
          <a:p>
            <a:pPr marL="629920" lvl="1" indent="-305435"/>
            <a:r>
              <a:rPr lang="it-IT" dirty="0"/>
              <a:t>Integrità: SSL protegge contro la modifica delle informazioni</a:t>
            </a:r>
          </a:p>
          <a:p>
            <a:pPr marL="629920" lvl="1" indent="-305435"/>
            <a:r>
              <a:rPr lang="it-IT" dirty="0"/>
              <a:t>Autenticazione: Può implementare una validazione del certificato del Server (del Proxy in questo caso)</a:t>
            </a:r>
          </a:p>
          <a:p>
            <a:pPr marL="629920" lvl="1" indent="-305435"/>
            <a:r>
              <a:rPr lang="it-IT" dirty="0"/>
              <a:t>Confidenzialità: I messaggi sono crittografati e non accessibili</a:t>
            </a:r>
          </a:p>
          <a:p>
            <a:pPr marL="305435" indent="-305435"/>
            <a:r>
              <a:rPr lang="it-IT" dirty="0" err="1">
                <a:solidFill>
                  <a:srgbClr val="96009A"/>
                </a:solidFill>
              </a:rPr>
              <a:t>KeyStore</a:t>
            </a:r>
            <a:r>
              <a:rPr lang="it-IT" dirty="0"/>
              <a:t>. È una classe che può manipolare i certificati e le chiavi di crittografia</a:t>
            </a:r>
          </a:p>
          <a:p>
            <a:pPr marL="629920" lvl="1" indent="-305435"/>
            <a:r>
              <a:rPr lang="it-IT" dirty="0"/>
              <a:t>Viene utilizzata per </a:t>
            </a:r>
            <a:r>
              <a:rPr lang="it-IT" dirty="0" err="1"/>
              <a:t>pre</a:t>
            </a:r>
            <a:r>
              <a:rPr lang="it-IT" dirty="0"/>
              <a:t>-memorizzare il certificato del Proxy, ed effettuarne una validazione durante l’</a:t>
            </a:r>
            <a:r>
              <a:rPr lang="it-IT" dirty="0" err="1"/>
              <a:t>handshake</a:t>
            </a:r>
            <a:endParaRPr lang="it-IT" dirty="0"/>
          </a:p>
          <a:p>
            <a:pPr marL="305435" indent="-305435"/>
            <a:r>
              <a:rPr lang="it-IT" dirty="0" err="1">
                <a:solidFill>
                  <a:srgbClr val="96009A"/>
                </a:solidFill>
              </a:rPr>
              <a:t>TrustManager</a:t>
            </a:r>
            <a:r>
              <a:rPr lang="it-IT" dirty="0"/>
              <a:t>. È una classe responsabile a manipolare del materiale fidato e garantire le decisioni effettuate su tale materiale</a:t>
            </a:r>
          </a:p>
          <a:p>
            <a:pPr marL="629920" lvl="1" indent="-305435"/>
            <a:r>
              <a:rPr lang="it-IT" dirty="0"/>
              <a:t>Viene utilizzata per garantire l’affidabilità del certificato memorizzato nel </a:t>
            </a:r>
            <a:r>
              <a:rPr lang="it-IT" dirty="0" err="1"/>
              <a:t>KeyStore</a:t>
            </a:r>
            <a:endParaRPr lang="it-IT" dirty="0"/>
          </a:p>
          <a:p>
            <a:pPr marL="0" indent="0">
              <a:buNone/>
            </a:pPr>
            <a:endParaRPr lang="it-IT" dirty="0"/>
          </a:p>
          <a:p>
            <a:pPr marL="0" indent="0">
              <a:buNone/>
            </a:pPr>
            <a:r>
              <a:rPr lang="it-IT" dirty="0"/>
              <a:t>L’utilizzo vero e proprio è, in alto livello, il seguente:</a:t>
            </a:r>
          </a:p>
          <a:p>
            <a:pPr marL="342900" indent="-342900">
              <a:buFont typeface="+mj-lt"/>
              <a:buAutoNum type="arabicPeriod"/>
            </a:pPr>
            <a:r>
              <a:rPr lang="it-IT" dirty="0"/>
              <a:t>Creare un </a:t>
            </a:r>
            <a:r>
              <a:rPr lang="it-IT" dirty="0" err="1"/>
              <a:t>KeyStore</a:t>
            </a:r>
            <a:r>
              <a:rPr lang="it-IT" dirty="0"/>
              <a:t> con il certificato di Android (certificato privato e pubblico in .p12)</a:t>
            </a:r>
          </a:p>
          <a:p>
            <a:pPr marL="342900" indent="-342900">
              <a:buFont typeface="+mj-lt"/>
              <a:buAutoNum type="arabicPeriod"/>
            </a:pPr>
            <a:r>
              <a:rPr lang="it-IT" dirty="0"/>
              <a:t>Creare un </a:t>
            </a:r>
            <a:r>
              <a:rPr lang="it-IT" dirty="0" err="1"/>
              <a:t>KeyStore</a:t>
            </a:r>
            <a:r>
              <a:rPr lang="it-IT" dirty="0"/>
              <a:t> con il certificato del Proxy (certificato pubblico)</a:t>
            </a:r>
          </a:p>
          <a:p>
            <a:pPr marL="342900" indent="-342900">
              <a:buFont typeface="+mj-lt"/>
              <a:buAutoNum type="arabicPeriod"/>
            </a:pPr>
            <a:r>
              <a:rPr lang="it-IT" dirty="0"/>
              <a:t>Creare un </a:t>
            </a:r>
            <a:r>
              <a:rPr lang="it-IT" dirty="0" err="1"/>
              <a:t>TrustManaget</a:t>
            </a:r>
            <a:r>
              <a:rPr lang="it-IT" dirty="0"/>
              <a:t> con il </a:t>
            </a:r>
            <a:r>
              <a:rPr lang="it-IT" dirty="0" err="1"/>
              <a:t>KeyStore</a:t>
            </a:r>
            <a:r>
              <a:rPr lang="it-IT" dirty="0"/>
              <a:t> riferito al Proxy</a:t>
            </a:r>
          </a:p>
          <a:p>
            <a:pPr marL="342900" indent="-342900">
              <a:buFont typeface="+mj-lt"/>
              <a:buAutoNum type="arabicPeriod"/>
            </a:pPr>
            <a:r>
              <a:rPr lang="it-IT" dirty="0"/>
              <a:t>Creare un’istanza </a:t>
            </a:r>
            <a:r>
              <a:rPr lang="it-IT" dirty="0" err="1"/>
              <a:t>SSLSocket</a:t>
            </a:r>
            <a:r>
              <a:rPr lang="it-IT" dirty="0"/>
              <a:t> con il </a:t>
            </a:r>
            <a:r>
              <a:rPr lang="it-IT" dirty="0" err="1"/>
              <a:t>KeyStore</a:t>
            </a:r>
            <a:r>
              <a:rPr lang="it-IT" dirty="0"/>
              <a:t> di Android e il </a:t>
            </a:r>
            <a:r>
              <a:rPr lang="it-IT" dirty="0" err="1"/>
              <a:t>TrustManager</a:t>
            </a:r>
            <a:endParaRPr lang="it-IT" dirty="0"/>
          </a:p>
          <a:p>
            <a:pPr marL="323850" lvl="1" indent="0">
              <a:buNone/>
            </a:pPr>
            <a:endParaRPr lang="it-IT" dirty="0"/>
          </a:p>
        </p:txBody>
      </p:sp>
    </p:spTree>
    <p:extLst>
      <p:ext uri="{BB962C8B-B14F-4D97-AF65-F5344CB8AC3E}">
        <p14:creationId xmlns:p14="http://schemas.microsoft.com/office/powerpoint/2010/main" val="172441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Activity protection</a:t>
            </a:r>
          </a:p>
        </p:txBody>
      </p:sp>
      <p:sp>
        <p:nvSpPr>
          <p:cNvPr id="7" name="Segnaposto contenuto 2">
            <a:extLst>
              <a:ext uri="{FF2B5EF4-FFF2-40B4-BE49-F238E27FC236}">
                <a16:creationId xmlns:a16="http://schemas.microsoft.com/office/drawing/2014/main" id="{82B8B184-8FB5-FDC8-6BA1-599E9365904B}"/>
              </a:ext>
            </a:extLst>
          </p:cNvPr>
          <p:cNvSpPr>
            <a:spLocks noGrp="1"/>
          </p:cNvSpPr>
          <p:nvPr/>
        </p:nvSpPr>
        <p:spPr>
          <a:xfrm>
            <a:off x="581192" y="2173893"/>
            <a:ext cx="11029615" cy="20090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Le Activity sono delle classe sviluppate per il sistema operativo Android che si occupano di creare, manipolare e distruggere una finestra di interazione con l’utente. Essa è l’entità più a stretto contatto con l’essere umano in quanto mostra pulsanti, aree di testo ed altri </a:t>
            </a:r>
            <a:r>
              <a:rPr lang="it-IT" i="1" dirty="0"/>
              <a:t>widgets </a:t>
            </a:r>
            <a:r>
              <a:rPr lang="it-IT" dirty="0"/>
              <a:t>con cui un utente può interagire</a:t>
            </a:r>
          </a:p>
          <a:p>
            <a:r>
              <a:rPr lang="it-IT" dirty="0"/>
              <a:t>Le Activity devono essere opportunamente protette da un utilizzo improprio dell’applicazione. Un possibile attacco è quello di ricevere risposte fasulle da parte di un utente malevolo, il quale può indurre l’applicazione a lavorare in una modalità non consona.</a:t>
            </a:r>
            <a:endParaRPr lang="it-IT" b="1" dirty="0"/>
          </a:p>
          <a:p>
            <a:endParaRPr lang="it-IT" dirty="0"/>
          </a:p>
        </p:txBody>
      </p:sp>
      <p:sp>
        <p:nvSpPr>
          <p:cNvPr id="8" name="Segnaposto contenuto 2">
            <a:extLst>
              <a:ext uri="{FF2B5EF4-FFF2-40B4-BE49-F238E27FC236}">
                <a16:creationId xmlns:a16="http://schemas.microsoft.com/office/drawing/2014/main" id="{7E2AAE92-034F-08A0-458D-EE7E06A5B994}"/>
              </a:ext>
            </a:extLst>
          </p:cNvPr>
          <p:cNvSpPr txBox="1">
            <a:spLocks/>
          </p:cNvSpPr>
          <p:nvPr/>
        </p:nvSpPr>
        <p:spPr>
          <a:xfrm>
            <a:off x="808026" y="4058817"/>
            <a:ext cx="1487931" cy="55098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it-IT" i="1" dirty="0"/>
              <a:t>How to: </a:t>
            </a:r>
          </a:p>
        </p:txBody>
      </p:sp>
      <p:sp>
        <p:nvSpPr>
          <p:cNvPr id="9" name="Segnaposto contenuto 2">
            <a:extLst>
              <a:ext uri="{FF2B5EF4-FFF2-40B4-BE49-F238E27FC236}">
                <a16:creationId xmlns:a16="http://schemas.microsoft.com/office/drawing/2014/main" id="{0608AE84-69E0-69EB-4D83-1F1A4B8011BD}"/>
              </a:ext>
            </a:extLst>
          </p:cNvPr>
          <p:cNvSpPr>
            <a:spLocks noGrp="1"/>
          </p:cNvSpPr>
          <p:nvPr/>
        </p:nvSpPr>
        <p:spPr>
          <a:xfrm>
            <a:off x="581192" y="4638851"/>
            <a:ext cx="11278017" cy="154158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Le Activity vengono gestite solo sulla base delle risposte del Server alle richieste dell’applicazione. Ciò significa che se una richiesta non va a buon fine, o si riceve una risposta corrotta l’applicazione rimane nello stato di funzionamento corrente, senza aggiornare i dati locali o eventualmente mostrare/eliminare Activity non idonee.</a:t>
            </a:r>
          </a:p>
        </p:txBody>
      </p:sp>
    </p:spTree>
    <p:extLst>
      <p:ext uri="{BB962C8B-B14F-4D97-AF65-F5344CB8AC3E}">
        <p14:creationId xmlns:p14="http://schemas.microsoft.com/office/powerpoint/2010/main" val="13537992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2" ma:contentTypeDescription="Create a new document." ma:contentTypeScope="" ma:versionID="aef8504347a4dbeb7265cbe712be104a">
  <xsd:schema xmlns:xsd="http://www.w3.org/2001/XMLSchema" xmlns:xs="http://www.w3.org/2001/XMLSchema" xmlns:p="http://schemas.microsoft.com/office/2006/metadata/properties" xmlns:ns2="78bd1115-c349-4e94-811d-d06a7ae9090b" targetNamespace="http://schemas.microsoft.com/office/2006/metadata/properties" ma:root="true" ma:fieldsID="65563b94d1f17f8f0118868949f17d27"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2.xml><?xml version="1.0" encoding="utf-8"?>
<ds:datastoreItem xmlns:ds="http://schemas.openxmlformats.org/officeDocument/2006/customXml" ds:itemID="{932907EA-C9B4-4F62-A581-FDB91E9E52AE}">
  <ds:schemaRefs>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dcmitype/"/>
    <ds:schemaRef ds:uri="http://schemas.openxmlformats.org/package/2006/metadata/core-properties"/>
    <ds:schemaRef ds:uri="78bd1115-c349-4e94-811d-d06a7ae9090b"/>
    <ds:schemaRef ds:uri="http://purl.org/dc/terms/"/>
    <ds:schemaRef ds:uri="http://purl.org/dc/elements/1.1/"/>
  </ds:schemaRefs>
</ds:datastoreItem>
</file>

<file path=customXml/itemProps3.xml><?xml version="1.0" encoding="utf-8"?>
<ds:datastoreItem xmlns:ds="http://schemas.openxmlformats.org/officeDocument/2006/customXml" ds:itemID="{47DCE0F1-83DC-4251-8F71-0C8BF223B5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d1115-c349-4e94-811d-d06a7ae909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867</Words>
  <Application>Microsoft Office PowerPoint</Application>
  <PresentationFormat>Widescreen</PresentationFormat>
  <Paragraphs>67</Paragraphs>
  <Slides>11</Slides>
  <Notes>4</Notes>
  <HiddenSlides>1</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Calibri</vt:lpstr>
      <vt:lpstr>Gill Sans MT</vt:lpstr>
      <vt:lpstr>Wingdings 2</vt:lpstr>
      <vt:lpstr>Dividend</vt:lpstr>
      <vt:lpstr>ANDROID</vt:lpstr>
      <vt:lpstr>Configurazione client – proxy</vt:lpstr>
      <vt:lpstr>application security</vt:lpstr>
      <vt:lpstr>Input sanitization</vt:lpstr>
      <vt:lpstr>Input sanitization</vt:lpstr>
      <vt:lpstr>TLS Communication</vt:lpstr>
      <vt:lpstr>TLS Communication – HTTPS</vt:lpstr>
      <vt:lpstr>TLS Communication – implementazione</vt:lpstr>
      <vt:lpstr>Activity protection</vt:lpstr>
      <vt:lpstr>Sviluppi Futuri</vt:lpstr>
      <vt:lpstr>Firma dell’applicazione (apk)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GIUSEPPE FRANCESCO DI CECIO</cp:lastModifiedBy>
  <cp:revision>18</cp:revision>
  <dcterms:created xsi:type="dcterms:W3CDTF">2022-12-02T16:52:54Z</dcterms:created>
  <dcterms:modified xsi:type="dcterms:W3CDTF">2022-12-13T09:20:03Z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