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79" r:id="rId7"/>
    <p:sldId id="280" r:id="rId8"/>
    <p:sldId id="281" r:id="rId9"/>
    <p:sldId id="282" r:id="rId10"/>
    <p:sldId id="28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0FE4A-A0C3-45CE-B4B3-30483D23393D}" v="177" dt="2022-12-04T09:30:08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980" autoAdjust="0"/>
  </p:normalViewPr>
  <p:slideViewPr>
    <p:cSldViewPr snapToGrid="0">
      <p:cViewPr>
        <p:scale>
          <a:sx n="75" d="100"/>
          <a:sy n="75" d="100"/>
        </p:scale>
        <p:origin x="979" y="130"/>
      </p:cViewPr>
      <p:guideLst/>
    </p:cSldViewPr>
  </p:slideViewPr>
  <p:outlineViewPr>
    <p:cViewPr>
      <p:scale>
        <a:sx n="33" d="100"/>
        <a:sy n="33" d="100"/>
      </p:scale>
      <p:origin x="0" y="-208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Proxy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216AFCB2-9D47-43CE-B9BA-FA618D1568B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Artemis</a:t>
          </a:r>
        </a:p>
      </dgm:t>
    </dgm:pt>
    <dgm:pt modelId="{B7D0A8CD-9DA0-4E11-9BF9-728BAA9FD4C3}" type="parTrans" cxnId="{E383987B-A4A0-4D36-A97F-58EC1898A0C4}">
      <dgm:prSet/>
      <dgm:spPr/>
      <dgm:t>
        <a:bodyPr/>
        <a:lstStyle/>
        <a:p>
          <a:endParaRPr lang="it-IT"/>
        </a:p>
      </dgm:t>
    </dgm:pt>
    <dgm:pt modelId="{15B428A9-5327-477D-BEFF-51AC047F4FAD}" type="sibTrans" cxnId="{E383987B-A4A0-4D36-A97F-58EC1898A0C4}">
      <dgm:prSet/>
      <dgm:spPr/>
      <dgm:t>
        <a:bodyPr/>
        <a:lstStyle/>
        <a:p>
          <a:endParaRPr lang="it-IT"/>
        </a:p>
      </dgm:t>
    </dgm:pt>
    <dgm:pt modelId="{D5C88625-9A6E-4627-8830-8138B160BB1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 err="1"/>
            <a:t>Keycloak</a:t>
          </a:r>
          <a:endParaRPr lang="en-US" sz="3600" dirty="0"/>
        </a:p>
      </dgm:t>
    </dgm:pt>
    <dgm:pt modelId="{BDE78132-A2C0-4996-BB3E-AB4BA30B6313}" type="parTrans" cxnId="{1CB0E306-0670-4E7B-ABB6-5EF1BE31EC38}">
      <dgm:prSet/>
      <dgm:spPr/>
      <dgm:t>
        <a:bodyPr/>
        <a:lstStyle/>
        <a:p>
          <a:endParaRPr lang="it-IT"/>
        </a:p>
      </dgm:t>
    </dgm:pt>
    <dgm:pt modelId="{12B085E4-342E-4474-8E83-E01B3D7AE7F6}" type="sibTrans" cxnId="{1CB0E306-0670-4E7B-ABB6-5EF1BE31EC38}">
      <dgm:prSet/>
      <dgm:spPr/>
      <dgm:t>
        <a:bodyPr/>
        <a:lstStyle/>
        <a:p>
          <a:endParaRPr lang="it-IT"/>
        </a:p>
      </dgm:t>
    </dgm:pt>
    <dgm:pt modelId="{4AEAAE7D-1FC3-4469-8639-BCCF54F9565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Vault</a:t>
          </a:r>
        </a:p>
      </dgm:t>
    </dgm:pt>
    <dgm:pt modelId="{9D8F71B4-7419-4595-B8EF-F5713C529841}" type="parTrans" cxnId="{530A03E1-E2DF-4CC1-AF9D-77C0D2FE116D}">
      <dgm:prSet/>
      <dgm:spPr/>
      <dgm:t>
        <a:bodyPr/>
        <a:lstStyle/>
        <a:p>
          <a:endParaRPr lang="it-IT"/>
        </a:p>
      </dgm:t>
    </dgm:pt>
    <dgm:pt modelId="{799E0AA2-6D99-4764-8489-93192D306D86}" type="sibTrans" cxnId="{530A03E1-E2DF-4CC1-AF9D-77C0D2FE116D}">
      <dgm:prSet/>
      <dgm:spPr/>
      <dgm:t>
        <a:bodyPr/>
        <a:lstStyle/>
        <a:p>
          <a:endParaRPr lang="it-IT"/>
        </a:p>
      </dgm:t>
    </dgm:pt>
    <dgm:pt modelId="{36ACDAFB-FC08-4F8A-A9A5-47A71850E23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Server centrale</a:t>
          </a:r>
        </a:p>
      </dgm:t>
    </dgm:pt>
    <dgm:pt modelId="{09EFD6CD-EDA5-4940-8EC8-20A0134567B4}" type="parTrans" cxnId="{CF506BE0-6B7E-4FA5-AE23-A095320DE3B7}">
      <dgm:prSet/>
      <dgm:spPr/>
      <dgm:t>
        <a:bodyPr/>
        <a:lstStyle/>
        <a:p>
          <a:endParaRPr lang="it-IT"/>
        </a:p>
      </dgm:t>
    </dgm:pt>
    <dgm:pt modelId="{266E570E-E881-423B-BD96-09EA9B457596}" type="sibTrans" cxnId="{CF506BE0-6B7E-4FA5-AE23-A095320DE3B7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11B46A9B-5DA2-412A-99D8-17544BE30AE2}" type="pres">
      <dgm:prSet presAssocID="{D5C88625-9A6E-4627-8830-8138B160BB16}" presName="text_2" presStyleLbl="node1" presStyleIdx="1" presStyleCnt="5">
        <dgm:presLayoutVars>
          <dgm:bulletEnabled val="1"/>
        </dgm:presLayoutVars>
      </dgm:prSet>
      <dgm:spPr/>
    </dgm:pt>
    <dgm:pt modelId="{3E2AEA8A-04AE-47EE-B003-F7C4F0CBE0C4}" type="pres">
      <dgm:prSet presAssocID="{D5C88625-9A6E-4627-8830-8138B160BB16}" presName="accent_2" presStyleCnt="0"/>
      <dgm:spPr/>
    </dgm:pt>
    <dgm:pt modelId="{61EA8A6A-4D58-4B1C-8B98-70AD91CED487}" type="pres">
      <dgm:prSet presAssocID="{D5C88625-9A6E-4627-8830-8138B160BB16}" presName="accentRepeatNode" presStyleLbl="solidFgAcc1" presStyleIdx="1" presStyleCnt="5"/>
      <dgm:spPr/>
    </dgm:pt>
    <dgm:pt modelId="{5B8E8D0E-F209-4403-9919-1709F4D0D5C9}" type="pres">
      <dgm:prSet presAssocID="{216AFCB2-9D47-43CE-B9BA-FA618D1568B7}" presName="text_3" presStyleLbl="node1" presStyleIdx="2" presStyleCnt="5">
        <dgm:presLayoutVars>
          <dgm:bulletEnabled val="1"/>
        </dgm:presLayoutVars>
      </dgm:prSet>
      <dgm:spPr/>
    </dgm:pt>
    <dgm:pt modelId="{93FB7059-9625-465F-8B1E-26F94E519BCF}" type="pres">
      <dgm:prSet presAssocID="{216AFCB2-9D47-43CE-B9BA-FA618D1568B7}" presName="accent_3" presStyleCnt="0"/>
      <dgm:spPr/>
    </dgm:pt>
    <dgm:pt modelId="{B5AC17BE-E180-4E0F-B84E-93E4918D3F8C}" type="pres">
      <dgm:prSet presAssocID="{216AFCB2-9D47-43CE-B9BA-FA618D1568B7}" presName="accentRepeatNode" presStyleLbl="solidFgAcc1" presStyleIdx="2" presStyleCnt="5"/>
      <dgm:spPr/>
    </dgm:pt>
    <dgm:pt modelId="{3B372980-0100-4CED-9CD6-EC8636AD8D95}" type="pres">
      <dgm:prSet presAssocID="{4AEAAE7D-1FC3-4469-8639-BCCF54F95650}" presName="text_4" presStyleLbl="node1" presStyleIdx="3" presStyleCnt="5">
        <dgm:presLayoutVars>
          <dgm:bulletEnabled val="1"/>
        </dgm:presLayoutVars>
      </dgm:prSet>
      <dgm:spPr/>
    </dgm:pt>
    <dgm:pt modelId="{99D0E472-6075-454C-B42B-51E370E995C7}" type="pres">
      <dgm:prSet presAssocID="{4AEAAE7D-1FC3-4469-8639-BCCF54F95650}" presName="accent_4" presStyleCnt="0"/>
      <dgm:spPr/>
    </dgm:pt>
    <dgm:pt modelId="{17390DD4-19B4-4C76-B190-19F8A6AC92DE}" type="pres">
      <dgm:prSet presAssocID="{4AEAAE7D-1FC3-4469-8639-BCCF54F95650}" presName="accentRepeatNode" presStyleLbl="solidFgAcc1" presStyleIdx="3" presStyleCnt="5"/>
      <dgm:spPr/>
    </dgm:pt>
    <dgm:pt modelId="{6D5CAD54-C45D-4CA8-B68D-73C706DFBA01}" type="pres">
      <dgm:prSet presAssocID="{36ACDAFB-FC08-4F8A-A9A5-47A71850E23D}" presName="text_5" presStyleLbl="node1" presStyleIdx="4" presStyleCnt="5">
        <dgm:presLayoutVars>
          <dgm:bulletEnabled val="1"/>
        </dgm:presLayoutVars>
      </dgm:prSet>
      <dgm:spPr/>
    </dgm:pt>
    <dgm:pt modelId="{07DA27F7-F74B-479B-9E96-0B9F6010ADFD}" type="pres">
      <dgm:prSet presAssocID="{36ACDAFB-FC08-4F8A-A9A5-47A71850E23D}" presName="accent_5" presStyleCnt="0"/>
      <dgm:spPr/>
    </dgm:pt>
    <dgm:pt modelId="{73C7A9AF-CEF7-46D7-A79D-AC4B2F424867}" type="pres">
      <dgm:prSet presAssocID="{36ACDAFB-FC08-4F8A-A9A5-47A71850E23D}" presName="accentRepeatNode" presStyleLbl="solidFgAcc1" presStyleIdx="4" presStyleCnt="5"/>
      <dgm:spPr/>
    </dgm:pt>
  </dgm:ptLst>
  <dgm:cxnLst>
    <dgm:cxn modelId="{2C560C04-38C1-4D35-AD7E-B01E740AF8D6}" type="presOf" srcId="{216AFCB2-9D47-43CE-B9BA-FA618D1568B7}" destId="{5B8E8D0E-F209-4403-9919-1709F4D0D5C9}" srcOrd="0" destOrd="0" presId="urn:microsoft.com/office/officeart/2008/layout/VerticalCurvedList"/>
    <dgm:cxn modelId="{1CB0E306-0670-4E7B-ABB6-5EF1BE31EC38}" srcId="{7E5AA53B-3EEE-4DE4-BB81-9044890C2946}" destId="{D5C88625-9A6E-4627-8830-8138B160BB16}" srcOrd="1" destOrd="0" parTransId="{BDE78132-A2C0-4996-BB3E-AB4BA30B6313}" sibTransId="{12B085E4-342E-4474-8E83-E01B3D7AE7F6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383987B-A4A0-4D36-A97F-58EC1898A0C4}" srcId="{7E5AA53B-3EEE-4DE4-BB81-9044890C2946}" destId="{216AFCB2-9D47-43CE-B9BA-FA618D1568B7}" srcOrd="2" destOrd="0" parTransId="{B7D0A8CD-9DA0-4E11-9BF9-728BAA9FD4C3}" sibTransId="{15B428A9-5327-477D-BEFF-51AC047F4FAD}"/>
    <dgm:cxn modelId="{359F577C-9E01-418E-9ACD-73FE80B6E0D1}" type="presOf" srcId="{36ACDAFB-FC08-4F8A-A9A5-47A71850E23D}" destId="{6D5CAD54-C45D-4CA8-B68D-73C706DFBA01}" srcOrd="0" destOrd="0" presId="urn:microsoft.com/office/officeart/2008/layout/VerticalCurvedList"/>
    <dgm:cxn modelId="{C1BDFB86-909A-41E1-9747-AF826F0501BF}" type="presOf" srcId="{D5C88625-9A6E-4627-8830-8138B160BB16}" destId="{11B46A9B-5DA2-412A-99D8-17544BE30AE2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F506BE0-6B7E-4FA5-AE23-A095320DE3B7}" srcId="{7E5AA53B-3EEE-4DE4-BB81-9044890C2946}" destId="{36ACDAFB-FC08-4F8A-A9A5-47A71850E23D}" srcOrd="4" destOrd="0" parTransId="{09EFD6CD-EDA5-4940-8EC8-20A0134567B4}" sibTransId="{266E570E-E881-423B-BD96-09EA9B457596}"/>
    <dgm:cxn modelId="{530A03E1-E2DF-4CC1-AF9D-77C0D2FE116D}" srcId="{7E5AA53B-3EEE-4DE4-BB81-9044890C2946}" destId="{4AEAAE7D-1FC3-4469-8639-BCCF54F95650}" srcOrd="3" destOrd="0" parTransId="{9D8F71B4-7419-4595-B8EF-F5713C529841}" sibTransId="{799E0AA2-6D99-4764-8489-93192D306D86}"/>
    <dgm:cxn modelId="{7D68F3F9-15E1-421E-A800-8009F7E58E7B}" type="presOf" srcId="{4AEAAE7D-1FC3-4469-8639-BCCF54F95650}" destId="{3B372980-0100-4CED-9CD6-EC8636AD8D9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4E6D3283-D263-47E3-83F4-BA46371E0C5E}" type="presParOf" srcId="{90561C55-3C6E-4D53-85E1-2C50BCDDA392}" destId="{11B46A9B-5DA2-412A-99D8-17544BE30AE2}" srcOrd="3" destOrd="0" presId="urn:microsoft.com/office/officeart/2008/layout/VerticalCurvedList"/>
    <dgm:cxn modelId="{18EE545B-BDE4-4B8C-BFB0-A70768B510CC}" type="presParOf" srcId="{90561C55-3C6E-4D53-85E1-2C50BCDDA392}" destId="{3E2AEA8A-04AE-47EE-B003-F7C4F0CBE0C4}" srcOrd="4" destOrd="0" presId="urn:microsoft.com/office/officeart/2008/layout/VerticalCurvedList"/>
    <dgm:cxn modelId="{E39826C6-73AC-4FF6-90B1-EC9E60B12C3F}" type="presParOf" srcId="{3E2AEA8A-04AE-47EE-B003-F7C4F0CBE0C4}" destId="{61EA8A6A-4D58-4B1C-8B98-70AD91CED487}" srcOrd="0" destOrd="0" presId="urn:microsoft.com/office/officeart/2008/layout/VerticalCurvedList"/>
    <dgm:cxn modelId="{B7FD3DED-4EC4-4037-A50A-1724B1014D4C}" type="presParOf" srcId="{90561C55-3C6E-4D53-85E1-2C50BCDDA392}" destId="{5B8E8D0E-F209-4403-9919-1709F4D0D5C9}" srcOrd="5" destOrd="0" presId="urn:microsoft.com/office/officeart/2008/layout/VerticalCurvedList"/>
    <dgm:cxn modelId="{E7A03160-BDF8-495E-B0E2-B061349A01D8}" type="presParOf" srcId="{90561C55-3C6E-4D53-85E1-2C50BCDDA392}" destId="{93FB7059-9625-465F-8B1E-26F94E519BCF}" srcOrd="6" destOrd="0" presId="urn:microsoft.com/office/officeart/2008/layout/VerticalCurvedList"/>
    <dgm:cxn modelId="{55154468-3968-4A5F-A86D-91F8A870C996}" type="presParOf" srcId="{93FB7059-9625-465F-8B1E-26F94E519BCF}" destId="{B5AC17BE-E180-4E0F-B84E-93E4918D3F8C}" srcOrd="0" destOrd="0" presId="urn:microsoft.com/office/officeart/2008/layout/VerticalCurvedList"/>
    <dgm:cxn modelId="{1AAAF542-7CD7-4DF4-A20A-DBC2F9932BBF}" type="presParOf" srcId="{90561C55-3C6E-4D53-85E1-2C50BCDDA392}" destId="{3B372980-0100-4CED-9CD6-EC8636AD8D95}" srcOrd="7" destOrd="0" presId="urn:microsoft.com/office/officeart/2008/layout/VerticalCurvedList"/>
    <dgm:cxn modelId="{4A13C73D-7776-401B-9A89-37DC9D075962}" type="presParOf" srcId="{90561C55-3C6E-4D53-85E1-2C50BCDDA392}" destId="{99D0E472-6075-454C-B42B-51E370E995C7}" srcOrd="8" destOrd="0" presId="urn:microsoft.com/office/officeart/2008/layout/VerticalCurvedList"/>
    <dgm:cxn modelId="{A4B94B9E-986C-4823-A1A7-581482AA6A96}" type="presParOf" srcId="{99D0E472-6075-454C-B42B-51E370E995C7}" destId="{17390DD4-19B4-4C76-B190-19F8A6AC92DE}" srcOrd="0" destOrd="0" presId="urn:microsoft.com/office/officeart/2008/layout/VerticalCurvedList"/>
    <dgm:cxn modelId="{BB772EC1-2C3A-4BD0-B6AC-543E92B32AEF}" type="presParOf" srcId="{90561C55-3C6E-4D53-85E1-2C50BCDDA392}" destId="{6D5CAD54-C45D-4CA8-B68D-73C706DFBA01}" srcOrd="9" destOrd="0" presId="urn:microsoft.com/office/officeart/2008/layout/VerticalCurvedList"/>
    <dgm:cxn modelId="{09701994-2BC3-47BF-BA89-5CAA57FB509A}" type="presParOf" srcId="{90561C55-3C6E-4D53-85E1-2C50BCDDA392}" destId="{07DA27F7-F74B-479B-9E96-0B9F6010ADFD}" srcOrd="10" destOrd="0" presId="urn:microsoft.com/office/officeart/2008/layout/VerticalCurvedList"/>
    <dgm:cxn modelId="{F77917EA-48A2-4526-BF9F-AB766BA5D36E}" type="presParOf" srcId="{07DA27F7-F74B-479B-9E96-0B9F6010ADFD}" destId="{73C7A9AF-CEF7-46D7-A79D-AC4B2F4248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Proxy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46A9B-5DA2-412A-99D8-17544BE30AE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Keycloak</a:t>
          </a:r>
          <a:endParaRPr lang="en-US" sz="3600" kern="1200" dirty="0"/>
        </a:p>
      </dsp:txBody>
      <dsp:txXfrm>
        <a:off x="657658" y="890913"/>
        <a:ext cx="6149301" cy="445634"/>
      </dsp:txXfrm>
    </dsp:sp>
    <dsp:sp modelId="{61EA8A6A-4D58-4B1C-8B98-70AD91CED487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E8D0E-F209-4403-9919-1709F4D0D5C9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Artemis</a:t>
          </a:r>
        </a:p>
      </dsp:txBody>
      <dsp:txXfrm>
        <a:off x="755666" y="1559151"/>
        <a:ext cx="6051292" cy="445634"/>
      </dsp:txXfrm>
    </dsp:sp>
    <dsp:sp modelId="{B5AC17BE-E180-4E0F-B84E-93E4918D3F8C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72980-0100-4CED-9CD6-EC8636AD8D95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Vault</a:t>
          </a:r>
        </a:p>
      </dsp:txBody>
      <dsp:txXfrm>
        <a:off x="657658" y="2227389"/>
        <a:ext cx="6149301" cy="445634"/>
      </dsp:txXfrm>
    </dsp:sp>
    <dsp:sp modelId="{17390DD4-19B4-4C76-B190-19F8A6AC92DE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CAD54-C45D-4CA8-B68D-73C706DFBA01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Server centrale</a:t>
          </a:r>
        </a:p>
      </dsp:txBody>
      <dsp:txXfrm>
        <a:off x="338329" y="2895628"/>
        <a:ext cx="6468629" cy="445634"/>
      </dsp:txXfrm>
    </dsp:sp>
    <dsp:sp modelId="{73C7A9AF-CEF7-46D7-A79D-AC4B2F424867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69" y="767354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/>
              <a:t>Componenti</a:t>
            </a:r>
            <a:r>
              <a:rPr lang="en-US" sz="4000" dirty="0"/>
              <a:t> Sistema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94510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0F2E7A-4056-508D-C741-DEE33E399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7692" y="1308935"/>
            <a:ext cx="3694738" cy="4970897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E37D5F5-B92B-D888-5025-3FE83FA03990}"/>
              </a:ext>
            </a:extLst>
          </p:cNvPr>
          <p:cNvSpPr txBox="1">
            <a:spLocks/>
          </p:cNvSpPr>
          <p:nvPr/>
        </p:nvSpPr>
        <p:spPr>
          <a:xfrm>
            <a:off x="345069" y="6269659"/>
            <a:ext cx="10493207" cy="701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b="1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Di seguito è riportata l’architettura del sistema. Il sistema è progettato per poter essere distribuito anche su più nodi, noi ci siamo posti nello scenario in cui proxy, server e Artemis fossero sollo stesso nodo. Da qui si è messo in sicurezza il sistema aggiungendo un server di Autenticazione (Keycloak) e un Secret Manager (Vault).</a:t>
            </a:r>
          </a:p>
          <a:p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Firewall: netsh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4593"/>
            <a:ext cx="11029615" cy="3806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b="1" dirty="0"/>
          </a:p>
          <a:p>
            <a:r>
              <a:rPr lang="it-IT" b="1" dirty="0"/>
              <a:t> </a:t>
            </a:r>
            <a:r>
              <a:rPr lang="it-IT" dirty="0"/>
              <a:t>Per l’implementazione del firewall ci sono diverse soluzioni a seconda del sistema in cui ci si trovi. Per esempio è famoso</a:t>
            </a:r>
            <a:r>
              <a:rPr lang="it-IT" i="1" dirty="0"/>
              <a:t> IPTable </a:t>
            </a:r>
            <a:r>
              <a:rPr lang="it-IT" dirty="0"/>
              <a:t>per i sistemi linux. Dato che il nostro sistema viene eseguito su un unico nodo con Windows 11 si è utilizzato </a:t>
            </a:r>
            <a:r>
              <a:rPr lang="it-IT" i="1" dirty="0"/>
              <a:t>netsh </a:t>
            </a:r>
            <a:r>
              <a:rPr lang="it-IT" dirty="0"/>
              <a:t>che è un tool che permette di modificare le impostazioni di windows defender firewall tramite CLI.</a:t>
            </a:r>
          </a:p>
          <a:p>
            <a:r>
              <a:rPr lang="it-IT" i="1" dirty="0"/>
              <a:t>Netsh </a:t>
            </a:r>
            <a:r>
              <a:rPr lang="it-IT" dirty="0"/>
              <a:t>permette di operare in diversi contesti, fra i più rilevanti sono stati approfonditi :</a:t>
            </a:r>
          </a:p>
          <a:p>
            <a:pPr lvl="1"/>
            <a:r>
              <a:rPr lang="it-IT" i="1" dirty="0"/>
              <a:t>Advfirewall: </a:t>
            </a:r>
            <a:r>
              <a:rPr lang="it-IT" dirty="0"/>
              <a:t>contesto dal quale è possibile accedere ad una serie di comandi per modificare le impostazioni di windows defender firewall (firewall predefinito nei sistemi Windows)</a:t>
            </a:r>
          </a:p>
          <a:p>
            <a:pPr lvl="1"/>
            <a:r>
              <a:rPr lang="it-IT" i="1" dirty="0"/>
              <a:t>Trace: </a:t>
            </a:r>
            <a:r>
              <a:rPr lang="it-IT" dirty="0"/>
              <a:t>contesto attraverso il quale si ha la possibilità di creare delle «tracce» attraverso è possibile monitorare gli eventi legati alla scheda di rete (eventi e pacchetti). É un alternativa al famoso tool Wireshark integrata direttamente con Windows. É possibile, settando specifici parametri, di tenere traccia solo di pacchetti appartenenti ad un certo protocollo, provenienti da uno specifico ndirizzo ip ecc...</a:t>
            </a:r>
          </a:p>
        </p:txBody>
      </p:sp>
    </p:spTree>
    <p:extLst>
      <p:ext uri="{BB962C8B-B14F-4D97-AF65-F5344CB8AC3E}">
        <p14:creationId xmlns:p14="http://schemas.microsoft.com/office/powerpoint/2010/main" val="90737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advFirewall: Configurazione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2" y="1882764"/>
            <a:ext cx="11219648" cy="2577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b="1" dirty="0"/>
          </a:p>
          <a:p>
            <a:r>
              <a:rPr lang="it-IT" b="1" dirty="0"/>
              <a:t> </a:t>
            </a:r>
            <a:r>
              <a:rPr lang="it-IT" dirty="0"/>
              <a:t>Per garantire la confidentiality dei componenti, è stato applicato un firewall che blocasse eventuali richieste TCP in entrate sulle porte dedicate ai seguenti componenti: Artemis, Keycloak, Vault, Server centrale </a:t>
            </a:r>
          </a:p>
          <a:p>
            <a:r>
              <a:rPr lang="it-IT" dirty="0"/>
              <a:t>Sono poi state aggiunte delle regole che permettessero ai proxy di ricevere richieste dall’esterno</a:t>
            </a:r>
          </a:p>
          <a:p>
            <a:r>
              <a:rPr lang="it-IT" dirty="0"/>
              <a:t>Inoltre è stata aggiunta una regola per aprire la porta 1194 con UDP su cui è in ascolto OpenVPN </a:t>
            </a:r>
          </a:p>
          <a:p>
            <a:r>
              <a:rPr lang="it-IT" dirty="0"/>
              <a:t>Per facilitare ed automatizzare tutta la configurazione è stato creato un file .bat che bisogna eseguire con i provilegi di amministratore.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5BAE961-528D-C4A1-103E-6FD604C1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69" y="4301394"/>
            <a:ext cx="8458933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trace: event 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58" y="1882764"/>
            <a:ext cx="11322284" cy="25774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it-IT" b="1" dirty="0"/>
          </a:p>
          <a:p>
            <a:r>
              <a:rPr lang="it-IT" dirty="0"/>
              <a:t>Tra le diferse configurazioni possibili si è scelto di tenere traccia di tutti i pacchetti in entrata e lasciare, così da avere un quadro completo in caso di eventuali problemi. Per fare ciò è bastato aggiungere un unico comando allo script creato per la configurazione del firewall per iniziare la cattura dei pacchetti: </a:t>
            </a:r>
            <a:r>
              <a:rPr lang="it-IT" i="1" dirty="0"/>
              <a:t>«netsh trace start capture=yes»</a:t>
            </a:r>
          </a:p>
          <a:p>
            <a:r>
              <a:rPr lang="it-IT" dirty="0"/>
              <a:t>In caso si volessero consultare i pacchetti catturati basta fermare l’acquisizione con il comando </a:t>
            </a:r>
            <a:r>
              <a:rPr lang="it-IT" i="1" dirty="0"/>
              <a:t>«netsh trace stop» </a:t>
            </a:r>
            <a:r>
              <a:rPr lang="it-IT" dirty="0"/>
              <a:t>e verranno creati in automatico 2 file nel percorso predefinito (ove non specificato diversamente) C:\Users\$Utente\AppData\Local\Temp\NetTraces:</a:t>
            </a:r>
          </a:p>
          <a:p>
            <a:pPr lvl="1"/>
            <a:r>
              <a:rPr lang="it-IT" dirty="0"/>
              <a:t>netTrace.etl: sta per Event Trace Log e tiene traccia di tutti gli eventi</a:t>
            </a:r>
          </a:p>
          <a:p>
            <a:pPr lvl="1"/>
            <a:r>
              <a:rPr lang="it-IT" dirty="0"/>
              <a:t>netTrace.cab: oltre ad avere una copia di netTrace.etl al suo interno contiene anche informazioni dettagliate sul sistema (sistema operativo, hardware, report utilizzo batteria ecc...)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31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Network monitor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58" y="1049644"/>
            <a:ext cx="11322284" cy="2577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b="1" dirty="0"/>
          </a:p>
          <a:p>
            <a:r>
              <a:rPr lang="it-IT" dirty="0"/>
              <a:t>In caso fosse necessario consultare i log è possibile utilizzare il tool Network Manager che attraverso interfaccia grafica permette di analizzare tutti i pacchetti salvati nel report salvato nel file netTrace.etl.</a:t>
            </a:r>
          </a:p>
          <a:p>
            <a:endParaRPr lang="it-IT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FDFFDF-8329-7BCF-2724-426B346D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808595"/>
            <a:ext cx="8168640" cy="37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1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E9C7-F248-C282-5C6A-07295A62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Alternativa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F5BA-B642-8500-2832-E07D0B3A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soluzione che è stata tenuta in considerazione ma non è stato posibile implementare è l’applicazione del firewall direttamente al router del ristorante. In questo modo sarebbe possibile proteggere anche gli eventuali dispositivi dei dipendenti connessi alla rete</a:t>
            </a:r>
          </a:p>
          <a:p>
            <a:r>
              <a:rPr lang="it-IT" dirty="0"/>
              <a:t>Eventualmente si sarebbero potute anche creare 2 sottoreti:</a:t>
            </a:r>
          </a:p>
          <a:p>
            <a:pPr lvl="1"/>
            <a:r>
              <a:rPr lang="it-IT" dirty="0"/>
              <a:t>Una per offire il servizio Wifi ai clienti</a:t>
            </a:r>
          </a:p>
          <a:p>
            <a:pPr lvl="1"/>
            <a:r>
              <a:rPr lang="it-IT" dirty="0"/>
              <a:t>Una interna e nascosta accessibile ai soli dipendenti</a:t>
            </a:r>
          </a:p>
          <a:p>
            <a:r>
              <a:rPr lang="it-IT" dirty="0"/>
              <a:t>Problemi: mancanza di dispositivi (router) per poter implementare la  o le sottoreti ed il rispettivo firewall.</a:t>
            </a:r>
          </a:p>
        </p:txBody>
      </p:sp>
    </p:spTree>
    <p:extLst>
      <p:ext uri="{BB962C8B-B14F-4D97-AF65-F5344CB8AC3E}">
        <p14:creationId xmlns:p14="http://schemas.microsoft.com/office/powerpoint/2010/main" val="371321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2" ma:contentTypeDescription="Create a new document." ma:contentTypeScope="" ma:versionID="aef8504347a4dbeb7265cbe712be104a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65563b94d1f17f8f0118868949f17d27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2C5ED7-C2AC-4203-8F9E-041B2094A007}"/>
</file>

<file path=customXml/itemProps3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1789</TotalTime>
  <Words>647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Firewall</vt:lpstr>
      <vt:lpstr>Componenti Sistema</vt:lpstr>
      <vt:lpstr>Firewall: netsh</vt:lpstr>
      <vt:lpstr>advFirewall: Configurazione</vt:lpstr>
      <vt:lpstr>trace: event log</vt:lpstr>
      <vt:lpstr>Microsoft Network monitor</vt:lpstr>
      <vt:lpstr>Soluzione Alternativa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Antonio Iacono</cp:lastModifiedBy>
  <cp:revision>6</cp:revision>
  <dcterms:created xsi:type="dcterms:W3CDTF">2022-12-02T16:52:54Z</dcterms:created>
  <dcterms:modified xsi:type="dcterms:W3CDTF">2022-12-10T15:33:03Z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