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61" r:id="rId6"/>
    <p:sldId id="259" r:id="rId7"/>
    <p:sldId id="263" r:id="rId8"/>
    <p:sldId id="268" r:id="rId9"/>
    <p:sldId id="264" r:id="rId10"/>
    <p:sldId id="269" r:id="rId11"/>
    <p:sldId id="258" r:id="rId12"/>
    <p:sldId id="262" r:id="rId13"/>
    <p:sldId id="270" r:id="rId14"/>
    <p:sldId id="272" r:id="rId15"/>
    <p:sldId id="278" r:id="rId16"/>
    <p:sldId id="275" r:id="rId17"/>
    <p:sldId id="277" r:id="rId18"/>
    <p:sldId id="280" r:id="rId19"/>
    <p:sldId id="279"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84" d="100"/>
          <a:sy n="84" d="100"/>
        </p:scale>
        <p:origin x="643" y="3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err="1"/>
            <a:t>Keycloak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Vault</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157625" custScaleY="157625" custLinFactNeighborX="-1645" custLinFactNeighborY="-1645"/>
      <dgm:spPr>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157625" custScaleY="157625"/>
      <dgm:spPr>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1000" r="-1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3600" dirty="0" err="1"/>
            <a:t>Autenticazione</a:t>
          </a:r>
          <a:endParaRPr lang="en-US" sz="3600"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custT="1"/>
      <dgm:spPr/>
      <dgm:t>
        <a:bodyPr/>
        <a:lstStyle/>
        <a:p>
          <a:pPr>
            <a:lnSpc>
              <a:spcPct val="100000"/>
            </a:lnSpc>
          </a:pPr>
          <a:r>
            <a:rPr lang="en-US" sz="3600" dirty="0" err="1"/>
            <a:t>Autorizzazione</a:t>
          </a:r>
          <a:endParaRPr lang="en-US" sz="36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SAML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605D28D-2CE6-4513-8566-952984E21E14}">
      <dgm:prSet phldrT="[Text]"/>
      <dgm:spPr/>
      <dgm:t>
        <a:bodyPr/>
        <a:lstStyle/>
        <a:p>
          <a:pPr>
            <a:lnSpc>
              <a:spcPct val="100000"/>
            </a:lnSpc>
          </a:pPr>
          <a:r>
            <a:rPr lang="en-US" dirty="0"/>
            <a:t>OpenID Connect</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3DE06DC3-6DFA-4820-9A99-033CD17EFD7E}" type="pres">
      <dgm:prSet presAssocID="{5605D28D-2CE6-4513-8566-952984E21E14}" presName="text_2" presStyleLbl="node1" presStyleIdx="1" presStyleCnt="2">
        <dgm:presLayoutVars>
          <dgm:bulletEnabled val="1"/>
        </dgm:presLayoutVars>
      </dgm:prSet>
      <dgm:spPr/>
    </dgm:pt>
    <dgm:pt modelId="{B1A587C5-6284-4DC4-BBA6-0FF47E97BCE9}"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1131D04E-2B77-474C-950A-0F85A6C4E5EE}" type="presOf" srcId="{5605D28D-2CE6-4513-8566-952984E21E14}" destId="{3DE06DC3-6DFA-4820-9A99-033CD17EFD7E}"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3EE53542-CD2D-4A30-AC44-41677A1388D0}" type="presParOf" srcId="{90561C55-3C6E-4D53-85E1-2C50BCDDA392}" destId="{3DE06DC3-6DFA-4820-9A99-033CD17EFD7E}" srcOrd="3" destOrd="0" presId="urn:microsoft.com/office/officeart/2008/layout/VerticalCurvedList"/>
    <dgm:cxn modelId="{04EF76E5-314D-448D-9C7A-D63E43DA7BEF}" type="presParOf" srcId="{90561C55-3C6E-4D53-85E1-2C50BCDDA392}" destId="{B1A587C5-6284-4DC4-BBA6-0FF47E97BCE9}" srcOrd="4" destOrd="0" presId="urn:microsoft.com/office/officeart/2008/layout/VerticalCurvedList"/>
    <dgm:cxn modelId="{D6900952-6B17-4858-AC07-6DEEB9B9F5BB}" type="presParOf" srcId="{B1A587C5-6284-4DC4-BBA6-0FF47E97BCE9}"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err="1"/>
            <a:t>Risorse</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Policy</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95DE6538-27BD-44AF-A1A8-CA8F6B10FDD2}" type="pres">
      <dgm:prSet presAssocID="{0BEF68B8-1228-47BB-83B5-7B9CD1E3F84E}" presName="text_2" presStyleLbl="node1" presStyleIdx="1" presStyleCnt="2">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err="1"/>
            <a:t>L’access</a:t>
          </a:r>
          <a:r>
            <a:rPr lang="en-US" dirty="0"/>
            <a:t> token </a:t>
          </a:r>
          <a:r>
            <a:rPr lang="en-US" dirty="0" err="1"/>
            <a:t>contiene</a:t>
          </a:r>
          <a:r>
            <a:rPr lang="en-US" dirty="0"/>
            <a:t> diverse </a:t>
          </a:r>
          <a:r>
            <a:rPr lang="en-US" dirty="0" err="1"/>
            <a:t>informazioni</a:t>
          </a:r>
          <a:r>
            <a:rPr lang="en-US" dirty="0"/>
            <a:t> </a:t>
          </a:r>
          <a:r>
            <a:rPr lang="en-US" dirty="0" err="1"/>
            <a:t>riguardo</a:t>
          </a:r>
          <a:r>
            <a:rPr lang="en-US" dirty="0"/>
            <a:t> </a:t>
          </a:r>
          <a:r>
            <a:rPr lang="en-US" dirty="0" err="1"/>
            <a:t>l’utente</a:t>
          </a:r>
          <a:r>
            <a:rPr lang="en-US" dirty="0"/>
            <a:t> a cui è </a:t>
          </a:r>
          <a:r>
            <a:rPr lang="en-US" dirty="0" err="1"/>
            <a:t>stato</a:t>
          </a:r>
          <a:r>
            <a:rPr lang="en-US" dirty="0"/>
            <a:t> </a:t>
          </a:r>
          <a:r>
            <a:rPr lang="en-US" dirty="0" err="1"/>
            <a:t>assegnato</a:t>
          </a:r>
          <a:r>
            <a:rPr lang="en-US" dirty="0"/>
            <a:t> come il </a:t>
          </a:r>
          <a:r>
            <a:rPr lang="en-US" dirty="0" err="1"/>
            <a:t>ruolo</a:t>
          </a:r>
          <a:r>
            <a:rPr lang="en-US" dirty="0"/>
            <a:t> e </a:t>
          </a:r>
          <a:r>
            <a:rPr lang="en-US" dirty="0" err="1"/>
            <a:t>quali</a:t>
          </a:r>
          <a:r>
            <a:rPr lang="en-US" dirty="0"/>
            <a:t> </a:t>
          </a:r>
          <a:r>
            <a:rPr lang="en-US" dirty="0" err="1"/>
            <a:t>risorse</a:t>
          </a:r>
          <a:r>
            <a:rPr lang="en-US" dirty="0"/>
            <a:t> </a:t>
          </a:r>
          <a:r>
            <a:rPr lang="en-US" dirty="0" err="1"/>
            <a:t>sono</a:t>
          </a:r>
          <a:r>
            <a:rPr lang="en-US" dirty="0"/>
            <a:t> </a:t>
          </a:r>
          <a:r>
            <a:rPr lang="en-US" dirty="0" err="1"/>
            <a:t>accessibili</a:t>
          </a:r>
          <a:r>
            <a:rPr lang="en-US" dirty="0"/>
            <a:t>.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8418288E-011B-44C5-A61F-B5516FC603F6}">
      <dgm:prSet phldrT="[Text]"/>
      <dgm:spPr/>
      <dgm:t>
        <a:bodyPr/>
        <a:lstStyle/>
        <a:p>
          <a:pPr>
            <a:lnSpc>
              <a:spcPct val="100000"/>
            </a:lnSpc>
          </a:pPr>
          <a:r>
            <a:rPr lang="en-US"/>
            <a:t>Ogni volta venga fatta una richiesta a risorse protette tramite l’access token il servere authorization di Keycloak stabilisce se rilasciare o meno l’autorizzazione a tali risorse</a:t>
          </a:r>
          <a:endParaRPr lang="en-US" dirty="0"/>
        </a:p>
      </dgm:t>
    </dgm:pt>
    <dgm:pt modelId="{A97DEB7A-E77A-49F1-8835-1015D71C94D0}" type="parTrans" cxnId="{179570B1-4DCF-4CC4-B85B-A82BC06D2F85}">
      <dgm:prSet/>
      <dgm:spPr/>
      <dgm:t>
        <a:bodyPr/>
        <a:lstStyle/>
        <a:p>
          <a:endParaRPr lang="it-IT"/>
        </a:p>
      </dgm:t>
    </dgm:pt>
    <dgm:pt modelId="{A400A4AA-3E16-4EEB-8D5A-37DE00A9C6D7}" type="sibTrans" cxnId="{179570B1-4DCF-4CC4-B85B-A82BC06D2F8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2"/>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2"/>
      <dgm:spPr/>
    </dgm:pt>
    <dgm:pt modelId="{429CABD1-4116-474B-81BF-735E2CA9DD00}" type="pres">
      <dgm:prSet presAssocID="{7E5AA53B-3EEE-4DE4-BB81-9044890C2946}" presName="dstNode" presStyleLbl="node1" presStyleIdx="0" presStyleCnt="2"/>
      <dgm:spPr/>
    </dgm:pt>
    <dgm:pt modelId="{58319267-C71E-43C9-94E1-827D0616C7A7}" type="pres">
      <dgm:prSet presAssocID="{6750AC01-D39D-4F3A-9DC8-2A211EE986A2}" presName="text_1" presStyleLbl="node1" presStyleIdx="0" presStyleCnt="2">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2"/>
      <dgm:spPr/>
    </dgm:pt>
    <dgm:pt modelId="{E7EAF9A7-9F10-4483-8779-31FB5A01BE41}" type="pres">
      <dgm:prSet presAssocID="{8418288E-011B-44C5-A61F-B5516FC603F6}" presName="text_2" presStyleLbl="node1" presStyleIdx="1" presStyleCnt="2">
        <dgm:presLayoutVars>
          <dgm:bulletEnabled val="1"/>
        </dgm:presLayoutVars>
      </dgm:prSet>
      <dgm:spPr/>
    </dgm:pt>
    <dgm:pt modelId="{41FC8837-F720-4E98-9911-A603BA617F79}" type="pres">
      <dgm:prSet presAssocID="{8418288E-011B-44C5-A61F-B5516FC603F6}" presName="accent_2" presStyleCnt="0"/>
      <dgm:spPr/>
    </dgm:pt>
    <dgm:pt modelId="{5C4829A4-2310-4823-97AA-4A9C360CA9C0}" type="pres">
      <dgm:prSet presAssocID="{8418288E-011B-44C5-A61F-B5516FC603F6}" presName="accentRepeatNode" presStyleLbl="solidFgAcc1" presStyleIdx="1" presStyleCnt="2"/>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179570B1-4DCF-4CC4-B85B-A82BC06D2F85}" srcId="{7E5AA53B-3EEE-4DE4-BB81-9044890C2946}" destId="{8418288E-011B-44C5-A61F-B5516FC603F6}" srcOrd="1" destOrd="0" parTransId="{A97DEB7A-E77A-49F1-8835-1015D71C94D0}" sibTransId="{A400A4AA-3E16-4EEB-8D5A-37DE00A9C6D7}"/>
    <dgm:cxn modelId="{54F3DDF1-EE90-47E6-92B7-858E674B0814}" type="presOf" srcId="{8418288E-011B-44C5-A61F-B5516FC603F6}" destId="{E7EAF9A7-9F10-4483-8779-31FB5A01BE41}"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A25F3882-E826-419D-958E-FF82ED673E0A}" type="presParOf" srcId="{90561C55-3C6E-4D53-85E1-2C50BCDDA392}" destId="{E7EAF9A7-9F10-4483-8779-31FB5A01BE41}" srcOrd="3" destOrd="0" presId="urn:microsoft.com/office/officeart/2008/layout/VerticalCurvedList"/>
    <dgm:cxn modelId="{33872110-9EE5-4281-AF88-BF183A3313AF}" type="presParOf" srcId="{90561C55-3C6E-4D53-85E1-2C50BCDDA392}" destId="{41FC8837-F720-4E98-9911-A603BA617F79}" srcOrd="4" destOrd="0" presId="urn:microsoft.com/office/officeart/2008/layout/VerticalCurvedList"/>
    <dgm:cxn modelId="{02FC24E0-2DBE-4E14-A0B0-01318E336D03}" type="presParOf" srcId="{41FC8837-F720-4E98-9911-A603BA617F79}" destId="{5C4829A4-2310-4823-97AA-4A9C360CA9C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1543336" y="61893"/>
          <a:ext cx="3064229" cy="3064229"/>
        </a:xfrm>
        <a:prstGeom prst="rect">
          <a:avLst/>
        </a:prstGeom>
        <a:blipFill rotWithShape="1">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947429" y="30684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err="1"/>
            <a:t>Keycloak</a:t>
          </a:r>
          <a:endParaRPr lang="en-US" sz="4800" kern="1200" dirty="0"/>
        </a:p>
      </dsp:txBody>
      <dsp:txXfrm>
        <a:off x="947429" y="3068410"/>
        <a:ext cx="4320000" cy="720000"/>
      </dsp:txXfrm>
    </dsp:sp>
    <dsp:sp modelId="{CE9DF0E8-B0DE-4E1E-9FF4-6006AD8428DB}">
      <dsp:nvSpPr>
        <dsp:cNvPr id="0" name=""/>
        <dsp:cNvSpPr/>
      </dsp:nvSpPr>
      <dsp:spPr>
        <a:xfrm>
          <a:off x="6651315" y="93872"/>
          <a:ext cx="3064229" cy="3064229"/>
        </a:xfrm>
        <a:prstGeom prst="rect">
          <a:avLst/>
        </a:prstGeom>
        <a:blipFill rotWithShape="1">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1000" r="-1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6023430" y="30684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133600">
            <a:lnSpc>
              <a:spcPct val="100000"/>
            </a:lnSpc>
            <a:spcBef>
              <a:spcPct val="0"/>
            </a:spcBef>
            <a:spcAft>
              <a:spcPct val="35000"/>
            </a:spcAft>
            <a:buNone/>
          </a:pPr>
          <a:r>
            <a:rPr lang="en-US" sz="4800" kern="1200" dirty="0"/>
            <a:t>Vault</a:t>
          </a:r>
        </a:p>
      </dsp:txBody>
      <dsp:txXfrm>
        <a:off x="6023430" y="30684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err="1"/>
            <a:t>Autenticazione</a:t>
          </a:r>
          <a:endParaRPr lang="en-US" sz="3600" kern="1200" dirty="0"/>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91440" rIns="91440" bIns="91440" numCol="1" spcCol="1270" anchor="ctr" anchorCtr="0">
          <a:noAutofit/>
        </a:bodyPr>
        <a:lstStyle/>
        <a:p>
          <a:pPr marL="0" lvl="0" indent="0" algn="l" defTabSz="1600200">
            <a:lnSpc>
              <a:spcPct val="100000"/>
            </a:lnSpc>
            <a:spcBef>
              <a:spcPct val="0"/>
            </a:spcBef>
            <a:spcAft>
              <a:spcPct val="35000"/>
            </a:spcAft>
            <a:buNone/>
          </a:pPr>
          <a:r>
            <a:rPr lang="en-US" sz="3600" kern="1200" dirty="0" err="1"/>
            <a:t>Autorizzazione</a:t>
          </a:r>
          <a:endParaRPr lang="en-US" sz="3600" kern="1200" dirty="0"/>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SAML	</a:t>
          </a:r>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E06DC3-6DFA-4820-9A99-033CD17EFD7E}">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OpenID Connect</a:t>
          </a:r>
        </a:p>
      </dsp:txBody>
      <dsp:txXfrm>
        <a:off x="655140" y="2036648"/>
        <a:ext cx="6180307" cy="1018145"/>
      </dsp:txXfrm>
    </dsp:sp>
    <dsp:sp modelId="{A965097E-32F1-4AB8-8C4E-2814A7596B2F}">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00085"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655140" y="509144"/>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err="1"/>
            <a:t>Risorse</a:t>
          </a:r>
          <a:endParaRPr lang="en-US" sz="5100" kern="1200" dirty="0"/>
        </a:p>
      </dsp:txBody>
      <dsp:txXfrm>
        <a:off x="655140" y="509144"/>
        <a:ext cx="6180307" cy="1018145"/>
      </dsp:txXfrm>
    </dsp:sp>
    <dsp:sp modelId="{07CB3071-D555-47DA-A36A-69EB91531FD8}">
      <dsp:nvSpPr>
        <dsp:cNvPr id="0" name=""/>
        <dsp:cNvSpPr/>
      </dsp:nvSpPr>
      <dsp:spPr>
        <a:xfrm>
          <a:off x="18799" y="381875"/>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655140" y="2036648"/>
          <a:ext cx="6180307" cy="1018145"/>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8153" tIns="129540" rIns="129540" bIns="129540" numCol="1" spcCol="1270" anchor="ctr" anchorCtr="0">
          <a:noAutofit/>
        </a:bodyPr>
        <a:lstStyle/>
        <a:p>
          <a:pPr marL="0" lvl="0" indent="0" algn="l" defTabSz="2266950">
            <a:lnSpc>
              <a:spcPct val="100000"/>
            </a:lnSpc>
            <a:spcBef>
              <a:spcPct val="0"/>
            </a:spcBef>
            <a:spcAft>
              <a:spcPct val="35000"/>
            </a:spcAft>
            <a:buNone/>
          </a:pPr>
          <a:r>
            <a:rPr lang="en-US" sz="5100" kern="1200" dirty="0"/>
            <a:t>Policy</a:t>
          </a:r>
        </a:p>
      </dsp:txBody>
      <dsp:txXfrm>
        <a:off x="655140" y="2036648"/>
        <a:ext cx="6180307" cy="1018145"/>
      </dsp:txXfrm>
    </dsp:sp>
    <dsp:sp modelId="{3F8116AC-FAC3-4E95-9865-93CCFEB191B9}">
      <dsp:nvSpPr>
        <dsp:cNvPr id="0" name=""/>
        <dsp:cNvSpPr/>
      </dsp:nvSpPr>
      <dsp:spPr>
        <a:xfrm>
          <a:off x="18799" y="1909379"/>
          <a:ext cx="1272682" cy="1272682"/>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2074548" y="-322917"/>
          <a:ext cx="2491867" cy="2491867"/>
        </a:xfrm>
        <a:prstGeom prst="blockArc">
          <a:avLst>
            <a:gd name="adj1" fmla="val 18900000"/>
            <a:gd name="adj2" fmla="val 2700000"/>
            <a:gd name="adj3" fmla="val 867"/>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339346" y="263724"/>
          <a:ext cx="9721597" cy="52737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8603" tIns="38100" rIns="38100" bIns="38100" numCol="1" spcCol="1270" anchor="ctr" anchorCtr="0">
          <a:noAutofit/>
        </a:bodyPr>
        <a:lstStyle/>
        <a:p>
          <a:pPr marL="0" lvl="0" indent="0" algn="l" defTabSz="666750">
            <a:lnSpc>
              <a:spcPct val="100000"/>
            </a:lnSpc>
            <a:spcBef>
              <a:spcPct val="0"/>
            </a:spcBef>
            <a:spcAft>
              <a:spcPct val="35000"/>
            </a:spcAft>
            <a:buNone/>
          </a:pPr>
          <a:r>
            <a:rPr lang="en-US" sz="1500" kern="1200" dirty="0" err="1"/>
            <a:t>L’access</a:t>
          </a:r>
          <a:r>
            <a:rPr lang="en-US" sz="1500" kern="1200" dirty="0"/>
            <a:t> token </a:t>
          </a:r>
          <a:r>
            <a:rPr lang="en-US" sz="1500" kern="1200" dirty="0" err="1"/>
            <a:t>contiene</a:t>
          </a:r>
          <a:r>
            <a:rPr lang="en-US" sz="1500" kern="1200" dirty="0"/>
            <a:t> diverse </a:t>
          </a:r>
          <a:r>
            <a:rPr lang="en-US" sz="1500" kern="1200" dirty="0" err="1"/>
            <a:t>informazioni</a:t>
          </a:r>
          <a:r>
            <a:rPr lang="en-US" sz="1500" kern="1200" dirty="0"/>
            <a:t> </a:t>
          </a:r>
          <a:r>
            <a:rPr lang="en-US" sz="1500" kern="1200" dirty="0" err="1"/>
            <a:t>riguardo</a:t>
          </a:r>
          <a:r>
            <a:rPr lang="en-US" sz="1500" kern="1200" dirty="0"/>
            <a:t> </a:t>
          </a:r>
          <a:r>
            <a:rPr lang="en-US" sz="1500" kern="1200" dirty="0" err="1"/>
            <a:t>l’utente</a:t>
          </a:r>
          <a:r>
            <a:rPr lang="en-US" sz="1500" kern="1200" dirty="0"/>
            <a:t> a cui è </a:t>
          </a:r>
          <a:r>
            <a:rPr lang="en-US" sz="1500" kern="1200" dirty="0" err="1"/>
            <a:t>stato</a:t>
          </a:r>
          <a:r>
            <a:rPr lang="en-US" sz="1500" kern="1200" dirty="0"/>
            <a:t> </a:t>
          </a:r>
          <a:r>
            <a:rPr lang="en-US" sz="1500" kern="1200" dirty="0" err="1"/>
            <a:t>assegnato</a:t>
          </a:r>
          <a:r>
            <a:rPr lang="en-US" sz="1500" kern="1200" dirty="0"/>
            <a:t> come il </a:t>
          </a:r>
          <a:r>
            <a:rPr lang="en-US" sz="1500" kern="1200" dirty="0" err="1"/>
            <a:t>ruolo</a:t>
          </a:r>
          <a:r>
            <a:rPr lang="en-US" sz="1500" kern="1200" dirty="0"/>
            <a:t> e </a:t>
          </a:r>
          <a:r>
            <a:rPr lang="en-US" sz="1500" kern="1200" dirty="0" err="1"/>
            <a:t>quali</a:t>
          </a:r>
          <a:r>
            <a:rPr lang="en-US" sz="1500" kern="1200" dirty="0"/>
            <a:t> </a:t>
          </a:r>
          <a:r>
            <a:rPr lang="en-US" sz="1500" kern="1200" dirty="0" err="1"/>
            <a:t>risorse</a:t>
          </a:r>
          <a:r>
            <a:rPr lang="en-US" sz="1500" kern="1200" dirty="0"/>
            <a:t> </a:t>
          </a:r>
          <a:r>
            <a:rPr lang="en-US" sz="1500" kern="1200" dirty="0" err="1"/>
            <a:t>sono</a:t>
          </a:r>
          <a:r>
            <a:rPr lang="en-US" sz="1500" kern="1200" dirty="0"/>
            <a:t> </a:t>
          </a:r>
          <a:r>
            <a:rPr lang="en-US" sz="1500" kern="1200" dirty="0" err="1"/>
            <a:t>accessibili</a:t>
          </a:r>
          <a:r>
            <a:rPr lang="en-US" sz="1500" kern="1200" dirty="0"/>
            <a:t>. </a:t>
          </a:r>
        </a:p>
      </dsp:txBody>
      <dsp:txXfrm>
        <a:off x="339346" y="263724"/>
        <a:ext cx="9721597" cy="527374"/>
      </dsp:txXfrm>
    </dsp:sp>
    <dsp:sp modelId="{07CB3071-D555-47DA-A36A-69EB91531FD8}">
      <dsp:nvSpPr>
        <dsp:cNvPr id="0" name=""/>
        <dsp:cNvSpPr/>
      </dsp:nvSpPr>
      <dsp:spPr>
        <a:xfrm>
          <a:off x="9737" y="197802"/>
          <a:ext cx="659218" cy="65921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EAF9A7-9F10-4483-8779-31FB5A01BE41}">
      <dsp:nvSpPr>
        <dsp:cNvPr id="0" name=""/>
        <dsp:cNvSpPr/>
      </dsp:nvSpPr>
      <dsp:spPr>
        <a:xfrm>
          <a:off x="339346" y="1054933"/>
          <a:ext cx="9721597" cy="52737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8603" tIns="38100" rIns="38100" bIns="38100" numCol="1" spcCol="1270" anchor="ctr" anchorCtr="0">
          <a:noAutofit/>
        </a:bodyPr>
        <a:lstStyle/>
        <a:p>
          <a:pPr marL="0" lvl="0" indent="0" algn="l" defTabSz="666750">
            <a:lnSpc>
              <a:spcPct val="100000"/>
            </a:lnSpc>
            <a:spcBef>
              <a:spcPct val="0"/>
            </a:spcBef>
            <a:spcAft>
              <a:spcPct val="35000"/>
            </a:spcAft>
            <a:buNone/>
          </a:pPr>
          <a:r>
            <a:rPr lang="en-US" sz="1500" kern="1200"/>
            <a:t>Ogni volta venga fatta una richiesta a risorse protette tramite l’access token il servere authorization di Keycloak stabilisce se rilasciare o meno l’autorizzazione a tali risorse</a:t>
          </a:r>
          <a:endParaRPr lang="en-US" sz="1500" kern="1200" dirty="0"/>
        </a:p>
      </dsp:txBody>
      <dsp:txXfrm>
        <a:off x="339346" y="1054933"/>
        <a:ext cx="9721597" cy="527374"/>
      </dsp:txXfrm>
    </dsp:sp>
    <dsp:sp modelId="{5C4829A4-2310-4823-97AA-4A9C360CA9C0}">
      <dsp:nvSpPr>
        <dsp:cNvPr id="0" name=""/>
        <dsp:cNvSpPr/>
      </dsp:nvSpPr>
      <dsp:spPr>
        <a:xfrm>
          <a:off x="9737" y="989011"/>
          <a:ext cx="659218" cy="659218"/>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12/10/2022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976108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367343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332275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26356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7975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a:solidFill>
                  <a:schemeClr val="bg1"/>
                </a:solidFill>
              </a:rPr>
              <a:t>Keycloak</a:t>
            </a:r>
            <a:endParaRPr lang="en-US" sz="60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805F-94E0-DEC1-92FC-DB67FE78499A}"/>
              </a:ext>
            </a:extLst>
          </p:cNvPr>
          <p:cNvSpPr>
            <a:spLocks noGrp="1"/>
          </p:cNvSpPr>
          <p:nvPr>
            <p:ph type="title"/>
          </p:nvPr>
        </p:nvSpPr>
        <p:spPr/>
        <p:txBody>
          <a:bodyPr/>
          <a:lstStyle/>
          <a:p>
            <a:r>
              <a:rPr lang="it-IT" dirty="0"/>
              <a:t>Keycloak: Integrazione</a:t>
            </a:r>
          </a:p>
        </p:txBody>
      </p:sp>
      <p:sp>
        <p:nvSpPr>
          <p:cNvPr id="3" name="Segnaposto contenuto 2">
            <a:extLst>
              <a:ext uri="{FF2B5EF4-FFF2-40B4-BE49-F238E27FC236}">
                <a16:creationId xmlns:a16="http://schemas.microsoft.com/office/drawing/2014/main" id="{82B8B184-8FB5-FDC8-6BA1-599E9365904B}"/>
              </a:ext>
            </a:extLst>
          </p:cNvPr>
          <p:cNvSpPr>
            <a:spLocks noGrp="1"/>
          </p:cNvSpPr>
          <p:nvPr>
            <p:ph idx="1"/>
          </p:nvPr>
        </p:nvSpPr>
        <p:spPr>
          <a:xfrm>
            <a:off x="652754" y="1641309"/>
            <a:ext cx="11401423" cy="2025744"/>
          </a:xfrm>
        </p:spPr>
        <p:txBody>
          <a:bodyPr>
            <a:normAutofit/>
          </a:bodyPr>
          <a:lstStyle/>
          <a:p>
            <a:endParaRPr lang="it-IT" b="1" dirty="0"/>
          </a:p>
          <a:p>
            <a:endParaRPr lang="it-IT" b="1" dirty="0"/>
          </a:p>
          <a:p>
            <a:r>
              <a:rPr lang="it-IT" sz="1900" b="1" dirty="0"/>
              <a:t>Dipendenze</a:t>
            </a:r>
            <a:r>
              <a:rPr lang="it-IT" b="1" dirty="0"/>
              <a:t> : </a:t>
            </a:r>
            <a:r>
              <a:rPr lang="it-IT" dirty="0"/>
              <a:t>all’interno del file pom.xml dell’applicazione sono state inserite le dipendenze con keycloak permetterne l’integrazione con </a:t>
            </a:r>
            <a:r>
              <a:rPr lang="it-IT" b="1" dirty="0"/>
              <a:t>Springboot</a:t>
            </a:r>
          </a:p>
          <a:p>
            <a:endParaRPr lang="it-IT" dirty="0"/>
          </a:p>
          <a:p>
            <a:endParaRPr lang="it-IT" b="1" dirty="0"/>
          </a:p>
          <a:p>
            <a:endParaRPr lang="it-IT" dirty="0"/>
          </a:p>
        </p:txBody>
      </p:sp>
      <p:pic>
        <p:nvPicPr>
          <p:cNvPr id="7" name="Picture 6" descr="Text&#10;&#10;Description automatically generated">
            <a:extLst>
              <a:ext uri="{FF2B5EF4-FFF2-40B4-BE49-F238E27FC236}">
                <a16:creationId xmlns:a16="http://schemas.microsoft.com/office/drawing/2014/main" id="{4C236913-14E2-3BE3-D2AF-BB8CCEF70021}"/>
              </a:ext>
            </a:extLst>
          </p:cNvPr>
          <p:cNvPicPr>
            <a:picLocks noChangeAspect="1"/>
          </p:cNvPicPr>
          <p:nvPr/>
        </p:nvPicPr>
        <p:blipFill>
          <a:blip r:embed="rId2"/>
          <a:stretch>
            <a:fillRect/>
          </a:stretch>
        </p:blipFill>
        <p:spPr>
          <a:xfrm>
            <a:off x="7279419" y="3597049"/>
            <a:ext cx="4618120" cy="1657494"/>
          </a:xfrm>
          <a:prstGeom prst="rect">
            <a:avLst/>
          </a:prstGeom>
        </p:spPr>
      </p:pic>
      <p:sp>
        <p:nvSpPr>
          <p:cNvPr id="10" name="Segnaposto contenuto 2">
            <a:extLst>
              <a:ext uri="{FF2B5EF4-FFF2-40B4-BE49-F238E27FC236}">
                <a16:creationId xmlns:a16="http://schemas.microsoft.com/office/drawing/2014/main" id="{E38551F8-5106-F53C-6761-5B42009A169B}"/>
              </a:ext>
            </a:extLst>
          </p:cNvPr>
          <p:cNvSpPr txBox="1">
            <a:spLocks/>
          </p:cNvSpPr>
          <p:nvPr/>
        </p:nvSpPr>
        <p:spPr>
          <a:xfrm>
            <a:off x="465978" y="2845495"/>
            <a:ext cx="6813441" cy="3416925"/>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b="1" dirty="0"/>
          </a:p>
          <a:p>
            <a:endParaRPr lang="it-IT" b="1" dirty="0"/>
          </a:p>
          <a:p>
            <a:r>
              <a:rPr lang="it-IT" sz="2400" b="1" dirty="0"/>
              <a:t>Informazioni server di autenticazione </a:t>
            </a:r>
            <a:r>
              <a:rPr lang="it-IT" sz="2000" dirty="0"/>
              <a:t>: </a:t>
            </a:r>
            <a:r>
              <a:rPr lang="it-IT" sz="1900" dirty="0"/>
              <a:t>nelle risorse dell’applicazione è stato creato un file JSON con le informazioni per accedere al server di autenticazione quindi:</a:t>
            </a:r>
          </a:p>
          <a:p>
            <a:pPr lvl="1"/>
            <a:r>
              <a:rPr lang="it-IT" sz="1800" dirty="0"/>
              <a:t>Realm del nostro sistema</a:t>
            </a:r>
          </a:p>
          <a:p>
            <a:pPr lvl="1"/>
            <a:r>
              <a:rPr lang="it-IT" sz="1800" dirty="0"/>
              <a:t>Server address (localhost) e port (9000)</a:t>
            </a:r>
          </a:p>
          <a:p>
            <a:pPr lvl="1"/>
            <a:r>
              <a:rPr lang="it-IT" sz="1800" dirty="0"/>
              <a:t>Resource rappresenta il clientID del client al quale chiederemo l’autenticazione/autorizzazione</a:t>
            </a:r>
          </a:p>
          <a:p>
            <a:pPr lvl="1"/>
            <a:r>
              <a:rPr lang="it-IT" sz="1800" dirty="0"/>
              <a:t>Secret del client quale senza il quale non si può interagire con quest ultimo </a:t>
            </a:r>
          </a:p>
          <a:p>
            <a:endParaRPr lang="it-IT" dirty="0"/>
          </a:p>
          <a:p>
            <a:endParaRPr lang="it-IT" b="1" dirty="0"/>
          </a:p>
          <a:p>
            <a:endParaRPr lang="it-IT" dirty="0"/>
          </a:p>
        </p:txBody>
      </p:sp>
    </p:spTree>
    <p:extLst>
      <p:ext uri="{BB962C8B-B14F-4D97-AF65-F5344CB8AC3E}">
        <p14:creationId xmlns:p14="http://schemas.microsoft.com/office/powerpoint/2010/main" val="130137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974862" y="514626"/>
            <a:ext cx="8242273" cy="1121871"/>
          </a:xfrm>
        </p:spPr>
        <p:txBody>
          <a:bodyPr anchor="ctr">
            <a:normAutofit/>
          </a:bodyPr>
          <a:lstStyle/>
          <a:p>
            <a:pPr algn="ctr"/>
            <a:r>
              <a:rPr lang="en-US" dirty="0" err="1"/>
              <a:t>Keycloak</a:t>
            </a:r>
            <a:r>
              <a:rPr lang="en-US" dirty="0"/>
              <a:t> : </a:t>
            </a:r>
            <a:r>
              <a:rPr lang="en-US" dirty="0" err="1"/>
              <a:t>flusso</a:t>
            </a:r>
            <a:r>
              <a:rPr lang="en-US" dirty="0"/>
              <a:t> </a:t>
            </a:r>
            <a:r>
              <a:rPr lang="en-US" dirty="0" err="1"/>
              <a:t>Autenticazione</a:t>
            </a:r>
            <a:r>
              <a:rPr lang="en-US" dirty="0"/>
              <a:t> (prima) </a:t>
            </a:r>
          </a:p>
        </p:txBody>
      </p:sp>
      <p:pic>
        <p:nvPicPr>
          <p:cNvPr id="7" name="Picture 6" descr="Timeline&#10;&#10;Description automatically generated">
            <a:extLst>
              <a:ext uri="{FF2B5EF4-FFF2-40B4-BE49-F238E27FC236}">
                <a16:creationId xmlns:a16="http://schemas.microsoft.com/office/drawing/2014/main" id="{F0136A81-48FC-2ABE-6031-022246CF0EF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2209462" y="1777081"/>
            <a:ext cx="7773074" cy="4515241"/>
          </a:xfrm>
          <a:prstGeom prst="rect">
            <a:avLst/>
          </a:prstGeom>
        </p:spPr>
      </p:pic>
      <p:sp>
        <p:nvSpPr>
          <p:cNvPr id="10" name="Content Placeholder 9">
            <a:extLst>
              <a:ext uri="{FF2B5EF4-FFF2-40B4-BE49-F238E27FC236}">
                <a16:creationId xmlns:a16="http://schemas.microsoft.com/office/drawing/2014/main" id="{81C9E058-E8CA-F08B-3D9B-0FBAAC408E13}"/>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73368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974862" y="514626"/>
            <a:ext cx="8242273" cy="1121871"/>
          </a:xfrm>
        </p:spPr>
        <p:txBody>
          <a:bodyPr anchor="ctr">
            <a:normAutofit/>
          </a:bodyPr>
          <a:lstStyle/>
          <a:p>
            <a:pPr algn="ctr"/>
            <a:r>
              <a:rPr lang="en-US" dirty="0" err="1"/>
              <a:t>Keycloak</a:t>
            </a:r>
            <a:r>
              <a:rPr lang="en-US" dirty="0"/>
              <a:t> : </a:t>
            </a:r>
            <a:r>
              <a:rPr lang="en-US" dirty="0" err="1"/>
              <a:t>flusso</a:t>
            </a:r>
            <a:r>
              <a:rPr lang="en-US" dirty="0"/>
              <a:t> </a:t>
            </a:r>
            <a:r>
              <a:rPr lang="en-US" dirty="0" err="1"/>
              <a:t>Autenticazione</a:t>
            </a:r>
            <a:r>
              <a:rPr lang="en-US" dirty="0"/>
              <a:t> (dopo) </a:t>
            </a:r>
          </a:p>
        </p:txBody>
      </p:sp>
      <p:sp>
        <p:nvSpPr>
          <p:cNvPr id="10" name="Content Placeholder 9">
            <a:extLst>
              <a:ext uri="{FF2B5EF4-FFF2-40B4-BE49-F238E27FC236}">
                <a16:creationId xmlns:a16="http://schemas.microsoft.com/office/drawing/2014/main" id="{81C9E058-E8CA-F08B-3D9B-0FBAAC408E13}"/>
              </a:ext>
            </a:extLst>
          </p:cNvPr>
          <p:cNvSpPr>
            <a:spLocks noGrp="1"/>
          </p:cNvSpPr>
          <p:nvPr>
            <p:ph idx="1"/>
          </p:nvPr>
        </p:nvSpPr>
        <p:spPr/>
        <p:txBody>
          <a:bodyPr/>
          <a:lstStyle/>
          <a:p>
            <a:pPr marL="0" indent="0">
              <a:buNone/>
            </a:pPr>
            <a:endParaRPr lang="it-IT" dirty="0"/>
          </a:p>
        </p:txBody>
      </p:sp>
      <p:pic>
        <p:nvPicPr>
          <p:cNvPr id="3" name="Picture 2" descr="Diagram, timeline&#10;&#10;Description automatically generated">
            <a:extLst>
              <a:ext uri="{FF2B5EF4-FFF2-40B4-BE49-F238E27FC236}">
                <a16:creationId xmlns:a16="http://schemas.microsoft.com/office/drawing/2014/main" id="{3AD0D8DB-E621-597E-AD18-9E574BDF102F}"/>
              </a:ext>
            </a:extLst>
          </p:cNvPr>
          <p:cNvPicPr>
            <a:picLocks noChangeAspect="1"/>
          </p:cNvPicPr>
          <p:nvPr/>
        </p:nvPicPr>
        <p:blipFill>
          <a:blip r:embed="rId4"/>
          <a:stretch>
            <a:fillRect/>
          </a:stretch>
        </p:blipFill>
        <p:spPr>
          <a:xfrm>
            <a:off x="2562173" y="1636497"/>
            <a:ext cx="7067650" cy="4900681"/>
          </a:xfrm>
          <a:prstGeom prst="rect">
            <a:avLst/>
          </a:prstGeom>
        </p:spPr>
      </p:pic>
    </p:spTree>
    <p:extLst>
      <p:ext uri="{BB962C8B-B14F-4D97-AF65-F5344CB8AC3E}">
        <p14:creationId xmlns:p14="http://schemas.microsoft.com/office/powerpoint/2010/main" val="267037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a:t>
            </a:r>
            <a:r>
              <a:rPr lang="en-US" dirty="0" err="1"/>
              <a:t>Flusso</a:t>
            </a:r>
            <a:r>
              <a:rPr lang="en-US" dirty="0"/>
              <a:t> di </a:t>
            </a:r>
            <a:r>
              <a:rPr lang="en-US" dirty="0" err="1"/>
              <a:t>autenticazione</a:t>
            </a:r>
            <a:r>
              <a:rPr lang="en-US" dirty="0"/>
              <a:t> (SSO)</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586490" y="1433073"/>
            <a:ext cx="11029615" cy="238355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b="1" dirty="0"/>
          </a:p>
          <a:p>
            <a:endParaRPr lang="it-IT" b="1" dirty="0"/>
          </a:p>
          <a:p>
            <a:r>
              <a:rPr lang="it-IT" dirty="0"/>
              <a:t>Per effettuare l’autenticazione,  al server di autenticazione di Keycloak,  vengono forniti username e password dell’utente e ID e secret al quale si vuole sichiedere l’autnticazione </a:t>
            </a:r>
          </a:p>
          <a:p>
            <a:r>
              <a:rPr lang="it-IT" dirty="0"/>
              <a:t>Al seguito della verifica delle credenziali il server di autenticazione restituirà un </a:t>
            </a:r>
            <a:r>
              <a:rPr lang="it-IT" i="1" dirty="0"/>
              <a:t>access token</a:t>
            </a:r>
            <a:r>
              <a:rPr lang="it-IT" dirty="0"/>
              <a:t>, un </a:t>
            </a:r>
            <a:r>
              <a:rPr lang="it-IT" i="1" dirty="0"/>
              <a:t>identity</a:t>
            </a:r>
            <a:r>
              <a:rPr lang="it-IT" dirty="0"/>
              <a:t> </a:t>
            </a:r>
            <a:r>
              <a:rPr lang="it-IT" i="1" dirty="0"/>
              <a:t>token</a:t>
            </a:r>
            <a:r>
              <a:rPr lang="it-IT" dirty="0"/>
              <a:t> ed un </a:t>
            </a:r>
            <a:r>
              <a:rPr lang="it-IT" i="1" dirty="0"/>
              <a:t>refresh token</a:t>
            </a:r>
          </a:p>
          <a:p>
            <a:endParaRPr lang="it-IT" b="1" dirty="0"/>
          </a:p>
          <a:p>
            <a:endParaRPr lang="it-IT" dirty="0"/>
          </a:p>
        </p:txBody>
      </p:sp>
      <p:pic>
        <p:nvPicPr>
          <p:cNvPr id="5" name="Picture 4" descr="Diagram&#10;&#10;Description automatically generated">
            <a:extLst>
              <a:ext uri="{FF2B5EF4-FFF2-40B4-BE49-F238E27FC236}">
                <a16:creationId xmlns:a16="http://schemas.microsoft.com/office/drawing/2014/main" id="{0B73740E-C4AC-670D-1332-F7EC79660CC1}"/>
              </a:ext>
            </a:extLst>
          </p:cNvPr>
          <p:cNvPicPr>
            <a:picLocks noChangeAspect="1"/>
          </p:cNvPicPr>
          <p:nvPr/>
        </p:nvPicPr>
        <p:blipFill>
          <a:blip r:embed="rId2"/>
          <a:stretch>
            <a:fillRect/>
          </a:stretch>
        </p:blipFill>
        <p:spPr>
          <a:xfrm>
            <a:off x="3074296" y="3692045"/>
            <a:ext cx="5325900" cy="2674030"/>
          </a:xfrm>
          <a:prstGeom prst="rect">
            <a:avLst/>
          </a:prstGeom>
        </p:spPr>
      </p:pic>
    </p:spTree>
    <p:extLst>
      <p:ext uri="{BB962C8B-B14F-4D97-AF65-F5344CB8AC3E}">
        <p14:creationId xmlns:p14="http://schemas.microsoft.com/office/powerpoint/2010/main" val="336835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363895" y="478163"/>
            <a:ext cx="7213600" cy="1121871"/>
          </a:xfrm>
        </p:spPr>
        <p:txBody>
          <a:bodyPr anchor="ctr">
            <a:normAutofit/>
          </a:bodyPr>
          <a:lstStyle/>
          <a:p>
            <a:pPr algn="ctr"/>
            <a:r>
              <a:rPr lang="en-US" dirty="0" err="1"/>
              <a:t>Keycloak</a:t>
            </a:r>
            <a:r>
              <a:rPr lang="en-US" dirty="0"/>
              <a:t> : </a:t>
            </a:r>
            <a:r>
              <a:rPr lang="en-US" dirty="0" err="1"/>
              <a:t>Autorizzazione</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419843550"/>
              </p:ext>
            </p:extLst>
          </p:nvPr>
        </p:nvGraphicFramePr>
        <p:xfrm>
          <a:off x="363895" y="1582968"/>
          <a:ext cx="10070682" cy="18460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descr="Text&#10;&#10;Description automatically generated">
            <a:extLst>
              <a:ext uri="{FF2B5EF4-FFF2-40B4-BE49-F238E27FC236}">
                <a16:creationId xmlns:a16="http://schemas.microsoft.com/office/drawing/2014/main" id="{326C4139-EE4E-985D-BFFC-0BC42DA4BB70}"/>
              </a:ext>
            </a:extLst>
          </p:cNvPr>
          <p:cNvPicPr>
            <a:picLocks noChangeAspect="1"/>
          </p:cNvPicPr>
          <p:nvPr/>
        </p:nvPicPr>
        <p:blipFill>
          <a:blip r:embed="rId9"/>
          <a:stretch>
            <a:fillRect/>
          </a:stretch>
        </p:blipFill>
        <p:spPr>
          <a:xfrm>
            <a:off x="3554107" y="3840145"/>
            <a:ext cx="6492718" cy="2539692"/>
          </a:xfrm>
          <a:prstGeom prst="rect">
            <a:avLst/>
          </a:prstGeom>
        </p:spPr>
      </p:pic>
    </p:spTree>
    <p:extLst>
      <p:ext uri="{BB962C8B-B14F-4D97-AF65-F5344CB8AC3E}">
        <p14:creationId xmlns:p14="http://schemas.microsoft.com/office/powerpoint/2010/main" val="189545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Keycloak</a:t>
            </a:r>
            <a:r>
              <a:rPr lang="en-US" dirty="0"/>
              <a:t> threat modeling</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586490" y="1433073"/>
            <a:ext cx="11029615" cy="3989637"/>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it-IT" b="1" dirty="0"/>
          </a:p>
          <a:p>
            <a:endParaRPr lang="it-IT" b="1" dirty="0"/>
          </a:p>
          <a:p>
            <a:r>
              <a:rPr lang="en-US" b="1" i="0" dirty="0">
                <a:solidFill>
                  <a:srgbClr val="333333"/>
                </a:solidFill>
                <a:effectLst/>
                <a:latin typeface="Helvetica Neue"/>
              </a:rPr>
              <a:t>Password guess: brute force attacks</a:t>
            </a:r>
          </a:p>
          <a:p>
            <a:pPr marL="324000" lvl="1" indent="0">
              <a:buNone/>
            </a:pPr>
            <a:r>
              <a:rPr lang="it-IT" dirty="0"/>
              <a:t>Keycloak permette di di tracciare eventuali attacchi di questo tipo dalle impostazioni del Realm. In pratica se vengono rilevati un certo numero di tentativi falliti in un determinato intervallo di tempo l’account viene temporaneamente disabilitato. Alternativamente utilizzando un tool Fail2Ban è possibile tenere traccia di tutti i tentativi di login falliti. Per prevenerire invece questo tipo di attacchi è possibile stabilire delle policy sulle password. Il miglior modo è impostare il server affinchè utilizzi un OPT (one-time-password)</a:t>
            </a:r>
          </a:p>
          <a:p>
            <a:r>
              <a:rPr lang="it-IT" b="1" i="0" dirty="0">
                <a:solidFill>
                  <a:srgbClr val="333333"/>
                </a:solidFill>
                <a:effectLst/>
                <a:latin typeface="Helvetica Neue"/>
              </a:rPr>
              <a:t>SSL/HTTPS Requirement</a:t>
            </a:r>
          </a:p>
          <a:p>
            <a:pPr marL="324000" lvl="1" indent="0">
              <a:buNone/>
            </a:pPr>
            <a:r>
              <a:rPr lang="it-IT" i="0" dirty="0">
                <a:solidFill>
                  <a:srgbClr val="333333"/>
                </a:solidFill>
                <a:effectLst/>
                <a:latin typeface="Helvetica Neue"/>
              </a:rPr>
              <a:t>Se non si utilizza SSL/HTTPS per le comunicazioni fra il server di autenticazione Keycloak e il client , si è vulnerabili ad attacchi man-in-the-middle. Oltre ad implementare SSL però è possibile far comunicare in maniera sicura su reti private (soluzione adottata) attraverso specifici IP (localhost).</a:t>
            </a:r>
          </a:p>
          <a:p>
            <a:r>
              <a:rPr lang="it-IT" b="1" i="0" dirty="0">
                <a:solidFill>
                  <a:srgbClr val="333333"/>
                </a:solidFill>
                <a:effectLst/>
                <a:latin typeface="Helvetica Neue"/>
              </a:rPr>
              <a:t>Unspecific Redirect URIs</a:t>
            </a:r>
          </a:p>
          <a:p>
            <a:pPr marL="324000" lvl="1" indent="0">
              <a:buNone/>
            </a:pPr>
            <a:r>
              <a:rPr lang="it-IT" i="0" dirty="0">
                <a:solidFill>
                  <a:srgbClr val="333333"/>
                </a:solidFill>
                <a:effectLst/>
                <a:latin typeface="Helvetica Neue"/>
              </a:rPr>
              <a:t>Per com’è strutturato il flusso di autorizzazione se vengono utilizzati URIs troppo generali un client malevolo potrebbe impersonificare un client con scope più ampi. Utilizzando un solo client e settando bene gli URIs è stato prevenuto anche questo threat.</a:t>
            </a:r>
          </a:p>
          <a:p>
            <a:pPr marL="324000" lvl="1" indent="0">
              <a:buNone/>
            </a:pP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r>
              <a:rPr lang="it-IT" dirty="0">
                <a:solidFill>
                  <a:srgbClr val="333333"/>
                </a:solidFill>
                <a:latin typeface="Helvetica Neue"/>
              </a:rPr>
              <a:t> </a:t>
            </a:r>
            <a:br>
              <a:rPr lang="it-IT" b="0" i="0" dirty="0">
                <a:solidFill>
                  <a:srgbClr val="333333"/>
                </a:solidFill>
                <a:effectLst/>
                <a:latin typeface="Helvetica Neue"/>
              </a:rPr>
            </a:b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i="0" dirty="0">
              <a:solidFill>
                <a:srgbClr val="333333"/>
              </a:solidFill>
              <a:effectLst/>
              <a:latin typeface="Helvetica Neue"/>
            </a:endParaRPr>
          </a:p>
          <a:p>
            <a:pPr lvl="1"/>
            <a:endParaRPr lang="it-IT" b="1" i="0" dirty="0">
              <a:solidFill>
                <a:srgbClr val="333333"/>
              </a:solidFill>
              <a:effectLst/>
              <a:latin typeface="Helvetica Neue"/>
            </a:endParaRPr>
          </a:p>
          <a:p>
            <a:pPr marL="324000" lvl="1" indent="0">
              <a:buNone/>
            </a:pPr>
            <a:endParaRPr lang="it-IT" dirty="0"/>
          </a:p>
          <a:p>
            <a:pPr marL="324000" lvl="1" indent="0">
              <a:buNone/>
            </a:pPr>
            <a:endParaRPr lang="it-IT" b="1" dirty="0"/>
          </a:p>
          <a:p>
            <a:pPr marL="324000" lvl="1" indent="0">
              <a:buNone/>
            </a:pPr>
            <a:endParaRPr lang="it-IT" b="1" dirty="0"/>
          </a:p>
          <a:p>
            <a:endParaRPr lang="it-IT" dirty="0"/>
          </a:p>
        </p:txBody>
      </p:sp>
    </p:spTree>
    <p:extLst>
      <p:ext uri="{BB962C8B-B14F-4D97-AF65-F5344CB8AC3E}">
        <p14:creationId xmlns:p14="http://schemas.microsoft.com/office/powerpoint/2010/main" val="201809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Keycloak</a:t>
            </a:r>
            <a:r>
              <a:rPr lang="en-US" dirty="0"/>
              <a:t> threat modeling</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it-IT" dirty="0"/>
          </a:p>
        </p:txBody>
      </p:sp>
      <p:sp>
        <p:nvSpPr>
          <p:cNvPr id="2" name="Segnaposto contenuto 2">
            <a:extLst>
              <a:ext uri="{FF2B5EF4-FFF2-40B4-BE49-F238E27FC236}">
                <a16:creationId xmlns:a16="http://schemas.microsoft.com/office/drawing/2014/main" id="{DF6FAD8B-4CD8-B7AB-AE62-EFDE3A168C1B}"/>
              </a:ext>
            </a:extLst>
          </p:cNvPr>
          <p:cNvSpPr txBox="1">
            <a:spLocks/>
          </p:cNvSpPr>
          <p:nvPr/>
        </p:nvSpPr>
        <p:spPr>
          <a:xfrm>
            <a:off x="463660" y="2342924"/>
            <a:ext cx="11029615" cy="3989637"/>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i="0" dirty="0">
                <a:solidFill>
                  <a:srgbClr val="333333"/>
                </a:solidFill>
                <a:effectLst/>
                <a:latin typeface="Helvetica Neue"/>
              </a:rPr>
              <a:t>Compromised Access and Refresh Tokens</a:t>
            </a:r>
          </a:p>
          <a:p>
            <a:pPr lvl="1"/>
            <a:r>
              <a:rPr lang="it-IT" dirty="0">
                <a:solidFill>
                  <a:srgbClr val="333333"/>
                </a:solidFill>
                <a:latin typeface="Helvetica Neue"/>
              </a:rPr>
              <a:t>Per mitigare anche questa minaccia è bastato dare un limite di validità ai token rilasciati. Inoltre ,d</a:t>
            </a:r>
            <a:r>
              <a:rPr lang="it-IT" i="0" dirty="0">
                <a:solidFill>
                  <a:srgbClr val="333333"/>
                </a:solidFill>
                <a:effectLst/>
                <a:latin typeface="Helvetica Neue"/>
              </a:rPr>
              <a:t>ato che keycloak cifra in maniera robusta valori randomici per generare i codici di autorizzazione è molto difficile per un attaccante indovinare un access token</a:t>
            </a:r>
            <a:endParaRPr lang="it-IT" dirty="0">
              <a:solidFill>
                <a:srgbClr val="333333"/>
              </a:solidFill>
              <a:latin typeface="Helvetica Neue"/>
            </a:endParaRPr>
          </a:p>
          <a:p>
            <a:pPr algn="l"/>
            <a:r>
              <a:rPr lang="it-IT" b="1" i="0" dirty="0">
                <a:solidFill>
                  <a:srgbClr val="333333"/>
                </a:solidFill>
                <a:effectLst/>
                <a:latin typeface="Helvetica Neue"/>
              </a:rPr>
              <a:t>Open redirectors</a:t>
            </a:r>
          </a:p>
          <a:p>
            <a:pPr marL="324000" lvl="1" indent="0">
              <a:buNone/>
            </a:pPr>
            <a:r>
              <a:rPr lang="it-IT" dirty="0">
                <a:solidFill>
                  <a:srgbClr val="333333"/>
                </a:solidFill>
                <a:latin typeface="Helvetica Neue"/>
              </a:rPr>
              <a:t>Un altro tipo di attacco prevede che un attaccante sfrutti gli endpoint di keycloak per il rilascio di token per reindirizzare richieste ad un altro agente malevolo. In questo modo è possibile lanciare un attacco di phishing. Per prevenire ciò ad ogni richiesta di redirect Keycloak va a controllare gli URI del client che sono obbligatori all’atto della creazione.</a:t>
            </a:r>
          </a:p>
          <a:p>
            <a:pPr algn="l"/>
            <a:r>
              <a:rPr lang="it-IT" b="1" i="0" dirty="0">
                <a:solidFill>
                  <a:srgbClr val="333333"/>
                </a:solidFill>
                <a:effectLst/>
                <a:latin typeface="Helvetica Neue"/>
              </a:rPr>
              <a:t>Password database compromised</a:t>
            </a:r>
          </a:p>
          <a:p>
            <a:pPr lvl="1"/>
            <a:r>
              <a:rPr lang="it-IT" dirty="0">
                <a:solidFill>
                  <a:srgbClr val="333333"/>
                </a:solidFill>
                <a:latin typeface="Helvetica Neue"/>
              </a:rPr>
              <a:t>Keycloak utilizza </a:t>
            </a:r>
            <a:r>
              <a:rPr lang="it-IT" b="0" i="0" dirty="0">
                <a:solidFill>
                  <a:srgbClr val="333333"/>
                </a:solidFill>
                <a:effectLst/>
                <a:latin typeface="Helvetica Neue"/>
              </a:rPr>
              <a:t>PBKDF2</a:t>
            </a:r>
            <a:r>
              <a:rPr lang="it-IT" dirty="0">
                <a:solidFill>
                  <a:srgbClr val="333333"/>
                </a:solidFill>
                <a:latin typeface="Helvetica Neue"/>
              </a:rPr>
              <a:t> come algoritmo di cifratura con 20000 iterazioni di hash. É anche possibile cambiare il numero di iterazione incrementando però l’utilizzo dellla CPU</a:t>
            </a:r>
            <a:endParaRPr lang="it-IT" b="1" i="0" dirty="0">
              <a:solidFill>
                <a:srgbClr val="333333"/>
              </a:solidFill>
              <a:effectLst/>
              <a:latin typeface="Helvetica Neue"/>
            </a:endParaRPr>
          </a:p>
          <a:p>
            <a:pPr algn="l"/>
            <a:r>
              <a:rPr lang="it-IT" b="1" i="0" dirty="0">
                <a:solidFill>
                  <a:srgbClr val="333333"/>
                </a:solidFill>
                <a:effectLst/>
                <a:latin typeface="Helvetica Neue"/>
              </a:rPr>
              <a:t>SQL Injection Attacks</a:t>
            </a:r>
          </a:p>
          <a:p>
            <a:pPr marL="324000" lvl="1" indent="0">
              <a:buNone/>
            </a:pPr>
            <a:r>
              <a:rPr lang="it-IT" i="0" dirty="0">
                <a:solidFill>
                  <a:srgbClr val="333333"/>
                </a:solidFill>
                <a:effectLst/>
                <a:latin typeface="Helvetica Neue"/>
              </a:rPr>
              <a:t>Non ci sono metodi conosciuti per applicare questo tipo di attacco in keycloak</a:t>
            </a:r>
            <a:br>
              <a:rPr lang="it-IT" i="0" dirty="0">
                <a:solidFill>
                  <a:srgbClr val="333333"/>
                </a:solidFill>
                <a:effectLst/>
                <a:latin typeface="Helvetica Neue"/>
              </a:rPr>
            </a:br>
            <a:endParaRPr lang="it-IT" i="0" dirty="0">
              <a:solidFill>
                <a:srgbClr val="333333"/>
              </a:solidFill>
              <a:effectLst/>
              <a:latin typeface="Helvetica Neue"/>
            </a:endParaRPr>
          </a:p>
          <a:p>
            <a:pPr lvl="1"/>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r>
              <a:rPr lang="it-IT" dirty="0">
                <a:solidFill>
                  <a:srgbClr val="333333"/>
                </a:solidFill>
                <a:latin typeface="Helvetica Neue"/>
              </a:rPr>
              <a:t> </a:t>
            </a:r>
            <a:br>
              <a:rPr lang="it-IT" b="0" i="0" dirty="0">
                <a:solidFill>
                  <a:srgbClr val="333333"/>
                </a:solidFill>
                <a:effectLst/>
                <a:latin typeface="Helvetica Neue"/>
              </a:rPr>
            </a:b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dirty="0">
              <a:solidFill>
                <a:srgbClr val="333333"/>
              </a:solidFill>
              <a:latin typeface="Helvetica Neue"/>
            </a:endParaRPr>
          </a:p>
          <a:p>
            <a:pPr marL="324000" lvl="1" indent="0">
              <a:buNone/>
            </a:pPr>
            <a:endParaRPr lang="it-IT" i="0" dirty="0">
              <a:solidFill>
                <a:srgbClr val="333333"/>
              </a:solidFill>
              <a:effectLst/>
              <a:latin typeface="Helvetica Neue"/>
            </a:endParaRPr>
          </a:p>
          <a:p>
            <a:pPr lvl="1"/>
            <a:endParaRPr lang="it-IT" b="1" i="0" dirty="0">
              <a:solidFill>
                <a:srgbClr val="333333"/>
              </a:solidFill>
              <a:effectLst/>
              <a:latin typeface="Helvetica Neue"/>
            </a:endParaRPr>
          </a:p>
          <a:p>
            <a:pPr marL="324000" lvl="1" indent="0">
              <a:buNone/>
            </a:pPr>
            <a:endParaRPr lang="it-IT" dirty="0"/>
          </a:p>
          <a:p>
            <a:pPr marL="324000" lvl="1" indent="0">
              <a:buNone/>
            </a:pPr>
            <a:endParaRPr lang="it-IT" b="1" dirty="0"/>
          </a:p>
          <a:p>
            <a:pPr marL="324000" lvl="1" indent="0">
              <a:buNone/>
            </a:pPr>
            <a:endParaRPr lang="it-IT" b="1" dirty="0"/>
          </a:p>
          <a:p>
            <a:endParaRPr lang="it-IT" dirty="0"/>
          </a:p>
        </p:txBody>
      </p:sp>
    </p:spTree>
    <p:extLst>
      <p:ext uri="{BB962C8B-B14F-4D97-AF65-F5344CB8AC3E}">
        <p14:creationId xmlns:p14="http://schemas.microsoft.com/office/powerpoint/2010/main" val="143629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a:solidFill>
                  <a:srgbClr val="FFFEFF"/>
                </a:solidFill>
              </a:rPr>
              <a:t>Focal points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245145661"/>
              </p:ext>
            </p:extLst>
          </p:nvPr>
        </p:nvGraphicFramePr>
        <p:xfrm>
          <a:off x="447817" y="858445"/>
          <a:ext cx="11290860" cy="3882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sz="4000" dirty="0" err="1"/>
              <a:t>Keycloak</a:t>
            </a:r>
            <a:endParaRPr lang="en-US" sz="4000"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05393950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Keycloak</a:t>
            </a:r>
            <a:r>
              <a:rPr lang="en-US" dirty="0"/>
              <a:t>: </a:t>
            </a:r>
            <a:r>
              <a:rPr lang="en-US" dirty="0" err="1"/>
              <a:t>autenticazione</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9021360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046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SAML vs </a:t>
            </a:r>
            <a:r>
              <a:rPr lang="en-US" dirty="0" err="1"/>
              <a:t>Openid</a:t>
            </a:r>
            <a:r>
              <a:rPr lang="en-US" dirty="0"/>
              <a:t> connect</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SAML: </a:t>
            </a:r>
          </a:p>
          <a:p>
            <a:pPr lvl="1">
              <a:buFont typeface="Wingdings 2" panose="05020102010507070707" pitchFamily="18" charset="2"/>
              <a:buChar char=""/>
            </a:pPr>
            <a:r>
              <a:rPr lang="it-IT" dirty="0"/>
              <a:t>Security Assertion Markup Language (SAML) è uno standard informatico per lo scambio di dati di </a:t>
            </a:r>
            <a:r>
              <a:rPr lang="it-IT" b="1" dirty="0"/>
              <a:t>autenticazione</a:t>
            </a:r>
            <a:r>
              <a:rPr lang="it-IT" dirty="0"/>
              <a:t> e </a:t>
            </a:r>
            <a:r>
              <a:rPr lang="it-IT" b="1" dirty="0"/>
              <a:t>autorizzazione</a:t>
            </a:r>
            <a:r>
              <a:rPr lang="it-IT" dirty="0"/>
              <a:t> (dette asserzioni) tra domini di sicurezza distinti, tipicamente un </a:t>
            </a:r>
            <a:r>
              <a:rPr lang="it-IT" b="1" dirty="0"/>
              <a:t>identity provider </a:t>
            </a:r>
            <a:r>
              <a:rPr lang="it-IT" dirty="0"/>
              <a:t>(entità che fornisce informazioni di identità) e un service provider (entità che fornisce servizi). Il formato delle asserzioni SAML è basato su </a:t>
            </a:r>
            <a:r>
              <a:rPr lang="it-IT" b="1" dirty="0"/>
              <a:t>XML</a:t>
            </a:r>
            <a:r>
              <a:rPr lang="it-IT" dirty="0"/>
              <a:t>.  </a:t>
            </a:r>
          </a:p>
        </p:txBody>
      </p:sp>
      <p:sp>
        <p:nvSpPr>
          <p:cNvPr id="3" name="Segnaposto contenuto 2">
            <a:extLst>
              <a:ext uri="{FF2B5EF4-FFF2-40B4-BE49-F238E27FC236}">
                <a16:creationId xmlns:a16="http://schemas.microsoft.com/office/drawing/2014/main" id="{CB87CA99-1487-9166-380E-AB4D95EE8B4E}"/>
              </a:ext>
            </a:extLst>
          </p:cNvPr>
          <p:cNvSpPr txBox="1">
            <a:spLocks/>
          </p:cNvSpPr>
          <p:nvPr/>
        </p:nvSpPr>
        <p:spPr>
          <a:xfrm>
            <a:off x="586490" y="3669685"/>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OpenID Connect: </a:t>
            </a:r>
          </a:p>
          <a:p>
            <a:pPr lvl="1">
              <a:buFont typeface="Wingdings 2" panose="05020102010507070707" pitchFamily="18" charset="2"/>
              <a:buChar char=""/>
            </a:pPr>
            <a:r>
              <a:rPr lang="it-IT" dirty="0"/>
              <a:t>OpenID Connect è un protocollo di </a:t>
            </a:r>
            <a:r>
              <a:rPr lang="it-IT" b="1" dirty="0"/>
              <a:t>autenticazione </a:t>
            </a:r>
            <a:r>
              <a:rPr lang="it-IT" dirty="0"/>
              <a:t>basato su OAuth 2.0. Consente ai client di verificare l'identità di un utente finale nonché di ottenere informazioni di base tramite un'API HTTP RESTful, utilizzando </a:t>
            </a:r>
            <a:r>
              <a:rPr lang="it-IT" b="1" dirty="0"/>
              <a:t>JSON</a:t>
            </a:r>
            <a:r>
              <a:rPr lang="it-IT" dirty="0"/>
              <a:t> come formato dati.</a:t>
            </a:r>
          </a:p>
        </p:txBody>
      </p:sp>
      <p:sp>
        <p:nvSpPr>
          <p:cNvPr id="4" name="Segnaposto contenuto 2">
            <a:extLst>
              <a:ext uri="{FF2B5EF4-FFF2-40B4-BE49-F238E27FC236}">
                <a16:creationId xmlns:a16="http://schemas.microsoft.com/office/drawing/2014/main" id="{342E359C-638F-2A35-1120-720B8BA80ED5}"/>
              </a:ext>
            </a:extLst>
          </p:cNvPr>
          <p:cNvSpPr txBox="1">
            <a:spLocks/>
          </p:cNvSpPr>
          <p:nvPr/>
        </p:nvSpPr>
        <p:spPr>
          <a:xfrm>
            <a:off x="575894" y="4931797"/>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Perchè OIDC: </a:t>
            </a:r>
          </a:p>
          <a:p>
            <a:pPr lvl="1">
              <a:buFont typeface="Wingdings 2" panose="05020102010507070707" pitchFamily="18" charset="2"/>
              <a:buChar char=""/>
            </a:pPr>
            <a:r>
              <a:rPr lang="it-IT" dirty="0"/>
              <a:t>L’utilizzo di file in formato JSON e non XML rende il sistema più leggero</a:t>
            </a:r>
          </a:p>
          <a:p>
            <a:pPr lvl="1">
              <a:buFont typeface="Wingdings 2" panose="05020102010507070707" pitchFamily="18" charset="2"/>
              <a:buChar char=""/>
            </a:pPr>
            <a:r>
              <a:rPr lang="it-IT" dirty="0"/>
              <a:t>L’acquisizione di informazioni tramite API HTTP RESTful rende OIDC più scalabile e adatto a mobile app.</a:t>
            </a:r>
          </a:p>
        </p:txBody>
      </p:sp>
    </p:spTree>
    <p:extLst>
      <p:ext uri="{BB962C8B-B14F-4D97-AF65-F5344CB8AC3E}">
        <p14:creationId xmlns:p14="http://schemas.microsoft.com/office/powerpoint/2010/main" val="231428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err="1"/>
              <a:t>Keycloak</a:t>
            </a:r>
            <a:r>
              <a:rPr lang="en-US" dirty="0"/>
              <a:t> : </a:t>
            </a:r>
            <a:r>
              <a:rPr lang="en-US" dirty="0" err="1"/>
              <a:t>Autorizzazioni</a:t>
            </a:r>
            <a:endParaRPr lang="en-US" dirty="0"/>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266673"/>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587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319C4F6-1190-881B-6BB9-F0592D7A2724}"/>
              </a:ext>
            </a:extLst>
          </p:cNvPr>
          <p:cNvSpPr>
            <a:spLocks noGrp="1"/>
          </p:cNvSpPr>
          <p:nvPr>
            <p:ph type="title"/>
          </p:nvPr>
        </p:nvSpPr>
        <p:spPr>
          <a:xfrm>
            <a:off x="575894" y="729658"/>
            <a:ext cx="11029616" cy="988332"/>
          </a:xfrm>
        </p:spPr>
        <p:txBody>
          <a:bodyPr/>
          <a:lstStyle/>
          <a:p>
            <a:r>
              <a:rPr lang="en-US" dirty="0" err="1"/>
              <a:t>Osservazioni</a:t>
            </a:r>
            <a:r>
              <a:rPr lang="en-US" dirty="0"/>
              <a:t>: </a:t>
            </a:r>
            <a:r>
              <a:rPr lang="en-US" dirty="0" err="1"/>
              <a:t>Risorse</a:t>
            </a:r>
            <a:r>
              <a:rPr lang="en-US" dirty="0"/>
              <a:t> e Policy</a:t>
            </a:r>
          </a:p>
        </p:txBody>
      </p:sp>
      <p:sp>
        <p:nvSpPr>
          <p:cNvPr id="6" name="Segnaposto contenuto 2">
            <a:extLst>
              <a:ext uri="{FF2B5EF4-FFF2-40B4-BE49-F238E27FC236}">
                <a16:creationId xmlns:a16="http://schemas.microsoft.com/office/drawing/2014/main" id="{285FF983-DF22-D9EF-F687-D72190A4CCC7}"/>
              </a:ext>
            </a:extLst>
          </p:cNvPr>
          <p:cNvSpPr txBox="1">
            <a:spLocks/>
          </p:cNvSpPr>
          <p:nvPr/>
        </p:nvSpPr>
        <p:spPr>
          <a:xfrm>
            <a:off x="575895" y="2037522"/>
            <a:ext cx="11029615" cy="147032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Risorsa: </a:t>
            </a:r>
          </a:p>
          <a:p>
            <a:pPr lvl="1">
              <a:buFont typeface="Wingdings 2" panose="05020102010507070707" pitchFamily="18" charset="2"/>
              <a:buChar char=""/>
            </a:pPr>
            <a:r>
              <a:rPr lang="it-IT" dirty="0"/>
              <a:t>Una qualsiasi API RESTful può essere ritenuta una risorsa. In un’arhitettura event based è stato necessario mappare le funzioni che inoltrano le richieste ai diversi proxy.</a:t>
            </a:r>
          </a:p>
        </p:txBody>
      </p:sp>
      <p:sp>
        <p:nvSpPr>
          <p:cNvPr id="3" name="Segnaposto contenuto 2">
            <a:extLst>
              <a:ext uri="{FF2B5EF4-FFF2-40B4-BE49-F238E27FC236}">
                <a16:creationId xmlns:a16="http://schemas.microsoft.com/office/drawing/2014/main" id="{CB87CA99-1487-9166-380E-AB4D95EE8B4E}"/>
              </a:ext>
            </a:extLst>
          </p:cNvPr>
          <p:cNvSpPr txBox="1">
            <a:spLocks/>
          </p:cNvSpPr>
          <p:nvPr/>
        </p:nvSpPr>
        <p:spPr>
          <a:xfrm>
            <a:off x="586490" y="3669685"/>
            <a:ext cx="11029615" cy="1470326"/>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b="1" dirty="0"/>
              <a:t>Policy: </a:t>
            </a:r>
          </a:p>
          <a:p>
            <a:pPr lvl="1">
              <a:buFont typeface="Wingdings 2" panose="05020102010507070707" pitchFamily="18" charset="2"/>
              <a:buChar char=""/>
            </a:pPr>
            <a:r>
              <a:rPr lang="it-IT" dirty="0"/>
              <a:t>Una Policy definisce una o più regole che devono essere rispettate per poter avere l’</a:t>
            </a:r>
            <a:r>
              <a:rPr lang="it-IT" b="1" dirty="0"/>
              <a:t>autorizzazione</a:t>
            </a:r>
            <a:r>
              <a:rPr lang="it-IT" dirty="0"/>
              <a:t> ad accedere ad una determinata risorsa. </a:t>
            </a:r>
          </a:p>
          <a:p>
            <a:pPr lvl="1">
              <a:buFont typeface="Wingdings 2" panose="05020102010507070707" pitchFamily="18" charset="2"/>
              <a:buChar char=""/>
            </a:pPr>
            <a:r>
              <a:rPr lang="it-IT" dirty="0"/>
              <a:t>La  policy più semplice e diffusa e quella </a:t>
            </a:r>
            <a:r>
              <a:rPr lang="it-IT" b="1" dirty="0"/>
              <a:t>role based</a:t>
            </a:r>
            <a:r>
              <a:rPr lang="it-IT" dirty="0"/>
              <a:t>, che restituisce l’autorizzazione solo se il ruolo dell’utente che fa richiesta di una risorsa fa parte del gruppo di ruoli che possono accedere a atale richiesta.</a:t>
            </a:r>
          </a:p>
        </p:txBody>
      </p:sp>
    </p:spTree>
    <p:extLst>
      <p:ext uri="{BB962C8B-B14F-4D97-AF65-F5344CB8AC3E}">
        <p14:creationId xmlns:p14="http://schemas.microsoft.com/office/powerpoint/2010/main" val="31256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err="1"/>
              <a:t>Keycloak</a:t>
            </a:r>
            <a:r>
              <a:rPr lang="en-US" dirty="0"/>
              <a:t>: </a:t>
            </a:r>
            <a:r>
              <a:rPr lang="en-US" dirty="0" err="1"/>
              <a:t>Configurazione</a:t>
            </a:r>
            <a:r>
              <a:rPr lang="en-US" dirty="0"/>
              <a:t> e </a:t>
            </a:r>
            <a:r>
              <a:rPr lang="en-US" dirty="0" err="1"/>
              <a:t>integrazione</a:t>
            </a:r>
            <a:r>
              <a:rPr lang="en-US" dirty="0"/>
              <a:t> </a:t>
            </a:r>
          </a:p>
        </p:txBody>
      </p:sp>
      <p:pic>
        <p:nvPicPr>
          <p:cNvPr id="10" name="Content Placeholder 9" descr="Graphical user interface, application&#10;&#10;Description automatically generated">
            <a:extLst>
              <a:ext uri="{FF2B5EF4-FFF2-40B4-BE49-F238E27FC236}">
                <a16:creationId xmlns:a16="http://schemas.microsoft.com/office/drawing/2014/main" id="{A7688EA4-54DE-BD9E-BC90-225028833DBA}"/>
              </a:ext>
            </a:extLst>
          </p:cNvPr>
          <p:cNvPicPr>
            <a:picLocks noGrp="1" noChangeAspect="1"/>
          </p:cNvPicPr>
          <p:nvPr>
            <p:ph sz="half" idx="1"/>
          </p:nvPr>
        </p:nvPicPr>
        <p:blipFill>
          <a:blip r:embed="rId2"/>
          <a:stretch>
            <a:fillRect/>
          </a:stretch>
        </p:blipFill>
        <p:spPr>
          <a:xfrm>
            <a:off x="581025" y="2611540"/>
            <a:ext cx="5422900" cy="2865233"/>
          </a:xfrm>
        </p:spPr>
      </p:pic>
      <p:pic>
        <p:nvPicPr>
          <p:cNvPr id="15" name="Content Placeholder 14" descr="Text&#10;&#10;Description automatically generated">
            <a:extLst>
              <a:ext uri="{FF2B5EF4-FFF2-40B4-BE49-F238E27FC236}">
                <a16:creationId xmlns:a16="http://schemas.microsoft.com/office/drawing/2014/main" id="{38DC1D85-F49A-FF44-9EB0-1377859ADF37}"/>
              </a:ext>
            </a:extLst>
          </p:cNvPr>
          <p:cNvPicPr>
            <a:picLocks noGrp="1" noChangeAspect="1"/>
          </p:cNvPicPr>
          <p:nvPr>
            <p:ph sz="half" idx="2"/>
          </p:nvPr>
        </p:nvPicPr>
        <p:blipFill>
          <a:blip r:embed="rId3"/>
          <a:stretch>
            <a:fillRect/>
          </a:stretch>
        </p:blipFill>
        <p:spPr>
          <a:xfrm>
            <a:off x="6565698" y="2735308"/>
            <a:ext cx="4667654" cy="2617697"/>
          </a:xfrm>
        </p:spPr>
      </p:pic>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6805F-94E0-DEC1-92FC-DB67FE78499A}"/>
              </a:ext>
            </a:extLst>
          </p:cNvPr>
          <p:cNvSpPr>
            <a:spLocks noGrp="1"/>
          </p:cNvSpPr>
          <p:nvPr>
            <p:ph type="title"/>
          </p:nvPr>
        </p:nvSpPr>
        <p:spPr/>
        <p:txBody>
          <a:bodyPr/>
          <a:lstStyle/>
          <a:p>
            <a:r>
              <a:rPr lang="it-IT" dirty="0"/>
              <a:t>Keycloak: Configurazione</a:t>
            </a:r>
          </a:p>
        </p:txBody>
      </p:sp>
      <p:sp>
        <p:nvSpPr>
          <p:cNvPr id="3" name="Segnaposto contenuto 2">
            <a:extLst>
              <a:ext uri="{FF2B5EF4-FFF2-40B4-BE49-F238E27FC236}">
                <a16:creationId xmlns:a16="http://schemas.microsoft.com/office/drawing/2014/main" id="{82B8B184-8FB5-FDC8-6BA1-599E9365904B}"/>
              </a:ext>
            </a:extLst>
          </p:cNvPr>
          <p:cNvSpPr>
            <a:spLocks noGrp="1"/>
          </p:cNvSpPr>
          <p:nvPr>
            <p:ph idx="1"/>
          </p:nvPr>
        </p:nvSpPr>
        <p:spPr>
          <a:xfrm>
            <a:off x="581192" y="2164593"/>
            <a:ext cx="11029615" cy="3806836"/>
          </a:xfrm>
        </p:spPr>
        <p:txBody>
          <a:bodyPr>
            <a:normAutofit fontScale="85000" lnSpcReduction="10000"/>
          </a:bodyPr>
          <a:lstStyle/>
          <a:p>
            <a:endParaRPr lang="it-IT" b="1" dirty="0"/>
          </a:p>
          <a:p>
            <a:endParaRPr lang="it-IT" b="1" dirty="0"/>
          </a:p>
          <a:p>
            <a:r>
              <a:rPr lang="it-IT" b="1" dirty="0"/>
              <a:t>Realm : </a:t>
            </a:r>
            <a:r>
              <a:rPr lang="it-IT" dirty="0"/>
              <a:t>consiste nel contesto di funzionamento dell’applicazione all’interno del quale ritroviamo tutti i </a:t>
            </a:r>
            <a:r>
              <a:rPr lang="it-IT" i="1" dirty="0"/>
              <a:t>client</a:t>
            </a:r>
            <a:r>
              <a:rPr lang="it-IT" dirty="0"/>
              <a:t>, </a:t>
            </a:r>
            <a:r>
              <a:rPr lang="it-IT" i="1" dirty="0"/>
              <a:t>utenti</a:t>
            </a:r>
            <a:r>
              <a:rPr lang="it-IT" dirty="0"/>
              <a:t>, </a:t>
            </a:r>
            <a:r>
              <a:rPr lang="it-IT" i="1" dirty="0"/>
              <a:t>ruoli</a:t>
            </a:r>
            <a:r>
              <a:rPr lang="it-IT" dirty="0"/>
              <a:t> e </a:t>
            </a:r>
            <a:r>
              <a:rPr lang="it-IT" i="1" dirty="0"/>
              <a:t>policy</a:t>
            </a:r>
            <a:r>
              <a:rPr lang="it-IT" dirty="0"/>
              <a:t> </a:t>
            </a:r>
            <a:endParaRPr lang="it-IT" b="1" dirty="0"/>
          </a:p>
          <a:p>
            <a:r>
              <a:rPr lang="it-IT" b="1" dirty="0"/>
              <a:t>Clients </a:t>
            </a:r>
            <a:r>
              <a:rPr lang="it-IT" dirty="0"/>
              <a:t>: sono entità che possono richiedere l’autenticazione di un utente a Keycloak. Sono caratterizzati da un ID (scelto all’atto della creazione del client) e da un secret (generato automaticamente da Keycloak e serve a connettersi al client)</a:t>
            </a:r>
          </a:p>
          <a:p>
            <a:r>
              <a:rPr lang="it-IT" b="1" dirty="0"/>
              <a:t>Utenti : </a:t>
            </a:r>
            <a:r>
              <a:rPr lang="it-IT" dirty="0"/>
              <a:t>sono poi stati definiti tutti gli utenti (dipendenti del risotrante) al quale è stato assegnato un </a:t>
            </a:r>
            <a:r>
              <a:rPr lang="it-IT" i="1" dirty="0"/>
              <a:t>username</a:t>
            </a:r>
            <a:r>
              <a:rPr lang="it-IT" dirty="0"/>
              <a:t> e </a:t>
            </a:r>
            <a:r>
              <a:rPr lang="it-IT" i="1" dirty="0"/>
              <a:t>password</a:t>
            </a:r>
          </a:p>
          <a:p>
            <a:r>
              <a:rPr lang="it-IT" b="1" dirty="0"/>
              <a:t>Ruoli</a:t>
            </a:r>
            <a:r>
              <a:rPr lang="it-IT" dirty="0"/>
              <a:t>: dopo ever creato gli utenti sono poi stati definiti i 6 utetni presenti nel dominio dell’applicazione: Accoglienza, Forno, Cassa, Cucina, Cameriere e Bar. Ad ogni utente è poi stato assegnato un ruolo (possibile anche assegnare più ruoli)</a:t>
            </a:r>
          </a:p>
          <a:p>
            <a:r>
              <a:rPr lang="it-IT" b="1" dirty="0"/>
              <a:t>Policy</a:t>
            </a:r>
            <a:r>
              <a:rPr lang="it-IT" dirty="0"/>
              <a:t>: sono poi state definite delle policy applicate alle risorse del nostro sistema per poter gestire meccanisi come l’accesso basato sul ruolo che verifica il ruolo associato all’utente con quello specificato nella policy associata alla risorsa. Qui è possibile specificare più policy diverse, ed eventualmente combinarle fra loro. Come per esempio l’accesso a determinate risorse solo da specifici ruoli (o utenti) e solo in determinati orari.</a:t>
            </a:r>
          </a:p>
          <a:p>
            <a:endParaRPr lang="it-IT" dirty="0"/>
          </a:p>
          <a:p>
            <a:endParaRPr lang="it-IT" b="1" dirty="0"/>
          </a:p>
          <a:p>
            <a:endParaRPr lang="it-IT" dirty="0"/>
          </a:p>
        </p:txBody>
      </p:sp>
    </p:spTree>
    <p:extLst>
      <p:ext uri="{BB962C8B-B14F-4D97-AF65-F5344CB8AC3E}">
        <p14:creationId xmlns:p14="http://schemas.microsoft.com/office/powerpoint/2010/main" val="291057297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2" ma:contentTypeDescription="Create a new document." ma:contentTypeScope="" ma:versionID="aef8504347a4dbeb7265cbe712be104a">
  <xsd:schema xmlns:xsd="http://www.w3.org/2001/XMLSchema" xmlns:xs="http://www.w3.org/2001/XMLSchema" xmlns:p="http://schemas.microsoft.com/office/2006/metadata/properties" xmlns:ns2="78bd1115-c349-4e94-811d-d06a7ae9090b" targetNamespace="http://schemas.microsoft.com/office/2006/metadata/properties" ma:root="true" ma:fieldsID="65563b94d1f17f8f0118868949f17d27" ns2:_="">
    <xsd:import namespace="78bd1115-c349-4e94-811d-d06a7ae9090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3.xml><?xml version="1.0" encoding="utf-8"?>
<ds:datastoreItem xmlns:ds="http://schemas.openxmlformats.org/officeDocument/2006/customXml" ds:itemID="{CC046695-65F2-4012-AD05-4D9730E48579}"/>
</file>

<file path=docProps/app.xml><?xml version="1.0" encoding="utf-8"?>
<Properties xmlns="http://schemas.openxmlformats.org/officeDocument/2006/extended-properties" xmlns:vt="http://schemas.openxmlformats.org/officeDocument/2006/docPropsVTypes">
  <Template>Tech design</Template>
  <TotalTime>375</TotalTime>
  <Words>1060</Words>
  <Application>Microsoft Office PowerPoint</Application>
  <PresentationFormat>Widescreen</PresentationFormat>
  <Paragraphs>107</Paragraphs>
  <Slides>17</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Helvetica Neue</vt:lpstr>
      <vt:lpstr>Wingdings 2</vt:lpstr>
      <vt:lpstr>Dividend</vt:lpstr>
      <vt:lpstr>Keycloak</vt:lpstr>
      <vt:lpstr>Focal points</vt:lpstr>
      <vt:lpstr>Keycloak</vt:lpstr>
      <vt:lpstr>Keycloak: autenticazione</vt:lpstr>
      <vt:lpstr>Osservazioni: SAML vs Openid connect</vt:lpstr>
      <vt:lpstr>Keycloak : Autorizzazioni</vt:lpstr>
      <vt:lpstr>Osservazioni: Risorse e Policy</vt:lpstr>
      <vt:lpstr>Keycloak: Configurazione e integrazione </vt:lpstr>
      <vt:lpstr>Keycloak: Configurazione</vt:lpstr>
      <vt:lpstr>Keycloak: Integrazione</vt:lpstr>
      <vt:lpstr>Keycloak : flusso Autenticazione (prima) </vt:lpstr>
      <vt:lpstr>Keycloak : flusso Autenticazione (dopo) </vt:lpstr>
      <vt:lpstr>Osservazioni: Flusso di autenticazione (SSO)</vt:lpstr>
      <vt:lpstr>Keycloak : Autorizzazione</vt:lpstr>
      <vt:lpstr>Keycloak threat modeling</vt:lpstr>
      <vt:lpstr>Keycloak threat modeling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Antonio Iacono</cp:lastModifiedBy>
  <cp:revision>7</cp:revision>
  <dcterms:created xsi:type="dcterms:W3CDTF">2022-12-02T16:52:54Z</dcterms:created>
  <dcterms:modified xsi:type="dcterms:W3CDTF">2022-12-10T17:09:16Z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