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Confidentiality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Integrity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Availability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Confidentiality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Integrity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Availability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u="sng" dirty="0">
                <a:solidFill>
                  <a:schemeClr val="bg1"/>
                </a:solidFill>
              </a:rPr>
              <a:t>Lightning</a:t>
            </a:r>
            <a:r>
              <a:rPr lang="en-US" sz="6000" dirty="0">
                <a:solidFill>
                  <a:schemeClr val="bg1"/>
                </a:solidFill>
              </a:rPr>
              <a:t>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2273375" cy="833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Alessio Foggia	</a:t>
            </a:r>
          </a:p>
          <a:p>
            <a:r>
              <a:rPr lang="en-US" dirty="0">
                <a:solidFill>
                  <a:srgbClr val="7CEBFF"/>
                </a:solidFill>
              </a:rPr>
              <a:t>Antonio </a:t>
            </a:r>
            <a:r>
              <a:rPr lang="en-US" dirty="0" err="1">
                <a:solidFill>
                  <a:srgbClr val="7CEBFF"/>
                </a:solidFill>
              </a:rPr>
              <a:t>Iacono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A450D8-2891-947E-1773-87C26DCA0B82}"/>
              </a:ext>
            </a:extLst>
          </p:cNvPr>
          <p:cNvSpPr txBox="1">
            <a:spLocks/>
          </p:cNvSpPr>
          <p:nvPr/>
        </p:nvSpPr>
        <p:spPr>
          <a:xfrm>
            <a:off x="4763236" y="5467244"/>
            <a:ext cx="5902965" cy="833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CEBFF"/>
                </a:solidFill>
              </a:rPr>
              <a:t>Giuseppe	Francesco Di </a:t>
            </a:r>
            <a:r>
              <a:rPr lang="en-US" dirty="0" err="1">
                <a:solidFill>
                  <a:srgbClr val="7CEBFF"/>
                </a:solidFill>
              </a:rPr>
              <a:t>Cecio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Giuseppe DE Rosa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3A9AF-61FA-65AB-7CDE-35E3E41D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lightning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Vault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575894" y="2362203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Vault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Diversi strati di autenticazione e crittografia richiedono una serie di credenziali, e certificati, da poter salvare in maniera sicura.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Può essere </a:t>
            </a:r>
            <a:r>
              <a:rPr lang="it-IT" dirty="0" err="1"/>
              <a:t>deployato</a:t>
            </a:r>
            <a:r>
              <a:rPr lang="it-IT" dirty="0"/>
              <a:t> su una macchina diversa da quella su cui gira il Web Server, in tal caso utilizzerà TLS+AES 256-bit per la crittografia dei dati.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L’accesso alle informazioni (chiamate </a:t>
            </a:r>
            <a:r>
              <a:rPr lang="it-IT" b="1" dirty="0"/>
              <a:t>segreti</a:t>
            </a:r>
            <a:r>
              <a:rPr lang="it-IT" dirty="0"/>
              <a:t>) può essere gestito con una politica basata su ruoli per la quale è molto semplice garantire e revocare permessi.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Può essere configurato per far sì che, se un nodo </a:t>
            </a:r>
            <a:r>
              <a:rPr lang="it-IT" dirty="0" err="1"/>
              <a:t>Vault</a:t>
            </a:r>
            <a:r>
              <a:rPr lang="it-IT" dirty="0"/>
              <a:t> muore, un altro lo rimpiazzi, garantendo l’</a:t>
            </a:r>
            <a:r>
              <a:rPr lang="it-IT" b="1" dirty="0" err="1"/>
              <a:t>availability</a:t>
            </a:r>
            <a:r>
              <a:rPr lang="it-IT" dirty="0"/>
              <a:t>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Vi si accede attraverso dei token (3 su 5 almeno). I segreti sono salvati secondo coppie chiave-valore dove le chiavi sono dei </a:t>
            </a:r>
            <a:r>
              <a:rPr lang="it-IT" dirty="0" err="1"/>
              <a:t>path</a:t>
            </a:r>
            <a:r>
              <a:rPr lang="it-IT" dirty="0"/>
              <a:t> particolari. Anche qualora un utente malintenzionato venga in possesso dei token, dovrebbe conoscere il </a:t>
            </a:r>
            <a:r>
              <a:rPr lang="it-IT" dirty="0" err="1"/>
              <a:t>path</a:t>
            </a:r>
            <a:r>
              <a:rPr lang="it-IT" dirty="0"/>
              <a:t> ed il formato di scambio dei messaggi di </a:t>
            </a:r>
            <a:r>
              <a:rPr lang="it-IT" dirty="0" err="1"/>
              <a:t>Vault</a:t>
            </a:r>
            <a:r>
              <a:rPr lang="it-IT" dirty="0"/>
              <a:t> per poterli leggere correttamente. </a:t>
            </a:r>
          </a:p>
        </p:txBody>
      </p:sp>
    </p:spTree>
    <p:extLst>
      <p:ext uri="{BB962C8B-B14F-4D97-AF65-F5344CB8AC3E}">
        <p14:creationId xmlns:p14="http://schemas.microsoft.com/office/powerpoint/2010/main" val="40484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</a:t>
            </a:r>
            <a:r>
              <a:rPr lang="en-US" dirty="0" err="1"/>
              <a:t>Implementazione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438540" y="1950098"/>
            <a:ext cx="11166970" cy="46851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WebServer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Progettato per fare affidamento su Keycloack sia per l’autenticazione che l’autorizzazione.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Effettua input </a:t>
            </a:r>
            <a:r>
              <a:rPr lang="it-IT" dirty="0" err="1"/>
              <a:t>validation</a:t>
            </a:r>
            <a:r>
              <a:rPr lang="it-IT" dirty="0"/>
              <a:t> e </a:t>
            </a:r>
            <a:r>
              <a:rPr lang="it-IT" dirty="0" err="1"/>
              <a:t>sanitization</a:t>
            </a:r>
            <a:r>
              <a:rPr lang="it-IT" dirty="0"/>
              <a:t> prima di mandare query al DB.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L’accesso a </a:t>
            </a:r>
            <a:r>
              <a:rPr lang="it-IT" dirty="0" err="1"/>
              <a:t>Vault</a:t>
            </a:r>
            <a:r>
              <a:rPr lang="it-IT" dirty="0"/>
              <a:t> viene effettuato dinamicamente senza salvare chiavi o password </a:t>
            </a:r>
            <a:r>
              <a:rPr lang="it-IT" dirty="0" err="1"/>
              <a:t>plaintext</a:t>
            </a:r>
            <a:r>
              <a:rPr lang="it-IT" dirty="0"/>
              <a:t> nel codice. </a:t>
            </a:r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  <a:p>
            <a:r>
              <a:rPr lang="it-IT" b="1" dirty="0"/>
              <a:t>Proxy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Implementano ad hoc una comunicazione SSL coi client Android senza fare uso di librerie esterne.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Progettati per essere semplici: ritrasmettono i messaggi senza rischiare di essere dei colli di bottiglia. </a:t>
            </a:r>
          </a:p>
          <a:p>
            <a:pPr>
              <a:buFont typeface="Wingdings 2" panose="05020102010507070707" pitchFamily="18" charset="2"/>
              <a:buChar char=""/>
            </a:pPr>
            <a:endParaRPr lang="it-IT" dirty="0"/>
          </a:p>
          <a:p>
            <a:r>
              <a:rPr lang="it-IT" b="1" dirty="0"/>
              <a:t>Client Android: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Implementa ad hoc una comunicazione SSL con i Proxy senza fare uso di librerie esterne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Verifica il certificato pubblico dei proxy ad ogni comunicazione, per avere certezza del mittente/destinatario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Non memorizza nessun tipo di informazione sensibile o che possa ritenersi pericolosa per la funzionalità del sistema</a:t>
            </a:r>
          </a:p>
        </p:txBody>
      </p:sp>
    </p:spTree>
    <p:extLst>
      <p:ext uri="{BB962C8B-B14F-4D97-AF65-F5344CB8AC3E}">
        <p14:creationId xmlns:p14="http://schemas.microsoft.com/office/powerpoint/2010/main" val="372205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148AE-4BAD-4E5B-5818-75A86542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Lightning Order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A3BF91-F114-2A93-FB8E-EAB4E4D7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8" y="2247174"/>
            <a:ext cx="1992537" cy="43182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41AE19D-4F48-63F6-57FA-0E5EB00F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456" y="2247174"/>
            <a:ext cx="2056543" cy="44569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859208B-1405-20DE-674B-8BB3D653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228" y="2247174"/>
            <a:ext cx="1667301" cy="3613369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EEE07E5-43A8-464D-66AC-EAA346270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229" y="2247174"/>
            <a:ext cx="1803449" cy="39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C939CC6-928C-1AFA-695B-D6825B95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129534"/>
            <a:ext cx="3558791" cy="3678303"/>
          </a:xfrm>
        </p:spPr>
        <p:txBody>
          <a:bodyPr/>
          <a:lstStyle/>
          <a:p>
            <a:r>
              <a:rPr lang="it-IT" b="1" dirty="0"/>
              <a:t>Lightning order</a:t>
            </a:r>
            <a:r>
              <a:rPr lang="it-IT" dirty="0"/>
              <a:t> è un’applicazione </a:t>
            </a:r>
            <a:r>
              <a:rPr lang="it-IT" b="1" dirty="0"/>
              <a:t>basata su eventi</a:t>
            </a:r>
            <a:r>
              <a:rPr lang="it-IT" dirty="0"/>
              <a:t> che si prefigge l’obiettivo di facilitare la gestione di un ristorante sotto ogni aspetto, dal singolo cameriere fino al ristoratore stesso. 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849DD9E-CAF1-0FCE-355D-D762324E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98" y="708709"/>
            <a:ext cx="7309411" cy="42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783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Confidentiality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41581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confidentiality</a:t>
            </a:r>
            <a:r>
              <a:rPr lang="it-IT" b="1" dirty="0"/>
              <a:t>: </a:t>
            </a:r>
            <a:r>
              <a:rPr lang="it-IT" dirty="0"/>
              <a:t>le informazioni </a:t>
            </a:r>
            <a:r>
              <a:rPr lang="it-IT" dirty="0" err="1"/>
              <a:t>interscambiate</a:t>
            </a:r>
            <a:r>
              <a:rPr lang="it-IT" dirty="0"/>
              <a:t> tra i vari sistemi devono essere opportunamente protette e rese non disponibili ad utenti non autorizzati all’accesso. </a:t>
            </a:r>
            <a:endParaRPr lang="it-IT" b="1" dirty="0"/>
          </a:p>
          <a:p>
            <a:r>
              <a:rPr lang="it-IT" b="1" dirty="0"/>
              <a:t>Privacy</a:t>
            </a:r>
            <a:r>
              <a:rPr lang="it-IT" dirty="0"/>
              <a:t>: non più delle informazioni strettamente necessarie circa gli utenti del sistema devono essere memorizzate nel sistema. Queste devono essere protette e dev’essere chiaro chi può accederle e chi no.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C8A1C26-DACE-46C6-0685-F7D86D8BC3E8}"/>
              </a:ext>
            </a:extLst>
          </p:cNvPr>
          <p:cNvSpPr txBox="1">
            <a:spLocks/>
          </p:cNvSpPr>
          <p:nvPr/>
        </p:nvSpPr>
        <p:spPr>
          <a:xfrm>
            <a:off x="903578" y="3862754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9060044-B3D3-21A0-45A3-214DBCBD1FA2}"/>
              </a:ext>
            </a:extLst>
          </p:cNvPr>
          <p:cNvSpPr txBox="1">
            <a:spLocks/>
          </p:cNvSpPr>
          <p:nvPr/>
        </p:nvSpPr>
        <p:spPr>
          <a:xfrm>
            <a:off x="581191" y="4186617"/>
            <a:ext cx="11029615" cy="154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comunicazioni sono state criptate e le informazioni salvate su un database esterno ritenuto opportunamente affidabile e sicuro. </a:t>
            </a:r>
          </a:p>
        </p:txBody>
      </p:sp>
    </p:spTree>
    <p:extLst>
      <p:ext uri="{BB962C8B-B14F-4D97-AF65-F5344CB8AC3E}">
        <p14:creationId xmlns:p14="http://schemas.microsoft.com/office/powerpoint/2010/main" val="29105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81FCD-D932-D04F-9E60-04510E8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Integrity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B6D59-7601-A56B-F9D1-02F2DC37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35012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integrity</a:t>
            </a:r>
            <a:r>
              <a:rPr lang="it-IT" b="1" dirty="0"/>
              <a:t>: </a:t>
            </a:r>
            <a:r>
              <a:rPr lang="it-IT" dirty="0"/>
              <a:t>le informazioni e i programmi vengono modificati solo ed unicamente in maniera autorizzata. </a:t>
            </a:r>
          </a:p>
          <a:p>
            <a:r>
              <a:rPr lang="it-IT" b="1" dirty="0"/>
              <a:t>System </a:t>
            </a:r>
            <a:r>
              <a:rPr lang="it-IT" b="1" dirty="0" err="1"/>
              <a:t>integrity</a:t>
            </a:r>
            <a:r>
              <a:rPr lang="it-IT" dirty="0"/>
              <a:t>: assicurarsi che il sistema lavori nella maniera per la quale è stato progettato, libero da eventuali inavvertite o non autorizzate manipolazioni. </a:t>
            </a:r>
          </a:p>
          <a:p>
            <a:endParaRPr lang="it-IT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3D7B44A-B314-8B15-CA90-AC7D4FCD382B}"/>
              </a:ext>
            </a:extLst>
          </p:cNvPr>
          <p:cNvSpPr txBox="1">
            <a:spLocks/>
          </p:cNvSpPr>
          <p:nvPr/>
        </p:nvSpPr>
        <p:spPr>
          <a:xfrm>
            <a:off x="909440" y="3522785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F7FF0B9-0D9F-74D4-4127-7FD6F7A6F09A}"/>
              </a:ext>
            </a:extLst>
          </p:cNvPr>
          <p:cNvSpPr txBox="1">
            <a:spLocks/>
          </p:cNvSpPr>
          <p:nvPr/>
        </p:nvSpPr>
        <p:spPr>
          <a:xfrm>
            <a:off x="581191" y="3798277"/>
            <a:ext cx="11029615" cy="223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livello software, sono state previste soluzioni quali Keycloack e </a:t>
            </a:r>
            <a:r>
              <a:rPr lang="it-IT" dirty="0" err="1"/>
              <a:t>Vault</a:t>
            </a:r>
            <a:r>
              <a:rPr lang="it-IT" dirty="0"/>
              <a:t> per garantire l’accesso, la modifica e l’utilizzo delle informazioni in maniera concorde alle specifiche del sistema. </a:t>
            </a:r>
          </a:p>
          <a:p>
            <a:r>
              <a:rPr lang="it-IT" dirty="0"/>
              <a:t>A livello fisico, verranno date opportune indicazioni all’utente finale sulla messa in sicurezza della macchina fisica sulla quale girerà l’eseguibile </a:t>
            </a:r>
            <a:r>
              <a:rPr lang="it-IT" dirty="0" err="1"/>
              <a:t>jar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3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BA765-3507-E533-921F-BD9FC71D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Availability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64D9C2A-CD95-3012-9769-785EEE6F6B2A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Assicurare la continuità del servizio solo agli utenti autorizzati.</a:t>
            </a:r>
          </a:p>
          <a:p>
            <a:endParaRPr lang="it-IT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E2AAE92-034F-08A0-458D-EE7E06A5B994}"/>
              </a:ext>
            </a:extLst>
          </p:cNvPr>
          <p:cNvSpPr txBox="1">
            <a:spLocks/>
          </p:cNvSpPr>
          <p:nvPr/>
        </p:nvSpPr>
        <p:spPr>
          <a:xfrm>
            <a:off x="868410" y="3247291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7C455C3-102C-327F-9C3C-A881680095E7}"/>
              </a:ext>
            </a:extLst>
          </p:cNvPr>
          <p:cNvSpPr txBox="1">
            <a:spLocks/>
          </p:cNvSpPr>
          <p:nvPr/>
        </p:nvSpPr>
        <p:spPr>
          <a:xfrm>
            <a:off x="581192" y="3446583"/>
            <a:ext cx="11029615" cy="223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database è stato spostato su un provider esterno che fosse garante di </a:t>
            </a:r>
            <a:r>
              <a:rPr lang="it-IT" dirty="0" err="1"/>
              <a:t>availability</a:t>
            </a:r>
            <a:r>
              <a:rPr lang="it-IT" dirty="0"/>
              <a:t> del servizio. </a:t>
            </a:r>
          </a:p>
          <a:p>
            <a:r>
              <a:rPr lang="it-IT" dirty="0"/>
              <a:t>Il sistema implementa una politica basata su ruoli che, attraverso Keycloack, garantisca il servizio solo agli utenti autorizzati col minimo privilegio associato. </a:t>
            </a:r>
          </a:p>
        </p:txBody>
      </p:sp>
    </p:spTree>
    <p:extLst>
      <p:ext uri="{BB962C8B-B14F-4D97-AF65-F5344CB8AC3E}">
        <p14:creationId xmlns:p14="http://schemas.microsoft.com/office/powerpoint/2010/main" val="42614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9116F-D930-58E4-7F54-E7E3B282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Aggiuntivi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37F398-6C23-0661-8ED3-3AB0183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4104"/>
          </a:xfrm>
        </p:spPr>
        <p:txBody>
          <a:bodyPr>
            <a:normAutofit/>
          </a:bodyPr>
          <a:lstStyle/>
          <a:p>
            <a:r>
              <a:rPr lang="it-IT" b="1" dirty="0"/>
              <a:t>Access control: </a:t>
            </a:r>
            <a:r>
              <a:rPr lang="it-IT" dirty="0"/>
              <a:t>il sistema prevede più meccanismi di autorizzazione.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L’amministratore di sistema deve autenticarsi opportunamente a </a:t>
            </a:r>
            <a:r>
              <a:rPr lang="it-IT" dirty="0" err="1"/>
              <a:t>Vault</a:t>
            </a:r>
            <a:r>
              <a:rPr lang="it-IT" dirty="0"/>
              <a:t>, Keycloack ed Amazon AWS prima di poter mettere in esecuzione il servizio.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L’utente deve autenticarsi prima con un username ed una password e poi, ad ogni richiesta, con un refresh token personale per poter mandare e ricevere messaggi dal sistema centrale. </a:t>
            </a:r>
          </a:p>
          <a:p>
            <a:r>
              <a:rPr lang="it-IT" b="1" dirty="0"/>
              <a:t>Audit and accountability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Amazon AWS permette la possibilità di registrare tutte le operazioni effettuate sul database.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Il sistema centrale è capace di tenerne traccia con grana ancora più fine, individuando l’utente cui è associata una determinata operazione ed il ruolo. </a:t>
            </a:r>
          </a:p>
          <a:p>
            <a:r>
              <a:rPr lang="it-IT" b="1" dirty="0" err="1"/>
              <a:t>Disaster</a:t>
            </a:r>
            <a:r>
              <a:rPr lang="it-IT" b="1" dirty="0"/>
              <a:t> recovery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Amazon AWS permette la possibilità di gestire backup del database localizzati in luoghi nel globo diversi della regione di disponibilità del database stesso..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9442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BC64D59-0085-6968-1B7F-03BFA5E7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" y="620713"/>
            <a:ext cx="11863510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6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</a:t>
            </a:r>
            <a:r>
              <a:rPr lang="en-US" dirty="0" err="1"/>
              <a:t>Keycloak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575894" y="2362203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Keycloak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Permette una gestione basata su ruoli degli utenti, permettendo di implementare facilmente meccanismi basati sul </a:t>
            </a:r>
            <a:r>
              <a:rPr lang="it-IT" b="1" dirty="0" err="1"/>
              <a:t>least</a:t>
            </a:r>
            <a:r>
              <a:rPr lang="it-IT" b="1" dirty="0"/>
              <a:t> </a:t>
            </a:r>
            <a:r>
              <a:rPr lang="it-IT" b="1" dirty="0" err="1"/>
              <a:t>privilege</a:t>
            </a:r>
            <a:r>
              <a:rPr lang="it-IT" dirty="0"/>
              <a:t>. Questo si traduce anche nella possibilità di implementare meccanismi di </a:t>
            </a:r>
            <a:r>
              <a:rPr lang="it-IT" b="1" dirty="0" err="1"/>
              <a:t>identity</a:t>
            </a:r>
            <a:r>
              <a:rPr lang="it-IT" b="1" dirty="0"/>
              <a:t> </a:t>
            </a:r>
            <a:r>
              <a:rPr lang="it-IT" b="1" dirty="0" err="1"/>
              <a:t>brokering</a:t>
            </a:r>
            <a:r>
              <a:rPr lang="it-IT" dirty="0"/>
              <a:t>, per cui è possibile dinamicamente associare uno o più ruoli ad un utente in caso di necessità.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Permette di utilizzare un access token ed un refresh token. Quest’ultimo è particolarmente utile per implementare meccanismi di </a:t>
            </a:r>
            <a:r>
              <a:rPr lang="it-IT" b="1" dirty="0"/>
              <a:t>Single </a:t>
            </a:r>
            <a:r>
              <a:rPr lang="it-IT" b="1" dirty="0" err="1"/>
              <a:t>Sign</a:t>
            </a:r>
            <a:r>
              <a:rPr lang="it-IT" b="1" dirty="0"/>
              <a:t>-On</a:t>
            </a:r>
            <a:r>
              <a:rPr lang="it-IT" dirty="0"/>
              <a:t>, settando opportunamente le opzioni di durata sull’interfaccia web di Keycloack stesso.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L’architettura basata ad eventi si sposa bene con le API di </a:t>
            </a:r>
            <a:r>
              <a:rPr lang="it-IT" dirty="0" err="1"/>
              <a:t>Keycloak</a:t>
            </a:r>
            <a:r>
              <a:rPr lang="it-IT" dirty="0"/>
              <a:t> che possono essere utilizzate come delle REST API ad un determinato </a:t>
            </a:r>
            <a:r>
              <a:rPr lang="it-IT" dirty="0" err="1"/>
              <a:t>path</a:t>
            </a:r>
            <a:r>
              <a:rPr lang="it-IT" dirty="0"/>
              <a:t>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La comunicazione verso il Web Server </a:t>
            </a:r>
            <a:r>
              <a:rPr lang="it-IT" b="1" dirty="0"/>
              <a:t>non è stata crittografata</a:t>
            </a:r>
            <a:r>
              <a:rPr lang="it-IT" dirty="0"/>
              <a:t> poiché, comunicando in locale, si è preferito non appesantire ulteriormente lo scambio di informazioni. </a:t>
            </a:r>
          </a:p>
        </p:txBody>
      </p:sp>
    </p:spTree>
    <p:extLst>
      <p:ext uri="{BB962C8B-B14F-4D97-AF65-F5344CB8AC3E}">
        <p14:creationId xmlns:p14="http://schemas.microsoft.com/office/powerpoint/2010/main" val="5889526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30E544-50C2-46C9-A58D-92D5B23B7F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463A4F-5A3B-4F75-90C2-528010097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d1115-c349-4e94-811d-d06a7ae90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872</Words>
  <Application>Microsoft Office PowerPoint</Application>
  <PresentationFormat>Widescreen</PresentationFormat>
  <Paragraphs>68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Gill Sans MT</vt:lpstr>
      <vt:lpstr>Wingdings 2</vt:lpstr>
      <vt:lpstr>Dividend</vt:lpstr>
      <vt:lpstr>Lightning Order</vt:lpstr>
      <vt:lpstr>Tech Requirements</vt:lpstr>
      <vt:lpstr>Requisiti chiave</vt:lpstr>
      <vt:lpstr>Requisiti: Confidentiality</vt:lpstr>
      <vt:lpstr>Requisiti: Integrity</vt:lpstr>
      <vt:lpstr>Requisiti: Availability</vt:lpstr>
      <vt:lpstr>Requisiti Aggiuntivi</vt:lpstr>
      <vt:lpstr>Presentazione standard di PowerPoint</vt:lpstr>
      <vt:lpstr>Osservazioni: Keycloak</vt:lpstr>
      <vt:lpstr>Osservazioni: Vault</vt:lpstr>
      <vt:lpstr>Osservazioni: Implementazione</vt:lpstr>
      <vt:lpstr>Lightning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FRANCESCO DI CECIO</cp:lastModifiedBy>
  <cp:revision>16</cp:revision>
  <dcterms:created xsi:type="dcterms:W3CDTF">2022-12-02T16:52:54Z</dcterms:created>
  <dcterms:modified xsi:type="dcterms:W3CDTF">2022-12-05T15:36:58Z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