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82" r:id="rId7"/>
    <p:sldId id="283" r:id="rId8"/>
    <p:sldId id="284" r:id="rId9"/>
    <p:sldId id="285" r:id="rId10"/>
    <p:sldId id="286" r:id="rId11"/>
    <p:sldId id="289" r:id="rId12"/>
    <p:sldId id="290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Access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52592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AC-17(1): </a:t>
            </a:r>
            <a:r>
              <a:rPr lang="it-IT" sz="2000" b="1" dirty="0">
                <a:ea typeface="Calibri" panose="020F0502020204030204" pitchFamily="34" charset="0"/>
                <a:cs typeface="Times New Roman"/>
              </a:rPr>
              <a:t>Monitoraggio e controllo</a:t>
            </a:r>
            <a:r>
              <a:rPr lang="it-IT" sz="2000" dirty="0">
                <a:ea typeface="Calibri" panose="020F0502020204030204" pitchFamily="34" charset="0"/>
                <a:cs typeface="Times New Roman"/>
              </a:rPr>
              <a:t>. Impiegare meccanismi automatici per monitorare e controllare i metodi di accesso remoto.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AC-17(4):  </a:t>
            </a:r>
            <a:r>
              <a:rPr lang="it-IT" sz="2000" b="1" dirty="0">
                <a:ea typeface="+mn-lt"/>
                <a:cs typeface="+mn-lt"/>
              </a:rPr>
              <a:t>Accessi e comandi privilegiati</a:t>
            </a:r>
            <a:r>
              <a:rPr lang="it-IT" sz="2000" dirty="0">
                <a:ea typeface="+mn-lt"/>
                <a:cs typeface="+mn-lt"/>
              </a:rPr>
              <a:t>.  Autorizzare l’esecuzione di comandi privilegiati e l’accesso ad informazioni rilevanti per la sicurezza tramite accesso remoto in maniera tale che sia possibile effettuare il tracciamento. Documentare le motivazioni per l’accesso remoto a tali funzionalità.</a:t>
            </a:r>
            <a:endParaRPr lang="en-US" sz="2000" dirty="0">
              <a:ea typeface="+mn-lt"/>
              <a:cs typeface="+mn-lt"/>
            </a:endParaRP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411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AC-18(1):</a:t>
            </a:r>
            <a:r>
              <a:rPr lang="it-IT" sz="2000" b="1" dirty="0"/>
              <a:t> Autenticazione e Crittografia per l’accesso Wireless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AC-18(4): </a:t>
            </a:r>
            <a:r>
              <a:rPr lang="it-IT" sz="2000" b="1" dirty="0"/>
              <a:t>Configurazioni ristrette per gli utenti.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AC-18(5):  </a:t>
            </a:r>
            <a:r>
              <a:rPr lang="it-IT" sz="2000" b="1" dirty="0"/>
              <a:t>Selezione delle antenne radio per la trasmissione.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AC-19(5): </a:t>
            </a:r>
            <a:r>
              <a:rPr lang="it-IT" sz="2000" b="1" dirty="0"/>
              <a:t>Crittografia per i dispositivi mobili</a:t>
            </a:r>
            <a:r>
              <a:rPr lang="it-IT" sz="2000" dirty="0"/>
              <a:t>. Utilizzo di meccanismi di crittografia per garantire la confidenzialità e l’integrità delle informazioni su un dispositivo mobile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11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AC-20(1): </a:t>
            </a:r>
            <a:r>
              <a:rPr lang="it-IT" sz="2000" b="1" dirty="0"/>
              <a:t>Uso di sistemi informativi esterni con limitazioni di uso autorizzato</a:t>
            </a:r>
            <a:r>
              <a:rPr lang="it-IT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AC-20(2): </a:t>
            </a:r>
            <a:r>
              <a:rPr lang="it-IT" sz="2000" b="1" dirty="0"/>
              <a:t>Dispositivi portatili di stoccaggio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79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AC-2: </a:t>
            </a:r>
            <a:r>
              <a:rPr lang="it-IT" sz="2400" b="1" dirty="0"/>
              <a:t>Account Management</a:t>
            </a:r>
            <a:r>
              <a:rPr lang="it-IT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AC-3: </a:t>
            </a:r>
            <a:r>
              <a:rPr lang="it-IT" sz="2400" b="1" dirty="0"/>
              <a:t>Enforcement degli accessi</a:t>
            </a:r>
            <a:r>
              <a:rPr lang="it-IT" sz="2400" dirty="0"/>
              <a:t>. </a:t>
            </a:r>
            <a:r>
              <a:rPr lang="it-IT" sz="2400" dirty="0">
                <a:ea typeface="Calibri" panose="020F0502020204030204" pitchFamily="34" charset="0"/>
                <a:cs typeface="Times New Roman"/>
              </a:rPr>
              <a:t>Effettuare l’enforcement di autorizzazioni approvate per l’accesso logico a informazioni e risorse del sistema nel rispetto delle policy di controllo accessi applicabili</a:t>
            </a:r>
            <a:r>
              <a:rPr lang="it-IT" sz="2400" dirty="0">
                <a:latin typeface="Avenir Next LT Pro"/>
                <a:ea typeface="Calibri" panose="020F0502020204030204" pitchFamily="34" charset="0"/>
                <a:cs typeface="Times New Roman"/>
              </a:rPr>
              <a:t>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AC-4: </a:t>
            </a:r>
            <a:r>
              <a:rPr lang="it-IT" sz="2400" b="1" dirty="0"/>
              <a:t>Enforcement del flusso di informazioni</a:t>
            </a:r>
            <a:r>
              <a:rPr lang="it-IT" sz="2400" dirty="0"/>
              <a:t>. Impiegare meccanismi di autorizzazione per il controllo del flusso di informazioni all’interno del sistema e tra diversi sistemi connessi.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AC-5: </a:t>
            </a:r>
            <a:r>
              <a:rPr lang="it-IT" sz="2400" b="1" dirty="0"/>
              <a:t>Separazione dei compiti</a:t>
            </a:r>
            <a:r>
              <a:rPr lang="it-IT" sz="2400" dirty="0"/>
              <a:t>. Separar le funzioni di business tra diversi utenti o ruoli.</a:t>
            </a:r>
          </a:p>
        </p:txBody>
      </p:sp>
    </p:spTree>
    <p:extLst>
      <p:ext uri="{BB962C8B-B14F-4D97-AF65-F5344CB8AC3E}">
        <p14:creationId xmlns:p14="http://schemas.microsoft.com/office/powerpoint/2010/main" val="342503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AC-6: </a:t>
            </a:r>
            <a:r>
              <a:rPr lang="it-IT" b="1" dirty="0"/>
              <a:t>Privilegio minimo. </a:t>
            </a:r>
            <a:r>
              <a:rPr lang="it-IT" dirty="0"/>
              <a:t>Ogni utente deve poter svolgere solo le azioni necessarie al raggiungimento del task assegnato.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AC-6(1): </a:t>
            </a:r>
            <a:r>
              <a:rPr lang="it-IT" b="1" dirty="0"/>
              <a:t>Accesso autorizzato a funzioni di sicurezza</a:t>
            </a:r>
            <a:r>
              <a:rPr lang="it-IT" dirty="0"/>
              <a:t>.  Autorizzare l’accesso alle funzioni di sicurezza (hardware, software o firmware) e ad informazioni rilevanti per la sicurezza.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AC-6(2): </a:t>
            </a:r>
            <a:r>
              <a:rPr lang="it-IT" b="1" dirty="0"/>
              <a:t>Accesso a funzioni non rilevanti per la sicurezza tramite account non privilegiati.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AC-6(5): </a:t>
            </a:r>
            <a:r>
              <a:rPr lang="it-IT" b="1" dirty="0"/>
              <a:t>Account privilegiati</a:t>
            </a:r>
            <a:r>
              <a:rPr lang="it-IT" dirty="0"/>
              <a:t>. Restringere gli account privilegiati a personale o utenti esclusivi.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AC-6(9):</a:t>
            </a:r>
            <a:r>
              <a:rPr lang="it-IT" b="1" dirty="0">
                <a:ea typeface="Calibri" panose="020F0502020204030204" pitchFamily="34" charset="0"/>
                <a:cs typeface="Times New Roman" panose="02020603050405020304" pitchFamily="18" charset="0"/>
              </a:rPr>
              <a:t>Log degli utilizzi di funzioni privilegiate</a:t>
            </a:r>
            <a:r>
              <a:rPr lang="it-IT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AC-6(10):  </a:t>
            </a:r>
            <a:r>
              <a:rPr lang="it-IT" b="1" dirty="0"/>
              <a:t>Vietare agli utenti non privilegiati l’esecuzione di funzioni privilegiate.</a:t>
            </a:r>
          </a:p>
        </p:txBody>
      </p:sp>
    </p:spTree>
    <p:extLst>
      <p:ext uri="{BB962C8B-B14F-4D97-AF65-F5344CB8AC3E}">
        <p14:creationId xmlns:p14="http://schemas.microsoft.com/office/powerpoint/2010/main" val="201801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AC-7: </a:t>
            </a:r>
            <a:r>
              <a:rPr lang="it-IT" sz="2400" b="1" dirty="0"/>
              <a:t>Tentativi di login falliti</a:t>
            </a:r>
            <a:r>
              <a:rPr lang="it-IT" sz="2400" dirty="0"/>
              <a:t>.</a:t>
            </a:r>
            <a:r>
              <a:rPr lang="it-IT" sz="2400" dirty="0">
                <a:latin typeface="Avenir Next LT Pro"/>
                <a:ea typeface="Calibri" panose="020F0502020204030204" pitchFamily="34" charset="0"/>
                <a:cs typeface="Times New Roman"/>
              </a:rPr>
              <a:t> </a:t>
            </a:r>
            <a:r>
              <a:rPr lang="it-IT" sz="2400" dirty="0">
                <a:ea typeface="Calibri" panose="020F0502020204030204" pitchFamily="34" charset="0"/>
                <a:cs typeface="Times New Roman"/>
              </a:rPr>
              <a:t>Imporre un limite di tentativi di login consecutivi falliti da parte di un utente nell’arco di un determinato periodo di tempo e automaticamente bloccare l’account o il nodo per un certo tempo. Notificare, dunque, l’admin di sistema e prendere altri provvedimenti quando si eccede il massimo numero di tentativi</a:t>
            </a:r>
            <a:r>
              <a:rPr lang="it-IT" sz="2400" dirty="0">
                <a:latin typeface="Avenir Next LT Pro"/>
                <a:ea typeface="Calibri" panose="020F0502020204030204" pitchFamily="34" charset="0"/>
                <a:cs typeface="Times New Roman"/>
              </a:rPr>
              <a:t>.</a:t>
            </a:r>
            <a:endParaRPr lang="it-I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AC-12: </a:t>
            </a:r>
            <a:r>
              <a:rPr lang="it-IT" sz="2400" b="1" dirty="0"/>
              <a:t>Terminazione di sessione</a:t>
            </a:r>
            <a:r>
              <a:rPr lang="it-IT" sz="2400" dirty="0"/>
              <a:t>. Terminare automaticamente una sessione utente a seguito del verificarsi di specifiche condizioni.</a:t>
            </a:r>
          </a:p>
        </p:txBody>
      </p:sp>
    </p:spTree>
    <p:extLst>
      <p:ext uri="{BB962C8B-B14F-4D97-AF65-F5344CB8AC3E}">
        <p14:creationId xmlns:p14="http://schemas.microsoft.com/office/powerpoint/2010/main" val="359954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AC-14: </a:t>
            </a:r>
            <a:r>
              <a:rPr lang="it-IT" b="1" dirty="0"/>
              <a:t>Azioni permesse senza identificazione o autenticazione. </a:t>
            </a:r>
            <a:r>
              <a:rPr lang="it-IT" dirty="0"/>
              <a:t>Gli utenti dell’applicazione non possono accedere alle funzionalità offerte senza prima essere stati autenticati.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AC-17(2): </a:t>
            </a:r>
            <a:r>
              <a:rPr lang="it-IT" b="1" dirty="0">
                <a:ea typeface="Calibri" panose="020F0502020204030204" pitchFamily="34" charset="0"/>
                <a:cs typeface="Times New Roman"/>
              </a:rPr>
              <a:t>Protezione della confidenzialità e dell’integrità utilizzando cifratura</a:t>
            </a:r>
            <a:r>
              <a:rPr lang="it-IT" dirty="0">
                <a:ea typeface="Calibri" panose="020F0502020204030204" pitchFamily="34" charset="0"/>
                <a:cs typeface="Times New Roman"/>
              </a:rPr>
              <a:t>. Implementare meccanismi crittografici per proteggere la confidenzialità e l’integrità delle sessioni ad accesso remoto.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AC-17(3): </a:t>
            </a:r>
            <a:r>
              <a:rPr lang="it-IT" b="1" dirty="0">
                <a:ea typeface="Calibri" panose="020F0502020204030204" pitchFamily="34" charset="0"/>
                <a:cs typeface="Times New Roman"/>
              </a:rPr>
              <a:t>Punti di controllo accesso</a:t>
            </a:r>
            <a:r>
              <a:rPr lang="it-IT" dirty="0">
                <a:ea typeface="Calibri" panose="020F0502020204030204" pitchFamily="34" charset="0"/>
                <a:cs typeface="Times New Roman"/>
              </a:rPr>
              <a:t>. Instradare gli accessi remoti verso un punto di controllo accessi autorizzato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AC-21: </a:t>
            </a:r>
            <a:r>
              <a:rPr lang="it-IT" b="1" dirty="0"/>
              <a:t>Condivisione di informazioni.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AC-22: </a:t>
            </a:r>
            <a:r>
              <a:rPr lang="it-IT" b="1" dirty="0"/>
              <a:t>Contenuti accessibili pubblicamente.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84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AC-2(1): </a:t>
            </a:r>
            <a:r>
              <a:rPr lang="it-IT" sz="2000" b="1" dirty="0"/>
              <a:t>Gestione automatizzata degli account. </a:t>
            </a:r>
            <a:r>
              <a:rPr lang="it-IT" sz="2000" dirty="0"/>
              <a:t>Utilizzo di meccanismi automatizzati per il supporto della gestione di informazioni relative agli account di sistema.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AC-2(2): </a:t>
            </a:r>
            <a:r>
              <a:rPr lang="it-IT" sz="2000" b="1" dirty="0"/>
              <a:t>Rimozione di account di emergenza.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b="1" dirty="0"/>
              <a:t> </a:t>
            </a:r>
            <a:r>
              <a:rPr lang="it-IT" sz="2000" dirty="0"/>
              <a:t>AC-2(3):</a:t>
            </a:r>
            <a:r>
              <a:rPr lang="it-IT" sz="2000" b="1" dirty="0"/>
              <a:t>Disabilitazione di account inattivi.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AC-2(5): </a:t>
            </a:r>
            <a:r>
              <a:rPr lang="it-IT" sz="2000" b="1" dirty="0" err="1"/>
              <a:t>Inactivity</a:t>
            </a:r>
            <a:r>
              <a:rPr lang="it-IT" sz="2000" b="1" dirty="0"/>
              <a:t> Logout.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34945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AC-2(11): </a:t>
            </a:r>
            <a:r>
              <a:rPr lang="it-IT" sz="2000" b="1" dirty="0"/>
              <a:t>Condizioni d’uso.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AC-2(12): </a:t>
            </a:r>
            <a:r>
              <a:rPr lang="it-IT" sz="2000" b="1" dirty="0"/>
              <a:t>Monitoraggio dell’account</a:t>
            </a:r>
            <a:r>
              <a:rPr lang="it-IT" sz="2000" dirty="0"/>
              <a:t>. Monitorare le informazioni degli accounts del sistema e riportare usi atipici delle informazioni.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AC-2(13): </a:t>
            </a:r>
            <a:r>
              <a:rPr lang="it-IT" sz="2000" b="1" dirty="0"/>
              <a:t>Disabilitazione degli account ad alto rischio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30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AC-6(3): </a:t>
            </a:r>
            <a:r>
              <a:rPr lang="it-IT" sz="2000" b="1" dirty="0"/>
              <a:t>Privilegio minimo | Accesso </a:t>
            </a:r>
            <a:r>
              <a:rPr lang="it-IT" sz="2000" b="1" dirty="0">
                <a:ea typeface="+mn-lt"/>
                <a:cs typeface="+mn-lt"/>
              </a:rPr>
              <a:t>tramite rete </a:t>
            </a:r>
            <a:r>
              <a:rPr lang="it-IT" sz="2000" b="1" dirty="0"/>
              <a:t>a comandi privilegiati</a:t>
            </a:r>
            <a:r>
              <a:rPr lang="it-IT" sz="2000" dirty="0"/>
              <a:t>. Autorizzare l’esecuzione di comandi privilegiati inviati a mezzo della rete solo agli utenti appropriati.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AC-8: </a:t>
            </a:r>
            <a:r>
              <a:rPr lang="it-IT" sz="2000" b="1" dirty="0">
                <a:latin typeface="Avenir Next LT Pro" panose="020B0504020202020204" pitchFamily="34" charset="77"/>
              </a:rPr>
              <a:t>Notifiche relative all’utilizzo del sistema.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AC-10: </a:t>
            </a:r>
            <a:r>
              <a:rPr lang="it-IT" sz="2000" b="1" dirty="0"/>
              <a:t>Controllo delle sessioni in contemporanea</a:t>
            </a:r>
            <a:r>
              <a:rPr lang="it-IT" sz="2000" dirty="0"/>
              <a:t>. Limitare il numero di sessioni contemporanee per ogni account o tipologia di account.</a:t>
            </a:r>
          </a:p>
        </p:txBody>
      </p:sp>
    </p:spTree>
    <p:extLst>
      <p:ext uri="{BB962C8B-B14F-4D97-AF65-F5344CB8AC3E}">
        <p14:creationId xmlns:p14="http://schemas.microsoft.com/office/powerpoint/2010/main" val="4228954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F3CDC142E59F46976220B5CA0CB5FC" ma:contentTypeVersion="2" ma:contentTypeDescription="Creare un nuovo documento." ma:contentTypeScope="" ma:versionID="0b8a8c1c321c01bcbeb872dfd6c1bb21">
  <xsd:schema xmlns:xsd="http://www.w3.org/2001/XMLSchema" xmlns:xs="http://www.w3.org/2001/XMLSchema" xmlns:p="http://schemas.microsoft.com/office/2006/metadata/properties" xmlns:ns2="78bd1115-c349-4e94-811d-d06a7ae9090b" targetNamespace="http://schemas.microsoft.com/office/2006/metadata/properties" ma:root="true" ma:fieldsID="e4ae236ed4d02964ec2f225fff35efa2" ns2:_="">
    <xsd:import namespace="78bd1115-c349-4e94-811d-d06a7ae90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B0018C-54D1-4C12-8981-5CD1B341A8F4}"/>
</file>

<file path=customXml/itemProps2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421</TotalTime>
  <Words>656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Avenir Next LT Pro</vt:lpstr>
      <vt:lpstr>Calibri</vt:lpstr>
      <vt:lpstr>Gill Sans MT</vt:lpstr>
      <vt:lpstr>Wingdings</vt:lpstr>
      <vt:lpstr>Wingdings 2</vt:lpstr>
      <vt:lpstr>Dividend</vt:lpstr>
      <vt:lpstr>Access control</vt:lpstr>
      <vt:lpstr>Access control</vt:lpstr>
      <vt:lpstr>Access control</vt:lpstr>
      <vt:lpstr>Access control</vt:lpstr>
      <vt:lpstr>Access control</vt:lpstr>
      <vt:lpstr>Access control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ALESSIO FOGGIA</cp:lastModifiedBy>
  <cp:revision>18</cp:revision>
  <dcterms:created xsi:type="dcterms:W3CDTF">2022-12-02T16:52:54Z</dcterms:created>
  <dcterms:modified xsi:type="dcterms:W3CDTF">2022-12-12T14:42:40Z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