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279" r:id="rId7"/>
    <p:sldId id="288" r:id="rId8"/>
    <p:sldId id="289" r:id="rId9"/>
    <p:sldId id="282" r:id="rId10"/>
    <p:sldId id="283" r:id="rId11"/>
    <p:sldId id="287" r:id="rId12"/>
    <p:sldId id="284" r:id="rId13"/>
    <p:sldId id="278" r:id="rId14"/>
    <p:sldId id="285" r:id="rId15"/>
    <p:sldId id="28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48" autoAdjust="0"/>
  </p:normalViewPr>
  <p:slideViewPr>
    <p:cSldViewPr snapToGrid="0">
      <p:cViewPr varScale="1">
        <p:scale>
          <a:sx n="109" d="100"/>
          <a:sy n="109" d="100"/>
        </p:scale>
        <p:origin x="6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Audit and accountability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di </a:t>
            </a:r>
            <a:r>
              <a:rPr lang="en-US" dirty="0" err="1"/>
              <a:t>livello</a:t>
            </a:r>
            <a:r>
              <a:rPr lang="en-US" dirty="0"/>
              <a:t> alto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0560" y="2590800"/>
            <a:ext cx="11851440" cy="42672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it-IT" b="1" dirty="0"/>
              <a:t>AU-6 (1): Revisione, analisi e segnalazione dei record di log | Processo integrativo</a:t>
            </a:r>
            <a:r>
              <a:rPr lang="it-IT" dirty="0"/>
              <a:t>. Implementazione di meccanismi automatici per integrare la revisione, l’analisi e i processi di report all’interno di operazioni di auditing.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it-IT" b="1" dirty="0"/>
              <a:t>AU-6 (3): Revisione, analisi e segnalazione dei record di log | Correlate audit repositories.</a:t>
            </a:r>
            <a:endParaRPr lang="it-IT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it-IT" b="1" dirty="0"/>
              <a:t>AU-6 (5): Revisione, analisi e segnalazione dei record di log | Scanning and monitoring capabilities</a:t>
            </a:r>
            <a:r>
              <a:rPr lang="it-IT" dirty="0"/>
              <a:t>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it-IT" b="1" dirty="0"/>
              <a:t>AU-6 (6): Revisione, analisi e segnalazione dei record di log | Correlazione con monitoraggio fisico</a:t>
            </a:r>
            <a:r>
              <a:rPr lang="it-IT" dirty="0"/>
              <a:t>. </a:t>
            </a:r>
            <a:endParaRPr lang="it-IT" b="1" dirty="0"/>
          </a:p>
          <a:p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271349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di </a:t>
            </a:r>
            <a:r>
              <a:rPr lang="en-US" dirty="0" err="1"/>
              <a:t>livello</a:t>
            </a:r>
            <a:r>
              <a:rPr lang="en-US" dirty="0"/>
              <a:t> alto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0560" y="2117558"/>
            <a:ext cx="11851440" cy="474044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it-IT" b="1" dirty="0"/>
              <a:t>AU-8(1): Time </a:t>
            </a:r>
            <a:r>
              <a:rPr lang="it-IT" b="1" dirty="0" err="1"/>
              <a:t>stamps</a:t>
            </a:r>
            <a:r>
              <a:rPr lang="it-IT" b="1" dirty="0"/>
              <a:t> | </a:t>
            </a:r>
            <a:r>
              <a:rPr lang="it-IT" b="1" dirty="0" err="1"/>
              <a:t>Synchronization</a:t>
            </a:r>
            <a:r>
              <a:rPr lang="it-IT" b="1" dirty="0"/>
              <a:t> with </a:t>
            </a:r>
            <a:r>
              <a:rPr lang="it-IT" b="1" dirty="0" err="1"/>
              <a:t>authoritative</a:t>
            </a:r>
            <a:r>
              <a:rPr lang="it-IT" b="1" dirty="0"/>
              <a:t> time source.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it-IT" b="1" dirty="0"/>
              <a:t>AU-9(2): </a:t>
            </a:r>
            <a:r>
              <a:rPr lang="it-IT" b="1" dirty="0" err="1"/>
              <a:t>Protection</a:t>
            </a:r>
            <a:r>
              <a:rPr lang="it-IT" b="1" dirty="0"/>
              <a:t> of audit information | Audit backup on separate </a:t>
            </a:r>
            <a:r>
              <a:rPr lang="it-IT" b="1" dirty="0" err="1"/>
              <a:t>physical</a:t>
            </a:r>
            <a:r>
              <a:rPr lang="it-IT" b="1" dirty="0"/>
              <a:t> systems/ </a:t>
            </a:r>
            <a:r>
              <a:rPr lang="it-IT" b="1" dirty="0" err="1"/>
              <a:t>components</a:t>
            </a:r>
            <a:endParaRPr lang="it-IT" b="1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it-IT" b="1" dirty="0"/>
              <a:t>AU-9(3):  </a:t>
            </a:r>
            <a:r>
              <a:rPr lang="it-IT" b="1" dirty="0" err="1"/>
              <a:t>Protection</a:t>
            </a:r>
            <a:r>
              <a:rPr lang="it-IT" b="1" dirty="0"/>
              <a:t> of audit information | </a:t>
            </a:r>
            <a:r>
              <a:rPr lang="it-IT" b="1" dirty="0" err="1"/>
              <a:t>Cryptographic</a:t>
            </a:r>
            <a:r>
              <a:rPr lang="it-IT" b="1" dirty="0"/>
              <a:t> </a:t>
            </a:r>
            <a:r>
              <a:rPr lang="it-IT" b="1" dirty="0" err="1"/>
              <a:t>protection</a:t>
            </a:r>
            <a:endParaRPr lang="it-IT" b="1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it-IT" b="1" dirty="0"/>
              <a:t>AU-9(4): </a:t>
            </a:r>
            <a:r>
              <a:rPr lang="it-IT" b="1" dirty="0" err="1"/>
              <a:t>Protection</a:t>
            </a:r>
            <a:r>
              <a:rPr lang="it-IT" b="1" dirty="0"/>
              <a:t> of audit information | Access by subset of </a:t>
            </a:r>
            <a:r>
              <a:rPr lang="it-IT" b="1" dirty="0" err="1"/>
              <a:t>privileged</a:t>
            </a:r>
            <a:r>
              <a:rPr lang="it-IT" b="1" dirty="0"/>
              <a:t> users</a:t>
            </a:r>
          </a:p>
          <a:p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2724825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di </a:t>
            </a:r>
            <a:r>
              <a:rPr lang="en-US" dirty="0" err="1"/>
              <a:t>livello</a:t>
            </a:r>
            <a:r>
              <a:rPr lang="en-US" dirty="0"/>
              <a:t> alto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0560" y="2590800"/>
            <a:ext cx="11851440" cy="42672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it-IT" sz="2000" b="1" dirty="0"/>
              <a:t>AU-11(1): Audit Record </a:t>
            </a:r>
            <a:r>
              <a:rPr lang="it-IT" sz="2000" b="1" dirty="0" err="1"/>
              <a:t>Retention</a:t>
            </a:r>
            <a:r>
              <a:rPr lang="it-IT" sz="2000" b="1" dirty="0"/>
              <a:t> | Long-</a:t>
            </a:r>
            <a:r>
              <a:rPr lang="it-IT" sz="2000" b="1" dirty="0" err="1"/>
              <a:t>term</a:t>
            </a:r>
            <a:r>
              <a:rPr lang="it-IT" sz="2000" b="1" dirty="0"/>
              <a:t> </a:t>
            </a:r>
            <a:r>
              <a:rPr lang="it-IT" sz="2000" b="1" dirty="0" err="1"/>
              <a:t>retrieval</a:t>
            </a:r>
            <a:r>
              <a:rPr lang="it-IT" sz="2000" b="1" dirty="0"/>
              <a:t> capability</a:t>
            </a:r>
            <a:r>
              <a:rPr lang="it-IT" sz="2000" dirty="0"/>
              <a:t>.</a:t>
            </a:r>
            <a:endParaRPr lang="it-IT" sz="2000" b="1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it-IT" sz="2000" b="1" dirty="0"/>
              <a:t>AU-12(1): Audit generation | System-wide/time-</a:t>
            </a:r>
            <a:r>
              <a:rPr lang="it-IT" sz="2000" b="1" dirty="0" err="1"/>
              <a:t>correlated</a:t>
            </a:r>
            <a:r>
              <a:rPr lang="it-IT" sz="2000" b="1" dirty="0"/>
              <a:t> audit </a:t>
            </a:r>
            <a:r>
              <a:rPr lang="it-IT" sz="2000" b="1" dirty="0" err="1"/>
              <a:t>trail</a:t>
            </a:r>
            <a:endParaRPr lang="it-IT" sz="2000" b="1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it-IT" sz="2000" b="1" dirty="0"/>
              <a:t>AU-12(3): Audit generation | </a:t>
            </a:r>
            <a:r>
              <a:rPr lang="it-IT" sz="2000" b="1" dirty="0" err="1"/>
              <a:t>Changes</a:t>
            </a:r>
            <a:r>
              <a:rPr lang="it-IT" sz="2000" b="1" dirty="0"/>
              <a:t> by </a:t>
            </a:r>
            <a:r>
              <a:rPr lang="it-IT" sz="2000" b="1" dirty="0" err="1"/>
              <a:t>authorized</a:t>
            </a:r>
            <a:r>
              <a:rPr lang="it-IT" sz="2000" b="1" dirty="0"/>
              <a:t> </a:t>
            </a:r>
            <a:r>
              <a:rPr lang="it-IT" sz="2000" b="1" dirty="0" err="1"/>
              <a:t>individuals</a:t>
            </a:r>
            <a:endParaRPr lang="it-IT" sz="2000" b="1" dirty="0"/>
          </a:p>
          <a:p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123956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Audit and accountability </a:t>
            </a:r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9525333" cy="42048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1600" dirty="0"/>
              <a:t>AU-2: </a:t>
            </a:r>
            <a:r>
              <a:rPr lang="it-IT" sz="1600" b="1" dirty="0">
                <a:cs typeface="Calibri" panose="020F0502020204030204" pitchFamily="34" charset="0"/>
              </a:rPr>
              <a:t>Identificare gli eventi che il sistema è in grado di loggare per fornire supporto alle funzioni di auditing</a:t>
            </a:r>
            <a:r>
              <a:rPr lang="it-IT" sz="1600" dirty="0">
                <a:cs typeface="Calibri" panose="020F0502020204030204" pitchFamily="34" charset="0"/>
              </a:rPr>
              <a:t>. Specificare gli eventi da loggare e la relativa frequenza</a:t>
            </a:r>
            <a:r>
              <a:rPr lang="it-IT" sz="1600" i="1" dirty="0">
                <a:cs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1600" dirty="0">
                <a:cs typeface="Calibri" panose="020F0502020204030204" pitchFamily="34" charset="0"/>
              </a:rPr>
              <a:t>AU-3</a:t>
            </a:r>
            <a:r>
              <a:rPr lang="it-IT" sz="1600" i="1" dirty="0">
                <a:cs typeface="Calibri" panose="020F0502020204030204" pitchFamily="34" charset="0"/>
              </a:rPr>
              <a:t>: </a:t>
            </a:r>
            <a:r>
              <a:rPr lang="it-IT" sz="1600" b="1" dirty="0">
                <a:cs typeface="Calibri" panose="020F0502020204030204" pitchFamily="34" charset="0"/>
              </a:rPr>
              <a:t>Assicurarsi che i record di auditing contengono informazioni riguardanti</a:t>
            </a:r>
            <a:r>
              <a:rPr lang="it-IT" sz="1600" dirty="0">
                <a:cs typeface="Calibri" panose="020F0502020204030204" pitchFamily="34" charset="0"/>
              </a:rPr>
              <a:t>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it-IT" i="1" dirty="0">
                <a:cs typeface="Calibri" panose="020F0502020204030204" pitchFamily="34" charset="0"/>
              </a:rPr>
              <a:t>- </a:t>
            </a:r>
            <a:r>
              <a:rPr lang="it-IT" dirty="0">
                <a:cs typeface="Calibri" panose="020F0502020204030204" pitchFamily="34" charset="0"/>
              </a:rPr>
              <a:t>la tipologia di evento che si è verificato</a:t>
            </a:r>
            <a:r>
              <a:rPr lang="it-IT" i="1" dirty="0">
                <a:cs typeface="Calibri" panose="020F0502020204030204" pitchFamily="34" charset="0"/>
              </a:rPr>
              <a:t>;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it-IT" i="1" dirty="0">
                <a:cs typeface="Calibri" panose="020F0502020204030204" pitchFamily="34" charset="0"/>
              </a:rPr>
              <a:t>- </a:t>
            </a:r>
            <a:r>
              <a:rPr lang="it-IT" dirty="0">
                <a:cs typeface="Calibri" panose="020F0502020204030204" pitchFamily="34" charset="0"/>
              </a:rPr>
              <a:t>data e ora in cui l’evento si è verificato</a:t>
            </a:r>
            <a:r>
              <a:rPr lang="it-IT" i="1" dirty="0">
                <a:cs typeface="Calibri" panose="020F0502020204030204" pitchFamily="34" charset="0"/>
              </a:rPr>
              <a:t>;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it-IT" i="1" dirty="0">
                <a:cs typeface="Calibri" panose="020F0502020204030204" pitchFamily="34" charset="0"/>
              </a:rPr>
              <a:t>- </a:t>
            </a:r>
            <a:r>
              <a:rPr lang="it-IT" dirty="0">
                <a:cs typeface="Calibri" panose="020F0502020204030204" pitchFamily="34" charset="0"/>
              </a:rPr>
              <a:t>componente all’interno del quale si è verificato l’evento</a:t>
            </a:r>
            <a:r>
              <a:rPr lang="it-IT" i="1" dirty="0">
                <a:cs typeface="Calibri" panose="020F0502020204030204" pitchFamily="34" charset="0"/>
              </a:rPr>
              <a:t>;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it-IT" i="1" dirty="0">
                <a:cs typeface="Calibri" panose="020F0502020204030204" pitchFamily="34" charset="0"/>
              </a:rPr>
              <a:t>- </a:t>
            </a:r>
            <a:r>
              <a:rPr lang="it-IT" dirty="0">
                <a:cs typeface="Calibri" panose="020F0502020204030204" pitchFamily="34" charset="0"/>
              </a:rPr>
              <a:t>funzione che lo ha generato</a:t>
            </a:r>
            <a:r>
              <a:rPr lang="it-IT" i="1" dirty="0">
                <a:cs typeface="Calibri" panose="020F0502020204030204" pitchFamily="34" charset="0"/>
              </a:rPr>
              <a:t>;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it-IT" i="1" dirty="0">
                <a:cs typeface="Calibri" panose="020F0502020204030204" pitchFamily="34" charset="0"/>
              </a:rPr>
              <a:t>- </a:t>
            </a:r>
            <a:r>
              <a:rPr lang="it-IT" dirty="0">
                <a:cs typeface="Calibri" panose="020F0502020204030204" pitchFamily="34" charset="0"/>
              </a:rPr>
              <a:t>conseguenze dell’evento</a:t>
            </a:r>
            <a:r>
              <a:rPr lang="it-IT" i="1" dirty="0">
                <a:cs typeface="Calibri" panose="020F0502020204030204" pitchFamily="34" charset="0"/>
              </a:rPr>
              <a:t>;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it-IT" i="1" dirty="0">
                <a:cs typeface="Calibri" panose="020F0502020204030204" pitchFamily="34" charset="0"/>
              </a:rPr>
              <a:t>- </a:t>
            </a:r>
            <a:r>
              <a:rPr lang="it-IT" dirty="0">
                <a:cs typeface="Calibri" panose="020F0502020204030204" pitchFamily="34" charset="0"/>
              </a:rPr>
              <a:t>identità dell’individuo associato all’account che ha dato luogo all’evento ed eventuali risorse coinvolte.</a:t>
            </a:r>
            <a:endParaRPr lang="it-IT" i="1" dirty="0"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Audit and accountability </a:t>
            </a:r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AU-3(1)</a:t>
            </a:r>
            <a:r>
              <a:rPr lang="it-IT" sz="2000" b="1" dirty="0"/>
              <a:t>: Informazioni di auditing addizionali</a:t>
            </a:r>
            <a:r>
              <a:rPr lang="it-IT" sz="2000" dirty="0"/>
              <a:t>. </a:t>
            </a:r>
            <a:r>
              <a:rPr lang="it-IT" sz="2000" dirty="0">
                <a:ea typeface="Calibri" panose="020F0502020204030204" pitchFamily="34" charset="0"/>
                <a:cs typeface="Times New Roman" panose="02020603050405020304" pitchFamily="18" charset="0"/>
              </a:rPr>
              <a:t>Includere nei file di log voci aggiuntive riguardanti informazioni utili per l’auditing, dipendenti dalla specifica applicazione realizzata.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>
                <a:ea typeface="Calibri" panose="020F0502020204030204" pitchFamily="34" charset="0"/>
                <a:cs typeface="Times New Roman" panose="02020603050405020304" pitchFamily="18" charset="0"/>
              </a:rPr>
              <a:t>AU-4: </a:t>
            </a:r>
            <a:r>
              <a:rPr lang="it-IT" sz="2000" dirty="0">
                <a:cs typeface="Calibri" panose="020F0502020204030204" pitchFamily="34" charset="0"/>
              </a:rPr>
              <a:t>Allocare spazio sufficiente sul disco per il </a:t>
            </a:r>
            <a:r>
              <a:rPr lang="it-IT" sz="2000" dirty="0" err="1">
                <a:cs typeface="Calibri" panose="020F0502020204030204" pitchFamily="34" charset="0"/>
              </a:rPr>
              <a:t>logging</a:t>
            </a:r>
            <a:r>
              <a:rPr lang="it-IT" sz="2000" dirty="0">
                <a:cs typeface="Calibri" panose="020F0502020204030204" pitchFamily="34" charset="0"/>
              </a:rPr>
              <a:t> in modo da ridurre la possibilità di esaurimento dello spazio a disposizione per la memorizzazione di nuove entry, con conseguente perdita di informazioni che potrebbero rivelarsi rilevanti.</a:t>
            </a:r>
            <a:endParaRPr lang="it-IT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00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Audit and accountability </a:t>
            </a:r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AU-5: </a:t>
            </a:r>
            <a:r>
              <a:rPr lang="it-IT" sz="2000" b="1" dirty="0"/>
              <a:t>Risposta ai fallimenti del processo di audit</a:t>
            </a:r>
            <a:r>
              <a:rPr lang="it-IT" sz="2000" dirty="0">
                <a:ea typeface="Calibri" panose="020F0502020204030204" pitchFamily="34" charset="0"/>
                <a:cs typeface="Times New Roman" panose="02020603050405020304" pitchFamily="18" charset="0"/>
              </a:rPr>
              <a:t>. Allertare gli utenti o l’azienda stessa in caso di fallimento del processamento di audit. Quindi stoppare la generazione di nuovi audit e riscrivere quelli vecchi.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>
                <a:ea typeface="Calibri" panose="020F0502020204030204" pitchFamily="34" charset="0"/>
                <a:cs typeface="Times New Roman" panose="02020603050405020304" pitchFamily="18" charset="0"/>
              </a:rPr>
              <a:t>AU-6:</a:t>
            </a:r>
            <a:r>
              <a:rPr lang="it-IT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 Revisione, analisi e report di audit</a:t>
            </a:r>
            <a:r>
              <a:rPr lang="it-IT" sz="2000" dirty="0">
                <a:ea typeface="Calibri" panose="020F0502020204030204" pitchFamily="34" charset="0"/>
                <a:cs typeface="Times New Roman" panose="02020603050405020304" pitchFamily="18" charset="0"/>
              </a:rPr>
              <a:t>. Revisione delle informazioni ricavabili dai record di audit e riportarle</a:t>
            </a:r>
            <a:r>
              <a:rPr lang="it-IT" sz="2400" dirty="0">
                <a:latin typeface="Avenir Next LT Pro" panose="020B0504020202020204" pitchFamily="34" charset="77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3553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Audit and accountability </a:t>
            </a:r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400" dirty="0">
                <a:ea typeface="Calibri" panose="020F0502020204030204" pitchFamily="34" charset="0"/>
                <a:cs typeface="Times New Roman" panose="02020603050405020304" pitchFamily="18" charset="0"/>
              </a:rPr>
              <a:t>AU-7(1): </a:t>
            </a:r>
            <a:r>
              <a:rPr lang="it-IT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Processamento automatico</a:t>
            </a:r>
            <a:r>
              <a:rPr lang="it-IT" sz="24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it-IT" sz="2400" dirty="0">
                <a:ea typeface="Calibri" panose="020F0502020204030204" pitchFamily="34" charset="0"/>
                <a:cs typeface="Calibri"/>
              </a:rPr>
              <a:t>Fornire e implementare funzionalità per processare, ordinare e ricercare record di auditing per eventi di interesse.</a:t>
            </a:r>
            <a:endParaRPr lang="it-IT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004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Audit and accountability </a:t>
            </a:r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AU-9: </a:t>
            </a:r>
            <a:r>
              <a:rPr lang="it-IT" sz="2000" b="1" dirty="0"/>
              <a:t>Protezione delle informazioni di auditing.</a:t>
            </a:r>
            <a:r>
              <a:rPr lang="it-IT" sz="2000" dirty="0"/>
              <a:t> </a:t>
            </a:r>
            <a:r>
              <a:rPr lang="it-IT" sz="2000" dirty="0">
                <a:ea typeface="Calibri" panose="020F0502020204030204" pitchFamily="34" charset="0"/>
                <a:cs typeface="Times New Roman" panose="02020603050405020304" pitchFamily="18" charset="0"/>
              </a:rPr>
              <a:t>Proteggere le informazioni di auditing e gli strumenti di </a:t>
            </a:r>
            <a:r>
              <a:rPr lang="it-IT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logging</a:t>
            </a:r>
            <a:r>
              <a:rPr lang="it-IT" sz="2000" dirty="0">
                <a:ea typeface="Calibri" panose="020F0502020204030204" pitchFamily="34" charset="0"/>
                <a:cs typeface="Times New Roman" panose="02020603050405020304" pitchFamily="18" charset="0"/>
              </a:rPr>
              <a:t> da accessi, modifiche e cancellazioni non autorizzate e allertare il personale competente laddove questi si verifichino</a:t>
            </a: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AU-10:</a:t>
            </a:r>
            <a:r>
              <a:rPr lang="it-IT" sz="2000" b="1" dirty="0"/>
              <a:t> Non ripudio</a:t>
            </a:r>
            <a:r>
              <a:rPr lang="it-IT" sz="2000" dirty="0"/>
              <a:t>. Fornire prove inconfutabili per l’esecuzione di determinate azioni da parte di un individuo coperte da policy di non ripudio.</a:t>
            </a:r>
            <a:endParaRPr lang="it-IT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096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Audit and accountability </a:t>
            </a:r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AU-12: </a:t>
            </a:r>
            <a:r>
              <a:rPr lang="it-IT" sz="2400" b="1" dirty="0"/>
              <a:t>Informazioni di auditing addizionali</a:t>
            </a:r>
            <a:r>
              <a:rPr lang="it-IT" sz="2400" dirty="0"/>
              <a:t>. </a:t>
            </a:r>
            <a:r>
              <a:rPr lang="it-IT" sz="2400" dirty="0">
                <a:ea typeface="Calibri" panose="020F0502020204030204" pitchFamily="34" charset="0"/>
                <a:cs typeface="Times New Roman" panose="02020603050405020304" pitchFamily="18" charset="0"/>
              </a:rPr>
              <a:t>Includere nei file di log voci aggiuntive riguardanti informazioni utili per l’auditing, dipendenti dalla specifica applicazione realizzata</a:t>
            </a:r>
            <a:r>
              <a:rPr lang="it-IT" sz="2400" dirty="0">
                <a:latin typeface="Avenir Next LT Pro" panose="020B0504020202020204" pitchFamily="34" charset="77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985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07AA0A-1BE0-0EEA-2A63-93F400022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OSSERVAZIONI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AC9B55-37F2-4654-C7D2-C2D9EFD05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96" y="1612476"/>
            <a:ext cx="11306007" cy="363304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I controlli implementati permettono di avere una sicurezza del sistema di impatto moderato secondo le linee guida del NIST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Per garantire un livello di impatto </a:t>
            </a:r>
            <a:r>
              <a:rPr lang="it-IT" b="1" dirty="0"/>
              <a:t>high</a:t>
            </a:r>
            <a:r>
              <a:rPr lang="it-IT" dirty="0"/>
              <a:t> è necessario implementare i controlli di sicurezza riportati successivamente</a:t>
            </a:r>
          </a:p>
        </p:txBody>
      </p:sp>
    </p:spTree>
    <p:extLst>
      <p:ext uri="{BB962C8B-B14F-4D97-AF65-F5344CB8AC3E}">
        <p14:creationId xmlns:p14="http://schemas.microsoft.com/office/powerpoint/2010/main" val="3256857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di </a:t>
            </a:r>
            <a:r>
              <a:rPr lang="en-US" dirty="0" err="1"/>
              <a:t>livello</a:t>
            </a:r>
            <a:r>
              <a:rPr lang="en-US" dirty="0"/>
              <a:t> alto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11029616" cy="348298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it-IT" b="1" dirty="0"/>
              <a:t>AU-5 (1): Risposta ai fallimenti delle operazioni registrate nei file di log | Warning della capacità di storage</a:t>
            </a:r>
            <a:r>
              <a:rPr lang="it-IT" dirty="0"/>
              <a:t>.</a:t>
            </a:r>
            <a:r>
              <a:rPr lang="it-IT" i="1" dirty="0"/>
              <a:t> </a:t>
            </a:r>
            <a:r>
              <a:rPr lang="it-IT" dirty="0"/>
              <a:t>Fornire un warning al personale di competenza quando il volume dello spazio di archiviazione destinato ai record di log raggiunge una certa percentuale del massimo consentito.</a:t>
            </a:r>
            <a:endParaRPr lang="it-IT" b="1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it-IT" b="1" dirty="0"/>
              <a:t>AU-5 (2): Risposta ai fallimenti delle operazioni registrate nei file di log | </a:t>
            </a:r>
            <a:r>
              <a:rPr lang="it-IT" b="1" dirty="0" err="1"/>
              <a:t>Alert</a:t>
            </a:r>
            <a:r>
              <a:rPr lang="it-IT" b="1" dirty="0"/>
              <a:t> real-time</a:t>
            </a:r>
            <a:r>
              <a:rPr lang="it-IT" dirty="0"/>
              <a:t>. Fornire un </a:t>
            </a:r>
            <a:r>
              <a:rPr lang="it-IT" dirty="0" err="1"/>
              <a:t>alert</a:t>
            </a:r>
            <a:r>
              <a:rPr lang="it-IT" dirty="0"/>
              <a:t> al personale di competenza quando si verificano determinati eventi di fallimento.</a:t>
            </a:r>
            <a:endParaRPr lang="it-IT" b="1" dirty="0"/>
          </a:p>
          <a:p>
            <a:endParaRPr lang="it-IT" sz="2400" dirty="0">
              <a:latin typeface="Avenir Next LT Pro" panose="020B0504020202020204" pitchFamily="34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14974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FF3CDC142E59F46976220B5CA0CB5FC" ma:contentTypeVersion="2" ma:contentTypeDescription="Creare un nuovo documento." ma:contentTypeScope="" ma:versionID="0b8a8c1c321c01bcbeb872dfd6c1bb21">
  <xsd:schema xmlns:xsd="http://www.w3.org/2001/XMLSchema" xmlns:xs="http://www.w3.org/2001/XMLSchema" xmlns:p="http://schemas.microsoft.com/office/2006/metadata/properties" xmlns:ns2="78bd1115-c349-4e94-811d-d06a7ae9090b" targetNamespace="http://schemas.microsoft.com/office/2006/metadata/properties" ma:root="true" ma:fieldsID="e4ae236ed4d02964ec2f225fff35efa2" ns2:_="">
    <xsd:import namespace="78bd1115-c349-4e94-811d-d06a7ae909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bd1115-c349-4e94-811d-d06a7ae909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D2C444-46FA-4C03-9BC5-5B3EED7564BB}"/>
</file>

<file path=customXml/itemProps2.xml><?xml version="1.0" encoding="utf-8"?>
<ds:datastoreItem xmlns:ds="http://schemas.openxmlformats.org/officeDocument/2006/customXml" ds:itemID="{55895A41-F65A-4D7F-8780-A8AB39E167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2907EA-C9B4-4F62-A581-FDB91E9E52A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411</TotalTime>
  <Words>666</Words>
  <Application>Microsoft Office PowerPoint</Application>
  <PresentationFormat>Widescreen</PresentationFormat>
  <Paragraphs>45</Paragraphs>
  <Slides>12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Avenir Next LT Pro</vt:lpstr>
      <vt:lpstr>Calibri</vt:lpstr>
      <vt:lpstr>Gill Sans MT</vt:lpstr>
      <vt:lpstr>Wingdings</vt:lpstr>
      <vt:lpstr>Wingdings 2</vt:lpstr>
      <vt:lpstr>Dividend</vt:lpstr>
      <vt:lpstr>Audit and accountability </vt:lpstr>
      <vt:lpstr>Audit and accountability </vt:lpstr>
      <vt:lpstr>Audit and accountability </vt:lpstr>
      <vt:lpstr>Audit and accountability </vt:lpstr>
      <vt:lpstr>Audit and accountability </vt:lpstr>
      <vt:lpstr>Audit and accountability </vt:lpstr>
      <vt:lpstr>Audit and accountability </vt:lpstr>
      <vt:lpstr>OSSERVAZIONI</vt:lpstr>
      <vt:lpstr>Meccanismi di sicurezza di livello alto</vt:lpstr>
      <vt:lpstr>Meccanismi di sicurezza di livello alto</vt:lpstr>
      <vt:lpstr>Meccanismi di sicurezza di livello alto</vt:lpstr>
      <vt:lpstr>Meccanismi di sicurezza di livello alto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Antonio Iacono</dc:creator>
  <cp:lastModifiedBy>ALESSIO FOGGIA</cp:lastModifiedBy>
  <cp:revision>19</cp:revision>
  <dcterms:created xsi:type="dcterms:W3CDTF">2022-12-02T16:52:54Z</dcterms:created>
  <dcterms:modified xsi:type="dcterms:W3CDTF">2022-12-12T15:01:24Z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0x0101001FF3CDC142E59F46976220B5CA0CB5FC</vt:lpwstr>
  </property>
</Properties>
</file>