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82" r:id="rId7"/>
    <p:sldId id="283" r:id="rId8"/>
    <p:sldId id="284" r:id="rId9"/>
    <p:sldId id="286" r:id="rId10"/>
    <p:sldId id="289" r:id="rId11"/>
    <p:sldId id="290" r:id="rId12"/>
    <p:sldId id="291" r:id="rId13"/>
    <p:sldId id="29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CONTINGENCY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CP-8(1): </a:t>
            </a:r>
            <a:r>
              <a:rPr lang="it-IT" sz="2000" b="1" dirty="0"/>
              <a:t>Servizi di telecomunicazione| Priorità delle forniture di servizio.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CP-8(2): </a:t>
            </a:r>
            <a:r>
              <a:rPr lang="it-IT" sz="2000" b="1" dirty="0"/>
              <a:t>Singolo punto di fallimento.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CP-8(3): </a:t>
            </a:r>
            <a:r>
              <a:rPr lang="it-IT" sz="2000" b="1" dirty="0"/>
              <a:t>Separazione di providers primari ed alternativi.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CP-8(4): </a:t>
            </a:r>
            <a:r>
              <a:rPr lang="it-IT" sz="2000" b="1" dirty="0"/>
              <a:t>Piano di contingenza riguardo i provider.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CP-10(4): </a:t>
            </a:r>
            <a:r>
              <a:rPr lang="it-IT" sz="2000" b="1" dirty="0" err="1"/>
              <a:t>Restore</a:t>
            </a:r>
            <a:r>
              <a:rPr lang="it-IT" sz="2000" b="1" dirty="0"/>
              <a:t> with-in time </a:t>
            </a:r>
            <a:r>
              <a:rPr lang="it-IT" sz="2000" b="1" dirty="0" err="1"/>
              <a:t>period</a:t>
            </a:r>
            <a:r>
              <a:rPr lang="it-IT" sz="2000" b="1" dirty="0"/>
              <a:t>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25477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CONTINGENCY PLANNING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CP-2: </a:t>
            </a:r>
            <a:r>
              <a:rPr lang="it-IT" sz="2000" b="1" dirty="0"/>
              <a:t>Contingency Planning. </a:t>
            </a:r>
            <a:r>
              <a:rPr lang="it-IT" sz="2000" dirty="0"/>
              <a:t>L’organizzazione deve sviluppare un piano di contingenza che identifichi le funzioni di business e i requisiti associati. Inoltre si preoccupi di istituire metriche o priorità che indirizzino il piano stesso.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CP-2(8):</a:t>
            </a:r>
            <a:r>
              <a:rPr lang="it-IT" sz="2000" b="1" dirty="0"/>
              <a:t> Identificazione di assets critici.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CP-4: </a:t>
            </a:r>
            <a:r>
              <a:rPr lang="it-IT" sz="2000" b="1" dirty="0"/>
              <a:t>Contingency plan testing.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CONTINGENCY PLANNING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CP-6(1): </a:t>
            </a:r>
            <a:r>
              <a:rPr lang="it-IT" sz="2000" b="1" dirty="0" err="1"/>
              <a:t>Separation</a:t>
            </a:r>
            <a:r>
              <a:rPr lang="it-IT" sz="2000" b="1" dirty="0"/>
              <a:t> from </a:t>
            </a:r>
            <a:r>
              <a:rPr lang="it-IT" sz="2000" b="1" dirty="0" err="1"/>
              <a:t>primary</a:t>
            </a:r>
            <a:r>
              <a:rPr lang="it-IT" sz="2000" b="1" dirty="0"/>
              <a:t> site. </a:t>
            </a:r>
            <a:r>
              <a:rPr lang="it-IT" sz="2000" dirty="0"/>
              <a:t>Identificazione di un sito di archiviazione alternativo separato da quello primario per ridurre la suscettibilità allo stesso tipo di minaccia.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CP-6(2): </a:t>
            </a:r>
            <a:r>
              <a:rPr lang="it-IT" sz="2000" b="1" dirty="0"/>
              <a:t>Configurazione del sito alternativo per facilitare le operazioni di recupero.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CP-6(3): </a:t>
            </a:r>
            <a:r>
              <a:rPr lang="it-IT" sz="2000" b="1" dirty="0"/>
              <a:t>Accessibilità. </a:t>
            </a:r>
            <a:r>
              <a:rPr lang="it-IT" sz="2000" dirty="0"/>
              <a:t>Identificazione di potenziali problemi di accessibilità al sito alternativo in caso di disastri.</a:t>
            </a:r>
          </a:p>
        </p:txBody>
      </p:sp>
    </p:spTree>
    <p:extLst>
      <p:ext uri="{BB962C8B-B14F-4D97-AF65-F5344CB8AC3E}">
        <p14:creationId xmlns:p14="http://schemas.microsoft.com/office/powerpoint/2010/main" val="342503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CONTINGENCY PLANNING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CP-9(1): </a:t>
            </a:r>
            <a:r>
              <a:rPr lang="it-IT" sz="2000" b="1" dirty="0"/>
              <a:t>Testing for reliability/</a:t>
            </a:r>
            <a:r>
              <a:rPr lang="it-IT" sz="2000" b="1" dirty="0" err="1"/>
              <a:t>integrity</a:t>
            </a:r>
            <a:r>
              <a:rPr lang="it-IT" sz="2000" b="1" dirty="0"/>
              <a:t>. </a:t>
            </a:r>
            <a:r>
              <a:rPr lang="it-IT" sz="2000" dirty="0"/>
              <a:t>Test delle informazioni di backup per la verifica della reliability e dell’integrità dell’informazione.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CP-9(2): </a:t>
            </a:r>
            <a:r>
              <a:rPr lang="it-IT" sz="2000" b="1" dirty="0"/>
              <a:t>Test </a:t>
            </a:r>
            <a:r>
              <a:rPr lang="it-IT" sz="2000" b="1" dirty="0" err="1"/>
              <a:t>restoration</a:t>
            </a:r>
            <a:r>
              <a:rPr lang="it-IT" sz="2000" b="1" dirty="0"/>
              <a:t> </a:t>
            </a:r>
            <a:r>
              <a:rPr lang="it-IT" sz="2000" b="1" dirty="0" err="1"/>
              <a:t>using</a:t>
            </a:r>
            <a:r>
              <a:rPr lang="it-IT" sz="2000" b="1" dirty="0"/>
              <a:t> </a:t>
            </a:r>
            <a:r>
              <a:rPr lang="it-IT" sz="2000" b="1" dirty="0" err="1"/>
              <a:t>simpling</a:t>
            </a:r>
            <a:r>
              <a:rPr lang="it-IT" sz="2000" b="1" dirty="0"/>
              <a:t>. </a:t>
            </a:r>
            <a:r>
              <a:rPr lang="it-IT" sz="2000" dirty="0"/>
              <a:t>Utilizzo di un campione per il testing dell’informazione di backup.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CP-9(3): </a:t>
            </a:r>
            <a:r>
              <a:rPr lang="it-IT" sz="2000" b="1" dirty="0"/>
              <a:t>Separate storage for </a:t>
            </a:r>
            <a:r>
              <a:rPr lang="it-IT" sz="2000" b="1" dirty="0" err="1"/>
              <a:t>critical</a:t>
            </a:r>
            <a:r>
              <a:rPr lang="it-IT" sz="2000" b="1" dirty="0"/>
              <a:t> information: </a:t>
            </a:r>
            <a:r>
              <a:rPr lang="it-IT" sz="2000" dirty="0"/>
              <a:t>L’organizzazione archivia copie di backup in siti separati rispetto al sistema operazionale.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CP-9(5): </a:t>
            </a:r>
            <a:r>
              <a:rPr lang="it-IT" sz="2000" b="1" dirty="0"/>
              <a:t>Transfer to alternate storage site: </a:t>
            </a:r>
            <a:r>
              <a:rPr lang="it-IT" sz="2000" dirty="0"/>
              <a:t>Trasferimento delle informazioni ad un sito di archiviazione alternativo.</a:t>
            </a:r>
          </a:p>
        </p:txBody>
      </p:sp>
    </p:spTree>
    <p:extLst>
      <p:ext uri="{BB962C8B-B14F-4D97-AF65-F5344CB8AC3E}">
        <p14:creationId xmlns:p14="http://schemas.microsoft.com/office/powerpoint/2010/main" val="201801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CONTINGENCY PLANNING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CP-10(2): </a:t>
            </a:r>
            <a:r>
              <a:rPr lang="it-IT" sz="2000" b="1" dirty="0" err="1"/>
              <a:t>Transaction</a:t>
            </a:r>
            <a:r>
              <a:rPr lang="it-IT" sz="2000" b="1" dirty="0"/>
              <a:t> recovery. </a:t>
            </a:r>
            <a:r>
              <a:rPr lang="it-IT" sz="2000" dirty="0"/>
              <a:t>Il sistema informativo implementa il ripristino delle transazioni per i sistemi transazionali.</a:t>
            </a:r>
          </a:p>
        </p:txBody>
      </p:sp>
    </p:spTree>
    <p:extLst>
      <p:ext uri="{BB962C8B-B14F-4D97-AF65-F5344CB8AC3E}">
        <p14:creationId xmlns:p14="http://schemas.microsoft.com/office/powerpoint/2010/main" val="359954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CP-2(1): </a:t>
            </a:r>
            <a:r>
              <a:rPr lang="it-IT" sz="2000" b="1" dirty="0"/>
              <a:t>Coordinamento con piani correlati</a:t>
            </a:r>
            <a:r>
              <a:rPr lang="it-IT" sz="2000" dirty="0"/>
              <a:t>. Coordinamento del piano di sviluppo con elementi organizzativi.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CP-2(2): </a:t>
            </a:r>
            <a:r>
              <a:rPr lang="it-IT" sz="2000" b="1" dirty="0" err="1"/>
              <a:t>Capacity</a:t>
            </a:r>
            <a:r>
              <a:rPr lang="it-IT" sz="2000" b="1" dirty="0"/>
              <a:t> planning.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CP-2(3):</a:t>
            </a:r>
            <a:r>
              <a:rPr lang="it-IT" sz="2000" b="1" dirty="0"/>
              <a:t> Ripresa delle funzioni di business.</a:t>
            </a:r>
            <a:endParaRPr lang="it-IT" sz="2000" dirty="0"/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34945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CP-2(4): </a:t>
            </a:r>
            <a:r>
              <a:rPr lang="it-IT" sz="2400" b="1" dirty="0"/>
              <a:t>Ripresa di tutte le funzioni.</a:t>
            </a:r>
            <a:endParaRPr lang="it-IT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CP-2(5): </a:t>
            </a:r>
            <a:r>
              <a:rPr lang="it-IT" sz="2400" b="1" dirty="0"/>
              <a:t>Pianificazione della continuità delle funzioni di business.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82930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CP-3(1): </a:t>
            </a:r>
            <a:r>
              <a:rPr lang="it-IT" sz="2000" b="1" dirty="0"/>
              <a:t>Simulazione degli eventi con training.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CP-4(1): </a:t>
            </a:r>
            <a:r>
              <a:rPr lang="it-IT" sz="2000" b="1" dirty="0"/>
              <a:t>Coordinamento del testing del piano di contingenza con elementi organizzativi.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CP-4(2): </a:t>
            </a:r>
            <a:r>
              <a:rPr lang="it-IT" sz="2000" b="1" dirty="0"/>
              <a:t>Sito di processamento alternativo.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2289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CP-7(1): </a:t>
            </a:r>
            <a:r>
              <a:rPr lang="it-IT" sz="2000" b="1" dirty="0"/>
              <a:t>Sito di processamento alternativo separato dal primario.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CP-7(2):  </a:t>
            </a:r>
            <a:r>
              <a:rPr lang="it-IT" sz="2000" b="1" dirty="0"/>
              <a:t>Accessibilità al sito di processamento alternativo.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CP-7(3): </a:t>
            </a:r>
            <a:r>
              <a:rPr lang="it-IT" sz="2000" b="1" dirty="0"/>
              <a:t>Priorità del servizio. </a:t>
            </a:r>
            <a:r>
              <a:rPr lang="it-IT" sz="2000" dirty="0"/>
              <a:t>L’organizzazione sviluppa accordi per siti di elaborazione alternativi che contengano servizi di priorità conformi alle disposizioni per l’esigenza di disponibilità organizzativa.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CP-7(4):  </a:t>
            </a:r>
            <a:r>
              <a:rPr lang="it-IT" sz="2000" b="1" dirty="0"/>
              <a:t>Preparazione per l’uso. </a:t>
            </a:r>
            <a:r>
              <a:rPr lang="it-IT" sz="2000" dirty="0"/>
              <a:t>Preparazione del sito alternativo per il supporto all’esecuzioni delle principali funzioni.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BFCAC98-3071-0D02-BEF0-1280567A9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-1268861"/>
            <a:ext cx="11029617" cy="62069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accordi per siti di elaborazione alternativi che contengono priorità di servizio disposizioni conformi alle esigenze di disponibilità organizzativa</a:t>
            </a:r>
            <a:r>
              <a:rPr kumimoji="0" lang="it-IT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146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FF3CDC142E59F46976220B5CA0CB5FC" ma:contentTypeVersion="2" ma:contentTypeDescription="Creare un nuovo documento." ma:contentTypeScope="" ma:versionID="0b8a8c1c321c01bcbeb872dfd6c1bb21">
  <xsd:schema xmlns:xsd="http://www.w3.org/2001/XMLSchema" xmlns:xs="http://www.w3.org/2001/XMLSchema" xmlns:p="http://schemas.microsoft.com/office/2006/metadata/properties" xmlns:ns2="78bd1115-c349-4e94-811d-d06a7ae9090b" targetNamespace="http://schemas.microsoft.com/office/2006/metadata/properties" ma:root="true" ma:fieldsID="e4ae236ed4d02964ec2f225fff35efa2" ns2:_="">
    <xsd:import namespace="78bd1115-c349-4e94-811d-d06a7ae909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d1115-c349-4e94-811d-d06a7ae909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3A3CCF-01C0-429E-836D-7CF04E0842B4}"/>
</file>

<file path=customXml/itemProps2.xml><?xml version="1.0" encoding="utf-8"?>
<ds:datastoreItem xmlns:ds="http://schemas.openxmlformats.org/officeDocument/2006/customXml" ds:itemID="{55895A41-F65A-4D7F-8780-A8AB39E167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2907EA-C9B4-4F62-A581-FDB91E9E52A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408</TotalTime>
  <Words>449</Words>
  <Application>Microsoft Office PowerPoint</Application>
  <PresentationFormat>Widescreen</PresentationFormat>
  <Paragraphs>40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Gill Sans MT</vt:lpstr>
      <vt:lpstr>inherit</vt:lpstr>
      <vt:lpstr>Wingdings</vt:lpstr>
      <vt:lpstr>Wingdings 2</vt:lpstr>
      <vt:lpstr>Dividend</vt:lpstr>
      <vt:lpstr>CONTINGENCY PLANNING</vt:lpstr>
      <vt:lpstr>CONTINGENCY PLANNING</vt:lpstr>
      <vt:lpstr>CONTINGENCY PLANNING</vt:lpstr>
      <vt:lpstr>CONTINGENCY PLANNING</vt:lpstr>
      <vt:lpstr>CONTINGENCY PLANNING</vt:lpstr>
      <vt:lpstr>Meccanismi di sicurezza di livello alto</vt:lpstr>
      <vt:lpstr>Meccanismi di sicurezza di livello alto</vt:lpstr>
      <vt:lpstr>Meccanismi di sicurezza di livello alto</vt:lpstr>
      <vt:lpstr>Meccanismi di sicurezza di livello alto</vt:lpstr>
      <vt:lpstr>Meccanismi di sicurezza di livello alto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Antonio Iacono</dc:creator>
  <cp:lastModifiedBy>ALESSIO FOGGIA</cp:lastModifiedBy>
  <cp:revision>18</cp:revision>
  <dcterms:created xsi:type="dcterms:W3CDTF">2022-12-02T16:52:54Z</dcterms:created>
  <dcterms:modified xsi:type="dcterms:W3CDTF">2022-12-12T14:40:02Z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0x0101001FF3CDC142E59F46976220B5CA0CB5FC</vt:lpwstr>
  </property>
</Properties>
</file>