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2" r:id="rId6"/>
    <p:sldId id="258" r:id="rId7"/>
    <p:sldId id="283" r:id="rId8"/>
    <p:sldId id="284" r:id="rId9"/>
    <p:sldId id="286" r:id="rId10"/>
    <p:sldId id="287" r:id="rId11"/>
    <p:sldId id="288" r:id="rId12"/>
    <p:sldId id="289" r:id="rId13"/>
    <p:sldId id="28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System and communication protection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0D2570-ACC2-E735-6B12-D37B50E0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it-IT" dirty="0"/>
              <a:t>Meccanismi di sicurezza di livello alto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6A0B9A-0BE9-69AB-31C5-47CA2F096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6893" y="2946977"/>
            <a:ext cx="5349708" cy="15979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it-IT" sz="1400" b="0" i="0" dirty="0">
              <a:effectLst/>
            </a:endParaRPr>
          </a:p>
          <a:p>
            <a:pPr lvl="1">
              <a:lnSpc>
                <a:spcPct val="90000"/>
              </a:lnSpc>
            </a:pPr>
            <a:endParaRPr lang="it-IT" sz="1400" b="0" i="0" dirty="0">
              <a:effectLst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972045B-AB11-58E7-87B2-A8E4E5349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2" y="2195918"/>
            <a:ext cx="9429081" cy="36330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b="1" dirty="0"/>
              <a:t>SC-20:  </a:t>
            </a:r>
            <a:r>
              <a:rPr lang="it-IT" sz="2000" dirty="0"/>
              <a:t>Servizio di risoluzione Nome/Indirizzo sicuro.</a:t>
            </a:r>
            <a:endParaRPr lang="it-IT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b="1" dirty="0"/>
              <a:t>SC-21:  Servizio di risoluzione Nome/Indirizzo sicuro ricorsivo.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b="1" dirty="0"/>
              <a:t>SC-22: Architettura e provisioning per il servizio di risoluzione Nome/Indirizzo.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b="1" dirty="0"/>
              <a:t>SC-24: Fallimento in stato noto</a:t>
            </a:r>
            <a:r>
              <a:rPr lang="it-IT" sz="2000" dirty="0"/>
              <a:t>. Preservare la confidenzialità, integrità e </a:t>
            </a:r>
            <a:r>
              <a:rPr lang="it-IT" sz="2000" dirty="0" err="1"/>
              <a:t>availability</a:t>
            </a:r>
            <a:r>
              <a:rPr lang="it-IT" sz="2000" dirty="0"/>
              <a:t> delle informazioni a seguito di fallimenti del sistema o di suoi componenti.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>
                <a:ea typeface="+mn-lt"/>
                <a:cs typeface="+mn-lt"/>
              </a:rPr>
              <a:t>SC-39: </a:t>
            </a:r>
            <a:r>
              <a:rPr lang="it-IT" sz="2000" b="1" dirty="0" err="1">
                <a:ea typeface="+mn-lt"/>
                <a:cs typeface="+mn-lt"/>
              </a:rPr>
              <a:t>Process</a:t>
            </a:r>
            <a:r>
              <a:rPr lang="it-IT" sz="2000" b="1" dirty="0">
                <a:ea typeface="+mn-lt"/>
                <a:cs typeface="+mn-lt"/>
              </a:rPr>
              <a:t> </a:t>
            </a:r>
            <a:r>
              <a:rPr lang="it-IT" sz="2000" b="1" dirty="0" err="1">
                <a:ea typeface="+mn-lt"/>
                <a:cs typeface="+mn-lt"/>
              </a:rPr>
              <a:t>Isolation</a:t>
            </a:r>
            <a:r>
              <a:rPr lang="it-IT" sz="2000" b="1" dirty="0">
                <a:ea typeface="+mn-lt"/>
                <a:cs typeface="+mn-lt"/>
              </a:rPr>
              <a:t>.</a:t>
            </a:r>
            <a:r>
              <a:rPr lang="it-IT" sz="2000" dirty="0">
                <a:ea typeface="+mn-lt"/>
                <a:cs typeface="+mn-lt"/>
              </a:rPr>
              <a:t> Mantenere un dominio di esecuzione separato per ogni processo di esecuzione.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061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and communication protection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SC-2: </a:t>
            </a:r>
            <a:r>
              <a:rPr lang="it-IT" sz="2000" b="1" dirty="0"/>
              <a:t>Separazione di funzionalità di sistema ed utente</a:t>
            </a:r>
            <a:r>
              <a:rPr lang="it-IT" sz="2000" dirty="0"/>
              <a:t>. Separare le funzionalità utente, inclusi i servizi di interfaccia utente, dalle funzionalità di gestione del sistema.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SC-3:</a:t>
            </a:r>
            <a:r>
              <a:rPr lang="it-IT" sz="2000" b="1" dirty="0"/>
              <a:t> Security </a:t>
            </a:r>
            <a:r>
              <a:rPr lang="it-IT" sz="2000" b="1" dirty="0" err="1"/>
              <a:t>functions</a:t>
            </a:r>
            <a:r>
              <a:rPr lang="it-IT" sz="2000" b="1" dirty="0"/>
              <a:t>. </a:t>
            </a:r>
            <a:r>
              <a:rPr lang="it-IT" sz="2000" dirty="0"/>
              <a:t>Isolare funzionalità di sicurezza da funzionalità non di sicurezza</a:t>
            </a:r>
            <a:r>
              <a:rPr lang="it-IT" sz="2000" i="1" dirty="0"/>
              <a:t>.</a:t>
            </a: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SC-4: </a:t>
            </a:r>
            <a:r>
              <a:rPr lang="it-IT" sz="2000" b="1" dirty="0"/>
              <a:t>Impedire il trasferimento di informazioni non autorizzato e non intenzionale tramite risorse condivise.</a:t>
            </a:r>
          </a:p>
        </p:txBody>
      </p:sp>
    </p:spTree>
    <p:extLst>
      <p:ext uri="{BB962C8B-B14F-4D97-AF65-F5344CB8AC3E}">
        <p14:creationId xmlns:p14="http://schemas.microsoft.com/office/powerpoint/2010/main" val="142483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and communication protection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SC-5: </a:t>
            </a:r>
            <a:r>
              <a:rPr lang="it-IT" sz="2000" b="1" dirty="0"/>
              <a:t>Protezione o limitazione degli effetti indesiderati causati da attacchi </a:t>
            </a:r>
            <a:r>
              <a:rPr lang="it-IT" sz="2000" b="1" dirty="0" err="1"/>
              <a:t>DoS</a:t>
            </a:r>
            <a:r>
              <a:rPr lang="it-IT" sz="2000" b="1" dirty="0"/>
              <a:t> impiegando adeguate contromisure.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000" dirty="0"/>
              <a:t>SC-7: </a:t>
            </a:r>
            <a:r>
              <a:rPr lang="it-IT" sz="2000" b="1" dirty="0"/>
              <a:t>Protezione perimetrale. </a:t>
            </a:r>
            <a:r>
              <a:rPr lang="it-IT" sz="2000" dirty="0"/>
              <a:t>Monitorare e controllare le comunicazioni ricevute tramite interfacce esterne e dirette verso il sistema. Connessione verso reti o sistemi esterni solo tramite interfacce.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and communication protection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460916"/>
            <a:ext cx="9525333" cy="348298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100" dirty="0"/>
              <a:t>SC-7(5): </a:t>
            </a:r>
            <a:r>
              <a:rPr lang="it-IT" sz="2100" b="1" dirty="0"/>
              <a:t>Nega di default-permetti su eccezione</a:t>
            </a:r>
            <a:r>
              <a:rPr lang="it-IT" sz="2100" dirty="0"/>
              <a:t>. Negare il traffico in ingresso come impostazione di default e permettere solo determinate tipologie di traffico. Quindi si permette l’ingresso solo di traffico autorizzato.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100" b="1" dirty="0"/>
              <a:t>SC-7(21): Protezione perimetrale | Isolamento dei componenti di sistema</a:t>
            </a:r>
            <a:r>
              <a:rPr lang="it-IT" sz="2100" dirty="0"/>
              <a:t>. </a:t>
            </a:r>
            <a:r>
              <a:rPr lang="it-IT" sz="2100" i="1" dirty="0"/>
              <a:t>Impiegare meccanismi di protezione perimetrale per isolare i componenti di sistema</a:t>
            </a:r>
            <a:r>
              <a:rPr lang="it-IT" sz="21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100" dirty="0"/>
              <a:t>SC-8: </a:t>
            </a:r>
            <a:r>
              <a:rPr lang="it-IT" sz="2100" b="1" dirty="0"/>
              <a:t>Protezione dell’integrità e della confidenzialità delle informazioni.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100" dirty="0"/>
              <a:t> SC-8(1): </a:t>
            </a:r>
            <a:r>
              <a:rPr lang="it-IT" sz="2100" b="1" dirty="0"/>
              <a:t>Protezione crittografica</a:t>
            </a:r>
            <a:r>
              <a:rPr lang="it-IT" sz="2100" dirty="0"/>
              <a:t>. Implementare meccanismi crittografici per prevenire la </a:t>
            </a:r>
            <a:r>
              <a:rPr lang="it-IT" sz="2100" dirty="0" err="1"/>
              <a:t>disclosure</a:t>
            </a:r>
            <a:r>
              <a:rPr lang="it-IT" sz="2100" dirty="0"/>
              <a:t> di informazioni e per rilevare alterazioni delle informazioni durante la trasmissione.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50955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and communication protection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SC-12: </a:t>
            </a:r>
            <a:r>
              <a:rPr lang="it-IT" sz="2400" b="1" dirty="0"/>
              <a:t>Gestione e conservazione delle chiavi crittografate</a:t>
            </a:r>
            <a:r>
              <a:rPr lang="it-IT" sz="2400" dirty="0"/>
              <a:t>. Memorizzare e gestire le chiavi crittografate all’interno del sistema, rispettando i requisiti riguardanti la generazione delle chiavi, la distribuzione, il salvataggio, l’accesso e la distruzione.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SC-13: </a:t>
            </a:r>
            <a:r>
              <a:rPr lang="it-IT" sz="2400" b="1" dirty="0"/>
              <a:t>Protezione crittografica</a:t>
            </a:r>
            <a:r>
              <a:rPr lang="it-IT" sz="2400" dirty="0"/>
              <a:t>. Determinare gli ambiti di impiego della crittografia e specificare, per ogni utilizzo, i tipi.</a:t>
            </a:r>
          </a:p>
        </p:txBody>
      </p:sp>
    </p:spTree>
    <p:extLst>
      <p:ext uri="{BB962C8B-B14F-4D97-AF65-F5344CB8AC3E}">
        <p14:creationId xmlns:p14="http://schemas.microsoft.com/office/powerpoint/2010/main" val="349926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and communication protection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SC-17: </a:t>
            </a:r>
            <a:r>
              <a:rPr lang="it-IT" sz="2400" b="1" dirty="0">
                <a:ea typeface="+mn-lt"/>
                <a:cs typeface="+mn-lt"/>
              </a:rPr>
              <a:t>Richiedere un certificato a chiave pubblica da un service provider affidabile.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SC-18: </a:t>
            </a:r>
            <a:r>
              <a:rPr lang="it-IT" sz="2400" b="1" dirty="0"/>
              <a:t>Definire codice mobile accettabile o meno ed autorizzare, monitorare e controllare l’uso del codice mobile all’interno del sistema.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SC-23: </a:t>
            </a:r>
            <a:r>
              <a:rPr lang="it-IT" sz="2400" b="1" dirty="0">
                <a:ea typeface="+mn-lt"/>
                <a:cs typeface="+mn-lt"/>
              </a:rPr>
              <a:t>Proteggere l’autenticità delle sessioni di comunicazione.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sz="2400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it-IT" sz="2400" dirty="0">
                <a:ea typeface="+mn-lt"/>
                <a:cs typeface="+mn-lt"/>
              </a:rPr>
              <a:t>Nota: Dalle indicazioni del NIST i server TLS devono essere configurati con un certificato a chiave pubblica ottenuto impiegando uno dei seguenti meccanismi crittografici: </a:t>
            </a:r>
            <a:r>
              <a:rPr lang="it-IT" sz="2400" dirty="0">
                <a:solidFill>
                  <a:schemeClr val="tx1"/>
                </a:solidFill>
                <a:cs typeface="Calibri"/>
              </a:rPr>
              <a:t>RSA, Direct Signature </a:t>
            </a:r>
            <a:r>
              <a:rPr lang="it-IT" sz="2400" dirty="0" err="1">
                <a:solidFill>
                  <a:schemeClr val="tx1"/>
                </a:solidFill>
                <a:cs typeface="Calibri"/>
              </a:rPr>
              <a:t>Algorithm</a:t>
            </a:r>
            <a:r>
              <a:rPr lang="it-IT" sz="2400" dirty="0">
                <a:solidFill>
                  <a:schemeClr val="tx1"/>
                </a:solidFill>
                <a:cs typeface="Calibri"/>
              </a:rPr>
              <a:t>, </a:t>
            </a:r>
            <a:r>
              <a:rPr lang="it-IT" sz="2400" dirty="0" err="1">
                <a:solidFill>
                  <a:schemeClr val="tx1"/>
                </a:solidFill>
                <a:cs typeface="Calibri"/>
              </a:rPr>
              <a:t>Elliptic</a:t>
            </a:r>
            <a:r>
              <a:rPr lang="it-IT" sz="2400" dirty="0">
                <a:solidFill>
                  <a:schemeClr val="tx1"/>
                </a:solidFill>
                <a:cs typeface="Calibri"/>
              </a:rPr>
              <a:t> Curve DSA, Diffie-Hellman, </a:t>
            </a:r>
            <a:r>
              <a:rPr lang="it-IT" sz="2400" dirty="0" err="1">
                <a:solidFill>
                  <a:schemeClr val="tx1"/>
                </a:solidFill>
                <a:cs typeface="Calibri"/>
              </a:rPr>
              <a:t>Elliptic</a:t>
            </a:r>
            <a:r>
              <a:rPr lang="it-IT" sz="2400" dirty="0">
                <a:solidFill>
                  <a:schemeClr val="tx1"/>
                </a:solidFill>
                <a:cs typeface="Calibri"/>
              </a:rPr>
              <a:t> Curve D-H</a:t>
            </a:r>
            <a:r>
              <a:rPr lang="it-IT" sz="2400" dirty="0">
                <a:cs typeface="Calibri"/>
              </a:rPr>
              <a:t>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69624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and communication protection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SC-28</a:t>
            </a:r>
            <a:r>
              <a:rPr lang="it-IT" sz="2400" dirty="0">
                <a:ea typeface="+mn-lt"/>
                <a:cs typeface="+mn-lt"/>
              </a:rPr>
              <a:t>: </a:t>
            </a:r>
            <a:r>
              <a:rPr lang="it-IT" sz="2400" b="1" dirty="0">
                <a:ea typeface="+mn-lt"/>
                <a:cs typeface="+mn-lt"/>
              </a:rPr>
              <a:t>Protezione dell’informazione nello stato di riposo</a:t>
            </a:r>
            <a:r>
              <a:rPr lang="it-IT" sz="2400" dirty="0">
                <a:ea typeface="+mn-lt"/>
                <a:cs typeface="+mn-lt"/>
              </a:rPr>
              <a:t>. Proteggere la confidenzialità e l’integrità delle informazioni degli utenti e del sistema memorizzare nei dispositivi di archiviazione di massa.</a:t>
            </a:r>
          </a:p>
        </p:txBody>
      </p:sp>
    </p:spTree>
    <p:extLst>
      <p:ext uri="{BB962C8B-B14F-4D97-AF65-F5344CB8AC3E}">
        <p14:creationId xmlns:p14="http://schemas.microsoft.com/office/powerpoint/2010/main" val="356083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livello</a:t>
            </a:r>
            <a:r>
              <a:rPr lang="en-US" dirty="0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it-IT" sz="2000" b="1" dirty="0"/>
              <a:t>SC-7(3): Access Points. </a:t>
            </a:r>
            <a:r>
              <a:rPr lang="it-IT" sz="2000" dirty="0"/>
              <a:t>Limitare il numero di connessioni di rete esterne al sistema.</a:t>
            </a:r>
            <a:endParaRPr lang="it-IT" sz="2000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it-IT" sz="2000" b="1" dirty="0"/>
              <a:t>SC-7(4): </a:t>
            </a:r>
            <a:r>
              <a:rPr lang="it-IT" sz="2000" b="1" dirty="0" err="1"/>
              <a:t>External</a:t>
            </a:r>
            <a:r>
              <a:rPr lang="it-IT" sz="2000" b="1" dirty="0"/>
              <a:t> </a:t>
            </a:r>
            <a:r>
              <a:rPr lang="it-IT" sz="2000" b="1" dirty="0" err="1"/>
              <a:t>Telecomunications</a:t>
            </a:r>
            <a:r>
              <a:rPr lang="it-IT" sz="2000" b="1" dirty="0"/>
              <a:t> Services.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it-IT" sz="2000" b="1" dirty="0"/>
              <a:t>SC-7(7): Prevenire split tunneling per i dispositivi remoti.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it-IT" sz="2000" b="1" dirty="0"/>
              <a:t>SC-7(18): Protezione perimetrale | Fallimenti sicuri</a:t>
            </a:r>
            <a:r>
              <a:rPr lang="it-IT" sz="2000" dirty="0"/>
              <a:t>. Prevenire che il sistema entri in uno stato non sicuro a seguito di un fallimento operativo di un dispositivo di protezione perimetrale.</a:t>
            </a:r>
          </a:p>
        </p:txBody>
      </p:sp>
    </p:spTree>
    <p:extLst>
      <p:ext uri="{BB962C8B-B14F-4D97-AF65-F5344CB8AC3E}">
        <p14:creationId xmlns:p14="http://schemas.microsoft.com/office/powerpoint/2010/main" val="2637158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Meccanismi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di </a:t>
            </a:r>
            <a:r>
              <a:rPr lang="en-US" dirty="0" err="1"/>
              <a:t>livello</a:t>
            </a:r>
            <a:r>
              <a:rPr lang="en-US" dirty="0"/>
              <a:t> alto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6FA052-90C3-7392-7E6C-C7AED47BD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9525333" cy="348298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it-IT" sz="2000" dirty="0"/>
              <a:t>SC-12 (1): </a:t>
            </a:r>
            <a:r>
              <a:rPr lang="it-IT" sz="2000" b="1" dirty="0"/>
              <a:t>Gestione e conservazione delle chiavi crittografiche | </a:t>
            </a:r>
            <a:r>
              <a:rPr lang="it-IT" sz="2000" b="1" dirty="0" err="1"/>
              <a:t>availability</a:t>
            </a:r>
            <a:r>
              <a:rPr lang="it-IT" sz="2000" dirty="0"/>
              <a:t>. Garantire l’</a:t>
            </a:r>
            <a:r>
              <a:rPr lang="it-IT" sz="2000" dirty="0" err="1"/>
              <a:t>availability</a:t>
            </a:r>
            <a:r>
              <a:rPr lang="it-IT" sz="2000" dirty="0"/>
              <a:t> dell’informazione a seguito della perdita delle chiavi crittografiche da parte dell’utente.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it-IT" sz="2000" dirty="0"/>
              <a:t>SC-15: </a:t>
            </a:r>
            <a:r>
              <a:rPr lang="it-IT" sz="2000" b="1" dirty="0"/>
              <a:t>Dispositivi di computazione collaborativa</a:t>
            </a:r>
            <a:r>
              <a:rPr lang="it-IT" sz="2000" dirty="0"/>
              <a:t>. Proibire l’attivazione remota di dispositivi informatici collaborativi e fornire indicazioni di utilizzo agli utenti possessori dei dispositivi.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it-IT" sz="2000" dirty="0"/>
              <a:t>SC-19: </a:t>
            </a:r>
            <a:r>
              <a:rPr lang="it-IT" sz="2000" b="1" dirty="0"/>
              <a:t>Protocollo Voce su Internet.</a:t>
            </a:r>
            <a:endParaRPr lang="it-IT" sz="20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34573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FF3CDC142E59F46976220B5CA0CB5FC" ma:contentTypeVersion="2" ma:contentTypeDescription="Creare un nuovo documento." ma:contentTypeScope="" ma:versionID="0b8a8c1c321c01bcbeb872dfd6c1bb21">
  <xsd:schema xmlns:xsd="http://www.w3.org/2001/XMLSchema" xmlns:xs="http://www.w3.org/2001/XMLSchema" xmlns:p="http://schemas.microsoft.com/office/2006/metadata/properties" xmlns:ns2="78bd1115-c349-4e94-811d-d06a7ae9090b" targetNamespace="http://schemas.microsoft.com/office/2006/metadata/properties" ma:root="true" ma:fieldsID="e4ae236ed4d02964ec2f225fff35efa2" ns2:_="">
    <xsd:import namespace="78bd1115-c349-4e94-811d-d06a7ae909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d1115-c349-4e94-811d-d06a7ae909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895A41-F65A-4D7F-8780-A8AB39E167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2E0F3E-E504-43BD-A4A2-09056F8F9AFC}"/>
</file>

<file path=customXml/itemProps3.xml><?xml version="1.0" encoding="utf-8"?>
<ds:datastoreItem xmlns:ds="http://schemas.openxmlformats.org/officeDocument/2006/customXml" ds:itemID="{932907EA-C9B4-4F62-A581-FDB91E9E52A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412</TotalTime>
  <Words>623</Words>
  <Application>Microsoft Office PowerPoint</Application>
  <PresentationFormat>Widescreen</PresentationFormat>
  <Paragraphs>40</Paragraphs>
  <Slides>10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Calibri</vt:lpstr>
      <vt:lpstr>Gill Sans MT</vt:lpstr>
      <vt:lpstr>Wingdings</vt:lpstr>
      <vt:lpstr>Wingdings 2</vt:lpstr>
      <vt:lpstr>Dividend</vt:lpstr>
      <vt:lpstr>System and communication protection</vt:lpstr>
      <vt:lpstr>System and communication protection</vt:lpstr>
      <vt:lpstr>System and communication protection</vt:lpstr>
      <vt:lpstr>System and communication protection</vt:lpstr>
      <vt:lpstr>System and communication protection</vt:lpstr>
      <vt:lpstr>System and communication protection</vt:lpstr>
      <vt:lpstr>System and communication protection</vt:lpstr>
      <vt:lpstr>Meccanismi di sicurezza di livello alto</vt:lpstr>
      <vt:lpstr>Meccanismi di sicurezza di livello alto</vt:lpstr>
      <vt:lpstr>Meccanismi di sicurezza di livello alto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Antonio Iacono</dc:creator>
  <cp:lastModifiedBy>ALESSIO FOGGIA</cp:lastModifiedBy>
  <cp:revision>16</cp:revision>
  <dcterms:created xsi:type="dcterms:W3CDTF">2022-12-02T16:52:54Z</dcterms:created>
  <dcterms:modified xsi:type="dcterms:W3CDTF">2022-12-12T14:36:14Z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0x0101001FF3CDC142E59F46976220B5CA0CB5FC</vt:lpwstr>
  </property>
</Properties>
</file>