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0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g/Desktop/Thinkful%20Bootcamp/capstone1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ng\Desktop\Thinkful%20Bootcamp\capstone1_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ng\Desktop\Thinkful%20Bootcamp\capstone1_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ing\Desktop\Thinkful%20Bootcamp\capstone1_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g/Desktop/Thinkful%20Bootcamp/capstone1_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g/Desktop/Thinkful%20Bootcamp/capstone1_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[capstone1_project.xlsx]renter by gender!PivotTable13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Renter</a:t>
            </a:r>
            <a:r>
              <a:rPr lang="en-US" b="1" baseline="0" dirty="0"/>
              <a:t> by </a:t>
            </a:r>
            <a:br>
              <a:rPr lang="en-US" b="1" baseline="0" dirty="0"/>
            </a:br>
            <a:r>
              <a:rPr lang="en-US" b="1" baseline="0" dirty="0"/>
              <a:t>Gender and Age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'renter by gender'!$B$3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8A-324B-BDA9-6BC5E82CE5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8A-324B-BDA9-6BC5E82CE5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8A-324B-BDA9-6BC5E82CE5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8A-324B-BDA9-6BC5E82CE5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'renter by gender'!$A$4:$A$10</c:f>
              <c:multiLvlStrCache>
                <c:ptCount val="4"/>
                <c:lvl>
                  <c:pt idx="0">
                    <c:v>45 and under</c:v>
                  </c:pt>
                  <c:pt idx="1">
                    <c:v>Over 45</c:v>
                  </c:pt>
                  <c:pt idx="2">
                    <c:v>45 and under</c:v>
                  </c:pt>
                  <c:pt idx="3">
                    <c:v>Over 45</c:v>
                  </c:pt>
                </c:lvl>
                <c:lvl>
                  <c:pt idx="0">
                    <c:v>F</c:v>
                  </c:pt>
                  <c:pt idx="2">
                    <c:v>M</c:v>
                  </c:pt>
                </c:lvl>
              </c:multiLvlStrCache>
            </c:multiLvlStrRef>
          </c:cat>
          <c:val>
            <c:numRef>
              <c:f>'renter by gender'!$B$4:$B$10</c:f>
              <c:numCache>
                <c:formatCode>General</c:formatCode>
                <c:ptCount val="4"/>
                <c:pt idx="0">
                  <c:v>25680</c:v>
                </c:pt>
                <c:pt idx="1">
                  <c:v>24256</c:v>
                </c:pt>
                <c:pt idx="2">
                  <c:v>25639</c:v>
                </c:pt>
                <c:pt idx="3">
                  <c:v>24425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8A-324B-BDA9-6BC5E82CE58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Top 10 Cities in 2018 by Total Revenue</a:t>
            </a:r>
          </a:p>
        </c:rich>
      </c:tx>
      <c:layout>
        <c:manualLayout>
          <c:xMode val="edge"/>
          <c:yMode val="edge"/>
          <c:x val="0.40414075286415713"/>
          <c:y val="0.109816971713810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DE4-9843-9F31-6EFE0C7409C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E4-9843-9F31-6EFE0C7409C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DE4-9843-9F31-6EFE0C7409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highest_by_city!$D$6:$D$15</c:f>
              <c:strCache>
                <c:ptCount val="10"/>
                <c:pt idx="0">
                  <c:v>Washington</c:v>
                </c:pt>
                <c:pt idx="1">
                  <c:v>El Paso</c:v>
                </c:pt>
                <c:pt idx="2">
                  <c:v>Denver</c:v>
                </c:pt>
                <c:pt idx="3">
                  <c:v>Charlotte</c:v>
                </c:pt>
                <c:pt idx="4">
                  <c:v>Fort Worth</c:v>
                </c:pt>
                <c:pt idx="5">
                  <c:v>Sacramento</c:v>
                </c:pt>
                <c:pt idx="6">
                  <c:v>Los Angeles</c:v>
                </c:pt>
                <c:pt idx="7">
                  <c:v>New York City</c:v>
                </c:pt>
                <c:pt idx="8">
                  <c:v>Saint Louis</c:v>
                </c:pt>
                <c:pt idx="9">
                  <c:v>Roanoke</c:v>
                </c:pt>
              </c:strCache>
            </c:strRef>
          </c:cat>
          <c:val>
            <c:numRef>
              <c:f>highest_by_city!$E$6:$E$15</c:f>
              <c:numCache>
                <c:formatCode>"$"#,##0.00</c:formatCode>
                <c:ptCount val="10"/>
                <c:pt idx="0">
                  <c:v>3955155</c:v>
                </c:pt>
                <c:pt idx="1">
                  <c:v>2647755</c:v>
                </c:pt>
                <c:pt idx="2">
                  <c:v>2642891</c:v>
                </c:pt>
                <c:pt idx="3">
                  <c:v>2627434</c:v>
                </c:pt>
                <c:pt idx="4">
                  <c:v>2601660</c:v>
                </c:pt>
                <c:pt idx="5">
                  <c:v>2572611</c:v>
                </c:pt>
                <c:pt idx="6">
                  <c:v>2568945</c:v>
                </c:pt>
                <c:pt idx="7">
                  <c:v>2553951</c:v>
                </c:pt>
                <c:pt idx="8">
                  <c:v>1348684</c:v>
                </c:pt>
                <c:pt idx="9">
                  <c:v>1347909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4-F246-800E-8A2A511B59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8006608"/>
        <c:axId val="1221988224"/>
      </c:barChart>
      <c:catAx>
        <c:axId val="76800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988224"/>
        <c:crosses val="autoZero"/>
        <c:auto val="1"/>
        <c:lblAlgn val="ctr"/>
        <c:lblOffset val="100"/>
        <c:noMultiLvlLbl val="0"/>
      </c:catAx>
      <c:valAx>
        <c:axId val="122198822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crossAx val="76800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Bottom</a:t>
            </a:r>
            <a:r>
              <a:rPr lang="en-US" b="1" baseline="0" dirty="0"/>
              <a:t> 10 Grossing Cities by Total Revenue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F1C-2D42-8BFD-A1C2C819831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1C-2D42-8BFD-A1C2C819831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1C-2D42-8BFD-A1C2C81983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highest_by_city!$D$29:$D$38</c:f>
              <c:strCache>
                <c:ptCount val="10"/>
                <c:pt idx="0">
                  <c:v>Jersey City</c:v>
                </c:pt>
                <c:pt idx="1">
                  <c:v>Las Vegas</c:v>
                </c:pt>
                <c:pt idx="2">
                  <c:v>Duluth</c:v>
                </c:pt>
                <c:pt idx="3">
                  <c:v>Tucson</c:v>
                </c:pt>
                <c:pt idx="4">
                  <c:v>Waterloo</c:v>
                </c:pt>
                <c:pt idx="5">
                  <c:v>Sioux City</c:v>
                </c:pt>
                <c:pt idx="6">
                  <c:v>Kansas City</c:v>
                </c:pt>
                <c:pt idx="7">
                  <c:v>York</c:v>
                </c:pt>
                <c:pt idx="8">
                  <c:v>San Antonio</c:v>
                </c:pt>
                <c:pt idx="9">
                  <c:v>Lake Charles</c:v>
                </c:pt>
              </c:strCache>
            </c:strRef>
          </c:cat>
          <c:val>
            <c:numRef>
              <c:f>highest_by_city!$E$29:$E$38</c:f>
              <c:numCache>
                <c:formatCode>"$"#,##0.00</c:formatCode>
                <c:ptCount val="10"/>
                <c:pt idx="0">
                  <c:v>1240778</c:v>
                </c:pt>
                <c:pt idx="1">
                  <c:v>1244026</c:v>
                </c:pt>
                <c:pt idx="2">
                  <c:v>1248318</c:v>
                </c:pt>
                <c:pt idx="3">
                  <c:v>1252382</c:v>
                </c:pt>
                <c:pt idx="4">
                  <c:v>1253856</c:v>
                </c:pt>
                <c:pt idx="5">
                  <c:v>1254280</c:v>
                </c:pt>
                <c:pt idx="6">
                  <c:v>1256533</c:v>
                </c:pt>
                <c:pt idx="7">
                  <c:v>1265880</c:v>
                </c:pt>
                <c:pt idx="8">
                  <c:v>1269448</c:v>
                </c:pt>
                <c:pt idx="9">
                  <c:v>1269707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6-AC4A-BECA-876E60C524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7626400"/>
        <c:axId val="1517628032"/>
      </c:barChart>
      <c:catAx>
        <c:axId val="151762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628032"/>
        <c:crosses val="autoZero"/>
        <c:auto val="1"/>
        <c:lblAlgn val="ctr"/>
        <c:lblOffset val="100"/>
        <c:noMultiLvlLbl val="0"/>
      </c:catAx>
      <c:valAx>
        <c:axId val="151762803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crossAx val="151762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[capstone1_project.xlsx]top10cars!PivotTable8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top10cars!$B$4</c:f>
              <c:strCache>
                <c:ptCount val="1"/>
                <c:pt idx="0">
                  <c:v>Yearly Costs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top10cars!$A$5:$A$14</c:f>
              <c:strCache>
                <c:ptCount val="10"/>
                <c:pt idx="0">
                  <c:v>Honda Civic 2016</c:v>
                </c:pt>
                <c:pt idx="1">
                  <c:v>Ford Ranger 2017</c:v>
                </c:pt>
                <c:pt idx="2">
                  <c:v>Chevrolet Express 3500 2018</c:v>
                </c:pt>
                <c:pt idx="3">
                  <c:v>Chevrolet Corvette 2017</c:v>
                </c:pt>
                <c:pt idx="4">
                  <c:v>Pontiac Grand Prix 2016</c:v>
                </c:pt>
                <c:pt idx="5">
                  <c:v>Ford Mustang 2018</c:v>
                </c:pt>
                <c:pt idx="6">
                  <c:v>Ford Taurus 2017</c:v>
                </c:pt>
                <c:pt idx="7">
                  <c:v>Mercury Grand Marquis 2016</c:v>
                </c:pt>
                <c:pt idx="8">
                  <c:v>Lexus LS 2017</c:v>
                </c:pt>
                <c:pt idx="9">
                  <c:v>BMW 3 Series 2018</c:v>
                </c:pt>
              </c:strCache>
            </c:strRef>
          </c:cat>
          <c:val>
            <c:numRef>
              <c:f>top10cars!$B$5:$B$14</c:f>
              <c:numCache>
                <c:formatCode>_("$"* #,##0.00_);_("$"* \(#,##0.00\);_("$"* "-"??_);_(@_)</c:formatCode>
                <c:ptCount val="10"/>
                <c:pt idx="0">
                  <c:v>85629.36</c:v>
                </c:pt>
                <c:pt idx="1">
                  <c:v>93025.440000000017</c:v>
                </c:pt>
                <c:pt idx="2">
                  <c:v>73386.720000000001</c:v>
                </c:pt>
                <c:pt idx="3">
                  <c:v>81534.240000000005</c:v>
                </c:pt>
                <c:pt idx="4">
                  <c:v>80901.119999999995</c:v>
                </c:pt>
                <c:pt idx="5">
                  <c:v>78985.080000000016</c:v>
                </c:pt>
                <c:pt idx="6">
                  <c:v>72805.679999999993</c:v>
                </c:pt>
                <c:pt idx="7">
                  <c:v>77805.600000000006</c:v>
                </c:pt>
                <c:pt idx="8">
                  <c:v>74803.199999999997</c:v>
                </c:pt>
                <c:pt idx="9">
                  <c:v>83015.399999999994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40-E74C-ACE4-9E8E49F57F4D}"/>
            </c:ext>
          </c:extLst>
        </c:ser>
        <c:ser>
          <c:idx val="1"/>
          <c:order val="1"/>
          <c:tx>
            <c:strRef>
              <c:f>top10cars!$C$4</c:f>
              <c:strCache>
                <c:ptCount val="1"/>
                <c:pt idx="0">
                  <c:v>2018 Net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top10cars!$A$5:$A$14</c:f>
              <c:strCache>
                <c:ptCount val="10"/>
                <c:pt idx="0">
                  <c:v>Honda Civic 2016</c:v>
                </c:pt>
                <c:pt idx="1">
                  <c:v>Ford Ranger 2017</c:v>
                </c:pt>
                <c:pt idx="2">
                  <c:v>Chevrolet Express 3500 2018</c:v>
                </c:pt>
                <c:pt idx="3">
                  <c:v>Chevrolet Corvette 2017</c:v>
                </c:pt>
                <c:pt idx="4">
                  <c:v>Pontiac Grand Prix 2016</c:v>
                </c:pt>
                <c:pt idx="5">
                  <c:v>Ford Mustang 2018</c:v>
                </c:pt>
                <c:pt idx="6">
                  <c:v>Ford Taurus 2017</c:v>
                </c:pt>
                <c:pt idx="7">
                  <c:v>Mercury Grand Marquis 2016</c:v>
                </c:pt>
                <c:pt idx="8">
                  <c:v>Lexus LS 2017</c:v>
                </c:pt>
                <c:pt idx="9">
                  <c:v>BMW 3 Series 2018</c:v>
                </c:pt>
              </c:strCache>
            </c:strRef>
          </c:cat>
          <c:val>
            <c:numRef>
              <c:f>top10cars!$C$5:$C$14</c:f>
              <c:numCache>
                <c:formatCode>_("$"* #,##0.00_);_("$"* \(#,##0.00\);_("$"* "-"??_);_(@_)</c:formatCode>
                <c:ptCount val="10"/>
                <c:pt idx="0">
                  <c:v>1175013.6400000001</c:v>
                </c:pt>
                <c:pt idx="1">
                  <c:v>1171974.56</c:v>
                </c:pt>
                <c:pt idx="2">
                  <c:v>1006183.2800000001</c:v>
                </c:pt>
                <c:pt idx="3">
                  <c:v>985207.76</c:v>
                </c:pt>
                <c:pt idx="4">
                  <c:v>940535.88</c:v>
                </c:pt>
                <c:pt idx="5">
                  <c:v>908420.92</c:v>
                </c:pt>
                <c:pt idx="6">
                  <c:v>902659.32000000007</c:v>
                </c:pt>
                <c:pt idx="7">
                  <c:v>809173.4</c:v>
                </c:pt>
                <c:pt idx="8">
                  <c:v>800781.8</c:v>
                </c:pt>
                <c:pt idx="9">
                  <c:v>709799.6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40-E74C-ACE4-9E8E49F57F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6353088"/>
        <c:axId val="269145888"/>
      </c:barChart>
      <c:catAx>
        <c:axId val="27635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145888"/>
        <c:crosses val="autoZero"/>
        <c:auto val="1"/>
        <c:lblAlgn val="ctr"/>
        <c:lblOffset val="100"/>
        <c:noMultiLvlLbl val="0"/>
      </c:catAx>
      <c:valAx>
        <c:axId val="2691458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27635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925872233909228"/>
          <c:y val="0.10478504626912996"/>
          <c:w val="0.10288083474568259"/>
          <c:h val="9.6119607249984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[capstone1_project.xlsx]bottom10cars!PivotTable10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bottom10cars!$B$3</c:f>
              <c:strCache>
                <c:ptCount val="1"/>
                <c:pt idx="0">
                  <c:v>Yearly Costs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bottom10cars!$A$4:$A$14</c:f>
              <c:strCache>
                <c:ptCount val="10"/>
                <c:pt idx="0">
                  <c:v>Aston Martin DB9 2016</c:v>
                </c:pt>
                <c:pt idx="1">
                  <c:v>Renault Alliance 2017</c:v>
                </c:pt>
                <c:pt idx="2">
                  <c:v>Infiniti FX 2017</c:v>
                </c:pt>
                <c:pt idx="3">
                  <c:v>Mitsubishi 3000GT 2018</c:v>
                </c:pt>
                <c:pt idx="4">
                  <c:v>Chevrolet Tracker 2018</c:v>
                </c:pt>
                <c:pt idx="5">
                  <c:v>Land Rover Defender 2016</c:v>
                </c:pt>
                <c:pt idx="6">
                  <c:v>BMW Z4 M 2018</c:v>
                </c:pt>
                <c:pt idx="7">
                  <c:v>Toyota Prius c 2017</c:v>
                </c:pt>
                <c:pt idx="8">
                  <c:v>BMW M5 2018</c:v>
                </c:pt>
                <c:pt idx="9">
                  <c:v>GMC Sonoma 2018</c:v>
                </c:pt>
              </c:strCache>
            </c:strRef>
          </c:cat>
          <c:val>
            <c:numRef>
              <c:f>bottom10cars!$B$4:$B$14</c:f>
              <c:numCache>
                <c:formatCode>_("$"* #,##0.00_);_("$"* \(#,##0.00\);_("$"* "-"??_);_(@_)</c:formatCode>
                <c:ptCount val="10"/>
                <c:pt idx="0">
                  <c:v>5937.12</c:v>
                </c:pt>
                <c:pt idx="1">
                  <c:v>5959.08</c:v>
                </c:pt>
                <c:pt idx="2">
                  <c:v>5964.12</c:v>
                </c:pt>
                <c:pt idx="3">
                  <c:v>5923.08</c:v>
                </c:pt>
                <c:pt idx="4">
                  <c:v>5840.28</c:v>
                </c:pt>
                <c:pt idx="5">
                  <c:v>5941.32</c:v>
                </c:pt>
                <c:pt idx="6">
                  <c:v>5919.36</c:v>
                </c:pt>
                <c:pt idx="7">
                  <c:v>5832.72</c:v>
                </c:pt>
                <c:pt idx="8">
                  <c:v>5762.88</c:v>
                </c:pt>
                <c:pt idx="9">
                  <c:v>5893.92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7-B441-86C2-67E51C47B738}"/>
            </c:ext>
          </c:extLst>
        </c:ser>
        <c:ser>
          <c:idx val="1"/>
          <c:order val="1"/>
          <c:tx>
            <c:strRef>
              <c:f>bottom10cars!$C$3</c:f>
              <c:strCache>
                <c:ptCount val="1"/>
                <c:pt idx="0">
                  <c:v>Net Revenue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bottom10cars!$A$4:$A$14</c:f>
              <c:strCache>
                <c:ptCount val="10"/>
                <c:pt idx="0">
                  <c:v>Aston Martin DB9 2016</c:v>
                </c:pt>
                <c:pt idx="1">
                  <c:v>Renault Alliance 2017</c:v>
                </c:pt>
                <c:pt idx="2">
                  <c:v>Infiniti FX 2017</c:v>
                </c:pt>
                <c:pt idx="3">
                  <c:v>Mitsubishi 3000GT 2018</c:v>
                </c:pt>
                <c:pt idx="4">
                  <c:v>Chevrolet Tracker 2018</c:v>
                </c:pt>
                <c:pt idx="5">
                  <c:v>Land Rover Defender 2016</c:v>
                </c:pt>
                <c:pt idx="6">
                  <c:v>BMW Z4 M 2018</c:v>
                </c:pt>
                <c:pt idx="7">
                  <c:v>Toyota Prius c 2017</c:v>
                </c:pt>
                <c:pt idx="8">
                  <c:v>BMW M5 2018</c:v>
                </c:pt>
                <c:pt idx="9">
                  <c:v>GMC Sonoma 2018</c:v>
                </c:pt>
              </c:strCache>
            </c:strRef>
          </c:cat>
          <c:val>
            <c:numRef>
              <c:f>bottom10cars!$C$4:$C$14</c:f>
              <c:numCache>
                <c:formatCode>_("$"* #,##0.00_);_("$"* \(#,##0.00\);_("$"* "-"??_);_(@_)</c:formatCode>
                <c:ptCount val="10"/>
                <c:pt idx="0">
                  <c:v>171446.88</c:v>
                </c:pt>
                <c:pt idx="1">
                  <c:v>150383.92000000001</c:v>
                </c:pt>
                <c:pt idx="2">
                  <c:v>131555.88</c:v>
                </c:pt>
                <c:pt idx="3">
                  <c:v>111420.92</c:v>
                </c:pt>
                <c:pt idx="4">
                  <c:v>101166.72</c:v>
                </c:pt>
                <c:pt idx="5">
                  <c:v>89314.68</c:v>
                </c:pt>
                <c:pt idx="6">
                  <c:v>73520.639999999999</c:v>
                </c:pt>
                <c:pt idx="7">
                  <c:v>64615.28</c:v>
                </c:pt>
                <c:pt idx="8">
                  <c:v>64107.12</c:v>
                </c:pt>
                <c:pt idx="9">
                  <c:v>54766.080000000002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77-B441-86C2-67E51C47B7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4284064"/>
        <c:axId val="1025267936"/>
      </c:barChart>
      <c:catAx>
        <c:axId val="43428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267936"/>
        <c:crosses val="autoZero"/>
        <c:auto val="1"/>
        <c:lblAlgn val="ctr"/>
        <c:lblOffset val="100"/>
        <c:noMultiLvlLbl val="0"/>
      </c:catAx>
      <c:valAx>
        <c:axId val="1025267936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43428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02596422022586"/>
          <c:y val="6.7537440172919586E-2"/>
          <c:w val="0.16605035671910875"/>
          <c:h val="0.150327826668725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Honda Civic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8B-D248-9A0A-01CD593DF86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8B-D248-9A0A-01CD593DF86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(</a:t>
                    </a:r>
                    <a:fld id="{822FF746-FB9B-EC42-A22D-B1CECF7D3C97}" type="VALUE">
                      <a:rPr lang="en-US"/>
                      <a:pPr/>
                      <a:t>[VALUE]</a:t>
                    </a:fld>
                    <a:r>
                      <a:rPr lang="en-US"/>
                      <a:t>)</a:t>
                    </a:r>
                  </a:p>
                  <a:p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8B-D248-9A0A-01CD593DF8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yearly costs</c:v>
              </c:pt>
              <c:pt idx="1">
                <c:v> loss of income for branch</c:v>
              </c:pt>
            </c:strLit>
          </c:cat>
          <c:val>
            <c:numRef>
              <c:f>'vehiclesineachbranch (2)'!$D$36:$E$36</c:f>
              <c:numCache>
                <c:formatCode>_("$"* #,##0.00_);_("$"* \(#,##0.00\);_("$"* "-"??_);_(@_)</c:formatCode>
                <c:ptCount val="2"/>
                <c:pt idx="0">
                  <c:v>770664.24</c:v>
                </c:pt>
                <c:pt idx="1">
                  <c:v>-765435.24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8B-D248-9A0A-01CD593DF8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1A096-14EB-46B2-95CC-85963F3244D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6D53A5-F68D-43FF-B498-16B84EB5FF80}">
      <dgm:prSet/>
      <dgm:spPr/>
      <dgm:t>
        <a:bodyPr/>
        <a:lstStyle/>
        <a:p>
          <a:r>
            <a:rPr lang="en-US" dirty="0"/>
            <a:t>$64,855,591</a:t>
          </a:r>
        </a:p>
      </dgm:t>
    </dgm:pt>
    <dgm:pt modelId="{D72E2774-A6DE-4956-A91B-52907B1200A7}" type="parTrans" cxnId="{3D23B47C-7C2F-4F87-BC5A-01439FFAF032}">
      <dgm:prSet/>
      <dgm:spPr/>
      <dgm:t>
        <a:bodyPr/>
        <a:lstStyle/>
        <a:p>
          <a:endParaRPr lang="en-US"/>
        </a:p>
      </dgm:t>
    </dgm:pt>
    <dgm:pt modelId="{6B50E447-A7AA-442F-B778-52AA61484E7E}" type="sibTrans" cxnId="{3D23B47C-7C2F-4F87-BC5A-01439FFAF032}">
      <dgm:prSet/>
      <dgm:spPr/>
      <dgm:t>
        <a:bodyPr/>
        <a:lstStyle/>
        <a:p>
          <a:endParaRPr lang="en-US"/>
        </a:p>
      </dgm:t>
    </dgm:pt>
    <dgm:pt modelId="{33FA631C-F893-433C-8128-80815ACEE828}">
      <dgm:prSet/>
      <dgm:spPr/>
      <dgm:t>
        <a:bodyPr/>
        <a:lstStyle/>
        <a:p>
          <a:r>
            <a:rPr lang="en-US" b="1" dirty="0"/>
            <a:t>TOTAL</a:t>
          </a:r>
          <a:r>
            <a:rPr lang="en-US" dirty="0"/>
            <a:t> </a:t>
          </a:r>
          <a:r>
            <a:rPr lang="en-US" b="1" dirty="0"/>
            <a:t>YEARLY</a:t>
          </a:r>
          <a:r>
            <a:rPr lang="en-US" dirty="0"/>
            <a:t> </a:t>
          </a:r>
          <a:r>
            <a:rPr lang="en-US" b="1" dirty="0"/>
            <a:t>EXPENSES</a:t>
          </a:r>
        </a:p>
      </dgm:t>
    </dgm:pt>
    <dgm:pt modelId="{89C0118B-31FE-4934-A51F-361CBE49ACC6}" type="parTrans" cxnId="{39EA7B0F-539F-4981-91B0-C9625E721750}">
      <dgm:prSet/>
      <dgm:spPr/>
      <dgm:t>
        <a:bodyPr/>
        <a:lstStyle/>
        <a:p>
          <a:endParaRPr lang="en-US"/>
        </a:p>
      </dgm:t>
    </dgm:pt>
    <dgm:pt modelId="{660523C3-089E-46C1-BE74-6031D2C3C2D3}" type="sibTrans" cxnId="{39EA7B0F-539F-4981-91B0-C9625E721750}">
      <dgm:prSet/>
      <dgm:spPr/>
      <dgm:t>
        <a:bodyPr/>
        <a:lstStyle/>
        <a:p>
          <a:endParaRPr lang="en-US"/>
        </a:p>
      </dgm:t>
    </dgm:pt>
    <dgm:pt modelId="{C6877E0A-C0DC-48FB-9BD6-44C233FE24E0}">
      <dgm:prSet/>
      <dgm:spPr/>
      <dgm:t>
        <a:bodyPr/>
        <a:lstStyle/>
        <a:p>
          <a:r>
            <a:rPr lang="en-US" dirty="0"/>
            <a:t>$33,076,688.64</a:t>
          </a:r>
        </a:p>
      </dgm:t>
    </dgm:pt>
    <dgm:pt modelId="{FBF52908-58E0-4206-9D75-D494C92F9BAA}" type="parTrans" cxnId="{416E38E5-5BE5-49AB-8A6B-8244E36AF08C}">
      <dgm:prSet/>
      <dgm:spPr/>
      <dgm:t>
        <a:bodyPr/>
        <a:lstStyle/>
        <a:p>
          <a:endParaRPr lang="en-US"/>
        </a:p>
      </dgm:t>
    </dgm:pt>
    <dgm:pt modelId="{8DAC23C7-4306-4CA9-99F2-19AB8FC095BD}" type="sibTrans" cxnId="{416E38E5-5BE5-49AB-8A6B-8244E36AF08C}">
      <dgm:prSet/>
      <dgm:spPr/>
      <dgm:t>
        <a:bodyPr/>
        <a:lstStyle/>
        <a:p>
          <a:endParaRPr lang="en-US"/>
        </a:p>
      </dgm:t>
    </dgm:pt>
    <dgm:pt modelId="{CF6182C6-A08E-4DD9-A90B-E41DBF3C8439}">
      <dgm:prSet/>
      <dgm:spPr/>
      <dgm:t>
        <a:bodyPr/>
        <a:lstStyle/>
        <a:p>
          <a:r>
            <a:rPr lang="en-US" b="1" dirty="0"/>
            <a:t>TOTAL NET REVENUE</a:t>
          </a:r>
        </a:p>
      </dgm:t>
    </dgm:pt>
    <dgm:pt modelId="{02598F6B-E472-46F4-B959-4D1070371C30}" type="parTrans" cxnId="{C73FD2BD-6D30-48AB-8760-0AF01F27B309}">
      <dgm:prSet/>
      <dgm:spPr/>
      <dgm:t>
        <a:bodyPr/>
        <a:lstStyle/>
        <a:p>
          <a:endParaRPr lang="en-US"/>
        </a:p>
      </dgm:t>
    </dgm:pt>
    <dgm:pt modelId="{3D81B499-D432-4652-B33B-F58713AA8010}" type="sibTrans" cxnId="{C73FD2BD-6D30-48AB-8760-0AF01F27B309}">
      <dgm:prSet/>
      <dgm:spPr/>
      <dgm:t>
        <a:bodyPr/>
        <a:lstStyle/>
        <a:p>
          <a:endParaRPr lang="en-US"/>
        </a:p>
      </dgm:t>
    </dgm:pt>
    <dgm:pt modelId="{940A0DE3-38E6-411A-B85F-69E9F3F6FB20}">
      <dgm:prSet/>
      <dgm:spPr/>
      <dgm:t>
        <a:bodyPr/>
        <a:lstStyle/>
        <a:p>
          <a:r>
            <a:rPr lang="en-US" dirty="0">
              <a:highlight>
                <a:srgbClr val="C0C0C0"/>
              </a:highlight>
            </a:rPr>
            <a:t>$31,778,902.36</a:t>
          </a:r>
        </a:p>
      </dgm:t>
    </dgm:pt>
    <dgm:pt modelId="{77CA22FA-7D16-4F0D-9053-4E4289B43E86}" type="parTrans" cxnId="{50A8C7F9-09CE-48FA-8D33-B4BECFAE738C}">
      <dgm:prSet/>
      <dgm:spPr/>
      <dgm:t>
        <a:bodyPr/>
        <a:lstStyle/>
        <a:p>
          <a:endParaRPr lang="en-US"/>
        </a:p>
      </dgm:t>
    </dgm:pt>
    <dgm:pt modelId="{C64BCAA4-769C-4044-BAF5-7A8A164E0983}" type="sibTrans" cxnId="{50A8C7F9-09CE-48FA-8D33-B4BECFAE738C}">
      <dgm:prSet/>
      <dgm:spPr/>
      <dgm:t>
        <a:bodyPr/>
        <a:lstStyle/>
        <a:p>
          <a:endParaRPr lang="en-US"/>
        </a:p>
      </dgm:t>
    </dgm:pt>
    <dgm:pt modelId="{735DBB7B-2862-49AD-A893-A654D63912CA}">
      <dgm:prSet/>
      <dgm:spPr/>
      <dgm:t>
        <a:bodyPr/>
        <a:lstStyle/>
        <a:p>
          <a:r>
            <a:rPr lang="en-US" b="1" dirty="0"/>
            <a:t>Overall Transactions</a:t>
          </a:r>
        </a:p>
      </dgm:t>
    </dgm:pt>
    <dgm:pt modelId="{8EC2AF12-7E0A-4F15-9FB0-9823D2B0B884}" type="parTrans" cxnId="{EE1DC510-F5BD-4252-8DE0-DA0154004F6C}">
      <dgm:prSet/>
      <dgm:spPr/>
      <dgm:t>
        <a:bodyPr/>
        <a:lstStyle/>
        <a:p>
          <a:endParaRPr lang="en-US"/>
        </a:p>
      </dgm:t>
    </dgm:pt>
    <dgm:pt modelId="{26B2808B-22CB-4970-B322-2000A1A86FCA}" type="sibTrans" cxnId="{EE1DC510-F5BD-4252-8DE0-DA0154004F6C}">
      <dgm:prSet/>
      <dgm:spPr/>
      <dgm:t>
        <a:bodyPr/>
        <a:lstStyle/>
        <a:p>
          <a:endParaRPr lang="en-US"/>
        </a:p>
      </dgm:t>
    </dgm:pt>
    <dgm:pt modelId="{779C14EE-A567-4DC0-8A78-ED284B2F3767}">
      <dgm:prSet/>
      <dgm:spPr/>
      <dgm:t>
        <a:bodyPr/>
        <a:lstStyle/>
        <a:p>
          <a:r>
            <a:rPr lang="en-US"/>
            <a:t>100,000</a:t>
          </a:r>
        </a:p>
      </dgm:t>
    </dgm:pt>
    <dgm:pt modelId="{491A1D34-B8AA-42E7-BD5E-2A14BB64C230}" type="parTrans" cxnId="{ED63FC77-75D2-49C5-B574-BC1CA0623E4E}">
      <dgm:prSet/>
      <dgm:spPr/>
      <dgm:t>
        <a:bodyPr/>
        <a:lstStyle/>
        <a:p>
          <a:endParaRPr lang="en-US"/>
        </a:p>
      </dgm:t>
    </dgm:pt>
    <dgm:pt modelId="{D0CDC762-DB84-4AF6-B124-79C0A199DBF3}" type="sibTrans" cxnId="{ED63FC77-75D2-49C5-B574-BC1CA0623E4E}">
      <dgm:prSet/>
      <dgm:spPr/>
      <dgm:t>
        <a:bodyPr/>
        <a:lstStyle/>
        <a:p>
          <a:endParaRPr lang="en-US"/>
        </a:p>
      </dgm:t>
    </dgm:pt>
    <dgm:pt modelId="{0CE53A30-7891-41F0-A55D-C7A0EE25C618}">
      <dgm:prSet/>
      <dgm:spPr/>
      <dgm:t>
        <a:bodyPr/>
        <a:lstStyle/>
        <a:p>
          <a:r>
            <a:rPr lang="en-US" b="1" dirty="0"/>
            <a:t>TOTAL REVENUE</a:t>
          </a:r>
        </a:p>
      </dgm:t>
    </dgm:pt>
    <dgm:pt modelId="{17067720-4343-4E72-A32E-11BA876398CC}" type="sibTrans" cxnId="{333DCE91-D427-4A2C-9DE1-24E2332A3756}">
      <dgm:prSet/>
      <dgm:spPr/>
      <dgm:t>
        <a:bodyPr/>
        <a:lstStyle/>
        <a:p>
          <a:endParaRPr lang="en-US"/>
        </a:p>
      </dgm:t>
    </dgm:pt>
    <dgm:pt modelId="{3CBFAED6-3BAB-4B63-B389-1A62A2B5B71B}" type="parTrans" cxnId="{333DCE91-D427-4A2C-9DE1-24E2332A3756}">
      <dgm:prSet/>
      <dgm:spPr/>
      <dgm:t>
        <a:bodyPr/>
        <a:lstStyle/>
        <a:p>
          <a:endParaRPr lang="en-US"/>
        </a:p>
      </dgm:t>
    </dgm:pt>
    <dgm:pt modelId="{D0176B8C-18DE-D146-82D6-A90BC416EC9A}" type="pres">
      <dgm:prSet presAssocID="{A061A096-14EB-46B2-95CC-85963F3244D3}" presName="Name0" presStyleCnt="0">
        <dgm:presLayoutVars>
          <dgm:dir/>
          <dgm:animLvl val="lvl"/>
          <dgm:resizeHandles val="exact"/>
        </dgm:presLayoutVars>
      </dgm:prSet>
      <dgm:spPr/>
    </dgm:pt>
    <dgm:pt modelId="{B1E85155-FD5A-0B45-95ED-CEADA5062E1A}" type="pres">
      <dgm:prSet presAssocID="{0CE53A30-7891-41F0-A55D-C7A0EE25C618}" presName="linNode" presStyleCnt="0"/>
      <dgm:spPr/>
    </dgm:pt>
    <dgm:pt modelId="{72F98E94-D995-C64D-9454-A403AB11C099}" type="pres">
      <dgm:prSet presAssocID="{0CE53A30-7891-41F0-A55D-C7A0EE25C618}" presName="parentText" presStyleLbl="node1" presStyleIdx="0" presStyleCnt="8" custLinFactNeighborX="0" custLinFactNeighborY="-8370">
        <dgm:presLayoutVars>
          <dgm:chMax val="1"/>
          <dgm:bulletEnabled val="1"/>
        </dgm:presLayoutVars>
      </dgm:prSet>
      <dgm:spPr/>
    </dgm:pt>
    <dgm:pt modelId="{641E38FF-9BAC-C844-AF88-72DB6838579F}" type="pres">
      <dgm:prSet presAssocID="{17067720-4343-4E72-A32E-11BA876398CC}" presName="sp" presStyleCnt="0"/>
      <dgm:spPr/>
    </dgm:pt>
    <dgm:pt modelId="{202E4D3C-D4E0-DA42-B0F8-0A5E538080CD}" type="pres">
      <dgm:prSet presAssocID="{836D53A5-F68D-43FF-B498-16B84EB5FF80}" presName="linNode" presStyleCnt="0"/>
      <dgm:spPr/>
    </dgm:pt>
    <dgm:pt modelId="{8F920A77-D099-064D-877D-EE086A518C78}" type="pres">
      <dgm:prSet presAssocID="{836D53A5-F68D-43FF-B498-16B84EB5FF80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7A3A04-DF87-6849-A6D0-E84E03FC5B4C}" type="pres">
      <dgm:prSet presAssocID="{6B50E447-A7AA-442F-B778-52AA61484E7E}" presName="sp" presStyleCnt="0"/>
      <dgm:spPr/>
    </dgm:pt>
    <dgm:pt modelId="{4E251D12-0666-CA41-87A2-4BA7E3FC721A}" type="pres">
      <dgm:prSet presAssocID="{33FA631C-F893-433C-8128-80815ACEE828}" presName="linNode" presStyleCnt="0"/>
      <dgm:spPr/>
    </dgm:pt>
    <dgm:pt modelId="{ECD5E228-C03A-4844-AF13-2B35BCBE3142}" type="pres">
      <dgm:prSet presAssocID="{33FA631C-F893-433C-8128-80815ACEE828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DE44BF32-8236-6141-A81A-AA2DB6B12615}" type="pres">
      <dgm:prSet presAssocID="{660523C3-089E-46C1-BE74-6031D2C3C2D3}" presName="sp" presStyleCnt="0"/>
      <dgm:spPr/>
    </dgm:pt>
    <dgm:pt modelId="{1A0787D8-940A-6E40-BA2B-0D6330780E6F}" type="pres">
      <dgm:prSet presAssocID="{C6877E0A-C0DC-48FB-9BD6-44C233FE24E0}" presName="linNode" presStyleCnt="0"/>
      <dgm:spPr/>
    </dgm:pt>
    <dgm:pt modelId="{EEA0669F-0B51-9948-BC21-A038F909029E}" type="pres">
      <dgm:prSet presAssocID="{C6877E0A-C0DC-48FB-9BD6-44C233FE24E0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35C0B5BD-F999-E747-86C1-FAD2628BF09D}" type="pres">
      <dgm:prSet presAssocID="{8DAC23C7-4306-4CA9-99F2-19AB8FC095BD}" presName="sp" presStyleCnt="0"/>
      <dgm:spPr/>
    </dgm:pt>
    <dgm:pt modelId="{970EF15A-E433-8C43-A363-0326BBBE5392}" type="pres">
      <dgm:prSet presAssocID="{CF6182C6-A08E-4DD9-A90B-E41DBF3C8439}" presName="linNode" presStyleCnt="0"/>
      <dgm:spPr/>
    </dgm:pt>
    <dgm:pt modelId="{26D2E0D0-CC1E-494A-98FE-CD6D7DF781F3}" type="pres">
      <dgm:prSet presAssocID="{CF6182C6-A08E-4DD9-A90B-E41DBF3C8439}" presName="parentText" presStyleLbl="node1" presStyleIdx="4" presStyleCnt="8" custLinFactNeighborX="0" custLinFactNeighborY="0">
        <dgm:presLayoutVars>
          <dgm:chMax val="1"/>
          <dgm:bulletEnabled val="1"/>
        </dgm:presLayoutVars>
      </dgm:prSet>
      <dgm:spPr/>
    </dgm:pt>
    <dgm:pt modelId="{8ECEBFEC-EEFC-A74A-B9E6-EBB1327415FB}" type="pres">
      <dgm:prSet presAssocID="{3D81B499-D432-4652-B33B-F58713AA8010}" presName="sp" presStyleCnt="0"/>
      <dgm:spPr/>
    </dgm:pt>
    <dgm:pt modelId="{7BCEC5B5-F304-D14E-B3E9-AA1A9BF4D5DA}" type="pres">
      <dgm:prSet presAssocID="{940A0DE3-38E6-411A-B85F-69E9F3F6FB20}" presName="linNode" presStyleCnt="0"/>
      <dgm:spPr/>
    </dgm:pt>
    <dgm:pt modelId="{2D37E091-15CC-0B4A-AF15-7AB02CD5B853}" type="pres">
      <dgm:prSet presAssocID="{940A0DE3-38E6-411A-B85F-69E9F3F6FB20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B69B879E-68BE-E141-9381-F00739D6B47D}" type="pres">
      <dgm:prSet presAssocID="{C64BCAA4-769C-4044-BAF5-7A8A164E0983}" presName="sp" presStyleCnt="0"/>
      <dgm:spPr/>
    </dgm:pt>
    <dgm:pt modelId="{6FE0559E-8E92-FB41-8FCD-2855AFA3878E}" type="pres">
      <dgm:prSet presAssocID="{735DBB7B-2862-49AD-A893-A654D63912CA}" presName="linNode" presStyleCnt="0"/>
      <dgm:spPr/>
    </dgm:pt>
    <dgm:pt modelId="{A023E965-BEA8-C74B-BFA9-7E8DEB0E5B3C}" type="pres">
      <dgm:prSet presAssocID="{735DBB7B-2862-49AD-A893-A654D63912CA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E2A5F09F-DFAF-BC4A-816B-58CB19256359}" type="pres">
      <dgm:prSet presAssocID="{26B2808B-22CB-4970-B322-2000A1A86FCA}" presName="sp" presStyleCnt="0"/>
      <dgm:spPr/>
    </dgm:pt>
    <dgm:pt modelId="{52A84EE8-D376-BA4D-B9D5-A9043FD447CE}" type="pres">
      <dgm:prSet presAssocID="{779C14EE-A567-4DC0-8A78-ED284B2F3767}" presName="linNode" presStyleCnt="0"/>
      <dgm:spPr/>
    </dgm:pt>
    <dgm:pt modelId="{19239AD9-0944-D344-8B96-F6685293EE04}" type="pres">
      <dgm:prSet presAssocID="{779C14EE-A567-4DC0-8A78-ED284B2F3767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B0430A04-9DE9-F849-AC0E-7584581A3E63}" type="presOf" srcId="{A061A096-14EB-46B2-95CC-85963F3244D3}" destId="{D0176B8C-18DE-D146-82D6-A90BC416EC9A}" srcOrd="0" destOrd="0" presId="urn:microsoft.com/office/officeart/2005/8/layout/vList5"/>
    <dgm:cxn modelId="{39EA7B0F-539F-4981-91B0-C9625E721750}" srcId="{A061A096-14EB-46B2-95CC-85963F3244D3}" destId="{33FA631C-F893-433C-8128-80815ACEE828}" srcOrd="2" destOrd="0" parTransId="{89C0118B-31FE-4934-A51F-361CBE49ACC6}" sibTransId="{660523C3-089E-46C1-BE74-6031D2C3C2D3}"/>
    <dgm:cxn modelId="{EE1DC510-F5BD-4252-8DE0-DA0154004F6C}" srcId="{A061A096-14EB-46B2-95CC-85963F3244D3}" destId="{735DBB7B-2862-49AD-A893-A654D63912CA}" srcOrd="6" destOrd="0" parTransId="{8EC2AF12-7E0A-4F15-9FB0-9823D2B0B884}" sibTransId="{26B2808B-22CB-4970-B322-2000A1A86FCA}"/>
    <dgm:cxn modelId="{C072B822-164B-844E-9B57-5D860DA0521D}" type="presOf" srcId="{0CE53A30-7891-41F0-A55D-C7A0EE25C618}" destId="{72F98E94-D995-C64D-9454-A403AB11C099}" srcOrd="0" destOrd="0" presId="urn:microsoft.com/office/officeart/2005/8/layout/vList5"/>
    <dgm:cxn modelId="{81944427-D20C-EB4F-8684-E0B993F733B0}" type="presOf" srcId="{C6877E0A-C0DC-48FB-9BD6-44C233FE24E0}" destId="{EEA0669F-0B51-9948-BC21-A038F909029E}" srcOrd="0" destOrd="0" presId="urn:microsoft.com/office/officeart/2005/8/layout/vList5"/>
    <dgm:cxn modelId="{322A5533-84CD-324E-8753-004AAF4379B5}" type="presOf" srcId="{CF6182C6-A08E-4DD9-A90B-E41DBF3C8439}" destId="{26D2E0D0-CC1E-494A-98FE-CD6D7DF781F3}" srcOrd="0" destOrd="0" presId="urn:microsoft.com/office/officeart/2005/8/layout/vList5"/>
    <dgm:cxn modelId="{54B08B44-4CF2-F245-8776-F819FE9AEE75}" type="presOf" srcId="{735DBB7B-2862-49AD-A893-A654D63912CA}" destId="{A023E965-BEA8-C74B-BFA9-7E8DEB0E5B3C}" srcOrd="0" destOrd="0" presId="urn:microsoft.com/office/officeart/2005/8/layout/vList5"/>
    <dgm:cxn modelId="{101EBF6C-936B-5B49-9DA3-25D49E098EF4}" type="presOf" srcId="{836D53A5-F68D-43FF-B498-16B84EB5FF80}" destId="{8F920A77-D099-064D-877D-EE086A518C78}" srcOrd="0" destOrd="0" presId="urn:microsoft.com/office/officeart/2005/8/layout/vList5"/>
    <dgm:cxn modelId="{ED63FC77-75D2-49C5-B574-BC1CA0623E4E}" srcId="{A061A096-14EB-46B2-95CC-85963F3244D3}" destId="{779C14EE-A567-4DC0-8A78-ED284B2F3767}" srcOrd="7" destOrd="0" parTransId="{491A1D34-B8AA-42E7-BD5E-2A14BB64C230}" sibTransId="{D0CDC762-DB84-4AF6-B124-79C0A199DBF3}"/>
    <dgm:cxn modelId="{3D23B47C-7C2F-4F87-BC5A-01439FFAF032}" srcId="{A061A096-14EB-46B2-95CC-85963F3244D3}" destId="{836D53A5-F68D-43FF-B498-16B84EB5FF80}" srcOrd="1" destOrd="0" parTransId="{D72E2774-A6DE-4956-A91B-52907B1200A7}" sibTransId="{6B50E447-A7AA-442F-B778-52AA61484E7E}"/>
    <dgm:cxn modelId="{333DCE91-D427-4A2C-9DE1-24E2332A3756}" srcId="{A061A096-14EB-46B2-95CC-85963F3244D3}" destId="{0CE53A30-7891-41F0-A55D-C7A0EE25C618}" srcOrd="0" destOrd="0" parTransId="{3CBFAED6-3BAB-4B63-B389-1A62A2B5B71B}" sibTransId="{17067720-4343-4E72-A32E-11BA876398CC}"/>
    <dgm:cxn modelId="{AFBC0FAD-2256-8A41-ABED-BE5A9CE395B9}" type="presOf" srcId="{779C14EE-A567-4DC0-8A78-ED284B2F3767}" destId="{19239AD9-0944-D344-8B96-F6685293EE04}" srcOrd="0" destOrd="0" presId="urn:microsoft.com/office/officeart/2005/8/layout/vList5"/>
    <dgm:cxn modelId="{C73FD2BD-6D30-48AB-8760-0AF01F27B309}" srcId="{A061A096-14EB-46B2-95CC-85963F3244D3}" destId="{CF6182C6-A08E-4DD9-A90B-E41DBF3C8439}" srcOrd="4" destOrd="0" parTransId="{02598F6B-E472-46F4-B959-4D1070371C30}" sibTransId="{3D81B499-D432-4652-B33B-F58713AA8010}"/>
    <dgm:cxn modelId="{ED7408C0-3A68-2F48-A168-2920DD8B8DA8}" type="presOf" srcId="{940A0DE3-38E6-411A-B85F-69E9F3F6FB20}" destId="{2D37E091-15CC-0B4A-AF15-7AB02CD5B853}" srcOrd="0" destOrd="0" presId="urn:microsoft.com/office/officeart/2005/8/layout/vList5"/>
    <dgm:cxn modelId="{E822C1C5-E764-204E-95BF-FD42EF5A1C7D}" type="presOf" srcId="{33FA631C-F893-433C-8128-80815ACEE828}" destId="{ECD5E228-C03A-4844-AF13-2B35BCBE3142}" srcOrd="0" destOrd="0" presId="urn:microsoft.com/office/officeart/2005/8/layout/vList5"/>
    <dgm:cxn modelId="{416E38E5-5BE5-49AB-8A6B-8244E36AF08C}" srcId="{A061A096-14EB-46B2-95CC-85963F3244D3}" destId="{C6877E0A-C0DC-48FB-9BD6-44C233FE24E0}" srcOrd="3" destOrd="0" parTransId="{FBF52908-58E0-4206-9D75-D494C92F9BAA}" sibTransId="{8DAC23C7-4306-4CA9-99F2-19AB8FC095BD}"/>
    <dgm:cxn modelId="{50A8C7F9-09CE-48FA-8D33-B4BECFAE738C}" srcId="{A061A096-14EB-46B2-95CC-85963F3244D3}" destId="{940A0DE3-38E6-411A-B85F-69E9F3F6FB20}" srcOrd="5" destOrd="0" parTransId="{77CA22FA-7D16-4F0D-9053-4E4289B43E86}" sibTransId="{C64BCAA4-769C-4044-BAF5-7A8A164E0983}"/>
    <dgm:cxn modelId="{C8582454-28CB-1745-A1B8-DF1E7CA3D16A}" type="presParOf" srcId="{D0176B8C-18DE-D146-82D6-A90BC416EC9A}" destId="{B1E85155-FD5A-0B45-95ED-CEADA5062E1A}" srcOrd="0" destOrd="0" presId="urn:microsoft.com/office/officeart/2005/8/layout/vList5"/>
    <dgm:cxn modelId="{AE1385B2-FEF3-C54A-AC2E-9186CE237167}" type="presParOf" srcId="{B1E85155-FD5A-0B45-95ED-CEADA5062E1A}" destId="{72F98E94-D995-C64D-9454-A403AB11C099}" srcOrd="0" destOrd="0" presId="urn:microsoft.com/office/officeart/2005/8/layout/vList5"/>
    <dgm:cxn modelId="{D69BAE43-A346-B848-996C-77740591D5A5}" type="presParOf" srcId="{D0176B8C-18DE-D146-82D6-A90BC416EC9A}" destId="{641E38FF-9BAC-C844-AF88-72DB6838579F}" srcOrd="1" destOrd="0" presId="urn:microsoft.com/office/officeart/2005/8/layout/vList5"/>
    <dgm:cxn modelId="{7752B6F6-BB60-7C45-A7C0-1B710B9015F5}" type="presParOf" srcId="{D0176B8C-18DE-D146-82D6-A90BC416EC9A}" destId="{202E4D3C-D4E0-DA42-B0F8-0A5E538080CD}" srcOrd="2" destOrd="0" presId="urn:microsoft.com/office/officeart/2005/8/layout/vList5"/>
    <dgm:cxn modelId="{51BF0512-5DC1-6248-AD67-684EAB792C4E}" type="presParOf" srcId="{202E4D3C-D4E0-DA42-B0F8-0A5E538080CD}" destId="{8F920A77-D099-064D-877D-EE086A518C78}" srcOrd="0" destOrd="0" presId="urn:microsoft.com/office/officeart/2005/8/layout/vList5"/>
    <dgm:cxn modelId="{941EB57E-1EAF-A44A-9556-CC8971FFBD87}" type="presParOf" srcId="{D0176B8C-18DE-D146-82D6-A90BC416EC9A}" destId="{9F7A3A04-DF87-6849-A6D0-E84E03FC5B4C}" srcOrd="3" destOrd="0" presId="urn:microsoft.com/office/officeart/2005/8/layout/vList5"/>
    <dgm:cxn modelId="{C1E1A0A5-4638-5B41-B57A-F430878D81F1}" type="presParOf" srcId="{D0176B8C-18DE-D146-82D6-A90BC416EC9A}" destId="{4E251D12-0666-CA41-87A2-4BA7E3FC721A}" srcOrd="4" destOrd="0" presId="urn:microsoft.com/office/officeart/2005/8/layout/vList5"/>
    <dgm:cxn modelId="{01E71E31-447B-934D-9D5A-6577C569B36D}" type="presParOf" srcId="{4E251D12-0666-CA41-87A2-4BA7E3FC721A}" destId="{ECD5E228-C03A-4844-AF13-2B35BCBE3142}" srcOrd="0" destOrd="0" presId="urn:microsoft.com/office/officeart/2005/8/layout/vList5"/>
    <dgm:cxn modelId="{528CEED4-F492-9442-888D-451FF1B054D5}" type="presParOf" srcId="{D0176B8C-18DE-D146-82D6-A90BC416EC9A}" destId="{DE44BF32-8236-6141-A81A-AA2DB6B12615}" srcOrd="5" destOrd="0" presId="urn:microsoft.com/office/officeart/2005/8/layout/vList5"/>
    <dgm:cxn modelId="{9F688CF3-7C6A-2046-A13C-3D4686036A5B}" type="presParOf" srcId="{D0176B8C-18DE-D146-82D6-A90BC416EC9A}" destId="{1A0787D8-940A-6E40-BA2B-0D6330780E6F}" srcOrd="6" destOrd="0" presId="urn:microsoft.com/office/officeart/2005/8/layout/vList5"/>
    <dgm:cxn modelId="{9C1EB3AD-F0DB-0D47-AB64-4828A73D296E}" type="presParOf" srcId="{1A0787D8-940A-6E40-BA2B-0D6330780E6F}" destId="{EEA0669F-0B51-9948-BC21-A038F909029E}" srcOrd="0" destOrd="0" presId="urn:microsoft.com/office/officeart/2005/8/layout/vList5"/>
    <dgm:cxn modelId="{C9E964D9-AA4E-F24B-8D13-811733533979}" type="presParOf" srcId="{D0176B8C-18DE-D146-82D6-A90BC416EC9A}" destId="{35C0B5BD-F999-E747-86C1-FAD2628BF09D}" srcOrd="7" destOrd="0" presId="urn:microsoft.com/office/officeart/2005/8/layout/vList5"/>
    <dgm:cxn modelId="{B6DF376A-95B7-F845-AE88-A07A8A0B8F1A}" type="presParOf" srcId="{D0176B8C-18DE-D146-82D6-A90BC416EC9A}" destId="{970EF15A-E433-8C43-A363-0326BBBE5392}" srcOrd="8" destOrd="0" presId="urn:microsoft.com/office/officeart/2005/8/layout/vList5"/>
    <dgm:cxn modelId="{1ADC6907-0F2F-EF49-A48D-672B78CEC36E}" type="presParOf" srcId="{970EF15A-E433-8C43-A363-0326BBBE5392}" destId="{26D2E0D0-CC1E-494A-98FE-CD6D7DF781F3}" srcOrd="0" destOrd="0" presId="urn:microsoft.com/office/officeart/2005/8/layout/vList5"/>
    <dgm:cxn modelId="{F5563D45-B5A7-D44D-8F88-274D961AF6B6}" type="presParOf" srcId="{D0176B8C-18DE-D146-82D6-A90BC416EC9A}" destId="{8ECEBFEC-EEFC-A74A-B9E6-EBB1327415FB}" srcOrd="9" destOrd="0" presId="urn:microsoft.com/office/officeart/2005/8/layout/vList5"/>
    <dgm:cxn modelId="{A243AA0D-53DF-514C-BEE2-6FA3B9C400FE}" type="presParOf" srcId="{D0176B8C-18DE-D146-82D6-A90BC416EC9A}" destId="{7BCEC5B5-F304-D14E-B3E9-AA1A9BF4D5DA}" srcOrd="10" destOrd="0" presId="urn:microsoft.com/office/officeart/2005/8/layout/vList5"/>
    <dgm:cxn modelId="{CDC90F28-7D2E-8346-9444-B2E87CC58BBC}" type="presParOf" srcId="{7BCEC5B5-F304-D14E-B3E9-AA1A9BF4D5DA}" destId="{2D37E091-15CC-0B4A-AF15-7AB02CD5B853}" srcOrd="0" destOrd="0" presId="urn:microsoft.com/office/officeart/2005/8/layout/vList5"/>
    <dgm:cxn modelId="{EB26252A-047C-534B-9185-20C421BD62D2}" type="presParOf" srcId="{D0176B8C-18DE-D146-82D6-A90BC416EC9A}" destId="{B69B879E-68BE-E141-9381-F00739D6B47D}" srcOrd="11" destOrd="0" presId="urn:microsoft.com/office/officeart/2005/8/layout/vList5"/>
    <dgm:cxn modelId="{78E295BA-EDBA-7B40-8F26-5C517D31B834}" type="presParOf" srcId="{D0176B8C-18DE-D146-82D6-A90BC416EC9A}" destId="{6FE0559E-8E92-FB41-8FCD-2855AFA3878E}" srcOrd="12" destOrd="0" presId="urn:microsoft.com/office/officeart/2005/8/layout/vList5"/>
    <dgm:cxn modelId="{DB95C180-5DC1-6140-99E5-679148ED0D3E}" type="presParOf" srcId="{6FE0559E-8E92-FB41-8FCD-2855AFA3878E}" destId="{A023E965-BEA8-C74B-BFA9-7E8DEB0E5B3C}" srcOrd="0" destOrd="0" presId="urn:microsoft.com/office/officeart/2005/8/layout/vList5"/>
    <dgm:cxn modelId="{51C9FDC5-63E7-7F4D-AB00-11736AA1761B}" type="presParOf" srcId="{D0176B8C-18DE-D146-82D6-A90BC416EC9A}" destId="{E2A5F09F-DFAF-BC4A-816B-58CB19256359}" srcOrd="13" destOrd="0" presId="urn:microsoft.com/office/officeart/2005/8/layout/vList5"/>
    <dgm:cxn modelId="{D5921E87-FAB5-6844-9266-E35EAA84B788}" type="presParOf" srcId="{D0176B8C-18DE-D146-82D6-A90BC416EC9A}" destId="{52A84EE8-D376-BA4D-B9D5-A9043FD447CE}" srcOrd="14" destOrd="0" presId="urn:microsoft.com/office/officeart/2005/8/layout/vList5"/>
    <dgm:cxn modelId="{9DCD1593-683E-934B-9815-07230AFE3B3A}" type="presParOf" srcId="{52A84EE8-D376-BA4D-B9D5-A9043FD447CE}" destId="{19239AD9-0944-D344-8B96-F6685293EE0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0BD67C-8B36-EE4C-9DD8-66D3AB029017}" type="doc">
      <dgm:prSet loTypeId="urn:microsoft.com/office/officeart/2005/8/layout/pyramid2" loCatId="" qsTypeId="urn:microsoft.com/office/officeart/2005/8/quickstyle/simple2" qsCatId="simple" csTypeId="urn:microsoft.com/office/officeart/2005/8/colors/colorful5" csCatId="colorful" phldr="1"/>
      <dgm:spPr/>
    </dgm:pt>
    <dgm:pt modelId="{B9C1D6A7-71C3-5646-B920-5F4E5D80A301}">
      <dgm:prSet phldrT="[Text]"/>
      <dgm:spPr/>
      <dgm:t>
        <a:bodyPr/>
        <a:lstStyle/>
        <a:p>
          <a:r>
            <a:rPr lang="en-US" dirty="0"/>
            <a:t>Identify Least Grossing Locations</a:t>
          </a:r>
        </a:p>
      </dgm:t>
    </dgm:pt>
    <dgm:pt modelId="{C799E95B-ACE2-B347-9AC3-F7FD87756125}" type="parTrans" cxnId="{ACE07A4A-61C6-F740-9055-0DDEF398D8AE}">
      <dgm:prSet/>
      <dgm:spPr/>
      <dgm:t>
        <a:bodyPr/>
        <a:lstStyle/>
        <a:p>
          <a:endParaRPr lang="en-US"/>
        </a:p>
      </dgm:t>
    </dgm:pt>
    <dgm:pt modelId="{4715411B-A58E-F044-BF92-9CAB011D1A73}" type="sibTrans" cxnId="{ACE07A4A-61C6-F740-9055-0DDEF398D8AE}">
      <dgm:prSet/>
      <dgm:spPr/>
      <dgm:t>
        <a:bodyPr/>
        <a:lstStyle/>
        <a:p>
          <a:endParaRPr lang="en-US"/>
        </a:p>
      </dgm:t>
    </dgm:pt>
    <dgm:pt modelId="{01A54978-7037-414D-95D8-F668957911B4}">
      <dgm:prSet phldrT="[Text]"/>
      <dgm:spPr/>
      <dgm:t>
        <a:bodyPr/>
        <a:lstStyle/>
        <a:p>
          <a:r>
            <a:rPr lang="en-US" dirty="0"/>
            <a:t>Reduce Lowest Net Revenue Vehicle</a:t>
          </a:r>
        </a:p>
      </dgm:t>
    </dgm:pt>
    <dgm:pt modelId="{B56D8501-567B-5848-8E35-D9EF1F98444A}" type="parTrans" cxnId="{5F6FE558-65D1-D040-879E-73D4AE979ECA}">
      <dgm:prSet/>
      <dgm:spPr/>
      <dgm:t>
        <a:bodyPr/>
        <a:lstStyle/>
        <a:p>
          <a:endParaRPr lang="en-US"/>
        </a:p>
      </dgm:t>
    </dgm:pt>
    <dgm:pt modelId="{DB965ACE-CD77-774D-91E4-97072AD9942C}" type="sibTrans" cxnId="{5F6FE558-65D1-D040-879E-73D4AE979ECA}">
      <dgm:prSet/>
      <dgm:spPr/>
      <dgm:t>
        <a:bodyPr/>
        <a:lstStyle/>
        <a:p>
          <a:endParaRPr lang="en-US"/>
        </a:p>
      </dgm:t>
    </dgm:pt>
    <dgm:pt modelId="{DAFBDD0F-4C39-3743-9DAB-ADDF03BB53AD}">
      <dgm:prSet phldrT="[Text]"/>
      <dgm:spPr/>
      <dgm:t>
        <a:bodyPr/>
        <a:lstStyle/>
        <a:p>
          <a:r>
            <a:rPr lang="en-US" dirty="0"/>
            <a:t>Allocate budget to supply more cars with less overhead costs</a:t>
          </a:r>
        </a:p>
      </dgm:t>
    </dgm:pt>
    <dgm:pt modelId="{7C81752B-A447-114D-8285-04A7AE9E687C}" type="parTrans" cxnId="{F52A05B0-D276-734D-B38A-6F118332CE56}">
      <dgm:prSet/>
      <dgm:spPr/>
      <dgm:t>
        <a:bodyPr/>
        <a:lstStyle/>
        <a:p>
          <a:endParaRPr lang="en-US"/>
        </a:p>
      </dgm:t>
    </dgm:pt>
    <dgm:pt modelId="{7D2848D9-F999-1146-A067-C61E73445674}" type="sibTrans" cxnId="{F52A05B0-D276-734D-B38A-6F118332CE56}">
      <dgm:prSet/>
      <dgm:spPr/>
      <dgm:t>
        <a:bodyPr/>
        <a:lstStyle/>
        <a:p>
          <a:endParaRPr lang="en-US"/>
        </a:p>
      </dgm:t>
    </dgm:pt>
    <dgm:pt modelId="{E67F7446-92E3-934C-A7B4-511C2D09FE00}" type="pres">
      <dgm:prSet presAssocID="{EE0BD67C-8B36-EE4C-9DD8-66D3AB029017}" presName="compositeShape" presStyleCnt="0">
        <dgm:presLayoutVars>
          <dgm:dir/>
          <dgm:resizeHandles/>
        </dgm:presLayoutVars>
      </dgm:prSet>
      <dgm:spPr/>
    </dgm:pt>
    <dgm:pt modelId="{D8D3BCE5-DB12-5C46-B7DF-A786E8A64AF6}" type="pres">
      <dgm:prSet presAssocID="{EE0BD67C-8B36-EE4C-9DD8-66D3AB029017}" presName="pyramid" presStyleLbl="node1" presStyleIdx="0" presStyleCnt="1" custLinFactNeighborX="7107"/>
      <dgm:spPr/>
    </dgm:pt>
    <dgm:pt modelId="{6F728CEC-D2E6-3144-B61B-D7DD09C6808B}" type="pres">
      <dgm:prSet presAssocID="{EE0BD67C-8B36-EE4C-9DD8-66D3AB029017}" presName="theList" presStyleCnt="0"/>
      <dgm:spPr/>
    </dgm:pt>
    <dgm:pt modelId="{71D7BCEB-53A8-114A-9A2D-0459EE1AC936}" type="pres">
      <dgm:prSet presAssocID="{B9C1D6A7-71C3-5646-B920-5F4E5D80A301}" presName="aNode" presStyleLbl="fgAcc1" presStyleIdx="0" presStyleCnt="3">
        <dgm:presLayoutVars>
          <dgm:bulletEnabled val="1"/>
        </dgm:presLayoutVars>
      </dgm:prSet>
      <dgm:spPr/>
    </dgm:pt>
    <dgm:pt modelId="{316F18FD-E822-824E-B92F-3F38954C60C6}" type="pres">
      <dgm:prSet presAssocID="{B9C1D6A7-71C3-5646-B920-5F4E5D80A301}" presName="aSpace" presStyleCnt="0"/>
      <dgm:spPr/>
    </dgm:pt>
    <dgm:pt modelId="{E3D61891-3C30-3045-8E5A-D8417EE3549C}" type="pres">
      <dgm:prSet presAssocID="{01A54978-7037-414D-95D8-F668957911B4}" presName="aNode" presStyleLbl="fgAcc1" presStyleIdx="1" presStyleCnt="3">
        <dgm:presLayoutVars>
          <dgm:bulletEnabled val="1"/>
        </dgm:presLayoutVars>
      </dgm:prSet>
      <dgm:spPr/>
    </dgm:pt>
    <dgm:pt modelId="{E661458C-8897-FA4E-A2DE-5314BCB2E2E8}" type="pres">
      <dgm:prSet presAssocID="{01A54978-7037-414D-95D8-F668957911B4}" presName="aSpace" presStyleCnt="0"/>
      <dgm:spPr/>
    </dgm:pt>
    <dgm:pt modelId="{53908C2A-9FED-2243-9309-6D6FBFBA216B}" type="pres">
      <dgm:prSet presAssocID="{DAFBDD0F-4C39-3743-9DAB-ADDF03BB53AD}" presName="aNode" presStyleLbl="fgAcc1" presStyleIdx="2" presStyleCnt="3">
        <dgm:presLayoutVars>
          <dgm:bulletEnabled val="1"/>
        </dgm:presLayoutVars>
      </dgm:prSet>
      <dgm:spPr/>
    </dgm:pt>
    <dgm:pt modelId="{BBA4B401-9739-FB41-979B-25A9F4D60BFC}" type="pres">
      <dgm:prSet presAssocID="{DAFBDD0F-4C39-3743-9DAB-ADDF03BB53AD}" presName="aSpace" presStyleCnt="0"/>
      <dgm:spPr/>
    </dgm:pt>
  </dgm:ptLst>
  <dgm:cxnLst>
    <dgm:cxn modelId="{083E402E-BA68-D24F-BD63-D4A11BC1EC39}" type="presOf" srcId="{DAFBDD0F-4C39-3743-9DAB-ADDF03BB53AD}" destId="{53908C2A-9FED-2243-9309-6D6FBFBA216B}" srcOrd="0" destOrd="0" presId="urn:microsoft.com/office/officeart/2005/8/layout/pyramid2"/>
    <dgm:cxn modelId="{ACE07A4A-61C6-F740-9055-0DDEF398D8AE}" srcId="{EE0BD67C-8B36-EE4C-9DD8-66D3AB029017}" destId="{B9C1D6A7-71C3-5646-B920-5F4E5D80A301}" srcOrd="0" destOrd="0" parTransId="{C799E95B-ACE2-B347-9AC3-F7FD87756125}" sibTransId="{4715411B-A58E-F044-BF92-9CAB011D1A73}"/>
    <dgm:cxn modelId="{5F6FE558-65D1-D040-879E-73D4AE979ECA}" srcId="{EE0BD67C-8B36-EE4C-9DD8-66D3AB029017}" destId="{01A54978-7037-414D-95D8-F668957911B4}" srcOrd="1" destOrd="0" parTransId="{B56D8501-567B-5848-8E35-D9EF1F98444A}" sibTransId="{DB965ACE-CD77-774D-91E4-97072AD9942C}"/>
    <dgm:cxn modelId="{FF249980-40EC-9E45-9EB8-097DF011B6A8}" type="presOf" srcId="{EE0BD67C-8B36-EE4C-9DD8-66D3AB029017}" destId="{E67F7446-92E3-934C-A7B4-511C2D09FE00}" srcOrd="0" destOrd="0" presId="urn:microsoft.com/office/officeart/2005/8/layout/pyramid2"/>
    <dgm:cxn modelId="{A61B4589-952D-0149-846F-E4F51FC2DBED}" type="presOf" srcId="{01A54978-7037-414D-95D8-F668957911B4}" destId="{E3D61891-3C30-3045-8E5A-D8417EE3549C}" srcOrd="0" destOrd="0" presId="urn:microsoft.com/office/officeart/2005/8/layout/pyramid2"/>
    <dgm:cxn modelId="{F52A05B0-D276-734D-B38A-6F118332CE56}" srcId="{EE0BD67C-8B36-EE4C-9DD8-66D3AB029017}" destId="{DAFBDD0F-4C39-3743-9DAB-ADDF03BB53AD}" srcOrd="2" destOrd="0" parTransId="{7C81752B-A447-114D-8285-04A7AE9E687C}" sibTransId="{7D2848D9-F999-1146-A067-C61E73445674}"/>
    <dgm:cxn modelId="{7774A4CD-A2F2-1244-A269-241E27B07A82}" type="presOf" srcId="{B9C1D6A7-71C3-5646-B920-5F4E5D80A301}" destId="{71D7BCEB-53A8-114A-9A2D-0459EE1AC936}" srcOrd="0" destOrd="0" presId="urn:microsoft.com/office/officeart/2005/8/layout/pyramid2"/>
    <dgm:cxn modelId="{23721BFD-2783-8E49-8992-7020483A1C49}" type="presParOf" srcId="{E67F7446-92E3-934C-A7B4-511C2D09FE00}" destId="{D8D3BCE5-DB12-5C46-B7DF-A786E8A64AF6}" srcOrd="0" destOrd="0" presId="urn:microsoft.com/office/officeart/2005/8/layout/pyramid2"/>
    <dgm:cxn modelId="{243F5E7D-3F0B-0548-A0E5-B9E2D0C57510}" type="presParOf" srcId="{E67F7446-92E3-934C-A7B4-511C2D09FE00}" destId="{6F728CEC-D2E6-3144-B61B-D7DD09C6808B}" srcOrd="1" destOrd="0" presId="urn:microsoft.com/office/officeart/2005/8/layout/pyramid2"/>
    <dgm:cxn modelId="{860D74FA-E3C6-974C-859B-8515A8FFE3FE}" type="presParOf" srcId="{6F728CEC-D2E6-3144-B61B-D7DD09C6808B}" destId="{71D7BCEB-53A8-114A-9A2D-0459EE1AC936}" srcOrd="0" destOrd="0" presId="urn:microsoft.com/office/officeart/2005/8/layout/pyramid2"/>
    <dgm:cxn modelId="{0C5FC80B-63E0-8D48-8A57-572532D2044D}" type="presParOf" srcId="{6F728CEC-D2E6-3144-B61B-D7DD09C6808B}" destId="{316F18FD-E822-824E-B92F-3F38954C60C6}" srcOrd="1" destOrd="0" presId="urn:microsoft.com/office/officeart/2005/8/layout/pyramid2"/>
    <dgm:cxn modelId="{F2F04F7F-A71E-134E-80F4-36AB187C36FD}" type="presParOf" srcId="{6F728CEC-D2E6-3144-B61B-D7DD09C6808B}" destId="{E3D61891-3C30-3045-8E5A-D8417EE3549C}" srcOrd="2" destOrd="0" presId="urn:microsoft.com/office/officeart/2005/8/layout/pyramid2"/>
    <dgm:cxn modelId="{DB7C917C-2993-9941-91B5-23053E80583D}" type="presParOf" srcId="{6F728CEC-D2E6-3144-B61B-D7DD09C6808B}" destId="{E661458C-8897-FA4E-A2DE-5314BCB2E2E8}" srcOrd="3" destOrd="0" presId="urn:microsoft.com/office/officeart/2005/8/layout/pyramid2"/>
    <dgm:cxn modelId="{D5EC351D-4EE7-E141-B5EF-914F8BE2ABD6}" type="presParOf" srcId="{6F728CEC-D2E6-3144-B61B-D7DD09C6808B}" destId="{53908C2A-9FED-2243-9309-6D6FBFBA216B}" srcOrd="4" destOrd="0" presId="urn:microsoft.com/office/officeart/2005/8/layout/pyramid2"/>
    <dgm:cxn modelId="{44A3AACB-F108-E84F-9ED5-53351A92F332}" type="presParOf" srcId="{6F728CEC-D2E6-3144-B61B-D7DD09C6808B}" destId="{BBA4B401-9739-FB41-979B-25A9F4D60BF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423A90-04DA-2047-9A0A-0A8A2014AC89}" type="doc">
      <dgm:prSet loTypeId="urn:microsoft.com/office/officeart/2005/8/layout/StepDownProces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A461A1D-6F7F-0444-A248-046803E28CB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Honda Civic 2016</a:t>
          </a:r>
        </a:p>
        <a:p>
          <a:r>
            <a:rPr lang="en-US" b="1" dirty="0">
              <a:solidFill>
                <a:schemeClr val="tx1"/>
              </a:solidFill>
            </a:rPr>
            <a:t>Revenue: </a:t>
          </a:r>
          <a:r>
            <a:rPr lang="en-US" b="1" dirty="0">
              <a:solidFill>
                <a:schemeClr val="tx1"/>
              </a:solidFill>
              <a:highlight>
                <a:srgbClr val="00FF00"/>
              </a:highlight>
            </a:rPr>
            <a:t>$5,229.00</a:t>
          </a:r>
        </a:p>
        <a:p>
          <a:r>
            <a:rPr lang="en-US" b="1" dirty="0">
              <a:solidFill>
                <a:schemeClr val="tx1"/>
              </a:solidFill>
            </a:rPr>
            <a:t>Yearly Cost: </a:t>
          </a:r>
          <a:r>
            <a:rPr lang="en-US" b="1" dirty="0">
              <a:solidFill>
                <a:schemeClr val="tx1"/>
              </a:solidFill>
              <a:highlight>
                <a:srgbClr val="FF0000"/>
              </a:highlight>
            </a:rPr>
            <a:t>$765,435.24</a:t>
          </a:r>
        </a:p>
      </dgm:t>
    </dgm:pt>
    <dgm:pt modelId="{AC56C0A6-4D22-0048-AF97-2BF7FAE67F2C}" type="parTrans" cxnId="{756325C3-EDFB-7946-B201-7419E37F87D6}">
      <dgm:prSet/>
      <dgm:spPr/>
      <dgm:t>
        <a:bodyPr/>
        <a:lstStyle/>
        <a:p>
          <a:endParaRPr lang="en-US"/>
        </a:p>
      </dgm:t>
    </dgm:pt>
    <dgm:pt modelId="{E785EE11-814D-404F-B6CE-A72A6B085D05}" type="sibTrans" cxnId="{756325C3-EDFB-7946-B201-7419E37F87D6}">
      <dgm:prSet/>
      <dgm:spPr/>
      <dgm:t>
        <a:bodyPr/>
        <a:lstStyle/>
        <a:p>
          <a:endParaRPr lang="en-US"/>
        </a:p>
      </dgm:t>
    </dgm:pt>
    <dgm:pt modelId="{B9F63177-094C-AF40-94F8-3218090DD17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Total Income from BMW M5 2018 Vehicle: </a:t>
          </a:r>
        </a:p>
        <a:p>
          <a:r>
            <a:rPr lang="en-US" b="1" dirty="0">
              <a:solidFill>
                <a:schemeClr val="tx1"/>
              </a:solidFill>
              <a:highlight>
                <a:srgbClr val="FF0000"/>
              </a:highlight>
            </a:rPr>
            <a:t>$ -770,644.24</a:t>
          </a:r>
        </a:p>
      </dgm:t>
    </dgm:pt>
    <dgm:pt modelId="{BFAF9F80-375C-ED4B-A40A-D3BC1E06D360}" type="parTrans" cxnId="{132FF85A-866D-DE44-9A56-96EAD49E070B}">
      <dgm:prSet/>
      <dgm:spPr/>
      <dgm:t>
        <a:bodyPr/>
        <a:lstStyle/>
        <a:p>
          <a:endParaRPr lang="en-US"/>
        </a:p>
      </dgm:t>
    </dgm:pt>
    <dgm:pt modelId="{166BF4A3-A470-A448-A48E-B0DC7312AC23}" type="sibTrans" cxnId="{132FF85A-866D-DE44-9A56-96EAD49E070B}">
      <dgm:prSet/>
      <dgm:spPr/>
      <dgm:t>
        <a:bodyPr/>
        <a:lstStyle/>
        <a:p>
          <a:endParaRPr lang="en-US"/>
        </a:p>
      </dgm:t>
    </dgm:pt>
    <dgm:pt modelId="{69C11EBB-5183-CE4C-92CE-3ACD93D89F6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Jersey City Revenue: $1,240,778.00 </a:t>
          </a:r>
        </a:p>
      </dgm:t>
    </dgm:pt>
    <dgm:pt modelId="{BBAB5177-E5E5-7242-A08E-F72959104F3C}" type="parTrans" cxnId="{A5B79FAC-E214-C443-BB5B-34C80E8D85EA}">
      <dgm:prSet/>
      <dgm:spPr/>
      <dgm:t>
        <a:bodyPr/>
        <a:lstStyle/>
        <a:p>
          <a:endParaRPr lang="en-US"/>
        </a:p>
      </dgm:t>
    </dgm:pt>
    <dgm:pt modelId="{8670CC6E-53BF-E941-9177-FA3863434E54}" type="sibTrans" cxnId="{A5B79FAC-E214-C443-BB5B-34C80E8D85EA}">
      <dgm:prSet/>
      <dgm:spPr/>
      <dgm:t>
        <a:bodyPr/>
        <a:lstStyle/>
        <a:p>
          <a:endParaRPr lang="en-US"/>
        </a:p>
      </dgm:t>
    </dgm:pt>
    <dgm:pt modelId="{8A1F56ED-14AB-0140-97B7-21D94B5BDCFE}" type="pres">
      <dgm:prSet presAssocID="{D6423A90-04DA-2047-9A0A-0A8A2014AC89}" presName="rootnode" presStyleCnt="0">
        <dgm:presLayoutVars>
          <dgm:chMax/>
          <dgm:chPref/>
          <dgm:dir/>
          <dgm:animLvl val="lvl"/>
        </dgm:presLayoutVars>
      </dgm:prSet>
      <dgm:spPr/>
    </dgm:pt>
    <dgm:pt modelId="{B1CD4EDD-4EA7-F144-9EB2-B16D0EECB4E9}" type="pres">
      <dgm:prSet presAssocID="{69C11EBB-5183-CE4C-92CE-3ACD93D89F62}" presName="composite" presStyleCnt="0"/>
      <dgm:spPr/>
    </dgm:pt>
    <dgm:pt modelId="{C6705408-A402-2249-9B0A-568FBFD7FECE}" type="pres">
      <dgm:prSet presAssocID="{69C11EBB-5183-CE4C-92CE-3ACD93D89F62}" presName="bentUpArrow1" presStyleLbl="alignImgPlace1" presStyleIdx="0" presStyleCnt="2"/>
      <dgm:spPr/>
    </dgm:pt>
    <dgm:pt modelId="{F9762D4A-C6BE-3C49-B493-3B6A418F2DCA}" type="pres">
      <dgm:prSet presAssocID="{69C11EBB-5183-CE4C-92CE-3ACD93D89F6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556362D-3662-B647-B853-C95A5674D9F9}" type="pres">
      <dgm:prSet presAssocID="{69C11EBB-5183-CE4C-92CE-3ACD93D89F62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666AB59-DE29-5E4B-A2DF-58C37BC23056}" type="pres">
      <dgm:prSet presAssocID="{8670CC6E-53BF-E941-9177-FA3863434E54}" presName="sibTrans" presStyleCnt="0"/>
      <dgm:spPr/>
    </dgm:pt>
    <dgm:pt modelId="{55B561CE-45E9-1340-90A4-433B5C2FFE69}" type="pres">
      <dgm:prSet presAssocID="{6A461A1D-6F7F-0444-A248-046803E28CBE}" presName="composite" presStyleCnt="0"/>
      <dgm:spPr/>
    </dgm:pt>
    <dgm:pt modelId="{D0784E60-1613-EA42-ADFC-A00A5C81F5B4}" type="pres">
      <dgm:prSet presAssocID="{6A461A1D-6F7F-0444-A248-046803E28CBE}" presName="bentUpArrow1" presStyleLbl="alignImgPlace1" presStyleIdx="1" presStyleCnt="2"/>
      <dgm:spPr/>
    </dgm:pt>
    <dgm:pt modelId="{A9993620-3002-2F4A-B516-C0D6522CAD40}" type="pres">
      <dgm:prSet presAssocID="{6A461A1D-6F7F-0444-A248-046803E28CB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C53C35-7F6B-EE49-93A7-A8BFCE3FFBDD}" type="pres">
      <dgm:prSet presAssocID="{6A461A1D-6F7F-0444-A248-046803E28CB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99457C2-4D90-9240-8E6C-A8D38C38F228}" type="pres">
      <dgm:prSet presAssocID="{E785EE11-814D-404F-B6CE-A72A6B085D05}" presName="sibTrans" presStyleCnt="0"/>
      <dgm:spPr/>
    </dgm:pt>
    <dgm:pt modelId="{948D8CAF-4A85-3547-8F96-B5A30D1881E7}" type="pres">
      <dgm:prSet presAssocID="{B9F63177-094C-AF40-94F8-3218090DD175}" presName="composite" presStyleCnt="0"/>
      <dgm:spPr/>
    </dgm:pt>
    <dgm:pt modelId="{4E95394C-D753-0A49-97A3-594B1D80590C}" type="pres">
      <dgm:prSet presAssocID="{B9F63177-094C-AF40-94F8-3218090DD17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F7CFF17-B596-2449-A9F7-52EFAA631989}" type="presOf" srcId="{69C11EBB-5183-CE4C-92CE-3ACD93D89F62}" destId="{F9762D4A-C6BE-3C49-B493-3B6A418F2DCA}" srcOrd="0" destOrd="0" presId="urn:microsoft.com/office/officeart/2005/8/layout/StepDownProcess"/>
    <dgm:cxn modelId="{132FF85A-866D-DE44-9A56-96EAD49E070B}" srcId="{D6423A90-04DA-2047-9A0A-0A8A2014AC89}" destId="{B9F63177-094C-AF40-94F8-3218090DD175}" srcOrd="2" destOrd="0" parTransId="{BFAF9F80-375C-ED4B-A40A-D3BC1E06D360}" sibTransId="{166BF4A3-A470-A448-A48E-B0DC7312AC23}"/>
    <dgm:cxn modelId="{0A47CBA9-669E-1145-A97A-C70A22C88CA0}" type="presOf" srcId="{6A461A1D-6F7F-0444-A248-046803E28CBE}" destId="{A9993620-3002-2F4A-B516-C0D6522CAD40}" srcOrd="0" destOrd="0" presId="urn:microsoft.com/office/officeart/2005/8/layout/StepDownProcess"/>
    <dgm:cxn modelId="{A5B79FAC-E214-C443-BB5B-34C80E8D85EA}" srcId="{D6423A90-04DA-2047-9A0A-0A8A2014AC89}" destId="{69C11EBB-5183-CE4C-92CE-3ACD93D89F62}" srcOrd="0" destOrd="0" parTransId="{BBAB5177-E5E5-7242-A08E-F72959104F3C}" sibTransId="{8670CC6E-53BF-E941-9177-FA3863434E54}"/>
    <dgm:cxn modelId="{81B8A7B6-47E8-084E-946D-2923A93CFF05}" type="presOf" srcId="{B9F63177-094C-AF40-94F8-3218090DD175}" destId="{4E95394C-D753-0A49-97A3-594B1D80590C}" srcOrd="0" destOrd="0" presId="urn:microsoft.com/office/officeart/2005/8/layout/StepDownProcess"/>
    <dgm:cxn modelId="{756325C3-EDFB-7946-B201-7419E37F87D6}" srcId="{D6423A90-04DA-2047-9A0A-0A8A2014AC89}" destId="{6A461A1D-6F7F-0444-A248-046803E28CBE}" srcOrd="1" destOrd="0" parTransId="{AC56C0A6-4D22-0048-AF97-2BF7FAE67F2C}" sibTransId="{E785EE11-814D-404F-B6CE-A72A6B085D05}"/>
    <dgm:cxn modelId="{31B173FF-3150-C646-B964-E27A1FD226E8}" type="presOf" srcId="{D6423A90-04DA-2047-9A0A-0A8A2014AC89}" destId="{8A1F56ED-14AB-0140-97B7-21D94B5BDCFE}" srcOrd="0" destOrd="0" presId="urn:microsoft.com/office/officeart/2005/8/layout/StepDownProcess"/>
    <dgm:cxn modelId="{EF2F1E98-AE41-9F4B-978B-9490C6D7A91E}" type="presParOf" srcId="{8A1F56ED-14AB-0140-97B7-21D94B5BDCFE}" destId="{B1CD4EDD-4EA7-F144-9EB2-B16D0EECB4E9}" srcOrd="0" destOrd="0" presId="urn:microsoft.com/office/officeart/2005/8/layout/StepDownProcess"/>
    <dgm:cxn modelId="{469A6CAC-A3CF-204D-89AF-4FCED1679BD6}" type="presParOf" srcId="{B1CD4EDD-4EA7-F144-9EB2-B16D0EECB4E9}" destId="{C6705408-A402-2249-9B0A-568FBFD7FECE}" srcOrd="0" destOrd="0" presId="urn:microsoft.com/office/officeart/2005/8/layout/StepDownProcess"/>
    <dgm:cxn modelId="{2E7365DB-0EB9-6744-A0C1-5FA467303C5B}" type="presParOf" srcId="{B1CD4EDD-4EA7-F144-9EB2-B16D0EECB4E9}" destId="{F9762D4A-C6BE-3C49-B493-3B6A418F2DCA}" srcOrd="1" destOrd="0" presId="urn:microsoft.com/office/officeart/2005/8/layout/StepDownProcess"/>
    <dgm:cxn modelId="{25E4E0D4-8AB6-DD46-95BB-7445BDDD6D2B}" type="presParOf" srcId="{B1CD4EDD-4EA7-F144-9EB2-B16D0EECB4E9}" destId="{3556362D-3662-B647-B853-C95A5674D9F9}" srcOrd="2" destOrd="0" presId="urn:microsoft.com/office/officeart/2005/8/layout/StepDownProcess"/>
    <dgm:cxn modelId="{579486BE-49B1-2C40-8E82-CE6115A23F86}" type="presParOf" srcId="{8A1F56ED-14AB-0140-97B7-21D94B5BDCFE}" destId="{B666AB59-DE29-5E4B-A2DF-58C37BC23056}" srcOrd="1" destOrd="0" presId="urn:microsoft.com/office/officeart/2005/8/layout/StepDownProcess"/>
    <dgm:cxn modelId="{8786FDE0-2ECB-EA4B-BAEB-CC9E30F874BA}" type="presParOf" srcId="{8A1F56ED-14AB-0140-97B7-21D94B5BDCFE}" destId="{55B561CE-45E9-1340-90A4-433B5C2FFE69}" srcOrd="2" destOrd="0" presId="urn:microsoft.com/office/officeart/2005/8/layout/StepDownProcess"/>
    <dgm:cxn modelId="{AECCE581-287F-BB4F-A1C7-C6AF51C82417}" type="presParOf" srcId="{55B561CE-45E9-1340-90A4-433B5C2FFE69}" destId="{D0784E60-1613-EA42-ADFC-A00A5C81F5B4}" srcOrd="0" destOrd="0" presId="urn:microsoft.com/office/officeart/2005/8/layout/StepDownProcess"/>
    <dgm:cxn modelId="{9C10ABB2-EB03-AA4A-ADE7-A89EFE2987BA}" type="presParOf" srcId="{55B561CE-45E9-1340-90A4-433B5C2FFE69}" destId="{A9993620-3002-2F4A-B516-C0D6522CAD40}" srcOrd="1" destOrd="0" presId="urn:microsoft.com/office/officeart/2005/8/layout/StepDownProcess"/>
    <dgm:cxn modelId="{8656B80B-BEA0-2F42-808E-6C9801E08EE4}" type="presParOf" srcId="{55B561CE-45E9-1340-90A4-433B5C2FFE69}" destId="{ADC53C35-7F6B-EE49-93A7-A8BFCE3FFBDD}" srcOrd="2" destOrd="0" presId="urn:microsoft.com/office/officeart/2005/8/layout/StepDownProcess"/>
    <dgm:cxn modelId="{A9C4EEBC-6510-0D4D-8D3B-E8F1BBCCE7D0}" type="presParOf" srcId="{8A1F56ED-14AB-0140-97B7-21D94B5BDCFE}" destId="{699457C2-4D90-9240-8E6C-A8D38C38F228}" srcOrd="3" destOrd="0" presId="urn:microsoft.com/office/officeart/2005/8/layout/StepDownProcess"/>
    <dgm:cxn modelId="{5CE3E8B7-595A-2940-9A8D-9BBB20194739}" type="presParOf" srcId="{8A1F56ED-14AB-0140-97B7-21D94B5BDCFE}" destId="{948D8CAF-4A85-3547-8F96-B5A30D1881E7}" srcOrd="4" destOrd="0" presId="urn:microsoft.com/office/officeart/2005/8/layout/StepDownProcess"/>
    <dgm:cxn modelId="{9F9AD8F1-4B4E-8442-A803-922DE4A5720C}" type="presParOf" srcId="{948D8CAF-4A85-3547-8F96-B5A30D1881E7}" destId="{4E95394C-D753-0A49-97A3-594B1D80590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98E94-D995-C64D-9454-A403AB11C099}">
      <dsp:nvSpPr>
        <dsp:cNvPr id="0" name=""/>
        <dsp:cNvSpPr/>
      </dsp:nvSpPr>
      <dsp:spPr>
        <a:xfrm>
          <a:off x="1607223" y="0"/>
          <a:ext cx="1808126" cy="53988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TOTAL REVENUE</a:t>
          </a:r>
        </a:p>
      </dsp:txBody>
      <dsp:txXfrm>
        <a:off x="1633578" y="26355"/>
        <a:ext cx="1755416" cy="487179"/>
      </dsp:txXfrm>
    </dsp:sp>
    <dsp:sp modelId="{8F920A77-D099-064D-877D-EE086A518C78}">
      <dsp:nvSpPr>
        <dsp:cNvPr id="0" name=""/>
        <dsp:cNvSpPr/>
      </dsp:nvSpPr>
      <dsp:spPr>
        <a:xfrm>
          <a:off x="1607223" y="567063"/>
          <a:ext cx="1808126" cy="53988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$64,855,591</a:t>
          </a:r>
        </a:p>
      </dsp:txBody>
      <dsp:txXfrm>
        <a:off x="1633578" y="593418"/>
        <a:ext cx="1755416" cy="487179"/>
      </dsp:txXfrm>
    </dsp:sp>
    <dsp:sp modelId="{ECD5E228-C03A-4844-AF13-2B35BCBE3142}">
      <dsp:nvSpPr>
        <dsp:cNvPr id="0" name=""/>
        <dsp:cNvSpPr/>
      </dsp:nvSpPr>
      <dsp:spPr>
        <a:xfrm>
          <a:off x="1607223" y="1133947"/>
          <a:ext cx="1808126" cy="53988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TOTAL</a:t>
          </a:r>
          <a:r>
            <a:rPr lang="en-US" sz="1500" kern="1200" dirty="0"/>
            <a:t> </a:t>
          </a:r>
          <a:r>
            <a:rPr lang="en-US" sz="1500" b="1" kern="1200" dirty="0"/>
            <a:t>YEARLY</a:t>
          </a:r>
          <a:r>
            <a:rPr lang="en-US" sz="1500" kern="1200" dirty="0"/>
            <a:t> </a:t>
          </a:r>
          <a:r>
            <a:rPr lang="en-US" sz="1500" b="1" kern="1200" dirty="0"/>
            <a:t>EXPENSES</a:t>
          </a:r>
        </a:p>
      </dsp:txBody>
      <dsp:txXfrm>
        <a:off x="1633578" y="1160302"/>
        <a:ext cx="1755416" cy="487179"/>
      </dsp:txXfrm>
    </dsp:sp>
    <dsp:sp modelId="{EEA0669F-0B51-9948-BC21-A038F909029E}">
      <dsp:nvSpPr>
        <dsp:cNvPr id="0" name=""/>
        <dsp:cNvSpPr/>
      </dsp:nvSpPr>
      <dsp:spPr>
        <a:xfrm>
          <a:off x="1607223" y="1700831"/>
          <a:ext cx="1808126" cy="53988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$33,076,688.64</a:t>
          </a:r>
        </a:p>
      </dsp:txBody>
      <dsp:txXfrm>
        <a:off x="1633578" y="1727186"/>
        <a:ext cx="1755416" cy="487179"/>
      </dsp:txXfrm>
    </dsp:sp>
    <dsp:sp modelId="{26D2E0D0-CC1E-494A-98FE-CD6D7DF781F3}">
      <dsp:nvSpPr>
        <dsp:cNvPr id="0" name=""/>
        <dsp:cNvSpPr/>
      </dsp:nvSpPr>
      <dsp:spPr>
        <a:xfrm>
          <a:off x="1607223" y="2267716"/>
          <a:ext cx="1808126" cy="53988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TOTAL NET REVENUE</a:t>
          </a:r>
        </a:p>
      </dsp:txBody>
      <dsp:txXfrm>
        <a:off x="1633578" y="2294071"/>
        <a:ext cx="1755416" cy="487179"/>
      </dsp:txXfrm>
    </dsp:sp>
    <dsp:sp modelId="{2D37E091-15CC-0B4A-AF15-7AB02CD5B853}">
      <dsp:nvSpPr>
        <dsp:cNvPr id="0" name=""/>
        <dsp:cNvSpPr/>
      </dsp:nvSpPr>
      <dsp:spPr>
        <a:xfrm>
          <a:off x="1607223" y="2834600"/>
          <a:ext cx="1808126" cy="53988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ighlight>
                <a:srgbClr val="C0C0C0"/>
              </a:highlight>
            </a:rPr>
            <a:t>$31,778,902.36</a:t>
          </a:r>
        </a:p>
      </dsp:txBody>
      <dsp:txXfrm>
        <a:off x="1633578" y="2860955"/>
        <a:ext cx="1755416" cy="487179"/>
      </dsp:txXfrm>
    </dsp:sp>
    <dsp:sp modelId="{A023E965-BEA8-C74B-BFA9-7E8DEB0E5B3C}">
      <dsp:nvSpPr>
        <dsp:cNvPr id="0" name=""/>
        <dsp:cNvSpPr/>
      </dsp:nvSpPr>
      <dsp:spPr>
        <a:xfrm>
          <a:off x="1607223" y="3401484"/>
          <a:ext cx="1808126" cy="53988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Overall Transactions</a:t>
          </a:r>
        </a:p>
      </dsp:txBody>
      <dsp:txXfrm>
        <a:off x="1633578" y="3427839"/>
        <a:ext cx="1755416" cy="487179"/>
      </dsp:txXfrm>
    </dsp:sp>
    <dsp:sp modelId="{19239AD9-0944-D344-8B96-F6685293EE04}">
      <dsp:nvSpPr>
        <dsp:cNvPr id="0" name=""/>
        <dsp:cNvSpPr/>
      </dsp:nvSpPr>
      <dsp:spPr>
        <a:xfrm>
          <a:off x="1607223" y="3968369"/>
          <a:ext cx="1808126" cy="53988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100,000</a:t>
          </a:r>
        </a:p>
      </dsp:txBody>
      <dsp:txXfrm>
        <a:off x="1633578" y="3994724"/>
        <a:ext cx="1755416" cy="487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3BCE5-DB12-5C46-B7DF-A786E8A64AF6}">
      <dsp:nvSpPr>
        <dsp:cNvPr id="0" name=""/>
        <dsp:cNvSpPr/>
      </dsp:nvSpPr>
      <dsp:spPr>
        <a:xfrm>
          <a:off x="1679835" y="0"/>
          <a:ext cx="3580281" cy="358028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D7BCEB-53A8-114A-9A2D-0459EE1AC936}">
      <dsp:nvSpPr>
        <dsp:cNvPr id="0" name=""/>
        <dsp:cNvSpPr/>
      </dsp:nvSpPr>
      <dsp:spPr>
        <a:xfrm>
          <a:off x="3215525" y="359951"/>
          <a:ext cx="2327182" cy="8475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Least Grossing Locations</a:t>
          </a:r>
        </a:p>
      </dsp:txBody>
      <dsp:txXfrm>
        <a:off x="3256897" y="401323"/>
        <a:ext cx="2244438" cy="764775"/>
      </dsp:txXfrm>
    </dsp:sp>
    <dsp:sp modelId="{E3D61891-3C30-3045-8E5A-D8417EE3549C}">
      <dsp:nvSpPr>
        <dsp:cNvPr id="0" name=""/>
        <dsp:cNvSpPr/>
      </dsp:nvSpPr>
      <dsp:spPr>
        <a:xfrm>
          <a:off x="3215525" y="1313410"/>
          <a:ext cx="2327182" cy="8475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Reduce Lowest Net Revenue Vehicle</a:t>
          </a:r>
        </a:p>
      </dsp:txBody>
      <dsp:txXfrm>
        <a:off x="3256897" y="1354782"/>
        <a:ext cx="2244438" cy="764775"/>
      </dsp:txXfrm>
    </dsp:sp>
    <dsp:sp modelId="{53908C2A-9FED-2243-9309-6D6FBFBA216B}">
      <dsp:nvSpPr>
        <dsp:cNvPr id="0" name=""/>
        <dsp:cNvSpPr/>
      </dsp:nvSpPr>
      <dsp:spPr>
        <a:xfrm>
          <a:off x="3215525" y="2266870"/>
          <a:ext cx="2327182" cy="8475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Allocate budget to supply more cars with less overhead costs</a:t>
          </a:r>
        </a:p>
      </dsp:txBody>
      <dsp:txXfrm>
        <a:off x="3256897" y="2308242"/>
        <a:ext cx="2244438" cy="764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05408-A402-2249-9B0A-568FBFD7FECE}">
      <dsp:nvSpPr>
        <dsp:cNvPr id="0" name=""/>
        <dsp:cNvSpPr/>
      </dsp:nvSpPr>
      <dsp:spPr>
        <a:xfrm rot="5400000">
          <a:off x="303658" y="1283605"/>
          <a:ext cx="1135811" cy="12930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62D4A-C6BE-3C49-B493-3B6A418F2DCA}">
      <dsp:nvSpPr>
        <dsp:cNvPr id="0" name=""/>
        <dsp:cNvSpPr/>
      </dsp:nvSpPr>
      <dsp:spPr>
        <a:xfrm>
          <a:off x="2737" y="24536"/>
          <a:ext cx="1912037" cy="1338364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Jersey City Revenue: $1,240,778.00 </a:t>
          </a:r>
        </a:p>
      </dsp:txBody>
      <dsp:txXfrm>
        <a:off x="68082" y="89881"/>
        <a:ext cx="1781347" cy="1207674"/>
      </dsp:txXfrm>
    </dsp:sp>
    <dsp:sp modelId="{3556362D-3662-B647-B853-C95A5674D9F9}">
      <dsp:nvSpPr>
        <dsp:cNvPr id="0" name=""/>
        <dsp:cNvSpPr/>
      </dsp:nvSpPr>
      <dsp:spPr>
        <a:xfrm>
          <a:off x="1914774" y="152179"/>
          <a:ext cx="1390633" cy="108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84E60-1613-EA42-ADFC-A00A5C81F5B4}">
      <dsp:nvSpPr>
        <dsp:cNvPr id="0" name=""/>
        <dsp:cNvSpPr/>
      </dsp:nvSpPr>
      <dsp:spPr>
        <a:xfrm rot="5400000">
          <a:off x="1888940" y="2787030"/>
          <a:ext cx="1135811" cy="12930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3322247"/>
            <a:satOff val="16666"/>
            <a:lumOff val="95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93620-3002-2F4A-B516-C0D6522CAD40}">
      <dsp:nvSpPr>
        <dsp:cNvPr id="0" name=""/>
        <dsp:cNvSpPr/>
      </dsp:nvSpPr>
      <dsp:spPr>
        <a:xfrm>
          <a:off x="1588019" y="1527960"/>
          <a:ext cx="1912037" cy="1338364"/>
        </a:xfrm>
        <a:prstGeom prst="roundRect">
          <a:avLst>
            <a:gd name="adj" fmla="val 16670"/>
          </a:avLst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Honda Civic 2016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Revenue: </a:t>
          </a:r>
          <a:r>
            <a:rPr lang="en-US" sz="1400" b="1" kern="1200" dirty="0">
              <a:solidFill>
                <a:schemeClr val="tx1"/>
              </a:solidFill>
              <a:highlight>
                <a:srgbClr val="00FF00"/>
              </a:highlight>
            </a:rPr>
            <a:t>$5,229.00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Yearly Cost: </a:t>
          </a:r>
          <a:r>
            <a:rPr lang="en-US" sz="1400" b="1" kern="1200" dirty="0">
              <a:solidFill>
                <a:schemeClr val="tx1"/>
              </a:solidFill>
              <a:highlight>
                <a:srgbClr val="FF0000"/>
              </a:highlight>
            </a:rPr>
            <a:t>$765,435.24</a:t>
          </a:r>
        </a:p>
      </dsp:txBody>
      <dsp:txXfrm>
        <a:off x="1653364" y="1593305"/>
        <a:ext cx="1781347" cy="1207674"/>
      </dsp:txXfrm>
    </dsp:sp>
    <dsp:sp modelId="{ADC53C35-7F6B-EE49-93A7-A8BFCE3FFBDD}">
      <dsp:nvSpPr>
        <dsp:cNvPr id="0" name=""/>
        <dsp:cNvSpPr/>
      </dsp:nvSpPr>
      <dsp:spPr>
        <a:xfrm>
          <a:off x="3500056" y="1655604"/>
          <a:ext cx="1390633" cy="108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5394C-D753-0A49-97A3-594B1D80590C}">
      <dsp:nvSpPr>
        <dsp:cNvPr id="0" name=""/>
        <dsp:cNvSpPr/>
      </dsp:nvSpPr>
      <dsp:spPr>
        <a:xfrm>
          <a:off x="3173301" y="3031385"/>
          <a:ext cx="1912037" cy="1338364"/>
        </a:xfrm>
        <a:prstGeom prst="roundRect">
          <a:avLst>
            <a:gd name="adj" fmla="val 16670"/>
          </a:avLst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Total Income from BMW M5 2018 Vehicle: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highlight>
                <a:srgbClr val="FF0000"/>
              </a:highlight>
            </a:rPr>
            <a:t>$ -770,644.24</a:t>
          </a:r>
        </a:p>
      </dsp:txBody>
      <dsp:txXfrm>
        <a:off x="3238646" y="3096730"/>
        <a:ext cx="1781347" cy="1207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hart" Target="../charts/chart6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CA21C-EFFD-104D-BF2B-58DAF924F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969689"/>
            <a:ext cx="10261602" cy="146961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Lariat Statistics of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CE809-4572-9942-9D42-D2D3AFE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810905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sz="2000" dirty="0"/>
              <a:t>By: Geraldine </a:t>
            </a:r>
            <a:r>
              <a:rPr lang="en-US" sz="2000" dirty="0" err="1"/>
              <a:t>Dimalaluan</a:t>
            </a:r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58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BF291-467C-3A48-8A28-DAE359BB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Revenue</a:t>
            </a:r>
            <a:br>
              <a:rPr lang="en-US" sz="3100"/>
            </a:br>
            <a:r>
              <a:rPr lang="en-US" sz="3100"/>
              <a:t>Summary</a:t>
            </a:r>
          </a:p>
        </p:txBody>
      </p:sp>
      <p:graphicFrame>
        <p:nvGraphicFramePr>
          <p:cNvPr id="46" name="Content Placeholder 5">
            <a:extLst>
              <a:ext uri="{FF2B5EF4-FFF2-40B4-BE49-F238E27FC236}">
                <a16:creationId xmlns:a16="http://schemas.microsoft.com/office/drawing/2014/main" id="{2C82B579-1B1F-454C-988F-0F4B61F62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91"/>
              </p:ext>
            </p:extLst>
          </p:nvPr>
        </p:nvGraphicFramePr>
        <p:xfrm>
          <a:off x="-106017" y="233521"/>
          <a:ext cx="5022574" cy="450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B01264A-44A0-2D41-867D-0875C24DC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008903"/>
              </p:ext>
            </p:extLst>
          </p:nvPr>
        </p:nvGraphicFramePr>
        <p:xfrm>
          <a:off x="4848823" y="456887"/>
          <a:ext cx="6310243" cy="4034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1899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A15D6-694D-EC44-9793-271F5D3D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Top Grossing Cities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AB0FB6E-0EFB-204B-8F2D-E52285FBD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215557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0856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4E5B-0932-E547-B264-8E1DB4A2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Bottom Grossing Cities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AD9B1C-7EF1-4449-93A1-84EA1DA42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456643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9046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071C6-1662-E14E-A516-25FE3EA2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Top Grossing Vehicles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4E2541-7420-8649-805F-AD75296858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053314"/>
              </p:ext>
            </p:extLst>
          </p:nvPr>
        </p:nvGraphicFramePr>
        <p:xfrm>
          <a:off x="451514" y="2349499"/>
          <a:ext cx="11740486" cy="4389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266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13F7E-E0AB-454D-B1AC-96EB4F91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Bottom Grossing Vehicles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A9385A3-312B-0447-B264-05E9700E7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350856"/>
              </p:ext>
            </p:extLst>
          </p:nvPr>
        </p:nvGraphicFramePr>
        <p:xfrm>
          <a:off x="609599" y="2032000"/>
          <a:ext cx="11446933" cy="45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084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B96E2-4CB1-7A44-A98F-4A466969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4307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Strategy Plan 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5094A7-05F9-3742-80C6-F3E65D770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870978"/>
              </p:ext>
            </p:extLst>
          </p:nvPr>
        </p:nvGraphicFramePr>
        <p:xfrm>
          <a:off x="1923249" y="545866"/>
          <a:ext cx="6968094" cy="358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810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D2356-9C33-1C4A-98B0-9F1B0829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Jersey City Example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3F7EB9C-6952-4941-A11C-F45FDE1C9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34215"/>
              </p:ext>
            </p:extLst>
          </p:nvPr>
        </p:nvGraphicFramePr>
        <p:xfrm>
          <a:off x="5795159" y="679094"/>
          <a:ext cx="5088076" cy="4394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698CF4-0830-934B-8F00-5B8C48B88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552738"/>
              </p:ext>
            </p:extLst>
          </p:nvPr>
        </p:nvGraphicFramePr>
        <p:xfrm>
          <a:off x="440267" y="854518"/>
          <a:ext cx="4910666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31578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8A9A4-157F-B740-9A32-F3B2BEDA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Reduce and Allocate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EFE60E-9DF0-7146-A2BB-D1AA1B398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442906"/>
              </p:ext>
            </p:extLst>
          </p:nvPr>
        </p:nvGraphicFramePr>
        <p:xfrm>
          <a:off x="5088518" y="370843"/>
          <a:ext cx="6651967" cy="5397898"/>
        </p:xfrm>
        <a:graphic>
          <a:graphicData uri="http://schemas.openxmlformats.org/drawingml/2006/table">
            <a:tbl>
              <a:tblPr/>
              <a:tblGrid>
                <a:gridCol w="4749749">
                  <a:extLst>
                    <a:ext uri="{9D8B030D-6E8A-4147-A177-3AD203B41FA5}">
                      <a16:colId xmlns:a16="http://schemas.microsoft.com/office/drawing/2014/main" val="1810616550"/>
                    </a:ext>
                  </a:extLst>
                </a:gridCol>
                <a:gridCol w="1902218">
                  <a:extLst>
                    <a:ext uri="{9D8B030D-6E8A-4147-A177-3AD203B41FA5}">
                      <a16:colId xmlns:a16="http://schemas.microsoft.com/office/drawing/2014/main" val="165568239"/>
                    </a:ext>
                  </a:extLst>
                </a:gridCol>
              </a:tblGrid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Jersey City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# of Vehicles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00154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BMW 3 Series 2018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30430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 Corvette 2017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948526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 Express 3500 2018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386151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Mustang 2018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016057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Ranger 2017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675067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Taurus 2017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85319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 Civic 2016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5470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Lexus LS 2017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41883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Grand Marquis 2016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28919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Grand Prix 2016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7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3" marR="20413" marT="204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3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110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173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Lariat Statistics of 2018</vt:lpstr>
      <vt:lpstr>Revenue Summary</vt:lpstr>
      <vt:lpstr>Top Grossing Cities</vt:lpstr>
      <vt:lpstr>Bottom Grossing Cities</vt:lpstr>
      <vt:lpstr>Top Grossing Vehicles</vt:lpstr>
      <vt:lpstr>Bottom Grossing Vehicles</vt:lpstr>
      <vt:lpstr>Strategy Plan </vt:lpstr>
      <vt:lpstr>Jersey City Example</vt:lpstr>
      <vt:lpstr>Reduce and Allocate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Statistics of 2018</dc:title>
  <dc:creator>J Dee</dc:creator>
  <cp:lastModifiedBy>J Dee</cp:lastModifiedBy>
  <cp:revision>2</cp:revision>
  <dcterms:created xsi:type="dcterms:W3CDTF">2020-10-07T22:34:46Z</dcterms:created>
  <dcterms:modified xsi:type="dcterms:W3CDTF">2020-10-07T22:44:11Z</dcterms:modified>
</cp:coreProperties>
</file>