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8" r:id="rId4"/>
    <p:sldId id="270" r:id="rId5"/>
    <p:sldId id="273" r:id="rId6"/>
    <p:sldId id="261" r:id="rId7"/>
    <p:sldId id="260" r:id="rId8"/>
    <p:sldId id="283" r:id="rId9"/>
    <p:sldId id="284" r:id="rId10"/>
    <p:sldId id="285" r:id="rId11"/>
    <p:sldId id="263" r:id="rId12"/>
    <p:sldId id="265" r:id="rId13"/>
    <p:sldId id="267" r:id="rId14"/>
    <p:sldId id="268" r:id="rId15"/>
    <p:sldId id="257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3293" autoAdjust="0"/>
  </p:normalViewPr>
  <p:slideViewPr>
    <p:cSldViewPr snapToGrid="0">
      <p:cViewPr varScale="1">
        <p:scale>
          <a:sx n="134" d="100"/>
          <a:sy n="134" d="100"/>
        </p:scale>
        <p:origin x="1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5F5F8-CAFB-4FAF-960C-7F6E67CA45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8559F65-9F1C-458D-B8DF-37FD2E0A25D8}">
      <dgm:prSet/>
      <dgm:spPr/>
      <dgm:t>
        <a:bodyPr/>
        <a:lstStyle/>
        <a:p>
          <a:r>
            <a:rPr lang="en-US" b="1" dirty="0"/>
            <a:t>Edge devices </a:t>
          </a:r>
          <a:r>
            <a:rPr lang="en-US" dirty="0"/>
            <a:t>often operate under strict cost, power, and area constraints, making traditional high-performance processors unsuitable.</a:t>
          </a:r>
        </a:p>
      </dgm:t>
    </dgm:pt>
    <dgm:pt modelId="{DC38D507-F9FE-418F-B45A-CDF793614E78}" type="parTrans" cxnId="{D4382E9E-F3B8-4E3C-B1B0-DBB6014E3E17}">
      <dgm:prSet/>
      <dgm:spPr/>
      <dgm:t>
        <a:bodyPr/>
        <a:lstStyle/>
        <a:p>
          <a:endParaRPr lang="en-US"/>
        </a:p>
      </dgm:t>
    </dgm:pt>
    <dgm:pt modelId="{433C242A-D290-47D2-890D-02C336973889}" type="sibTrans" cxnId="{D4382E9E-F3B8-4E3C-B1B0-DBB6014E3E17}">
      <dgm:prSet/>
      <dgm:spPr/>
      <dgm:t>
        <a:bodyPr/>
        <a:lstStyle/>
        <a:p>
          <a:endParaRPr lang="en-US"/>
        </a:p>
      </dgm:t>
    </dgm:pt>
    <dgm:pt modelId="{A331A434-A9F1-4481-9EF0-0CE22399876A}">
      <dgm:prSet/>
      <dgm:spPr/>
      <dgm:t>
        <a:bodyPr/>
        <a:lstStyle/>
        <a:p>
          <a:r>
            <a:rPr lang="en-US" b="1" dirty="0"/>
            <a:t>Modern edge workloads</a:t>
          </a:r>
          <a:r>
            <a:rPr lang="en-US" dirty="0"/>
            <a:t>, such as machine learning inference, signal processing, and real-time analytics, demand efficient </a:t>
          </a:r>
          <a:r>
            <a:rPr lang="en-US" b="1" dirty="0"/>
            <a:t>data-level parallelism </a:t>
          </a:r>
          <a:r>
            <a:rPr lang="en-US" dirty="0"/>
            <a:t>to meet performance requirements.</a:t>
          </a:r>
        </a:p>
      </dgm:t>
    </dgm:pt>
    <dgm:pt modelId="{328B400B-8CF8-4017-8345-E8B349639601}" type="parTrans" cxnId="{4884CB21-FA60-4308-A0A2-494D4BEA4C06}">
      <dgm:prSet/>
      <dgm:spPr/>
      <dgm:t>
        <a:bodyPr/>
        <a:lstStyle/>
        <a:p>
          <a:endParaRPr lang="en-US"/>
        </a:p>
      </dgm:t>
    </dgm:pt>
    <dgm:pt modelId="{F55CA876-C239-4882-94A4-900BA32E53B2}" type="sibTrans" cxnId="{4884CB21-FA60-4308-A0A2-494D4BEA4C06}">
      <dgm:prSet/>
      <dgm:spPr/>
      <dgm:t>
        <a:bodyPr/>
        <a:lstStyle/>
        <a:p>
          <a:endParaRPr lang="en-US"/>
        </a:p>
      </dgm:t>
    </dgm:pt>
    <dgm:pt modelId="{2A06B820-837B-485F-9597-20B2FA4DFE83}">
      <dgm:prSet/>
      <dgm:spPr/>
      <dgm:t>
        <a:bodyPr/>
        <a:lstStyle/>
        <a:p>
          <a:r>
            <a:rPr lang="en-US" b="1" dirty="0"/>
            <a:t>To bridge this gap</a:t>
          </a:r>
          <a:r>
            <a:rPr lang="en-US" dirty="0"/>
            <a:t> there's a growing need for low-cost CPUs that can deliver parallel processing capabilities without the overhead of full-fledged vector hardware</a:t>
          </a:r>
        </a:p>
      </dgm:t>
    </dgm:pt>
    <dgm:pt modelId="{198A5303-C96C-45B3-99DB-B3851DB09200}" type="parTrans" cxnId="{6A035683-7E2C-4A8C-ADD3-E16F72EDDC5B}">
      <dgm:prSet/>
      <dgm:spPr/>
      <dgm:t>
        <a:bodyPr/>
        <a:lstStyle/>
        <a:p>
          <a:endParaRPr lang="en-US"/>
        </a:p>
      </dgm:t>
    </dgm:pt>
    <dgm:pt modelId="{1CFB52D2-855D-48C4-97D1-56A8AE925ED7}" type="sibTrans" cxnId="{6A035683-7E2C-4A8C-ADD3-E16F72EDDC5B}">
      <dgm:prSet/>
      <dgm:spPr/>
      <dgm:t>
        <a:bodyPr/>
        <a:lstStyle/>
        <a:p>
          <a:endParaRPr lang="en-US"/>
        </a:p>
      </dgm:t>
    </dgm:pt>
    <dgm:pt modelId="{CF97EBB6-43FA-4FCE-8D90-EA58F7D737B9}" type="pres">
      <dgm:prSet presAssocID="{51A5F5F8-CAFB-4FAF-960C-7F6E67CA45FC}" presName="root" presStyleCnt="0">
        <dgm:presLayoutVars>
          <dgm:dir/>
          <dgm:resizeHandles val="exact"/>
        </dgm:presLayoutVars>
      </dgm:prSet>
      <dgm:spPr/>
    </dgm:pt>
    <dgm:pt modelId="{0184F67B-A864-422B-88BA-E99E1552E2CD}" type="pres">
      <dgm:prSet presAssocID="{18559F65-9F1C-458D-B8DF-37FD2E0A25D8}" presName="compNode" presStyleCnt="0"/>
      <dgm:spPr/>
    </dgm:pt>
    <dgm:pt modelId="{C0B1C7CE-A277-42A6-B66C-2A0C90A4E5D9}" type="pres">
      <dgm:prSet presAssocID="{18559F65-9F1C-458D-B8DF-37FD2E0A25D8}" presName="bgRect" presStyleLbl="bgShp" presStyleIdx="0" presStyleCnt="3"/>
      <dgm:spPr/>
    </dgm:pt>
    <dgm:pt modelId="{438CD9DB-5344-4CFC-B3AC-FF92C74264FA}" type="pres">
      <dgm:prSet presAssocID="{18559F65-9F1C-458D-B8DF-37FD2E0A2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11F3017-6354-4E46-BACF-142DC1E3E113}" type="pres">
      <dgm:prSet presAssocID="{18559F65-9F1C-458D-B8DF-37FD2E0A25D8}" presName="spaceRect" presStyleCnt="0"/>
      <dgm:spPr/>
    </dgm:pt>
    <dgm:pt modelId="{5F7B8B01-9080-41EB-9EC8-66A5477C3192}" type="pres">
      <dgm:prSet presAssocID="{18559F65-9F1C-458D-B8DF-37FD2E0A25D8}" presName="parTx" presStyleLbl="revTx" presStyleIdx="0" presStyleCnt="3">
        <dgm:presLayoutVars>
          <dgm:chMax val="0"/>
          <dgm:chPref val="0"/>
        </dgm:presLayoutVars>
      </dgm:prSet>
      <dgm:spPr/>
    </dgm:pt>
    <dgm:pt modelId="{F40E6DB1-464F-4A7F-83EC-303443C061CD}" type="pres">
      <dgm:prSet presAssocID="{433C242A-D290-47D2-890D-02C336973889}" presName="sibTrans" presStyleCnt="0"/>
      <dgm:spPr/>
    </dgm:pt>
    <dgm:pt modelId="{34095257-2A3E-4A45-AEFB-D71342FE590E}" type="pres">
      <dgm:prSet presAssocID="{A331A434-A9F1-4481-9EF0-0CE22399876A}" presName="compNode" presStyleCnt="0"/>
      <dgm:spPr/>
    </dgm:pt>
    <dgm:pt modelId="{73C1C622-3A09-4D21-A748-CBD83EC50A28}" type="pres">
      <dgm:prSet presAssocID="{A331A434-A9F1-4481-9EF0-0CE22399876A}" presName="bgRect" presStyleLbl="bgShp" presStyleIdx="1" presStyleCnt="3"/>
      <dgm:spPr/>
    </dgm:pt>
    <dgm:pt modelId="{D6B4F074-EC70-4CE6-9C12-22AD342A2658}" type="pres">
      <dgm:prSet presAssocID="{A331A434-A9F1-4481-9EF0-0CE2239987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67D953C-2BEE-474B-A198-043A07012880}" type="pres">
      <dgm:prSet presAssocID="{A331A434-A9F1-4481-9EF0-0CE22399876A}" presName="spaceRect" presStyleCnt="0"/>
      <dgm:spPr/>
    </dgm:pt>
    <dgm:pt modelId="{02B60E7A-2BED-4018-A2A4-BA5D4ECF2771}" type="pres">
      <dgm:prSet presAssocID="{A331A434-A9F1-4481-9EF0-0CE22399876A}" presName="parTx" presStyleLbl="revTx" presStyleIdx="1" presStyleCnt="3">
        <dgm:presLayoutVars>
          <dgm:chMax val="0"/>
          <dgm:chPref val="0"/>
        </dgm:presLayoutVars>
      </dgm:prSet>
      <dgm:spPr/>
    </dgm:pt>
    <dgm:pt modelId="{BA557939-6321-438B-9CDE-703F11AE5953}" type="pres">
      <dgm:prSet presAssocID="{F55CA876-C239-4882-94A4-900BA32E53B2}" presName="sibTrans" presStyleCnt="0"/>
      <dgm:spPr/>
    </dgm:pt>
    <dgm:pt modelId="{7F21FB71-2873-4B84-B913-ADFB8A217083}" type="pres">
      <dgm:prSet presAssocID="{2A06B820-837B-485F-9597-20B2FA4DFE83}" presName="compNode" presStyleCnt="0"/>
      <dgm:spPr/>
    </dgm:pt>
    <dgm:pt modelId="{E1F10596-D846-4EAB-927E-612563557F97}" type="pres">
      <dgm:prSet presAssocID="{2A06B820-837B-485F-9597-20B2FA4DFE83}" presName="bgRect" presStyleLbl="bgShp" presStyleIdx="2" presStyleCnt="3"/>
      <dgm:spPr/>
    </dgm:pt>
    <dgm:pt modelId="{EF18A6F8-0C12-40D7-9688-03849C7FF631}" type="pres">
      <dgm:prSet presAssocID="{2A06B820-837B-485F-9597-20B2FA4DFE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B40508D-50D1-485D-B9FC-D2AF4E9D9A1F}" type="pres">
      <dgm:prSet presAssocID="{2A06B820-837B-485F-9597-20B2FA4DFE83}" presName="spaceRect" presStyleCnt="0"/>
      <dgm:spPr/>
    </dgm:pt>
    <dgm:pt modelId="{D0D563B0-C76D-47EB-ABD3-142B3613CBE1}" type="pres">
      <dgm:prSet presAssocID="{2A06B820-837B-485F-9597-20B2FA4DFE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84CB21-FA60-4308-A0A2-494D4BEA4C06}" srcId="{51A5F5F8-CAFB-4FAF-960C-7F6E67CA45FC}" destId="{A331A434-A9F1-4481-9EF0-0CE22399876A}" srcOrd="1" destOrd="0" parTransId="{328B400B-8CF8-4017-8345-E8B349639601}" sibTransId="{F55CA876-C239-4882-94A4-900BA32E53B2}"/>
    <dgm:cxn modelId="{42DBE179-A2E1-4326-B610-EB3E768866B2}" type="presOf" srcId="{18559F65-9F1C-458D-B8DF-37FD2E0A25D8}" destId="{5F7B8B01-9080-41EB-9EC8-66A5477C3192}" srcOrd="0" destOrd="0" presId="urn:microsoft.com/office/officeart/2018/2/layout/IconVerticalSolidList"/>
    <dgm:cxn modelId="{6A035683-7E2C-4A8C-ADD3-E16F72EDDC5B}" srcId="{51A5F5F8-CAFB-4FAF-960C-7F6E67CA45FC}" destId="{2A06B820-837B-485F-9597-20B2FA4DFE83}" srcOrd="2" destOrd="0" parTransId="{198A5303-C96C-45B3-99DB-B3851DB09200}" sibTransId="{1CFB52D2-855D-48C4-97D1-56A8AE925ED7}"/>
    <dgm:cxn modelId="{4128DE94-7C42-40EE-B558-AB13C0F896C9}" type="presOf" srcId="{51A5F5F8-CAFB-4FAF-960C-7F6E67CA45FC}" destId="{CF97EBB6-43FA-4FCE-8D90-EA58F7D737B9}" srcOrd="0" destOrd="0" presId="urn:microsoft.com/office/officeart/2018/2/layout/IconVerticalSolidList"/>
    <dgm:cxn modelId="{D4382E9E-F3B8-4E3C-B1B0-DBB6014E3E17}" srcId="{51A5F5F8-CAFB-4FAF-960C-7F6E67CA45FC}" destId="{18559F65-9F1C-458D-B8DF-37FD2E0A25D8}" srcOrd="0" destOrd="0" parTransId="{DC38D507-F9FE-418F-B45A-CDF793614E78}" sibTransId="{433C242A-D290-47D2-890D-02C336973889}"/>
    <dgm:cxn modelId="{89005EC8-E309-4B53-A5ED-817AFD734D91}" type="presOf" srcId="{2A06B820-837B-485F-9597-20B2FA4DFE83}" destId="{D0D563B0-C76D-47EB-ABD3-142B3613CBE1}" srcOrd="0" destOrd="0" presId="urn:microsoft.com/office/officeart/2018/2/layout/IconVerticalSolidList"/>
    <dgm:cxn modelId="{2C8CE4DF-9C98-4A7A-8A71-95F7CE7FB342}" type="presOf" srcId="{A331A434-A9F1-4481-9EF0-0CE22399876A}" destId="{02B60E7A-2BED-4018-A2A4-BA5D4ECF2771}" srcOrd="0" destOrd="0" presId="urn:microsoft.com/office/officeart/2018/2/layout/IconVerticalSolidList"/>
    <dgm:cxn modelId="{CFD11002-B0FF-4978-B317-18DA1E8E379B}" type="presParOf" srcId="{CF97EBB6-43FA-4FCE-8D90-EA58F7D737B9}" destId="{0184F67B-A864-422B-88BA-E99E1552E2CD}" srcOrd="0" destOrd="0" presId="urn:microsoft.com/office/officeart/2018/2/layout/IconVerticalSolidList"/>
    <dgm:cxn modelId="{CD210C9D-0150-4B40-B2FA-F5412B6AC621}" type="presParOf" srcId="{0184F67B-A864-422B-88BA-E99E1552E2CD}" destId="{C0B1C7CE-A277-42A6-B66C-2A0C90A4E5D9}" srcOrd="0" destOrd="0" presId="urn:microsoft.com/office/officeart/2018/2/layout/IconVerticalSolidList"/>
    <dgm:cxn modelId="{5623F04B-1476-4391-AA25-D3D121CBED45}" type="presParOf" srcId="{0184F67B-A864-422B-88BA-E99E1552E2CD}" destId="{438CD9DB-5344-4CFC-B3AC-FF92C74264FA}" srcOrd="1" destOrd="0" presId="urn:microsoft.com/office/officeart/2018/2/layout/IconVerticalSolidList"/>
    <dgm:cxn modelId="{E95F3FC9-EA94-496E-89FF-50E7BBA88EDB}" type="presParOf" srcId="{0184F67B-A864-422B-88BA-E99E1552E2CD}" destId="{711F3017-6354-4E46-BACF-142DC1E3E113}" srcOrd="2" destOrd="0" presId="urn:microsoft.com/office/officeart/2018/2/layout/IconVerticalSolidList"/>
    <dgm:cxn modelId="{A6689963-867B-4F85-A2CD-CD7CB7B6C27A}" type="presParOf" srcId="{0184F67B-A864-422B-88BA-E99E1552E2CD}" destId="{5F7B8B01-9080-41EB-9EC8-66A5477C3192}" srcOrd="3" destOrd="0" presId="urn:microsoft.com/office/officeart/2018/2/layout/IconVerticalSolidList"/>
    <dgm:cxn modelId="{628A1F2C-E00D-4621-B59A-93CCA416250D}" type="presParOf" srcId="{CF97EBB6-43FA-4FCE-8D90-EA58F7D737B9}" destId="{F40E6DB1-464F-4A7F-83EC-303443C061CD}" srcOrd="1" destOrd="0" presId="urn:microsoft.com/office/officeart/2018/2/layout/IconVerticalSolidList"/>
    <dgm:cxn modelId="{9B2895ED-78F4-447B-A4C6-0E879881822B}" type="presParOf" srcId="{CF97EBB6-43FA-4FCE-8D90-EA58F7D737B9}" destId="{34095257-2A3E-4A45-AEFB-D71342FE590E}" srcOrd="2" destOrd="0" presId="urn:microsoft.com/office/officeart/2018/2/layout/IconVerticalSolidList"/>
    <dgm:cxn modelId="{E5A63E52-DA72-407E-A389-A0EA0AA21D30}" type="presParOf" srcId="{34095257-2A3E-4A45-AEFB-D71342FE590E}" destId="{73C1C622-3A09-4D21-A748-CBD83EC50A28}" srcOrd="0" destOrd="0" presId="urn:microsoft.com/office/officeart/2018/2/layout/IconVerticalSolidList"/>
    <dgm:cxn modelId="{54E94892-B767-41AF-8104-B49A9B3284BB}" type="presParOf" srcId="{34095257-2A3E-4A45-AEFB-D71342FE590E}" destId="{D6B4F074-EC70-4CE6-9C12-22AD342A2658}" srcOrd="1" destOrd="0" presId="urn:microsoft.com/office/officeart/2018/2/layout/IconVerticalSolidList"/>
    <dgm:cxn modelId="{9FA7092B-8DD5-43E8-9FE0-7499F067416C}" type="presParOf" srcId="{34095257-2A3E-4A45-AEFB-D71342FE590E}" destId="{767D953C-2BEE-474B-A198-043A07012880}" srcOrd="2" destOrd="0" presId="urn:microsoft.com/office/officeart/2018/2/layout/IconVerticalSolidList"/>
    <dgm:cxn modelId="{10480699-3620-411B-923A-D1AF8758A045}" type="presParOf" srcId="{34095257-2A3E-4A45-AEFB-D71342FE590E}" destId="{02B60E7A-2BED-4018-A2A4-BA5D4ECF2771}" srcOrd="3" destOrd="0" presId="urn:microsoft.com/office/officeart/2018/2/layout/IconVerticalSolidList"/>
    <dgm:cxn modelId="{3EBFC767-670B-4460-BD8A-F3477C02CF99}" type="presParOf" srcId="{CF97EBB6-43FA-4FCE-8D90-EA58F7D737B9}" destId="{BA557939-6321-438B-9CDE-703F11AE5953}" srcOrd="3" destOrd="0" presId="urn:microsoft.com/office/officeart/2018/2/layout/IconVerticalSolidList"/>
    <dgm:cxn modelId="{A6DB6138-A4DF-43CD-B2E7-15373909473A}" type="presParOf" srcId="{CF97EBB6-43FA-4FCE-8D90-EA58F7D737B9}" destId="{7F21FB71-2873-4B84-B913-ADFB8A217083}" srcOrd="4" destOrd="0" presId="urn:microsoft.com/office/officeart/2018/2/layout/IconVerticalSolidList"/>
    <dgm:cxn modelId="{EFC92BB0-400E-4993-A8F9-960EBC1FDE69}" type="presParOf" srcId="{7F21FB71-2873-4B84-B913-ADFB8A217083}" destId="{E1F10596-D846-4EAB-927E-612563557F97}" srcOrd="0" destOrd="0" presId="urn:microsoft.com/office/officeart/2018/2/layout/IconVerticalSolidList"/>
    <dgm:cxn modelId="{AA82E861-8180-4185-BB23-F3E86D70F9A9}" type="presParOf" srcId="{7F21FB71-2873-4B84-B913-ADFB8A217083}" destId="{EF18A6F8-0C12-40D7-9688-03849C7FF631}" srcOrd="1" destOrd="0" presId="urn:microsoft.com/office/officeart/2018/2/layout/IconVerticalSolidList"/>
    <dgm:cxn modelId="{D1221F6E-411A-46B0-B566-FA449396A8D0}" type="presParOf" srcId="{7F21FB71-2873-4B84-B913-ADFB8A217083}" destId="{0B40508D-50D1-485D-B9FC-D2AF4E9D9A1F}" srcOrd="2" destOrd="0" presId="urn:microsoft.com/office/officeart/2018/2/layout/IconVerticalSolidList"/>
    <dgm:cxn modelId="{FD7FCEDB-1ABB-4EC6-80CF-AE6D17A9506E}" type="presParOf" srcId="{7F21FB71-2873-4B84-B913-ADFB8A217083}" destId="{D0D563B0-C76D-47EB-ABD3-142B3613CB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BC5E2-8C8E-4E64-B68C-461A2F28B9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CE081-E49C-40C7-B49C-7B12052E607D}">
      <dgm:prSet/>
      <dgm:spPr/>
      <dgm:t>
        <a:bodyPr/>
        <a:lstStyle/>
        <a:p>
          <a:r>
            <a:rPr lang="el-GR" dirty="0" err="1"/>
            <a:t>Low-cost</a:t>
          </a:r>
          <a:r>
            <a:rPr lang="el-GR" dirty="0"/>
            <a:t> </a:t>
          </a:r>
          <a:r>
            <a:rPr lang="el-GR" dirty="0" err="1"/>
            <a:t>processors</a:t>
          </a:r>
          <a:r>
            <a:rPr lang="el-GR" dirty="0"/>
            <a:t> </a:t>
          </a:r>
          <a:r>
            <a:rPr lang="el-GR" dirty="0" err="1"/>
            <a:t>prioritize</a:t>
          </a:r>
          <a:r>
            <a:rPr lang="el-GR" dirty="0"/>
            <a:t> </a:t>
          </a:r>
          <a:r>
            <a:rPr lang="el-GR" dirty="0" err="1"/>
            <a:t>area</a:t>
          </a:r>
          <a:r>
            <a:rPr lang="el-GR" dirty="0"/>
            <a:t> </a:t>
          </a:r>
          <a:br>
            <a:rPr lang="en-US" dirty="0"/>
          </a:br>
          <a:r>
            <a:rPr lang="el-GR" dirty="0" err="1"/>
            <a:t>efficiency</a:t>
          </a:r>
          <a:r>
            <a:rPr lang="el-GR" dirty="0"/>
            <a:t> and </a:t>
          </a:r>
          <a:r>
            <a:rPr lang="el-GR" dirty="0" err="1"/>
            <a:t>low</a:t>
          </a:r>
          <a:r>
            <a:rPr lang="el-GR" dirty="0"/>
            <a:t> </a:t>
          </a:r>
          <a:r>
            <a:rPr lang="el-GR" dirty="0" err="1"/>
            <a:t>power</a:t>
          </a:r>
          <a:r>
            <a:rPr lang="el-GR" dirty="0"/>
            <a:t> </a:t>
          </a:r>
          <a:br>
            <a:rPr lang="en-US" dirty="0"/>
          </a:br>
          <a:r>
            <a:rPr lang="el-GR" dirty="0" err="1"/>
            <a:t>consumption</a:t>
          </a:r>
          <a:r>
            <a:rPr lang="el-GR" dirty="0"/>
            <a:t> </a:t>
          </a:r>
          <a:r>
            <a:rPr lang="el-GR" dirty="0" err="1"/>
            <a:t>over</a:t>
          </a:r>
          <a:r>
            <a:rPr lang="el-GR" dirty="0"/>
            <a:t> </a:t>
          </a:r>
          <a:r>
            <a:rPr lang="el-GR" dirty="0" err="1"/>
            <a:t>peak</a:t>
          </a:r>
          <a:r>
            <a:rPr lang="el-GR" dirty="0"/>
            <a:t> </a:t>
          </a:r>
          <a:r>
            <a:rPr lang="el-GR" dirty="0" err="1"/>
            <a:t>performance</a:t>
          </a:r>
          <a:r>
            <a:rPr lang="el-GR" dirty="0"/>
            <a:t>.</a:t>
          </a:r>
          <a:endParaRPr lang="en-US" dirty="0"/>
        </a:p>
      </dgm:t>
    </dgm:pt>
    <dgm:pt modelId="{FDDA863D-056E-4853-86CE-F13E5DF76A0E}" type="parTrans" cxnId="{32432689-0DB4-4217-B9CB-3122F000B00A}">
      <dgm:prSet/>
      <dgm:spPr/>
      <dgm:t>
        <a:bodyPr/>
        <a:lstStyle/>
        <a:p>
          <a:endParaRPr lang="en-US"/>
        </a:p>
      </dgm:t>
    </dgm:pt>
    <dgm:pt modelId="{9DE3E995-C50F-4342-A392-74EAC51308C2}" type="sibTrans" cxnId="{32432689-0DB4-4217-B9CB-3122F000B00A}">
      <dgm:prSet/>
      <dgm:spPr/>
      <dgm:t>
        <a:bodyPr/>
        <a:lstStyle/>
        <a:p>
          <a:endParaRPr lang="en-US"/>
        </a:p>
      </dgm:t>
    </dgm:pt>
    <dgm:pt modelId="{36E00761-27EE-4CFF-A3E0-08372C9F2F04}">
      <dgm:prSet/>
      <dgm:spPr/>
      <dgm:t>
        <a:bodyPr/>
        <a:lstStyle/>
        <a:p>
          <a:r>
            <a:rPr lang="el-GR" dirty="0" err="1"/>
            <a:t>To</a:t>
          </a:r>
          <a:r>
            <a:rPr lang="el-GR" dirty="0"/>
            <a:t> </a:t>
          </a:r>
          <a:r>
            <a:rPr lang="el-GR" dirty="0" err="1"/>
            <a:t>support</a:t>
          </a:r>
          <a:r>
            <a:rPr lang="el-GR" dirty="0"/>
            <a:t> </a:t>
          </a:r>
          <a:r>
            <a:rPr lang="en-US" dirty="0"/>
            <a:t>ML</a:t>
          </a:r>
          <a:r>
            <a:rPr lang="el-GR" dirty="0"/>
            <a:t> </a:t>
          </a:r>
          <a:r>
            <a:rPr lang="el-GR" dirty="0" err="1"/>
            <a:t>workloads</a:t>
          </a:r>
          <a:r>
            <a:rPr lang="en-US" dirty="0"/>
            <a:t> low-cost CPUs</a:t>
          </a:r>
          <a:r>
            <a:rPr lang="el-GR" dirty="0"/>
            <a:t> </a:t>
          </a:r>
          <a:r>
            <a:rPr lang="el-GR" dirty="0" err="1"/>
            <a:t>integrate</a:t>
          </a:r>
          <a:r>
            <a:rPr lang="el-GR" dirty="0"/>
            <a:t> </a:t>
          </a:r>
          <a:r>
            <a:rPr lang="el-GR" dirty="0" err="1"/>
            <a:t>vector</a:t>
          </a:r>
          <a:r>
            <a:rPr lang="el-GR" dirty="0"/>
            <a:t> </a:t>
          </a:r>
          <a:r>
            <a:rPr lang="el-GR" dirty="0" err="1"/>
            <a:t>engines</a:t>
          </a:r>
          <a:r>
            <a:rPr lang="el-GR" dirty="0"/>
            <a:t> </a:t>
          </a:r>
          <a:r>
            <a:rPr lang="el-GR" dirty="0" err="1"/>
            <a:t>to</a:t>
          </a:r>
          <a:r>
            <a:rPr lang="el-GR" dirty="0"/>
            <a:t> </a:t>
          </a:r>
          <a:r>
            <a:rPr lang="el-GR" dirty="0" err="1"/>
            <a:t>enable</a:t>
          </a:r>
          <a:r>
            <a:rPr lang="el-GR" dirty="0"/>
            <a:t> </a:t>
          </a:r>
          <a:r>
            <a:rPr lang="el-GR" dirty="0" err="1"/>
            <a:t>data-level</a:t>
          </a:r>
          <a:r>
            <a:rPr lang="el-GR" dirty="0"/>
            <a:t> </a:t>
          </a:r>
          <a:r>
            <a:rPr lang="el-GR" dirty="0" err="1"/>
            <a:t>parallelism</a:t>
          </a:r>
          <a:r>
            <a:rPr lang="el-GR" dirty="0"/>
            <a:t>.</a:t>
          </a:r>
          <a:endParaRPr lang="en-US" dirty="0"/>
        </a:p>
      </dgm:t>
    </dgm:pt>
    <dgm:pt modelId="{76CB8A4A-D6BB-4C12-B6AF-5E67F57CE669}" type="parTrans" cxnId="{EEB084DE-5A5A-43D7-A2D0-6E62D3F4C536}">
      <dgm:prSet/>
      <dgm:spPr/>
      <dgm:t>
        <a:bodyPr/>
        <a:lstStyle/>
        <a:p>
          <a:endParaRPr lang="en-US"/>
        </a:p>
      </dgm:t>
    </dgm:pt>
    <dgm:pt modelId="{EE0D6C5D-FC4A-4245-827B-E13F87761F57}" type="sibTrans" cxnId="{EEB084DE-5A5A-43D7-A2D0-6E62D3F4C536}">
      <dgm:prSet/>
      <dgm:spPr/>
      <dgm:t>
        <a:bodyPr/>
        <a:lstStyle/>
        <a:p>
          <a:endParaRPr lang="en-US"/>
        </a:p>
      </dgm:t>
    </dgm:pt>
    <dgm:pt modelId="{058E135E-BD60-4DEB-B50D-2448F4D3F4BB}">
      <dgm:prSet/>
      <dgm:spPr/>
      <dgm:t>
        <a:bodyPr/>
        <a:lstStyle/>
        <a:p>
          <a:r>
            <a:rPr lang="el-GR" dirty="0"/>
            <a:t>Τ</a:t>
          </a:r>
          <a:r>
            <a:rPr lang="en-US" dirty="0"/>
            <a:t>he addition of a vector engine</a:t>
          </a:r>
          <a:r>
            <a:rPr lang="el-GR" dirty="0"/>
            <a:t> </a:t>
          </a:r>
          <a:r>
            <a:rPr lang="el-GR" dirty="0" err="1"/>
            <a:t>introduces</a:t>
          </a:r>
          <a:r>
            <a:rPr lang="el-GR" dirty="0"/>
            <a:t> </a:t>
          </a:r>
          <a:r>
            <a:rPr lang="el-GR" dirty="0" err="1"/>
            <a:t>significant</a:t>
          </a:r>
          <a:r>
            <a:rPr lang="el-GR" dirty="0"/>
            <a:t> </a:t>
          </a:r>
          <a:r>
            <a:rPr lang="el-GR" dirty="0" err="1"/>
            <a:t>area</a:t>
          </a:r>
          <a:r>
            <a:rPr lang="el-GR" dirty="0"/>
            <a:t> and </a:t>
          </a:r>
          <a:r>
            <a:rPr lang="el-GR" dirty="0" err="1"/>
            <a:t>power</a:t>
          </a:r>
          <a:r>
            <a:rPr lang="el-GR" dirty="0"/>
            <a:t> </a:t>
          </a:r>
          <a:r>
            <a:rPr lang="el-GR" dirty="0" err="1"/>
            <a:t>overhead</a:t>
          </a:r>
          <a:r>
            <a:rPr lang="el-GR" dirty="0"/>
            <a:t>.</a:t>
          </a:r>
          <a:endParaRPr lang="en-US" dirty="0"/>
        </a:p>
      </dgm:t>
    </dgm:pt>
    <dgm:pt modelId="{06665D2B-7CE8-4FE7-87FF-3D775B652FF6}" type="parTrans" cxnId="{5508B992-8A03-4B0A-8CAD-0CC69DFDAB57}">
      <dgm:prSet/>
      <dgm:spPr/>
      <dgm:t>
        <a:bodyPr/>
        <a:lstStyle/>
        <a:p>
          <a:endParaRPr lang="en-US"/>
        </a:p>
      </dgm:t>
    </dgm:pt>
    <dgm:pt modelId="{2F9B0C7C-42BC-4BB7-9B5C-560F8CF5F4B3}" type="sibTrans" cxnId="{5508B992-8A03-4B0A-8CAD-0CC69DFDAB57}">
      <dgm:prSet/>
      <dgm:spPr/>
      <dgm:t>
        <a:bodyPr/>
        <a:lstStyle/>
        <a:p>
          <a:endParaRPr lang="en-US"/>
        </a:p>
      </dgm:t>
    </dgm:pt>
    <dgm:pt modelId="{1760EC7E-A609-4C3D-8865-DCC1410F8827}" type="pres">
      <dgm:prSet presAssocID="{B5FBC5E2-8C8E-4E64-B68C-461A2F28B9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58DC61-3A99-4D6A-B291-890D7EA4949B}" type="pres">
      <dgm:prSet presAssocID="{3EBCE081-E49C-40C7-B49C-7B12052E607D}" presName="hierRoot1" presStyleCnt="0"/>
      <dgm:spPr/>
    </dgm:pt>
    <dgm:pt modelId="{92F39747-DC68-4E7A-B0EB-8E7367A75FB3}" type="pres">
      <dgm:prSet presAssocID="{3EBCE081-E49C-40C7-B49C-7B12052E607D}" presName="composite" presStyleCnt="0"/>
      <dgm:spPr/>
    </dgm:pt>
    <dgm:pt modelId="{99B87D5D-6E3F-4500-9513-BB006DDE00E2}" type="pres">
      <dgm:prSet presAssocID="{3EBCE081-E49C-40C7-B49C-7B12052E607D}" presName="background" presStyleLbl="node0" presStyleIdx="0" presStyleCnt="3"/>
      <dgm:spPr/>
    </dgm:pt>
    <dgm:pt modelId="{CA5B0E08-97C5-40B3-BA59-B5EAD2F16AB7}" type="pres">
      <dgm:prSet presAssocID="{3EBCE081-E49C-40C7-B49C-7B12052E607D}" presName="text" presStyleLbl="fgAcc0" presStyleIdx="0" presStyleCnt="3" custScaleX="112564" custLinFactNeighborX="2464" custLinFactNeighborY="-80757">
        <dgm:presLayoutVars>
          <dgm:chPref val="3"/>
        </dgm:presLayoutVars>
      </dgm:prSet>
      <dgm:spPr/>
    </dgm:pt>
    <dgm:pt modelId="{4463394C-7F3B-4FD8-804D-E46658DB5E56}" type="pres">
      <dgm:prSet presAssocID="{3EBCE081-E49C-40C7-B49C-7B12052E607D}" presName="hierChild2" presStyleCnt="0"/>
      <dgm:spPr/>
    </dgm:pt>
    <dgm:pt modelId="{D8AEB2B0-70F0-4A62-A92F-03312255E311}" type="pres">
      <dgm:prSet presAssocID="{36E00761-27EE-4CFF-A3E0-08372C9F2F04}" presName="hierRoot1" presStyleCnt="0"/>
      <dgm:spPr/>
    </dgm:pt>
    <dgm:pt modelId="{E995360D-A935-4632-B218-BBC439B1FC87}" type="pres">
      <dgm:prSet presAssocID="{36E00761-27EE-4CFF-A3E0-08372C9F2F04}" presName="composite" presStyleCnt="0"/>
      <dgm:spPr/>
    </dgm:pt>
    <dgm:pt modelId="{8BA7B72A-84EB-4131-85F8-0BB310A416A2}" type="pres">
      <dgm:prSet presAssocID="{36E00761-27EE-4CFF-A3E0-08372C9F2F04}" presName="background" presStyleLbl="node0" presStyleIdx="1" presStyleCnt="3"/>
      <dgm:spPr/>
    </dgm:pt>
    <dgm:pt modelId="{F1011D2A-4630-482F-8AFD-5757B8C646BB}" type="pres">
      <dgm:prSet presAssocID="{36E00761-27EE-4CFF-A3E0-08372C9F2F04}" presName="text" presStyleLbl="fgAcc0" presStyleIdx="1" presStyleCnt="3" custLinFactNeighborX="1789" custLinFactNeighborY="-57167">
        <dgm:presLayoutVars>
          <dgm:chPref val="3"/>
        </dgm:presLayoutVars>
      </dgm:prSet>
      <dgm:spPr/>
    </dgm:pt>
    <dgm:pt modelId="{EFDEF34F-8B1D-4835-ADEF-68E02781483A}" type="pres">
      <dgm:prSet presAssocID="{36E00761-27EE-4CFF-A3E0-08372C9F2F04}" presName="hierChild2" presStyleCnt="0"/>
      <dgm:spPr/>
    </dgm:pt>
    <dgm:pt modelId="{A9329F18-867B-4D60-8913-B1936BFA10DB}" type="pres">
      <dgm:prSet presAssocID="{058E135E-BD60-4DEB-B50D-2448F4D3F4BB}" presName="hierRoot1" presStyleCnt="0"/>
      <dgm:spPr/>
    </dgm:pt>
    <dgm:pt modelId="{11D7EE6F-D817-4608-9BA0-1D6938CDEC93}" type="pres">
      <dgm:prSet presAssocID="{058E135E-BD60-4DEB-B50D-2448F4D3F4BB}" presName="composite" presStyleCnt="0"/>
      <dgm:spPr/>
    </dgm:pt>
    <dgm:pt modelId="{9FFB3F7D-B42E-4D1F-90A4-5712F89171FE}" type="pres">
      <dgm:prSet presAssocID="{058E135E-BD60-4DEB-B50D-2448F4D3F4BB}" presName="background" presStyleLbl="node0" presStyleIdx="2" presStyleCnt="3"/>
      <dgm:spPr/>
    </dgm:pt>
    <dgm:pt modelId="{9FA1E508-6AE1-4995-A786-B1F9C7C15664}" type="pres">
      <dgm:prSet presAssocID="{058E135E-BD60-4DEB-B50D-2448F4D3F4BB}" presName="text" presStyleLbl="fgAcc0" presStyleIdx="2" presStyleCnt="3" custLinFactNeighborX="732" custLinFactNeighborY="-78554">
        <dgm:presLayoutVars>
          <dgm:chPref val="3"/>
        </dgm:presLayoutVars>
      </dgm:prSet>
      <dgm:spPr/>
    </dgm:pt>
    <dgm:pt modelId="{FA632F6F-318B-40A5-AE09-9FB85E65397D}" type="pres">
      <dgm:prSet presAssocID="{058E135E-BD60-4DEB-B50D-2448F4D3F4BB}" presName="hierChild2" presStyleCnt="0"/>
      <dgm:spPr/>
    </dgm:pt>
  </dgm:ptLst>
  <dgm:cxnLst>
    <dgm:cxn modelId="{3D17B234-8401-4179-AA58-E766AE62A908}" type="presOf" srcId="{058E135E-BD60-4DEB-B50D-2448F4D3F4BB}" destId="{9FA1E508-6AE1-4995-A786-B1F9C7C15664}" srcOrd="0" destOrd="0" presId="urn:microsoft.com/office/officeart/2005/8/layout/hierarchy1"/>
    <dgm:cxn modelId="{32432689-0DB4-4217-B9CB-3122F000B00A}" srcId="{B5FBC5E2-8C8E-4E64-B68C-461A2F28B9B8}" destId="{3EBCE081-E49C-40C7-B49C-7B12052E607D}" srcOrd="0" destOrd="0" parTransId="{FDDA863D-056E-4853-86CE-F13E5DF76A0E}" sibTransId="{9DE3E995-C50F-4342-A392-74EAC51308C2}"/>
    <dgm:cxn modelId="{5508B992-8A03-4B0A-8CAD-0CC69DFDAB57}" srcId="{B5FBC5E2-8C8E-4E64-B68C-461A2F28B9B8}" destId="{058E135E-BD60-4DEB-B50D-2448F4D3F4BB}" srcOrd="2" destOrd="0" parTransId="{06665D2B-7CE8-4FE7-87FF-3D775B652FF6}" sibTransId="{2F9B0C7C-42BC-4BB7-9B5C-560F8CF5F4B3}"/>
    <dgm:cxn modelId="{55BB6B9C-6316-4971-B59E-DBC2DD5DACB2}" type="presOf" srcId="{3EBCE081-E49C-40C7-B49C-7B12052E607D}" destId="{CA5B0E08-97C5-40B3-BA59-B5EAD2F16AB7}" srcOrd="0" destOrd="0" presId="urn:microsoft.com/office/officeart/2005/8/layout/hierarchy1"/>
    <dgm:cxn modelId="{8B68BBAE-2896-4531-9BF3-AAD7D284E9E7}" type="presOf" srcId="{B5FBC5E2-8C8E-4E64-B68C-461A2F28B9B8}" destId="{1760EC7E-A609-4C3D-8865-DCC1410F8827}" srcOrd="0" destOrd="0" presId="urn:microsoft.com/office/officeart/2005/8/layout/hierarchy1"/>
    <dgm:cxn modelId="{02513AC0-7538-4FE0-857C-0B2A8401C4C8}" type="presOf" srcId="{36E00761-27EE-4CFF-A3E0-08372C9F2F04}" destId="{F1011D2A-4630-482F-8AFD-5757B8C646BB}" srcOrd="0" destOrd="0" presId="urn:microsoft.com/office/officeart/2005/8/layout/hierarchy1"/>
    <dgm:cxn modelId="{EEB084DE-5A5A-43D7-A2D0-6E62D3F4C536}" srcId="{B5FBC5E2-8C8E-4E64-B68C-461A2F28B9B8}" destId="{36E00761-27EE-4CFF-A3E0-08372C9F2F04}" srcOrd="1" destOrd="0" parTransId="{76CB8A4A-D6BB-4C12-B6AF-5E67F57CE669}" sibTransId="{EE0D6C5D-FC4A-4245-827B-E13F87761F57}"/>
    <dgm:cxn modelId="{C83BE15B-ED0A-44CA-9868-B3EDE7E6D921}" type="presParOf" srcId="{1760EC7E-A609-4C3D-8865-DCC1410F8827}" destId="{8358DC61-3A99-4D6A-B291-890D7EA4949B}" srcOrd="0" destOrd="0" presId="urn:microsoft.com/office/officeart/2005/8/layout/hierarchy1"/>
    <dgm:cxn modelId="{C53A4A17-B550-42A9-BD9C-F8F60BCC2897}" type="presParOf" srcId="{8358DC61-3A99-4D6A-B291-890D7EA4949B}" destId="{92F39747-DC68-4E7A-B0EB-8E7367A75FB3}" srcOrd="0" destOrd="0" presId="urn:microsoft.com/office/officeart/2005/8/layout/hierarchy1"/>
    <dgm:cxn modelId="{B7BD00CF-3C32-4509-A5EF-5EC050892707}" type="presParOf" srcId="{92F39747-DC68-4E7A-B0EB-8E7367A75FB3}" destId="{99B87D5D-6E3F-4500-9513-BB006DDE00E2}" srcOrd="0" destOrd="0" presId="urn:microsoft.com/office/officeart/2005/8/layout/hierarchy1"/>
    <dgm:cxn modelId="{C0A5FFB5-14DB-42F8-BDD9-69AC5C0272B2}" type="presParOf" srcId="{92F39747-DC68-4E7A-B0EB-8E7367A75FB3}" destId="{CA5B0E08-97C5-40B3-BA59-B5EAD2F16AB7}" srcOrd="1" destOrd="0" presId="urn:microsoft.com/office/officeart/2005/8/layout/hierarchy1"/>
    <dgm:cxn modelId="{990BF5D6-E6A7-4A38-81EF-13F287BE87B6}" type="presParOf" srcId="{8358DC61-3A99-4D6A-B291-890D7EA4949B}" destId="{4463394C-7F3B-4FD8-804D-E46658DB5E56}" srcOrd="1" destOrd="0" presId="urn:microsoft.com/office/officeart/2005/8/layout/hierarchy1"/>
    <dgm:cxn modelId="{0A9F7D13-0C64-424F-9827-95BF39C0A875}" type="presParOf" srcId="{1760EC7E-A609-4C3D-8865-DCC1410F8827}" destId="{D8AEB2B0-70F0-4A62-A92F-03312255E311}" srcOrd="1" destOrd="0" presId="urn:microsoft.com/office/officeart/2005/8/layout/hierarchy1"/>
    <dgm:cxn modelId="{A6125F23-16FE-40AE-BDB0-640952ECC44C}" type="presParOf" srcId="{D8AEB2B0-70F0-4A62-A92F-03312255E311}" destId="{E995360D-A935-4632-B218-BBC439B1FC87}" srcOrd="0" destOrd="0" presId="urn:microsoft.com/office/officeart/2005/8/layout/hierarchy1"/>
    <dgm:cxn modelId="{4781ECEE-A5F5-40BF-8DA6-1DA60B55FC80}" type="presParOf" srcId="{E995360D-A935-4632-B218-BBC439B1FC87}" destId="{8BA7B72A-84EB-4131-85F8-0BB310A416A2}" srcOrd="0" destOrd="0" presId="urn:microsoft.com/office/officeart/2005/8/layout/hierarchy1"/>
    <dgm:cxn modelId="{9C1B840E-9153-4FFE-B3F5-602F9080F0E7}" type="presParOf" srcId="{E995360D-A935-4632-B218-BBC439B1FC87}" destId="{F1011D2A-4630-482F-8AFD-5757B8C646BB}" srcOrd="1" destOrd="0" presId="urn:microsoft.com/office/officeart/2005/8/layout/hierarchy1"/>
    <dgm:cxn modelId="{F5D82EEF-29EA-4AF5-868F-E51E1541F824}" type="presParOf" srcId="{D8AEB2B0-70F0-4A62-A92F-03312255E311}" destId="{EFDEF34F-8B1D-4835-ADEF-68E02781483A}" srcOrd="1" destOrd="0" presId="urn:microsoft.com/office/officeart/2005/8/layout/hierarchy1"/>
    <dgm:cxn modelId="{D01E5A4B-D5A1-4E44-A97E-F6B862A06EE4}" type="presParOf" srcId="{1760EC7E-A609-4C3D-8865-DCC1410F8827}" destId="{A9329F18-867B-4D60-8913-B1936BFA10DB}" srcOrd="2" destOrd="0" presId="urn:microsoft.com/office/officeart/2005/8/layout/hierarchy1"/>
    <dgm:cxn modelId="{3277882E-8877-432A-BF7F-47A9756E675D}" type="presParOf" srcId="{A9329F18-867B-4D60-8913-B1936BFA10DB}" destId="{11D7EE6F-D817-4608-9BA0-1D6938CDEC93}" srcOrd="0" destOrd="0" presId="urn:microsoft.com/office/officeart/2005/8/layout/hierarchy1"/>
    <dgm:cxn modelId="{52309067-D84B-4047-BAC4-E9784AFCC30C}" type="presParOf" srcId="{11D7EE6F-D817-4608-9BA0-1D6938CDEC93}" destId="{9FFB3F7D-B42E-4D1F-90A4-5712F89171FE}" srcOrd="0" destOrd="0" presId="urn:microsoft.com/office/officeart/2005/8/layout/hierarchy1"/>
    <dgm:cxn modelId="{C7AC6904-8FC9-4C7D-81DF-C7D5112A20E9}" type="presParOf" srcId="{11D7EE6F-D817-4608-9BA0-1D6938CDEC93}" destId="{9FA1E508-6AE1-4995-A786-B1F9C7C15664}" srcOrd="1" destOrd="0" presId="urn:microsoft.com/office/officeart/2005/8/layout/hierarchy1"/>
    <dgm:cxn modelId="{5CF25104-4AC4-4341-8060-F4A11E0B1102}" type="presParOf" srcId="{A9329F18-867B-4D60-8913-B1936BFA10DB}" destId="{FA632F6F-318B-40A5-AE09-9FB85E6539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296D3-7A26-884C-AC10-1D9E1001FB58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9E1123-002A-A94A-89E9-FE938445878F}">
      <dgm:prSet phldrT="[Text]"/>
      <dgm:spPr/>
      <dgm:t>
        <a:bodyPr/>
        <a:lstStyle/>
        <a:p>
          <a:r>
            <a:rPr lang="en-US" dirty="0"/>
            <a:t>How is this done?</a:t>
          </a:r>
          <a:endParaRPr lang="en-GB" dirty="0"/>
        </a:p>
      </dgm:t>
    </dgm:pt>
    <dgm:pt modelId="{487CE78D-1686-9947-A618-08640F47E0CF}" type="parTrans" cxnId="{B87018CB-C592-F24B-8A7D-5A6FFD881BD3}">
      <dgm:prSet/>
      <dgm:spPr/>
      <dgm:t>
        <a:bodyPr/>
        <a:lstStyle/>
        <a:p>
          <a:endParaRPr lang="en-GB"/>
        </a:p>
      </dgm:t>
    </dgm:pt>
    <dgm:pt modelId="{57854895-881A-024E-9DE9-D5A311F4BC1C}" type="sibTrans" cxnId="{B87018CB-C592-F24B-8A7D-5A6FFD881BD3}">
      <dgm:prSet/>
      <dgm:spPr/>
      <dgm:t>
        <a:bodyPr/>
        <a:lstStyle/>
        <a:p>
          <a:endParaRPr lang="en-GB"/>
        </a:p>
      </dgm:t>
    </dgm:pt>
    <dgm:pt modelId="{EB32F7C0-0324-A54A-85BC-29EECBED6892}">
      <dgm:prSet phldrT="[Text]"/>
      <dgm:spPr/>
      <dgm:t>
        <a:bodyPr/>
        <a:lstStyle/>
        <a:p>
          <a:r>
            <a:rPr lang="en-US" dirty="0"/>
            <a:t>Why this works?</a:t>
          </a:r>
          <a:endParaRPr lang="en-GB" dirty="0"/>
        </a:p>
      </dgm:t>
    </dgm:pt>
    <dgm:pt modelId="{E0B81EA3-A288-2D43-8F2F-C848559D87F8}" type="parTrans" cxnId="{F858BA0D-A18C-2B43-A44D-A1CE97CABC1D}">
      <dgm:prSet/>
      <dgm:spPr/>
      <dgm:t>
        <a:bodyPr/>
        <a:lstStyle/>
        <a:p>
          <a:endParaRPr lang="en-GB"/>
        </a:p>
      </dgm:t>
    </dgm:pt>
    <dgm:pt modelId="{5D0E0FBB-BD61-154E-B190-5EE2ECDE30AA}" type="sibTrans" cxnId="{F858BA0D-A18C-2B43-A44D-A1CE97CABC1D}">
      <dgm:prSet/>
      <dgm:spPr/>
      <dgm:t>
        <a:bodyPr/>
        <a:lstStyle/>
        <a:p>
          <a:endParaRPr lang="en-GB"/>
        </a:p>
      </dgm:t>
    </dgm:pt>
    <dgm:pt modelId="{E8921050-A62C-7A4E-8D34-EFF65BBE7E7C}">
      <dgm:prSet phldrT="[Text]"/>
      <dgm:spPr/>
      <dgm:t>
        <a:bodyPr/>
        <a:lstStyle/>
        <a:p>
          <a:r>
            <a:rPr lang="en-US" dirty="0"/>
            <a:t>What do we earn?</a:t>
          </a:r>
          <a:endParaRPr lang="en-GB" dirty="0"/>
        </a:p>
      </dgm:t>
    </dgm:pt>
    <dgm:pt modelId="{BDC17A14-1A08-EA45-9606-5840DFF8DDF1}" type="parTrans" cxnId="{F16B2F53-F04F-4D49-AE13-83C9ED711672}">
      <dgm:prSet/>
      <dgm:spPr/>
      <dgm:t>
        <a:bodyPr/>
        <a:lstStyle/>
        <a:p>
          <a:endParaRPr lang="en-GB"/>
        </a:p>
      </dgm:t>
    </dgm:pt>
    <dgm:pt modelId="{E4FADF91-712F-9641-9477-AC97E19C7C15}" type="sibTrans" cxnId="{F16B2F53-F04F-4D49-AE13-83C9ED711672}">
      <dgm:prSet/>
      <dgm:spPr/>
      <dgm:t>
        <a:bodyPr/>
        <a:lstStyle/>
        <a:p>
          <a:endParaRPr lang="en-GB"/>
        </a:p>
      </dgm:t>
    </dgm:pt>
    <dgm:pt modelId="{DA4605CA-89B8-9642-A833-370C78ED5D07}">
      <dgm:prSet/>
      <dgm:spPr/>
      <dgm:t>
        <a:bodyPr/>
        <a:lstStyle/>
        <a:p>
          <a:r>
            <a:rPr lang="en-US" dirty="0"/>
            <a:t>Active vectors reside inside a Compact VRF and the rest are cached to memory hierarchy</a:t>
          </a:r>
          <a:endParaRPr lang="en-GB" dirty="0"/>
        </a:p>
      </dgm:t>
    </dgm:pt>
    <dgm:pt modelId="{D4486DC4-391C-9F4E-BCE0-7E3807F4073A}" type="parTrans" cxnId="{13C386A9-9093-0741-9AF8-6CC5F3974856}">
      <dgm:prSet/>
      <dgm:spPr/>
      <dgm:t>
        <a:bodyPr/>
        <a:lstStyle/>
        <a:p>
          <a:endParaRPr lang="en-GB"/>
        </a:p>
      </dgm:t>
    </dgm:pt>
    <dgm:pt modelId="{FBC6FDE9-2562-A549-856F-EC744FFA4D4A}" type="sibTrans" cxnId="{13C386A9-9093-0741-9AF8-6CC5F3974856}">
      <dgm:prSet/>
      <dgm:spPr/>
      <dgm:t>
        <a:bodyPr/>
        <a:lstStyle/>
        <a:p>
          <a:endParaRPr lang="en-GB"/>
        </a:p>
      </dgm:t>
    </dgm:pt>
    <dgm:pt modelId="{FFA98F28-7EA3-2745-8129-152B7A7217C3}">
      <dgm:prSet/>
      <dgm:spPr/>
      <dgm:t>
        <a:bodyPr/>
        <a:lstStyle/>
        <a:p>
          <a:r>
            <a:rPr lang="en-US" dirty="0"/>
            <a:t>Vector kernels use small number of vector registers. Even when they need more, a small part of them is active at each execution phase</a:t>
          </a:r>
          <a:endParaRPr lang="en-GB" dirty="0"/>
        </a:p>
      </dgm:t>
    </dgm:pt>
    <dgm:pt modelId="{46004FB8-C858-8647-BC9E-C16BF10AE0B1}" type="parTrans" cxnId="{81C76AEE-07A9-9E4D-85C0-B94BEED17410}">
      <dgm:prSet/>
      <dgm:spPr/>
      <dgm:t>
        <a:bodyPr/>
        <a:lstStyle/>
        <a:p>
          <a:endParaRPr lang="en-GB"/>
        </a:p>
      </dgm:t>
    </dgm:pt>
    <dgm:pt modelId="{767C9B7D-D913-FB42-88B1-39B46E31758A}" type="sibTrans" cxnId="{81C76AEE-07A9-9E4D-85C0-B94BEED17410}">
      <dgm:prSet/>
      <dgm:spPr/>
      <dgm:t>
        <a:bodyPr/>
        <a:lstStyle/>
        <a:p>
          <a:endParaRPr lang="en-GB"/>
        </a:p>
      </dgm:t>
    </dgm:pt>
    <dgm:pt modelId="{36EB90DD-28CE-9548-9C8C-65573D3EEE33}">
      <dgm:prSet/>
      <dgm:spPr/>
      <dgm:t>
        <a:bodyPr/>
        <a:lstStyle/>
        <a:p>
          <a:r>
            <a:rPr lang="en-US" dirty="0"/>
            <a:t>23% total CPU area reduction, 10% power reduction on average with negligible performance overhead</a:t>
          </a:r>
          <a:endParaRPr lang="en-GB" dirty="0"/>
        </a:p>
      </dgm:t>
    </dgm:pt>
    <dgm:pt modelId="{34CE0219-C527-FC45-BC14-B5362F988E4D}" type="parTrans" cxnId="{0D8146F4-75BE-E54A-9B8E-693536530F0B}">
      <dgm:prSet/>
      <dgm:spPr/>
      <dgm:t>
        <a:bodyPr/>
        <a:lstStyle/>
        <a:p>
          <a:endParaRPr lang="en-GB"/>
        </a:p>
      </dgm:t>
    </dgm:pt>
    <dgm:pt modelId="{DFCF826B-FBA7-2C4E-BB48-AC7A3BC06E25}" type="sibTrans" cxnId="{0D8146F4-75BE-E54A-9B8E-693536530F0B}">
      <dgm:prSet/>
      <dgm:spPr/>
      <dgm:t>
        <a:bodyPr/>
        <a:lstStyle/>
        <a:p>
          <a:endParaRPr lang="en-GB"/>
        </a:p>
      </dgm:t>
    </dgm:pt>
    <dgm:pt modelId="{921DFB2C-ED62-6346-A8CA-2E505229C149}" type="pres">
      <dgm:prSet presAssocID="{FA8296D3-7A26-884C-AC10-1D9E1001FB58}" presName="linear" presStyleCnt="0">
        <dgm:presLayoutVars>
          <dgm:dir/>
          <dgm:animLvl val="lvl"/>
          <dgm:resizeHandles val="exact"/>
        </dgm:presLayoutVars>
      </dgm:prSet>
      <dgm:spPr/>
    </dgm:pt>
    <dgm:pt modelId="{EEFBA820-8AC5-5743-875A-9ECE3AC75235}" type="pres">
      <dgm:prSet presAssocID="{009E1123-002A-A94A-89E9-FE938445878F}" presName="parentLin" presStyleCnt="0"/>
      <dgm:spPr/>
    </dgm:pt>
    <dgm:pt modelId="{CDED9DCE-9759-1341-837D-064AC1320DE0}" type="pres">
      <dgm:prSet presAssocID="{009E1123-002A-A94A-89E9-FE938445878F}" presName="parentLeftMargin" presStyleLbl="node1" presStyleIdx="0" presStyleCnt="3"/>
      <dgm:spPr/>
    </dgm:pt>
    <dgm:pt modelId="{8004DF28-8FD3-2F42-8C2A-36433EA223A9}" type="pres">
      <dgm:prSet presAssocID="{009E1123-002A-A94A-89E9-FE938445878F}" presName="parentText" presStyleLbl="node1" presStyleIdx="0" presStyleCnt="3" custScaleX="58100">
        <dgm:presLayoutVars>
          <dgm:chMax val="0"/>
          <dgm:bulletEnabled val="1"/>
        </dgm:presLayoutVars>
      </dgm:prSet>
      <dgm:spPr/>
    </dgm:pt>
    <dgm:pt modelId="{F939443E-6E50-E64C-97FB-8D12B19D1490}" type="pres">
      <dgm:prSet presAssocID="{009E1123-002A-A94A-89E9-FE938445878F}" presName="negativeSpace" presStyleCnt="0"/>
      <dgm:spPr/>
    </dgm:pt>
    <dgm:pt modelId="{1A880232-DBF9-8E4C-A47C-FF10B4F9C739}" type="pres">
      <dgm:prSet presAssocID="{009E1123-002A-A94A-89E9-FE938445878F}" presName="childText" presStyleLbl="conFgAcc1" presStyleIdx="0" presStyleCnt="3" custLinFactNeighborY="0">
        <dgm:presLayoutVars>
          <dgm:bulletEnabled val="1"/>
        </dgm:presLayoutVars>
      </dgm:prSet>
      <dgm:spPr/>
    </dgm:pt>
    <dgm:pt modelId="{0E5F4560-19EB-444B-93F6-54697DDE47FE}" type="pres">
      <dgm:prSet presAssocID="{57854895-881A-024E-9DE9-D5A311F4BC1C}" presName="spaceBetweenRectangles" presStyleCnt="0"/>
      <dgm:spPr/>
    </dgm:pt>
    <dgm:pt modelId="{E473EA73-42FC-2347-929B-95A641780DF4}" type="pres">
      <dgm:prSet presAssocID="{EB32F7C0-0324-A54A-85BC-29EECBED6892}" presName="parentLin" presStyleCnt="0"/>
      <dgm:spPr/>
    </dgm:pt>
    <dgm:pt modelId="{0511C94E-89CA-8241-A791-4EB53519F334}" type="pres">
      <dgm:prSet presAssocID="{EB32F7C0-0324-A54A-85BC-29EECBED6892}" presName="parentLeftMargin" presStyleLbl="node1" presStyleIdx="0" presStyleCnt="3"/>
      <dgm:spPr/>
    </dgm:pt>
    <dgm:pt modelId="{549EDBEF-D58E-EE46-AF04-7B5BF30F5A94}" type="pres">
      <dgm:prSet presAssocID="{EB32F7C0-0324-A54A-85BC-29EECBED6892}" presName="parentText" presStyleLbl="node1" presStyleIdx="1" presStyleCnt="3" custScaleX="59439">
        <dgm:presLayoutVars>
          <dgm:chMax val="0"/>
          <dgm:bulletEnabled val="1"/>
        </dgm:presLayoutVars>
      </dgm:prSet>
      <dgm:spPr/>
    </dgm:pt>
    <dgm:pt modelId="{25CBE758-182F-704A-950C-E875DE3CF690}" type="pres">
      <dgm:prSet presAssocID="{EB32F7C0-0324-A54A-85BC-29EECBED6892}" presName="negativeSpace" presStyleCnt="0"/>
      <dgm:spPr/>
    </dgm:pt>
    <dgm:pt modelId="{CE9AA978-7C4F-B546-93AB-730FAB9472F7}" type="pres">
      <dgm:prSet presAssocID="{EB32F7C0-0324-A54A-85BC-29EECBED6892}" presName="childText" presStyleLbl="conFgAcc1" presStyleIdx="1" presStyleCnt="3">
        <dgm:presLayoutVars>
          <dgm:bulletEnabled val="1"/>
        </dgm:presLayoutVars>
      </dgm:prSet>
      <dgm:spPr/>
    </dgm:pt>
    <dgm:pt modelId="{2ABA8AB4-8985-6148-9781-92241C958473}" type="pres">
      <dgm:prSet presAssocID="{5D0E0FBB-BD61-154E-B190-5EE2ECDE30AA}" presName="spaceBetweenRectangles" presStyleCnt="0"/>
      <dgm:spPr/>
    </dgm:pt>
    <dgm:pt modelId="{480CA97B-319E-224E-A876-71320D0F0ACA}" type="pres">
      <dgm:prSet presAssocID="{E8921050-A62C-7A4E-8D34-EFF65BBE7E7C}" presName="parentLin" presStyleCnt="0"/>
      <dgm:spPr/>
    </dgm:pt>
    <dgm:pt modelId="{1579D611-26D2-C748-8194-0BA5825B0936}" type="pres">
      <dgm:prSet presAssocID="{E8921050-A62C-7A4E-8D34-EFF65BBE7E7C}" presName="parentLeftMargin" presStyleLbl="node1" presStyleIdx="1" presStyleCnt="3"/>
      <dgm:spPr/>
    </dgm:pt>
    <dgm:pt modelId="{D0D6415E-4838-DD4F-BD5D-E0E4E74F476B}" type="pres">
      <dgm:prSet presAssocID="{E8921050-A62C-7A4E-8D34-EFF65BBE7E7C}" presName="parentText" presStyleLbl="node1" presStyleIdx="2" presStyleCnt="3" custScaleX="60643">
        <dgm:presLayoutVars>
          <dgm:chMax val="0"/>
          <dgm:bulletEnabled val="1"/>
        </dgm:presLayoutVars>
      </dgm:prSet>
      <dgm:spPr/>
    </dgm:pt>
    <dgm:pt modelId="{7EFEE644-9CDC-F34F-A266-BCFF91ECAE1E}" type="pres">
      <dgm:prSet presAssocID="{E8921050-A62C-7A4E-8D34-EFF65BBE7E7C}" presName="negativeSpace" presStyleCnt="0"/>
      <dgm:spPr/>
    </dgm:pt>
    <dgm:pt modelId="{1AE0959F-AC5C-5344-AFB5-EF87E02421E8}" type="pres">
      <dgm:prSet presAssocID="{E8921050-A62C-7A4E-8D34-EFF65BBE7E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243D03-11A4-1C45-AF8F-12D2F6456A84}" type="presOf" srcId="{FFA98F28-7EA3-2745-8129-152B7A7217C3}" destId="{CE9AA978-7C4F-B546-93AB-730FAB9472F7}" srcOrd="0" destOrd="0" presId="urn:microsoft.com/office/officeart/2005/8/layout/list1"/>
    <dgm:cxn modelId="{F858BA0D-A18C-2B43-A44D-A1CE97CABC1D}" srcId="{FA8296D3-7A26-884C-AC10-1D9E1001FB58}" destId="{EB32F7C0-0324-A54A-85BC-29EECBED6892}" srcOrd="1" destOrd="0" parTransId="{E0B81EA3-A288-2D43-8F2F-C848559D87F8}" sibTransId="{5D0E0FBB-BD61-154E-B190-5EE2ECDE30AA}"/>
    <dgm:cxn modelId="{657BE520-7628-B845-B4C5-9F509A8C2524}" type="presOf" srcId="{EB32F7C0-0324-A54A-85BC-29EECBED6892}" destId="{549EDBEF-D58E-EE46-AF04-7B5BF30F5A94}" srcOrd="1" destOrd="0" presId="urn:microsoft.com/office/officeart/2005/8/layout/list1"/>
    <dgm:cxn modelId="{A71ABC31-4275-5540-8FBD-99126F276AC6}" type="presOf" srcId="{EB32F7C0-0324-A54A-85BC-29EECBED6892}" destId="{0511C94E-89CA-8241-A791-4EB53519F334}" srcOrd="0" destOrd="0" presId="urn:microsoft.com/office/officeart/2005/8/layout/list1"/>
    <dgm:cxn modelId="{AEBB1338-E405-304F-A6A9-8CFC9308B1B4}" type="presOf" srcId="{009E1123-002A-A94A-89E9-FE938445878F}" destId="{8004DF28-8FD3-2F42-8C2A-36433EA223A9}" srcOrd="1" destOrd="0" presId="urn:microsoft.com/office/officeart/2005/8/layout/list1"/>
    <dgm:cxn modelId="{4D4AEA5E-3278-0940-B4C6-FF43E8291AC5}" type="presOf" srcId="{FA8296D3-7A26-884C-AC10-1D9E1001FB58}" destId="{921DFB2C-ED62-6346-A8CA-2E505229C149}" srcOrd="0" destOrd="0" presId="urn:microsoft.com/office/officeart/2005/8/layout/list1"/>
    <dgm:cxn modelId="{67200262-4D8C-3742-BBC8-46ABEAC3066A}" type="presOf" srcId="{DA4605CA-89B8-9642-A833-370C78ED5D07}" destId="{1A880232-DBF9-8E4C-A47C-FF10B4F9C739}" srcOrd="0" destOrd="0" presId="urn:microsoft.com/office/officeart/2005/8/layout/list1"/>
    <dgm:cxn modelId="{F16B2F53-F04F-4D49-AE13-83C9ED711672}" srcId="{FA8296D3-7A26-884C-AC10-1D9E1001FB58}" destId="{E8921050-A62C-7A4E-8D34-EFF65BBE7E7C}" srcOrd="2" destOrd="0" parTransId="{BDC17A14-1A08-EA45-9606-5840DFF8DDF1}" sibTransId="{E4FADF91-712F-9641-9477-AC97E19C7C15}"/>
    <dgm:cxn modelId="{2AD3C674-B791-864D-AC45-2D93E381D4B3}" type="presOf" srcId="{36EB90DD-28CE-9548-9C8C-65573D3EEE33}" destId="{1AE0959F-AC5C-5344-AFB5-EF87E02421E8}" srcOrd="0" destOrd="0" presId="urn:microsoft.com/office/officeart/2005/8/layout/list1"/>
    <dgm:cxn modelId="{13C386A9-9093-0741-9AF8-6CC5F3974856}" srcId="{009E1123-002A-A94A-89E9-FE938445878F}" destId="{DA4605CA-89B8-9642-A833-370C78ED5D07}" srcOrd="0" destOrd="0" parTransId="{D4486DC4-391C-9F4E-BCE0-7E3807F4073A}" sibTransId="{FBC6FDE9-2562-A549-856F-EC744FFA4D4A}"/>
    <dgm:cxn modelId="{DC8A92BB-3D60-E046-BDBA-B677DF842933}" type="presOf" srcId="{009E1123-002A-A94A-89E9-FE938445878F}" destId="{CDED9DCE-9759-1341-837D-064AC1320DE0}" srcOrd="0" destOrd="0" presId="urn:microsoft.com/office/officeart/2005/8/layout/list1"/>
    <dgm:cxn modelId="{C88AA1C9-CDAF-7E46-BF31-7D771C5304F5}" type="presOf" srcId="{E8921050-A62C-7A4E-8D34-EFF65BBE7E7C}" destId="{D0D6415E-4838-DD4F-BD5D-E0E4E74F476B}" srcOrd="1" destOrd="0" presId="urn:microsoft.com/office/officeart/2005/8/layout/list1"/>
    <dgm:cxn modelId="{B87018CB-C592-F24B-8A7D-5A6FFD881BD3}" srcId="{FA8296D3-7A26-884C-AC10-1D9E1001FB58}" destId="{009E1123-002A-A94A-89E9-FE938445878F}" srcOrd="0" destOrd="0" parTransId="{487CE78D-1686-9947-A618-08640F47E0CF}" sibTransId="{57854895-881A-024E-9DE9-D5A311F4BC1C}"/>
    <dgm:cxn modelId="{81C76AEE-07A9-9E4D-85C0-B94BEED17410}" srcId="{EB32F7C0-0324-A54A-85BC-29EECBED6892}" destId="{FFA98F28-7EA3-2745-8129-152B7A7217C3}" srcOrd="0" destOrd="0" parTransId="{46004FB8-C858-8647-BC9E-C16BF10AE0B1}" sibTransId="{767C9B7D-D913-FB42-88B1-39B46E31758A}"/>
    <dgm:cxn modelId="{16D9B1F0-F29B-F144-A535-81E6D95404ED}" type="presOf" srcId="{E8921050-A62C-7A4E-8D34-EFF65BBE7E7C}" destId="{1579D611-26D2-C748-8194-0BA5825B0936}" srcOrd="0" destOrd="0" presId="urn:microsoft.com/office/officeart/2005/8/layout/list1"/>
    <dgm:cxn modelId="{0D8146F4-75BE-E54A-9B8E-693536530F0B}" srcId="{E8921050-A62C-7A4E-8D34-EFF65BBE7E7C}" destId="{36EB90DD-28CE-9548-9C8C-65573D3EEE33}" srcOrd="0" destOrd="0" parTransId="{34CE0219-C527-FC45-BC14-B5362F988E4D}" sibTransId="{DFCF826B-FBA7-2C4E-BB48-AC7A3BC06E25}"/>
    <dgm:cxn modelId="{F6C90979-96CC-9A49-9914-AA033CE68BC0}" type="presParOf" srcId="{921DFB2C-ED62-6346-A8CA-2E505229C149}" destId="{EEFBA820-8AC5-5743-875A-9ECE3AC75235}" srcOrd="0" destOrd="0" presId="urn:microsoft.com/office/officeart/2005/8/layout/list1"/>
    <dgm:cxn modelId="{F5B4714A-F10D-B24C-8D34-4A511DA6381C}" type="presParOf" srcId="{EEFBA820-8AC5-5743-875A-9ECE3AC75235}" destId="{CDED9DCE-9759-1341-837D-064AC1320DE0}" srcOrd="0" destOrd="0" presId="urn:microsoft.com/office/officeart/2005/8/layout/list1"/>
    <dgm:cxn modelId="{A84C8750-FFAA-5642-9DC7-AF33D50B77FF}" type="presParOf" srcId="{EEFBA820-8AC5-5743-875A-9ECE3AC75235}" destId="{8004DF28-8FD3-2F42-8C2A-36433EA223A9}" srcOrd="1" destOrd="0" presId="urn:microsoft.com/office/officeart/2005/8/layout/list1"/>
    <dgm:cxn modelId="{2AC323CC-4B0C-B24F-BA17-329E0705B787}" type="presParOf" srcId="{921DFB2C-ED62-6346-A8CA-2E505229C149}" destId="{F939443E-6E50-E64C-97FB-8D12B19D1490}" srcOrd="1" destOrd="0" presId="urn:microsoft.com/office/officeart/2005/8/layout/list1"/>
    <dgm:cxn modelId="{155A922D-4AAC-DD42-A811-523AD5765FB4}" type="presParOf" srcId="{921DFB2C-ED62-6346-A8CA-2E505229C149}" destId="{1A880232-DBF9-8E4C-A47C-FF10B4F9C739}" srcOrd="2" destOrd="0" presId="urn:microsoft.com/office/officeart/2005/8/layout/list1"/>
    <dgm:cxn modelId="{A6E10B7F-4AD1-EF42-A050-4DCB785F6AC3}" type="presParOf" srcId="{921DFB2C-ED62-6346-A8CA-2E505229C149}" destId="{0E5F4560-19EB-444B-93F6-54697DDE47FE}" srcOrd="3" destOrd="0" presId="urn:microsoft.com/office/officeart/2005/8/layout/list1"/>
    <dgm:cxn modelId="{A4768730-731A-FF42-99CE-594D8B8FD3E4}" type="presParOf" srcId="{921DFB2C-ED62-6346-A8CA-2E505229C149}" destId="{E473EA73-42FC-2347-929B-95A641780DF4}" srcOrd="4" destOrd="0" presId="urn:microsoft.com/office/officeart/2005/8/layout/list1"/>
    <dgm:cxn modelId="{8A448911-769F-674D-B5E1-3A054F52AFEA}" type="presParOf" srcId="{E473EA73-42FC-2347-929B-95A641780DF4}" destId="{0511C94E-89CA-8241-A791-4EB53519F334}" srcOrd="0" destOrd="0" presId="urn:microsoft.com/office/officeart/2005/8/layout/list1"/>
    <dgm:cxn modelId="{79CBCCA4-E1DF-8041-BBE6-635F8EBD55A6}" type="presParOf" srcId="{E473EA73-42FC-2347-929B-95A641780DF4}" destId="{549EDBEF-D58E-EE46-AF04-7B5BF30F5A94}" srcOrd="1" destOrd="0" presId="urn:microsoft.com/office/officeart/2005/8/layout/list1"/>
    <dgm:cxn modelId="{961EC95B-AAAE-B140-A300-7ED4E6CCBB9C}" type="presParOf" srcId="{921DFB2C-ED62-6346-A8CA-2E505229C149}" destId="{25CBE758-182F-704A-950C-E875DE3CF690}" srcOrd="5" destOrd="0" presId="urn:microsoft.com/office/officeart/2005/8/layout/list1"/>
    <dgm:cxn modelId="{5F2E963B-7251-7A44-8E3D-3CF08E773C69}" type="presParOf" srcId="{921DFB2C-ED62-6346-A8CA-2E505229C149}" destId="{CE9AA978-7C4F-B546-93AB-730FAB9472F7}" srcOrd="6" destOrd="0" presId="urn:microsoft.com/office/officeart/2005/8/layout/list1"/>
    <dgm:cxn modelId="{F8E25018-2C29-7B45-B185-F0190DA04E3E}" type="presParOf" srcId="{921DFB2C-ED62-6346-A8CA-2E505229C149}" destId="{2ABA8AB4-8985-6148-9781-92241C958473}" srcOrd="7" destOrd="0" presId="urn:microsoft.com/office/officeart/2005/8/layout/list1"/>
    <dgm:cxn modelId="{75A6766A-577E-8B45-8A2A-9AA33A161838}" type="presParOf" srcId="{921DFB2C-ED62-6346-A8CA-2E505229C149}" destId="{480CA97B-319E-224E-A876-71320D0F0ACA}" srcOrd="8" destOrd="0" presId="urn:microsoft.com/office/officeart/2005/8/layout/list1"/>
    <dgm:cxn modelId="{2236F377-E381-4B40-B7C2-FFA584807560}" type="presParOf" srcId="{480CA97B-319E-224E-A876-71320D0F0ACA}" destId="{1579D611-26D2-C748-8194-0BA5825B0936}" srcOrd="0" destOrd="0" presId="urn:microsoft.com/office/officeart/2005/8/layout/list1"/>
    <dgm:cxn modelId="{54371E63-7221-0C45-8E82-FBBDCCA97C04}" type="presParOf" srcId="{480CA97B-319E-224E-A876-71320D0F0ACA}" destId="{D0D6415E-4838-DD4F-BD5D-E0E4E74F476B}" srcOrd="1" destOrd="0" presId="urn:microsoft.com/office/officeart/2005/8/layout/list1"/>
    <dgm:cxn modelId="{667F7E3A-D012-CE4C-985E-3AFAD6E54D4F}" type="presParOf" srcId="{921DFB2C-ED62-6346-A8CA-2E505229C149}" destId="{7EFEE644-9CDC-F34F-A266-BCFF91ECAE1E}" srcOrd="9" destOrd="0" presId="urn:microsoft.com/office/officeart/2005/8/layout/list1"/>
    <dgm:cxn modelId="{699331B3-32DC-2A43-82BE-F94A66522B9D}" type="presParOf" srcId="{921DFB2C-ED62-6346-A8CA-2E505229C149}" destId="{1AE0959F-AC5C-5344-AFB5-EF87E02421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1C7CE-A277-42A6-B66C-2A0C90A4E5D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CD9DB-5344-4CFC-B3AC-FF92C74264F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B8B01-9080-41EB-9EC8-66A5477C319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Edge devices </a:t>
          </a:r>
          <a:r>
            <a:rPr lang="en-US" sz="2300" kern="1200" dirty="0"/>
            <a:t>often operate under strict cost, power, and area constraints, making traditional high-performance processors unsuitable.</a:t>
          </a:r>
        </a:p>
      </dsp:txBody>
      <dsp:txXfrm>
        <a:off x="1435590" y="531"/>
        <a:ext cx="9080009" cy="1242935"/>
      </dsp:txXfrm>
    </dsp:sp>
    <dsp:sp modelId="{73C1C622-3A09-4D21-A748-CBD83EC50A2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4F074-EC70-4CE6-9C12-22AD342A265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60E7A-2BED-4018-A2A4-BA5D4ECF277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Modern edge workloads</a:t>
          </a:r>
          <a:r>
            <a:rPr lang="en-US" sz="2300" kern="1200" dirty="0"/>
            <a:t>, such as machine learning inference, signal processing, and real-time analytics, demand efficient </a:t>
          </a:r>
          <a:r>
            <a:rPr lang="en-US" sz="2300" b="1" kern="1200" dirty="0"/>
            <a:t>data-level parallelism </a:t>
          </a:r>
          <a:r>
            <a:rPr lang="en-US" sz="2300" kern="1200" dirty="0"/>
            <a:t>to meet performance requirements.</a:t>
          </a:r>
        </a:p>
      </dsp:txBody>
      <dsp:txXfrm>
        <a:off x="1435590" y="1554201"/>
        <a:ext cx="9080009" cy="1242935"/>
      </dsp:txXfrm>
    </dsp:sp>
    <dsp:sp modelId="{E1F10596-D846-4EAB-927E-612563557F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8A6F8-0C12-40D7-9688-03849C7FF63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63B0-C76D-47EB-ABD3-142B3613CBE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To bridge this gap</a:t>
          </a:r>
          <a:r>
            <a:rPr lang="en-US" sz="2300" kern="1200" dirty="0"/>
            <a:t> there's a growing need for low-cost CPUs that can deliver parallel processing capabilities without the overhead of full-fledged vector hardware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7D5D-6E3F-4500-9513-BB006DDE00E2}">
      <dsp:nvSpPr>
        <dsp:cNvPr id="0" name=""/>
        <dsp:cNvSpPr/>
      </dsp:nvSpPr>
      <dsp:spPr>
        <a:xfrm>
          <a:off x="74828" y="-314599"/>
          <a:ext cx="3354872" cy="189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B0E08-97C5-40B3-BA59-B5EAD2F16AB7}">
      <dsp:nvSpPr>
        <dsp:cNvPr id="0" name=""/>
        <dsp:cNvSpPr/>
      </dsp:nvSpPr>
      <dsp:spPr>
        <a:xfrm>
          <a:off x="405985" y="0"/>
          <a:ext cx="3354872" cy="1892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Low-cost</a:t>
          </a:r>
          <a:r>
            <a:rPr lang="el-GR" sz="2200" kern="1200" dirty="0"/>
            <a:t> </a:t>
          </a:r>
          <a:r>
            <a:rPr lang="el-GR" sz="2200" kern="1200" dirty="0" err="1"/>
            <a:t>processors</a:t>
          </a:r>
          <a:r>
            <a:rPr lang="el-GR" sz="2200" kern="1200" dirty="0"/>
            <a:t> </a:t>
          </a:r>
          <a:r>
            <a:rPr lang="el-GR" sz="2200" kern="1200" dirty="0" err="1"/>
            <a:t>prioritize</a:t>
          </a:r>
          <a:r>
            <a:rPr lang="el-GR" sz="2200" kern="1200" dirty="0"/>
            <a:t> </a:t>
          </a:r>
          <a:r>
            <a:rPr lang="el-GR" sz="2200" kern="1200" dirty="0" err="1"/>
            <a:t>area</a:t>
          </a:r>
          <a:r>
            <a:rPr lang="el-GR" sz="2200" kern="1200" dirty="0"/>
            <a:t> </a:t>
          </a:r>
          <a:br>
            <a:rPr lang="en-US" sz="2200" kern="1200" dirty="0"/>
          </a:br>
          <a:r>
            <a:rPr lang="el-GR" sz="2200" kern="1200" dirty="0" err="1"/>
            <a:t>efficiency</a:t>
          </a:r>
          <a:r>
            <a:rPr lang="el-GR" sz="2200" kern="1200" dirty="0"/>
            <a:t> and </a:t>
          </a:r>
          <a:r>
            <a:rPr lang="el-GR" sz="2200" kern="1200" dirty="0" err="1"/>
            <a:t>low</a:t>
          </a:r>
          <a:r>
            <a:rPr lang="el-GR" sz="2200" kern="1200" dirty="0"/>
            <a:t> </a:t>
          </a:r>
          <a:r>
            <a:rPr lang="el-GR" sz="2200" kern="1200" dirty="0" err="1"/>
            <a:t>power</a:t>
          </a:r>
          <a:r>
            <a:rPr lang="el-GR" sz="2200" kern="1200" dirty="0"/>
            <a:t> </a:t>
          </a:r>
          <a:br>
            <a:rPr lang="en-US" sz="2200" kern="1200" dirty="0"/>
          </a:br>
          <a:r>
            <a:rPr lang="el-GR" sz="2200" kern="1200" dirty="0" err="1"/>
            <a:t>consumption</a:t>
          </a:r>
          <a:r>
            <a:rPr lang="el-GR" sz="2200" kern="1200" dirty="0"/>
            <a:t> </a:t>
          </a:r>
          <a:r>
            <a:rPr lang="el-GR" sz="2200" kern="1200" dirty="0" err="1"/>
            <a:t>over</a:t>
          </a:r>
          <a:r>
            <a:rPr lang="el-GR" sz="2200" kern="1200" dirty="0"/>
            <a:t> </a:t>
          </a:r>
          <a:r>
            <a:rPr lang="el-GR" sz="2200" kern="1200" dirty="0" err="1"/>
            <a:t>peak</a:t>
          </a:r>
          <a:r>
            <a:rPr lang="el-GR" sz="2200" kern="1200" dirty="0"/>
            <a:t> </a:t>
          </a:r>
          <a:r>
            <a:rPr lang="el-GR" sz="2200" kern="1200" dirty="0" err="1"/>
            <a:t>performance</a:t>
          </a:r>
          <a:r>
            <a:rPr lang="el-GR" sz="2200" kern="1200" dirty="0"/>
            <a:t>.</a:t>
          </a:r>
          <a:endParaRPr lang="en-US" sz="2200" kern="1200" dirty="0"/>
        </a:p>
      </dsp:txBody>
      <dsp:txXfrm>
        <a:off x="461416" y="55431"/>
        <a:ext cx="3244010" cy="1781700"/>
      </dsp:txXfrm>
    </dsp:sp>
    <dsp:sp modelId="{8BA7B72A-84EB-4131-85F8-0BB310A416A2}">
      <dsp:nvSpPr>
        <dsp:cNvPr id="0" name=""/>
        <dsp:cNvSpPr/>
      </dsp:nvSpPr>
      <dsp:spPr>
        <a:xfrm>
          <a:off x="4071896" y="79686"/>
          <a:ext cx="2980413" cy="189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11D2A-4630-482F-8AFD-5757B8C646BB}">
      <dsp:nvSpPr>
        <dsp:cNvPr id="0" name=""/>
        <dsp:cNvSpPr/>
      </dsp:nvSpPr>
      <dsp:spPr>
        <a:xfrm>
          <a:off x="4403053" y="394285"/>
          <a:ext cx="2980413" cy="1892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 err="1"/>
            <a:t>To</a:t>
          </a:r>
          <a:r>
            <a:rPr lang="el-GR" sz="2200" kern="1200" dirty="0"/>
            <a:t> </a:t>
          </a:r>
          <a:r>
            <a:rPr lang="el-GR" sz="2200" kern="1200" dirty="0" err="1"/>
            <a:t>support</a:t>
          </a:r>
          <a:r>
            <a:rPr lang="el-GR" sz="2200" kern="1200" dirty="0"/>
            <a:t> </a:t>
          </a:r>
          <a:r>
            <a:rPr lang="en-US" sz="2200" kern="1200" dirty="0"/>
            <a:t>ML</a:t>
          </a:r>
          <a:r>
            <a:rPr lang="el-GR" sz="2200" kern="1200" dirty="0"/>
            <a:t> </a:t>
          </a:r>
          <a:r>
            <a:rPr lang="el-GR" sz="2200" kern="1200" dirty="0" err="1"/>
            <a:t>workloads</a:t>
          </a:r>
          <a:r>
            <a:rPr lang="en-US" sz="2200" kern="1200" dirty="0"/>
            <a:t> low-cost CPUs</a:t>
          </a:r>
          <a:r>
            <a:rPr lang="el-GR" sz="2200" kern="1200" dirty="0"/>
            <a:t> </a:t>
          </a:r>
          <a:r>
            <a:rPr lang="el-GR" sz="2200" kern="1200" dirty="0" err="1"/>
            <a:t>integrate</a:t>
          </a:r>
          <a:r>
            <a:rPr lang="el-GR" sz="2200" kern="1200" dirty="0"/>
            <a:t> </a:t>
          </a:r>
          <a:r>
            <a:rPr lang="el-GR" sz="2200" kern="1200" dirty="0" err="1"/>
            <a:t>vector</a:t>
          </a:r>
          <a:r>
            <a:rPr lang="el-GR" sz="2200" kern="1200" dirty="0"/>
            <a:t> </a:t>
          </a:r>
          <a:r>
            <a:rPr lang="el-GR" sz="2200" kern="1200" dirty="0" err="1"/>
            <a:t>engines</a:t>
          </a:r>
          <a:r>
            <a:rPr lang="el-GR" sz="2200" kern="1200" dirty="0"/>
            <a:t> </a:t>
          </a:r>
          <a:r>
            <a:rPr lang="el-GR" sz="2200" kern="1200" dirty="0" err="1"/>
            <a:t>to</a:t>
          </a:r>
          <a:r>
            <a:rPr lang="el-GR" sz="2200" kern="1200" dirty="0"/>
            <a:t> </a:t>
          </a:r>
          <a:r>
            <a:rPr lang="el-GR" sz="2200" kern="1200" dirty="0" err="1"/>
            <a:t>enable</a:t>
          </a:r>
          <a:r>
            <a:rPr lang="el-GR" sz="2200" kern="1200" dirty="0"/>
            <a:t> </a:t>
          </a:r>
          <a:r>
            <a:rPr lang="el-GR" sz="2200" kern="1200" dirty="0" err="1"/>
            <a:t>data-level</a:t>
          </a:r>
          <a:r>
            <a:rPr lang="el-GR" sz="2200" kern="1200" dirty="0"/>
            <a:t> </a:t>
          </a:r>
          <a:r>
            <a:rPr lang="el-GR" sz="2200" kern="1200" dirty="0" err="1"/>
            <a:t>parallelism</a:t>
          </a:r>
          <a:r>
            <a:rPr lang="el-GR" sz="2200" kern="1200" dirty="0"/>
            <a:t>.</a:t>
          </a:r>
          <a:endParaRPr lang="en-US" sz="2200" kern="1200" dirty="0"/>
        </a:p>
      </dsp:txBody>
      <dsp:txXfrm>
        <a:off x="4458484" y="449716"/>
        <a:ext cx="2869551" cy="1781700"/>
      </dsp:txXfrm>
    </dsp:sp>
    <dsp:sp modelId="{9FFB3F7D-B42E-4D1F-90A4-5712F89171FE}">
      <dsp:nvSpPr>
        <dsp:cNvPr id="0" name=""/>
        <dsp:cNvSpPr/>
      </dsp:nvSpPr>
      <dsp:spPr>
        <a:xfrm>
          <a:off x="7662695" y="-314599"/>
          <a:ext cx="2980413" cy="1892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E508-6AE1-4995-A786-B1F9C7C15664}">
      <dsp:nvSpPr>
        <dsp:cNvPr id="0" name=""/>
        <dsp:cNvSpPr/>
      </dsp:nvSpPr>
      <dsp:spPr>
        <a:xfrm>
          <a:off x="7993852" y="0"/>
          <a:ext cx="2980413" cy="1892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Τ</a:t>
          </a:r>
          <a:r>
            <a:rPr lang="en-US" sz="2200" kern="1200" dirty="0"/>
            <a:t>he addition of a vector engine</a:t>
          </a:r>
          <a:r>
            <a:rPr lang="el-GR" sz="2200" kern="1200" dirty="0"/>
            <a:t> </a:t>
          </a:r>
          <a:r>
            <a:rPr lang="el-GR" sz="2200" kern="1200" dirty="0" err="1"/>
            <a:t>introduces</a:t>
          </a:r>
          <a:r>
            <a:rPr lang="el-GR" sz="2200" kern="1200" dirty="0"/>
            <a:t> </a:t>
          </a:r>
          <a:r>
            <a:rPr lang="el-GR" sz="2200" kern="1200" dirty="0" err="1"/>
            <a:t>significant</a:t>
          </a:r>
          <a:r>
            <a:rPr lang="el-GR" sz="2200" kern="1200" dirty="0"/>
            <a:t> </a:t>
          </a:r>
          <a:r>
            <a:rPr lang="el-GR" sz="2200" kern="1200" dirty="0" err="1"/>
            <a:t>area</a:t>
          </a:r>
          <a:r>
            <a:rPr lang="el-GR" sz="2200" kern="1200" dirty="0"/>
            <a:t> and </a:t>
          </a:r>
          <a:r>
            <a:rPr lang="el-GR" sz="2200" kern="1200" dirty="0" err="1"/>
            <a:t>power</a:t>
          </a:r>
          <a:r>
            <a:rPr lang="el-GR" sz="2200" kern="1200" dirty="0"/>
            <a:t> </a:t>
          </a:r>
          <a:r>
            <a:rPr lang="el-GR" sz="2200" kern="1200" dirty="0" err="1"/>
            <a:t>overhead</a:t>
          </a:r>
          <a:r>
            <a:rPr lang="el-GR" sz="2200" kern="1200" dirty="0"/>
            <a:t>.</a:t>
          </a:r>
          <a:endParaRPr lang="en-US" sz="2200" kern="1200" dirty="0"/>
        </a:p>
      </dsp:txBody>
      <dsp:txXfrm>
        <a:off x="8049283" y="55431"/>
        <a:ext cx="2869551" cy="1781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80232-DBF9-8E4C-A47C-FF10B4F9C739}">
      <dsp:nvSpPr>
        <dsp:cNvPr id="0" name=""/>
        <dsp:cNvSpPr/>
      </dsp:nvSpPr>
      <dsp:spPr>
        <a:xfrm>
          <a:off x="0" y="557073"/>
          <a:ext cx="10164765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99" tIns="458216" rIns="78889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Active vectors reside inside a Compact VRF and the rest are cached to memory hierarchy</a:t>
          </a:r>
          <a:endParaRPr lang="en-GB" sz="2200" kern="1200" dirty="0"/>
        </a:p>
      </dsp:txBody>
      <dsp:txXfrm>
        <a:off x="0" y="557073"/>
        <a:ext cx="10164765" cy="1247400"/>
      </dsp:txXfrm>
    </dsp:sp>
    <dsp:sp modelId="{8004DF28-8FD3-2F42-8C2A-36433EA223A9}">
      <dsp:nvSpPr>
        <dsp:cNvPr id="0" name=""/>
        <dsp:cNvSpPr/>
      </dsp:nvSpPr>
      <dsp:spPr>
        <a:xfrm>
          <a:off x="508238" y="232353"/>
          <a:ext cx="41340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43" tIns="0" rIns="2689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is this done?</a:t>
          </a:r>
          <a:endParaRPr lang="en-GB" sz="2200" kern="1200" dirty="0"/>
        </a:p>
      </dsp:txBody>
      <dsp:txXfrm>
        <a:off x="539941" y="264056"/>
        <a:ext cx="4070603" cy="586034"/>
      </dsp:txXfrm>
    </dsp:sp>
    <dsp:sp modelId="{CE9AA978-7C4F-B546-93AB-730FAB9472F7}">
      <dsp:nvSpPr>
        <dsp:cNvPr id="0" name=""/>
        <dsp:cNvSpPr/>
      </dsp:nvSpPr>
      <dsp:spPr>
        <a:xfrm>
          <a:off x="0" y="2247993"/>
          <a:ext cx="10164765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99" tIns="458216" rIns="78889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Vector kernels use small number of vector registers. Even when they need more, a small part of them is active at each execution phase</a:t>
          </a:r>
          <a:endParaRPr lang="en-GB" sz="2200" kern="1200" dirty="0"/>
        </a:p>
      </dsp:txBody>
      <dsp:txXfrm>
        <a:off x="0" y="2247993"/>
        <a:ext cx="10164765" cy="1247400"/>
      </dsp:txXfrm>
    </dsp:sp>
    <dsp:sp modelId="{549EDBEF-D58E-EE46-AF04-7B5BF30F5A94}">
      <dsp:nvSpPr>
        <dsp:cNvPr id="0" name=""/>
        <dsp:cNvSpPr/>
      </dsp:nvSpPr>
      <dsp:spPr>
        <a:xfrm>
          <a:off x="508238" y="1923273"/>
          <a:ext cx="422928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43" tIns="0" rIns="2689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Why this works?</a:t>
          </a:r>
          <a:endParaRPr lang="en-GB" sz="2200" kern="1200" dirty="0"/>
        </a:p>
      </dsp:txBody>
      <dsp:txXfrm>
        <a:off x="539941" y="1954976"/>
        <a:ext cx="4165878" cy="586034"/>
      </dsp:txXfrm>
    </dsp:sp>
    <dsp:sp modelId="{1AE0959F-AC5C-5344-AFB5-EF87E02421E8}">
      <dsp:nvSpPr>
        <dsp:cNvPr id="0" name=""/>
        <dsp:cNvSpPr/>
      </dsp:nvSpPr>
      <dsp:spPr>
        <a:xfrm>
          <a:off x="0" y="3938913"/>
          <a:ext cx="10164765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99" tIns="458216" rIns="78889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23% total CPU area reduction, 10% power reduction on average with negligible performance overhead</a:t>
          </a:r>
          <a:endParaRPr lang="en-GB" sz="2200" kern="1200" dirty="0"/>
        </a:p>
      </dsp:txBody>
      <dsp:txXfrm>
        <a:off x="0" y="3938913"/>
        <a:ext cx="10164765" cy="1247400"/>
      </dsp:txXfrm>
    </dsp:sp>
    <dsp:sp modelId="{D0D6415E-4838-DD4F-BD5D-E0E4E74F476B}">
      <dsp:nvSpPr>
        <dsp:cNvPr id="0" name=""/>
        <dsp:cNvSpPr/>
      </dsp:nvSpPr>
      <dsp:spPr>
        <a:xfrm>
          <a:off x="508238" y="3614193"/>
          <a:ext cx="431495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43" tIns="0" rIns="2689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do we earn?</a:t>
          </a:r>
          <a:endParaRPr lang="en-GB" sz="2200" kern="1200" dirty="0"/>
        </a:p>
      </dsp:txBody>
      <dsp:txXfrm>
        <a:off x="539941" y="3645896"/>
        <a:ext cx="425154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87AF8-E135-B24A-8639-2D179575200B}" type="datetimeFigureOut">
              <a:rPr lang="en-GR" smtClean="0"/>
              <a:t>06/30/2025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BF317-24FC-0442-BEA8-49EA3377C2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6292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596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D7CA-98AB-33C5-40E7-5CFC2BBF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AD13F-C41D-1F46-334F-7A02E3024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F7483-4B39-A27C-B45A-758EFE1C7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tics of the vector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6F41E-F87D-F561-1C46-FC53D479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87003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6832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852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89435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ffectLst/>
              </a:rPr>
              <a:t>Last, we evaluate the power benefits of the proposed approach when executing the examined vector applications.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In all cases…..the compact vector register file offers power savings around 10 percent on average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To get these numbers we performed power estimation including post-layout </a:t>
            </a:r>
            <a:r>
              <a:rPr lang="en-US" dirty="0" err="1"/>
              <a:t>parasitics</a:t>
            </a:r>
            <a:r>
              <a:rPr lang="en-US" dirty="0"/>
              <a:t> while switching activity was recorded during application execution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In all cases….the extra power spent for the misses in the compact register file is negligible…. since in all applications we observed a very high hit ratio</a:t>
            </a:r>
          </a:p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4169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7537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234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4574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1527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9347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534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7713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DAE9F-8376-7FDD-4AB3-A0AC50C82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07ECE6-CF14-13D1-2D6E-78657A4D5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0703B-C8A9-119B-4F0B-B42CF8C43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382BD-D194-32BE-1BFD-82C361A93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500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BB23-6B5B-8D7D-EB7B-F9A14438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1F048-E335-1B5F-31B3-2496D9A2A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7A9B6-1FFB-5AB9-0D72-6657FDDB6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F464-A498-D433-842E-3CF667849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BF317-24FC-0442-BEA8-49EA3377C247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8053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611B-E7A3-13C0-C5DF-8C28BC4F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FBA69-2A93-2A49-97CC-544CAC99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4E7F-DE7D-BD9B-BAE1-475BA1F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8201-0327-DFF8-ED08-B03945CC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1DA0-3530-6A94-97A3-996D155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1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C9C8-54BE-8A48-92E3-3C0FAAAB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18B7-34CA-CE1A-242D-A6765506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0C41-CD06-B8E5-2E5D-2D5F7312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59FF-4DE8-C5D5-BD5B-5819FA5E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4819-9DD9-55A9-D179-B85F8316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69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E6806-7A3A-2A36-6BBC-51D683A89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5449-A51C-4A47-4D64-8F6BEE157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9127-7E0C-22D6-955B-D9FACD5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1C16-1B57-DB7D-AB12-F133265F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802D-B2A5-3F2C-CC08-A09F158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13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340-4926-A541-98CE-CD77B5BB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EDF4-7B6C-43B7-8632-C9F295B5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CD58-156A-7FC5-AA3A-89F1062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F833-3712-1C64-BA5C-9D09E9AC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82B-BA43-AF46-1519-266D4893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16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DBC-828D-60C3-A032-340588B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5CF9-C8F7-0F73-2B12-63A95BC7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D1D9-4A74-0F67-3225-F22FBE5B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CCEF-78FE-20BF-A7AF-C3CD117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EB1C-BD4C-0386-368B-28ED2B7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79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A0B9-678E-CECE-580D-FC3AC52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40B8-082F-DCC5-C2BD-63AA590D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EEB4-0888-5B95-CB91-B8262F2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1DED-3B11-34BD-1D37-22584E9B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CA95-581A-A6BF-722B-D26BE325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C3A8-40E6-9B66-A5A2-A1DE6249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00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78EE-647D-6400-DB8B-C38D8BDF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6587-06DE-27E6-CEFC-512D915F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9BA89-425C-1B24-A49E-7B924073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2E0-99DB-DBCB-754B-4B1156E6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5BD45-E055-9C60-3182-66F5EEB8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50D0-7631-1600-E0EA-DD6C6B65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888D9-9D39-576D-E81B-3C09083B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E4DB0-1CFA-C08F-F55E-4E74134C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62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F780-AD96-E9B7-DF99-CFB19F5D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E581E-8163-576A-5FAE-D45AF80D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89C7F-0537-033C-80A8-F19B9E66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28E0-3DAB-0ACA-CD5F-DCA6016B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82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22565-AF63-476E-6F7E-ACCD8BA6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8E8D2-1B9A-17FE-B5BD-D20EB58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F562-843E-AF65-3395-6FFD8A1E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67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D5E-427F-4092-9A0A-3658A818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92FF-A79A-1D70-F94A-C7741ADB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91ED-D2C4-1D8B-1C25-10F39F32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DD72-BF46-6D86-B779-A10234B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8D8F-399B-C365-E8EC-E14E9A3F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1C8B-CA7F-892E-6AE4-15B4571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28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21AB-5CFE-53F2-171A-B30BCA7C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F92A9-0903-5132-8414-F3846B81B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663AB-3E85-CBE0-8ED9-C3E85D51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2CAEE-D531-C78C-4DE0-EF049C4E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EE75-D8F7-7F56-08E0-B56A0D16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1373-BAF3-591E-46BC-EC4546F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04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34EA-5275-7D8D-391D-883B3791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BC4F-A1BD-72F4-9438-FBE428E5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3723-524F-88ED-2FE2-426F083F2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BE8BE-3707-4091-B5C1-FC43F47899BC}" type="datetimeFigureOut">
              <a:rPr lang="el-GR" smtClean="0"/>
              <a:t>30/6/2025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EC4E-CC88-5E36-DF00-B3C9E1DF3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C94E-E2BA-0014-0CF6-8936B24AE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D6768-3810-4C03-BA80-0D548710B4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4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A2321-459C-FF9D-CA3C-00531280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Register Dispersion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Reducing the Footprint of the Vector Register File in Vector Engines of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Low-Cost RISC-V CPUs</a:t>
            </a:r>
            <a:endParaRPr lang="el-GR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7F29D0-CE78-FB80-9311-8BAB6AAC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40618"/>
              </p:ext>
            </p:extLst>
          </p:nvPr>
        </p:nvGraphicFramePr>
        <p:xfrm>
          <a:off x="145409" y="4548143"/>
          <a:ext cx="12046591" cy="2366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323">
                  <a:extLst>
                    <a:ext uri="{9D8B030D-6E8A-4147-A177-3AD203B41FA5}">
                      <a16:colId xmlns:a16="http://schemas.microsoft.com/office/drawing/2014/main" val="1952933719"/>
                    </a:ext>
                  </a:extLst>
                </a:gridCol>
                <a:gridCol w="5598268">
                  <a:extLst>
                    <a:ext uri="{9D8B030D-6E8A-4147-A177-3AD203B41FA5}">
                      <a16:colId xmlns:a16="http://schemas.microsoft.com/office/drawing/2014/main" val="595607472"/>
                    </a:ext>
                  </a:extLst>
                </a:gridCol>
              </a:tblGrid>
              <a:tr h="11144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Vasileios </a:t>
                      </a:r>
                      <a:r>
                        <a:rPr lang="en-US" sz="2400" dirty="0" err="1"/>
                        <a:t>Titopoulos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George Alexakis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Kosmas Alexandridis, Giorgos Dimitrakopoulos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Chrysostomos Nicopoulos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66059"/>
                  </a:ext>
                </a:extLst>
              </a:tr>
              <a:tr h="1252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Electrical and Computer Engineering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Democritus University of Thrace, Xanthi, Greece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Electrical and Computer Engineering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University of Cyprus, Nicosia, Cyprus</a:t>
                      </a:r>
                      <a:endParaRPr lang="el-G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410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46BAE5-257E-D65A-4853-69C1802F4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89"/>
          <a:stretch/>
        </p:blipFill>
        <p:spPr>
          <a:xfrm>
            <a:off x="8219422" y="70370"/>
            <a:ext cx="3795713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BFF11-29A2-2AE2-6DA6-C7B940B8BFFD}"/>
              </a:ext>
            </a:extLst>
          </p:cNvPr>
          <p:cNvSpPr txBox="1"/>
          <p:nvPr/>
        </p:nvSpPr>
        <p:spPr>
          <a:xfrm>
            <a:off x="252274" y="6453187"/>
            <a:ext cx="107082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work was funded by Codasip  a provider of customizable RISC-V IP and Codasip Studio design toolset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6156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714B-18DA-9411-70C4-3632C478E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D140D299-A960-68C1-5C60-188B8C559DF9}"/>
              </a:ext>
            </a:extLst>
          </p:cNvPr>
          <p:cNvSpPr txBox="1"/>
          <p:nvPr/>
        </p:nvSpPr>
        <p:spPr>
          <a:xfrm>
            <a:off x="6093218" y="2851818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b="1" noProof="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B298B8-863D-826F-F91D-51943F567459}"/>
              </a:ext>
            </a:extLst>
          </p:cNvPr>
          <p:cNvSpPr txBox="1"/>
          <p:nvPr/>
        </p:nvSpPr>
        <p:spPr>
          <a:xfrm>
            <a:off x="6223674" y="2050882"/>
            <a:ext cx="164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Load v4</a:t>
            </a:r>
            <a:endParaRPr kumimoji="0" lang="el-G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BD08D-D8E5-4E7B-C8D2-946C4088CB75}"/>
              </a:ext>
            </a:extLst>
          </p:cNvPr>
          <p:cNvSpPr txBox="1"/>
          <p:nvPr/>
        </p:nvSpPr>
        <p:spPr>
          <a:xfrm>
            <a:off x="6201574" y="2074637"/>
            <a:ext cx="164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Store v2</a:t>
            </a:r>
            <a:endParaRPr kumimoji="0" lang="el-G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5CA10-E17A-3927-DF29-0005BB298A09}"/>
              </a:ext>
            </a:extLst>
          </p:cNvPr>
          <p:cNvSpPr txBox="1"/>
          <p:nvPr/>
        </p:nvSpPr>
        <p:spPr>
          <a:xfrm>
            <a:off x="6481714" y="2054435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vmul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81611E7-8FA6-A367-6E5E-0FFFDCEE0883}"/>
              </a:ext>
            </a:extLst>
          </p:cNvPr>
          <p:cNvGraphicFramePr>
            <a:graphicFrameLocks noGrp="1"/>
          </p:cNvGraphicFramePr>
          <p:nvPr/>
        </p:nvGraphicFramePr>
        <p:xfrm>
          <a:off x="8466887" y="2803643"/>
          <a:ext cx="103593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F531DF1-58DD-BB3F-C76A-B38B24477B95}"/>
              </a:ext>
            </a:extLst>
          </p:cNvPr>
          <p:cNvSpPr txBox="1"/>
          <p:nvPr/>
        </p:nvSpPr>
        <p:spPr>
          <a:xfrm>
            <a:off x="8409513" y="273918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00E76-C7AC-C8AC-4401-24F3FF0E947F}"/>
              </a:ext>
            </a:extLst>
          </p:cNvPr>
          <p:cNvSpPr txBox="1"/>
          <p:nvPr/>
        </p:nvSpPr>
        <p:spPr>
          <a:xfrm>
            <a:off x="8040739" y="2050882"/>
            <a:ext cx="164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Store v2</a:t>
            </a:r>
            <a:endParaRPr kumimoji="0" lang="el-G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A79560-2833-32D5-2A02-3FC7FADDA755}"/>
              </a:ext>
            </a:extLst>
          </p:cNvPr>
          <p:cNvSpPr txBox="1"/>
          <p:nvPr/>
        </p:nvSpPr>
        <p:spPr>
          <a:xfrm>
            <a:off x="8095338" y="2045846"/>
            <a:ext cx="1647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Load v4</a:t>
            </a:r>
            <a:endParaRPr kumimoji="0" lang="el-G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C7A2F-F5B6-7DE7-7019-7F8C32897238}"/>
              </a:ext>
            </a:extLst>
          </p:cNvPr>
          <p:cNvSpPr txBox="1"/>
          <p:nvPr/>
        </p:nvSpPr>
        <p:spPr>
          <a:xfrm>
            <a:off x="6094771" y="2838432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0FDE1B-3BDF-36CE-7F9A-F1E71017BFCB}"/>
              </a:ext>
            </a:extLst>
          </p:cNvPr>
          <p:cNvSpPr txBox="1"/>
          <p:nvPr/>
        </p:nvSpPr>
        <p:spPr>
          <a:xfrm>
            <a:off x="8409513" y="2735845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v4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2F1865-681F-38F0-C688-2CC9C929FF89}"/>
              </a:ext>
            </a:extLst>
          </p:cNvPr>
          <p:cNvGraphicFramePr>
            <a:graphicFrameLocks noGrp="1"/>
          </p:cNvGraphicFramePr>
          <p:nvPr/>
        </p:nvGraphicFramePr>
        <p:xfrm>
          <a:off x="1016634" y="2140252"/>
          <a:ext cx="2254804" cy="13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04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9331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6B68529-943F-584A-37CE-ECA3C10AB0A1}"/>
              </a:ext>
            </a:extLst>
          </p:cNvPr>
          <p:cNvSpPr txBox="1"/>
          <p:nvPr/>
        </p:nvSpPr>
        <p:spPr>
          <a:xfrm>
            <a:off x="9115908" y="2617209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0D0FC-4F01-B8C4-8FED-588730B73C30}"/>
              </a:ext>
            </a:extLst>
          </p:cNvPr>
          <p:cNvSpPr txBox="1"/>
          <p:nvPr/>
        </p:nvSpPr>
        <p:spPr>
          <a:xfrm>
            <a:off x="4627121" y="2833537"/>
            <a:ext cx="11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Not Found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74248-561F-B549-5580-25880114C910}"/>
              </a:ext>
            </a:extLst>
          </p:cNvPr>
          <p:cNvSpPr txBox="1"/>
          <p:nvPr/>
        </p:nvSpPr>
        <p:spPr>
          <a:xfrm>
            <a:off x="4990581" y="2828691"/>
            <a:ext cx="11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Found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A2BE37A-1C9B-2AA6-D0FC-58FCA9AEC212}"/>
              </a:ext>
            </a:extLst>
          </p:cNvPr>
          <p:cNvGraphicFramePr>
            <a:graphicFrameLocks noGrp="1"/>
          </p:cNvGraphicFramePr>
          <p:nvPr/>
        </p:nvGraphicFramePr>
        <p:xfrm>
          <a:off x="8466886" y="3971282"/>
          <a:ext cx="10359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5D9E6D-8511-C341-0BD4-8C79E99D1961}"/>
              </a:ext>
            </a:extLst>
          </p:cNvPr>
          <p:cNvSpPr txBox="1"/>
          <p:nvPr/>
        </p:nvSpPr>
        <p:spPr>
          <a:xfrm>
            <a:off x="8466886" y="3908536"/>
            <a:ext cx="103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v0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BEE8C7-8E7D-68BE-3572-ADDAC4B17DED}"/>
              </a:ext>
            </a:extLst>
          </p:cNvPr>
          <p:cNvCxnSpPr>
            <a:cxnSpLocks/>
          </p:cNvCxnSpPr>
          <p:nvPr/>
        </p:nvCxnSpPr>
        <p:spPr>
          <a:xfrm flipV="1">
            <a:off x="6576261" y="2466463"/>
            <a:ext cx="940864" cy="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B425C6-5C05-E14E-FC46-A5C890FA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Microarchitecture of Compact VRF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3CCED-8F49-5FFD-875E-7EE33E7447E2}"/>
              </a:ext>
            </a:extLst>
          </p:cNvPr>
          <p:cNvSpPr txBox="1"/>
          <p:nvPr/>
        </p:nvSpPr>
        <p:spPr>
          <a:xfrm>
            <a:off x="2991025" y="1982476"/>
            <a:ext cx="17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vmul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CF7D37-6AA0-CE86-580B-A92B450711E0}"/>
              </a:ext>
            </a:extLst>
          </p:cNvPr>
          <p:cNvGrpSpPr/>
          <p:nvPr/>
        </p:nvGrpSpPr>
        <p:grpSpPr>
          <a:xfrm>
            <a:off x="4378774" y="2097794"/>
            <a:ext cx="252959" cy="2183312"/>
            <a:chOff x="2805799" y="187325"/>
            <a:chExt cx="215900" cy="1873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2EF0B3-1E40-D4FA-28CA-28F3C7126894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0E741A-A3B3-831F-575D-9DB716FC3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0C1EC4-7637-EB75-DC6B-859DAFD1B4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7D39F0-024E-9E54-D8E4-6B620D60D904}"/>
              </a:ext>
            </a:extLst>
          </p:cNvPr>
          <p:cNvSpPr/>
          <p:nvPr/>
        </p:nvSpPr>
        <p:spPr>
          <a:xfrm>
            <a:off x="882134" y="2068645"/>
            <a:ext cx="2514645" cy="152688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A44C97-EF61-693F-5FAC-F15DE444BD2A}"/>
              </a:ext>
            </a:extLst>
          </p:cNvPr>
          <p:cNvCxnSpPr>
            <a:cxnSpLocks/>
          </p:cNvCxnSpPr>
          <p:nvPr/>
        </p:nvCxnSpPr>
        <p:spPr>
          <a:xfrm>
            <a:off x="3401732" y="2345842"/>
            <a:ext cx="966073" cy="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1E3D3B-04D4-B4F0-283F-053FD5FDCF4A}"/>
              </a:ext>
            </a:extLst>
          </p:cNvPr>
          <p:cNvSpPr txBox="1"/>
          <p:nvPr/>
        </p:nvSpPr>
        <p:spPr>
          <a:xfrm>
            <a:off x="1553475" y="1638922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ICACHE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356E-A921-2209-17AB-8BEF527C7F2D}"/>
              </a:ext>
            </a:extLst>
          </p:cNvPr>
          <p:cNvSpPr txBox="1"/>
          <p:nvPr/>
        </p:nvSpPr>
        <p:spPr>
          <a:xfrm>
            <a:off x="4179266" y="1745479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IF/ID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1E0FAA-214C-A3A6-933A-2D31D2DE6BF4}"/>
              </a:ext>
            </a:extLst>
          </p:cNvPr>
          <p:cNvGrpSpPr/>
          <p:nvPr/>
        </p:nvGrpSpPr>
        <p:grpSpPr>
          <a:xfrm>
            <a:off x="7521324" y="2047422"/>
            <a:ext cx="252959" cy="2183312"/>
            <a:chOff x="2805799" y="187325"/>
            <a:chExt cx="215900" cy="18732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E86374-B533-75E8-E9DA-FEE624F5FBF9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ABCCAA-C7E4-047B-D88E-BDEB6B5BF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B8774A-A237-63D3-A820-74FB072FCA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8FEFCA-6759-864B-6564-AE73B4579C83}"/>
              </a:ext>
            </a:extLst>
          </p:cNvPr>
          <p:cNvSpPr txBox="1"/>
          <p:nvPr/>
        </p:nvSpPr>
        <p:spPr>
          <a:xfrm>
            <a:off x="7321816" y="1695107"/>
            <a:ext cx="67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ID/EX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A6F52B-8FDC-9566-310E-1F22DEA718D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631733" y="2485759"/>
            <a:ext cx="59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E97E15-5CD0-A785-FE97-CC950CA07F2C}"/>
              </a:ext>
            </a:extLst>
          </p:cNvPr>
          <p:cNvSpPr txBox="1"/>
          <p:nvPr/>
        </p:nvSpPr>
        <p:spPr>
          <a:xfrm>
            <a:off x="4713563" y="2421452"/>
            <a:ext cx="44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1F79AF-B0D0-4F89-6B2F-7004A6068D63}"/>
              </a:ext>
            </a:extLst>
          </p:cNvPr>
          <p:cNvCxnSpPr>
            <a:cxnSpLocks/>
          </p:cNvCxnSpPr>
          <p:nvPr/>
        </p:nvCxnSpPr>
        <p:spPr>
          <a:xfrm>
            <a:off x="4631733" y="2255411"/>
            <a:ext cx="675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F6C655-2A4A-2EB3-F142-980281A2A01A}"/>
              </a:ext>
            </a:extLst>
          </p:cNvPr>
          <p:cNvSpPr txBox="1"/>
          <p:nvPr/>
        </p:nvSpPr>
        <p:spPr>
          <a:xfrm>
            <a:off x="4710008" y="2169183"/>
            <a:ext cx="4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E2314-BFF9-9C49-B700-A33ACFBA6279}"/>
              </a:ext>
            </a:extLst>
          </p:cNvPr>
          <p:cNvCxnSpPr>
            <a:cxnSpLocks/>
          </p:cNvCxnSpPr>
          <p:nvPr/>
        </p:nvCxnSpPr>
        <p:spPr>
          <a:xfrm>
            <a:off x="4626437" y="2719456"/>
            <a:ext cx="681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3FE68-2EAF-5B03-EF77-4D4FACAAD2F1}"/>
              </a:ext>
            </a:extLst>
          </p:cNvPr>
          <p:cNvSpPr txBox="1"/>
          <p:nvPr/>
        </p:nvSpPr>
        <p:spPr>
          <a:xfrm>
            <a:off x="4703771" y="1943127"/>
            <a:ext cx="5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noProof="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D1D397-2952-D4AD-D8DA-E16C80D21BC1}"/>
              </a:ext>
            </a:extLst>
          </p:cNvPr>
          <p:cNvSpPr/>
          <p:nvPr/>
        </p:nvSpPr>
        <p:spPr>
          <a:xfrm>
            <a:off x="5226029" y="2018892"/>
            <a:ext cx="1350232" cy="9337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cVRF’s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Unit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1F34F8-B97F-7243-BCA6-E16FCAC08189}"/>
              </a:ext>
            </a:extLst>
          </p:cNvPr>
          <p:cNvGraphicFramePr>
            <a:graphicFrameLocks noGrp="1"/>
          </p:cNvGraphicFramePr>
          <p:nvPr/>
        </p:nvGraphicFramePr>
        <p:xfrm>
          <a:off x="5564025" y="3244194"/>
          <a:ext cx="74786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61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0C319CB-DD13-5379-ED98-6889893C6EA7}"/>
              </a:ext>
            </a:extLst>
          </p:cNvPr>
          <p:cNvSpPr txBox="1"/>
          <p:nvPr/>
        </p:nvSpPr>
        <p:spPr>
          <a:xfrm>
            <a:off x="5411875" y="4171145"/>
            <a:ext cx="10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Tag Array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49A951-796A-99BA-3EA9-130960E3E2BE}"/>
              </a:ext>
            </a:extLst>
          </p:cNvPr>
          <p:cNvCxnSpPr>
            <a:cxnSpLocks/>
          </p:cNvCxnSpPr>
          <p:nvPr/>
        </p:nvCxnSpPr>
        <p:spPr>
          <a:xfrm flipV="1">
            <a:off x="5721811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B4B5BF-00BB-67F1-E020-6BD7C58716CD}"/>
              </a:ext>
            </a:extLst>
          </p:cNvPr>
          <p:cNvSpPr txBox="1"/>
          <p:nvPr/>
        </p:nvSpPr>
        <p:spPr>
          <a:xfrm>
            <a:off x="8642278" y="2462059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cVRF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149822-7343-EA0C-86CD-A44E74EE405D}"/>
              </a:ext>
            </a:extLst>
          </p:cNvPr>
          <p:cNvSpPr/>
          <p:nvPr/>
        </p:nvSpPr>
        <p:spPr>
          <a:xfrm>
            <a:off x="9937068" y="1986920"/>
            <a:ext cx="1416732" cy="2183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D50EB-8BF6-9908-6C62-D023FBA3D45B}"/>
              </a:ext>
            </a:extLst>
          </p:cNvPr>
          <p:cNvSpPr txBox="1"/>
          <p:nvPr/>
        </p:nvSpPr>
        <p:spPr>
          <a:xfrm>
            <a:off x="5563280" y="3185837"/>
            <a:ext cx="7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93EA37-530E-1C6F-74BD-C6D042279B06}"/>
              </a:ext>
            </a:extLst>
          </p:cNvPr>
          <p:cNvSpPr txBox="1"/>
          <p:nvPr/>
        </p:nvSpPr>
        <p:spPr>
          <a:xfrm>
            <a:off x="8413654" y="2985971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D43C67-0F55-B659-9830-DD3114D8F7CE}"/>
              </a:ext>
            </a:extLst>
          </p:cNvPr>
          <p:cNvSpPr txBox="1"/>
          <p:nvPr/>
        </p:nvSpPr>
        <p:spPr>
          <a:xfrm>
            <a:off x="5366575" y="3419548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E5A1D0-8E34-6A33-F6B0-A0092079D22C}"/>
              </a:ext>
            </a:extLst>
          </p:cNvPr>
          <p:cNvGrpSpPr/>
          <p:nvPr/>
        </p:nvGrpSpPr>
        <p:grpSpPr>
          <a:xfrm>
            <a:off x="1919593" y="3811686"/>
            <a:ext cx="439558" cy="572807"/>
            <a:chOff x="3694799" y="250825"/>
            <a:chExt cx="215900" cy="187325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D696CA6-38CC-4804-8A9A-5549C7EE5007}"/>
                </a:ext>
              </a:extLst>
            </p:cNvPr>
            <p:cNvSpPr/>
            <p:nvPr/>
          </p:nvSpPr>
          <p:spPr>
            <a:xfrm>
              <a:off x="3694799" y="2508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86EC28-6812-5F17-808D-122284E6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799" y="1725379"/>
              <a:ext cx="107950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86EC7F4-066C-511A-035A-C1531FF88B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0950" y="1725379"/>
              <a:ext cx="119749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9403CE-1389-3D91-79CB-94468ADBF838}"/>
              </a:ext>
            </a:extLst>
          </p:cNvPr>
          <p:cNvCxnSpPr>
            <a:stCxn id="91" idx="0"/>
            <a:endCxn id="10" idx="2"/>
          </p:cNvCxnSpPr>
          <p:nvPr/>
        </p:nvCxnSpPr>
        <p:spPr>
          <a:xfrm flipV="1">
            <a:off x="2139372" y="3595530"/>
            <a:ext cx="85" cy="21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406DF67-5C75-EAD4-9AED-F19D37C9880A}"/>
              </a:ext>
            </a:extLst>
          </p:cNvPr>
          <p:cNvSpPr txBox="1"/>
          <p:nvPr/>
        </p:nvSpPr>
        <p:spPr>
          <a:xfrm>
            <a:off x="1195482" y="3817912"/>
            <a:ext cx="18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587ED3-F5AC-6DB9-3325-AE3E772E16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6623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F77B0DB-FC2C-A9E8-A491-B56C6D44E00E}"/>
              </a:ext>
            </a:extLst>
          </p:cNvPr>
          <p:cNvSpPr txBox="1"/>
          <p:nvPr/>
        </p:nvSpPr>
        <p:spPr>
          <a:xfrm>
            <a:off x="11118338" y="519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CFA76E-F017-E36A-311D-DA53B4067000}"/>
              </a:ext>
            </a:extLst>
          </p:cNvPr>
          <p:cNvSpPr txBox="1"/>
          <p:nvPr/>
        </p:nvSpPr>
        <p:spPr>
          <a:xfrm>
            <a:off x="8423090" y="3218045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B8171-3DE7-FC93-B732-90123911BBB2}"/>
              </a:ext>
            </a:extLst>
          </p:cNvPr>
          <p:cNvSpPr txBox="1"/>
          <p:nvPr/>
        </p:nvSpPr>
        <p:spPr>
          <a:xfrm>
            <a:off x="5361636" y="366087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33BCBA6-9033-7DDE-C9B4-9AD35C14B1FB}"/>
              </a:ext>
            </a:extLst>
          </p:cNvPr>
          <p:cNvSpPr/>
          <p:nvPr/>
        </p:nvSpPr>
        <p:spPr>
          <a:xfrm>
            <a:off x="8195118" y="2860623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F99228-0730-3171-E84F-A79F2A3A08CB}"/>
              </a:ext>
            </a:extLst>
          </p:cNvPr>
          <p:cNvSpPr txBox="1"/>
          <p:nvPr/>
        </p:nvSpPr>
        <p:spPr>
          <a:xfrm>
            <a:off x="8082599" y="255703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636DAC6-5645-67CE-8B2F-7425F2707FA9}"/>
              </a:ext>
            </a:extLst>
          </p:cNvPr>
          <p:cNvSpPr/>
          <p:nvPr/>
        </p:nvSpPr>
        <p:spPr>
          <a:xfrm>
            <a:off x="5262020" y="3313302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8029D1-0B96-04E9-1BD0-B3BEEDC904E4}"/>
              </a:ext>
            </a:extLst>
          </p:cNvPr>
          <p:cNvSpPr txBox="1"/>
          <p:nvPr/>
        </p:nvSpPr>
        <p:spPr>
          <a:xfrm>
            <a:off x="5164069" y="3001820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1CAB34-F32C-2447-078B-F22DD916CA80}"/>
              </a:ext>
            </a:extLst>
          </p:cNvPr>
          <p:cNvSpPr txBox="1"/>
          <p:nvPr/>
        </p:nvSpPr>
        <p:spPr>
          <a:xfrm>
            <a:off x="5366575" y="3899313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noProof="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BF8550-F401-9563-933F-BEE54CDF4D84}"/>
              </a:ext>
            </a:extLst>
          </p:cNvPr>
          <p:cNvSpPr txBox="1"/>
          <p:nvPr/>
        </p:nvSpPr>
        <p:spPr>
          <a:xfrm>
            <a:off x="8413654" y="3464836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l-GR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8365D7D6-D7DB-F9EC-29DC-A1170D321154}"/>
              </a:ext>
            </a:extLst>
          </p:cNvPr>
          <p:cNvSpPr/>
          <p:nvPr/>
        </p:nvSpPr>
        <p:spPr bwMode="auto">
          <a:xfrm rot="10800000">
            <a:off x="4907844" y="4660057"/>
            <a:ext cx="1892702" cy="1066797"/>
          </a:xfrm>
          <a:prstGeom prst="wedgeEllipseCallout">
            <a:avLst>
              <a:gd name="adj1" fmla="val -4393"/>
              <a:gd name="adj2" fmla="val 5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876E0F-D160-5D23-1FD8-1C523217B6B5}"/>
              </a:ext>
            </a:extLst>
          </p:cNvPr>
          <p:cNvSpPr txBox="1"/>
          <p:nvPr/>
        </p:nvSpPr>
        <p:spPr>
          <a:xfrm>
            <a:off x="5051582" y="4834390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v2 needs to be replaced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113721-8F04-1F87-FB80-E30D4A2DAAC6}"/>
              </a:ext>
            </a:extLst>
          </p:cNvPr>
          <p:cNvCxnSpPr>
            <a:cxnSpLocks/>
          </p:cNvCxnSpPr>
          <p:nvPr/>
        </p:nvCxnSpPr>
        <p:spPr>
          <a:xfrm>
            <a:off x="7769771" y="2468786"/>
            <a:ext cx="2167297" cy="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28FCE9-29F5-D7C2-C101-6E525A4606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9504781" y="2935150"/>
            <a:ext cx="410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5F0FD88A-5562-9BB3-C08B-A5C7501DF9BA}"/>
              </a:ext>
            </a:extLst>
          </p:cNvPr>
          <p:cNvSpPr/>
          <p:nvPr/>
        </p:nvSpPr>
        <p:spPr bwMode="auto">
          <a:xfrm rot="10800000">
            <a:off x="7960568" y="4448441"/>
            <a:ext cx="1892702" cy="1066797"/>
          </a:xfrm>
          <a:prstGeom prst="wedgeEllipseCallout">
            <a:avLst>
              <a:gd name="adj1" fmla="val -4393"/>
              <a:gd name="adj2" fmla="val 5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979790-7558-F594-52C4-422A5AE027DF}"/>
              </a:ext>
            </a:extLst>
          </p:cNvPr>
          <p:cNvSpPr txBox="1"/>
          <p:nvPr/>
        </p:nvSpPr>
        <p:spPr>
          <a:xfrm>
            <a:off x="8104306" y="4622774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Store v2 back to memory</a:t>
            </a:r>
            <a:endParaRPr kumimoji="0" lang="el-G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31C002-B201-71B6-2F3D-22D556B598D4}"/>
              </a:ext>
            </a:extLst>
          </p:cNvPr>
          <p:cNvSpPr txBox="1"/>
          <p:nvPr/>
        </p:nvSpPr>
        <p:spPr>
          <a:xfrm>
            <a:off x="9115908" y="2620502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89DEB6-742A-6DE6-4D7A-70CB7815E81D}"/>
              </a:ext>
            </a:extLst>
          </p:cNvPr>
          <p:cNvCxnSpPr>
            <a:cxnSpLocks/>
          </p:cNvCxnSpPr>
          <p:nvPr/>
        </p:nvCxnSpPr>
        <p:spPr>
          <a:xfrm flipH="1">
            <a:off x="9504781" y="2938443"/>
            <a:ext cx="410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FB4381-5396-6723-1BB9-03A07465D455}"/>
              </a:ext>
            </a:extLst>
          </p:cNvPr>
          <p:cNvSpPr txBox="1"/>
          <p:nvPr/>
        </p:nvSpPr>
        <p:spPr>
          <a:xfrm>
            <a:off x="5561125" y="3185837"/>
            <a:ext cx="7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4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6E8F604-FDBE-EAC4-6C3B-7AB97E372F10}"/>
              </a:ext>
            </a:extLst>
          </p:cNvPr>
          <p:cNvSpPr/>
          <p:nvPr/>
        </p:nvSpPr>
        <p:spPr>
          <a:xfrm>
            <a:off x="8180521" y="3117147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31B09B-952E-A160-2873-A5925A0EB8EF}"/>
              </a:ext>
            </a:extLst>
          </p:cNvPr>
          <p:cNvSpPr txBox="1"/>
          <p:nvPr/>
        </p:nvSpPr>
        <p:spPr>
          <a:xfrm>
            <a:off x="8068002" y="2813561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6EECE81-7ADF-DE81-BCDE-3CB717285DE0}"/>
              </a:ext>
            </a:extLst>
          </p:cNvPr>
          <p:cNvSpPr/>
          <p:nvPr/>
        </p:nvSpPr>
        <p:spPr>
          <a:xfrm>
            <a:off x="5266738" y="3545715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2B9E1C-CA0F-C9A2-0594-637256FB17D7}"/>
              </a:ext>
            </a:extLst>
          </p:cNvPr>
          <p:cNvSpPr txBox="1"/>
          <p:nvPr/>
        </p:nvSpPr>
        <p:spPr>
          <a:xfrm>
            <a:off x="5168787" y="3234233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F8F7C6-FE56-5C9E-22DD-54723A1637BF}"/>
              </a:ext>
            </a:extLst>
          </p:cNvPr>
          <p:cNvSpPr txBox="1"/>
          <p:nvPr/>
        </p:nvSpPr>
        <p:spPr>
          <a:xfrm>
            <a:off x="7540375" y="3324796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vmul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285D59-C6AA-ED5B-1810-554C723F37D5}"/>
              </a:ext>
            </a:extLst>
          </p:cNvPr>
          <p:cNvCxnSpPr>
            <a:cxnSpLocks/>
          </p:cNvCxnSpPr>
          <p:nvPr/>
        </p:nvCxnSpPr>
        <p:spPr>
          <a:xfrm>
            <a:off x="7780435" y="3648503"/>
            <a:ext cx="697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16E76-7622-BC9A-7BF5-111B29489216}"/>
              </a:ext>
            </a:extLst>
          </p:cNvPr>
          <p:cNvSpPr txBox="1"/>
          <p:nvPr/>
        </p:nvSpPr>
        <p:spPr>
          <a:xfrm>
            <a:off x="917852" y="2090554"/>
            <a:ext cx="23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v5,v1,v2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5000D-FABE-D064-CEE3-41FB008C8FFE}"/>
              </a:ext>
            </a:extLst>
          </p:cNvPr>
          <p:cNvSpPr txBox="1"/>
          <p:nvPr/>
        </p:nvSpPr>
        <p:spPr>
          <a:xfrm>
            <a:off x="954100" y="2346019"/>
            <a:ext cx="22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vsub.vv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,v3,v5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56FA1-28CA-2E8A-AB94-D6F54967F8E4}"/>
              </a:ext>
            </a:extLst>
          </p:cNvPr>
          <p:cNvSpPr txBox="1"/>
          <p:nvPr/>
        </p:nvSpPr>
        <p:spPr>
          <a:xfrm>
            <a:off x="898132" y="2617209"/>
            <a:ext cx="24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vmul.vv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,v4,v3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6878F-D9AD-06EA-74AB-DCC3F50EA08E}"/>
              </a:ext>
            </a:extLst>
          </p:cNvPr>
          <p:cNvSpPr txBox="1"/>
          <p:nvPr/>
        </p:nvSpPr>
        <p:spPr>
          <a:xfrm>
            <a:off x="6090468" y="2843496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2"/>
      <p:bldP spid="58" grpId="0"/>
      <p:bldP spid="58" grpId="1"/>
      <p:bldP spid="44" grpId="0"/>
      <p:bldP spid="44" grpId="1"/>
      <p:bldP spid="78" grpId="0"/>
      <p:bldP spid="51" grpId="0"/>
      <p:bldP spid="51" grpId="1" build="allAtOnce"/>
      <p:bldP spid="51" grpId="2" build="allAtOnce"/>
      <p:bldP spid="51" grpId="3" build="allAtOnce"/>
      <p:bldP spid="48" grpId="0"/>
      <p:bldP spid="48" grpId="1"/>
      <p:bldP spid="59" grpId="0"/>
      <p:bldP spid="59" grpId="1"/>
      <p:bldP spid="43" grpId="1"/>
      <p:bldP spid="43" grpId="2"/>
      <p:bldP spid="63" grpId="0"/>
      <p:bldP spid="63" grpId="1"/>
      <p:bldP spid="63" grpId="2"/>
      <p:bldP spid="50" grpId="0"/>
      <p:bldP spid="50" grpId="1"/>
      <p:bldP spid="13" grpId="0"/>
      <p:bldP spid="13" grpId="1"/>
      <p:bldP spid="113" grpId="0"/>
      <p:bldP spid="113" grpId="1"/>
      <p:bldP spid="113" grpId="2"/>
      <p:bldP spid="113" grpId="3"/>
      <p:bldP spid="46" grpId="0"/>
      <p:bldP spid="5" grpId="0"/>
      <p:bldP spid="10" grpId="0" animBg="1"/>
      <p:bldP spid="18" grpId="0"/>
      <p:bldP spid="20" grpId="0"/>
      <p:bldP spid="25" grpId="0"/>
      <p:bldP spid="27" grpId="0"/>
      <p:bldP spid="29" grpId="0"/>
      <p:bldP spid="31" grpId="0"/>
      <p:bldP spid="32" grpId="0" animBg="1"/>
      <p:bldP spid="34" grpId="0"/>
      <p:bldP spid="40" grpId="0"/>
      <p:bldP spid="41" grpId="0" animBg="1"/>
      <p:bldP spid="3" grpId="0"/>
      <p:bldP spid="3" grpId="1"/>
      <p:bldP spid="3" grpId="2"/>
      <p:bldP spid="3" grpId="3"/>
      <p:bldP spid="66" grpId="0"/>
      <p:bldP spid="67" grpId="0"/>
      <p:bldP spid="106" grpId="0"/>
      <p:bldP spid="96" grpId="0"/>
      <p:bldP spid="101" grpId="0"/>
      <p:bldP spid="104" grpId="0" animBg="1"/>
      <p:bldP spid="104" grpId="1" animBg="1"/>
      <p:bldP spid="105" grpId="0"/>
      <p:bldP spid="105" grpId="1"/>
      <p:bldP spid="107" grpId="0" animBg="1"/>
      <p:bldP spid="107" grpId="1" animBg="1"/>
      <p:bldP spid="108" grpId="0"/>
      <p:bldP spid="108" grpId="1"/>
      <p:bldP spid="109" grpId="0"/>
      <p:bldP spid="109" grpId="1"/>
      <p:bldP spid="110" grpId="0"/>
      <p:bldP spid="110" grpId="1"/>
      <p:bldP spid="36" grpId="0" animBg="1"/>
      <p:bldP spid="36" grpId="1" animBg="1"/>
      <p:bldP spid="38" grpId="0"/>
      <p:bldP spid="38" grpId="1"/>
      <p:bldP spid="52" grpId="0" animBg="1"/>
      <p:bldP spid="52" grpId="1" animBg="1"/>
      <p:bldP spid="53" grpId="0"/>
      <p:bldP spid="53" grpId="1"/>
      <p:bldP spid="60" grpId="0"/>
      <p:bldP spid="60" grpId="1"/>
      <p:bldP spid="64" grpId="0"/>
      <p:bldP spid="64" grpId="1"/>
      <p:bldP spid="64" grpId="2"/>
      <p:bldP spid="72" grpId="0" animBg="1"/>
      <p:bldP spid="73" grpId="0"/>
      <p:bldP spid="74" grpId="0" animBg="1"/>
      <p:bldP spid="75" grpId="0"/>
      <p:bldP spid="76" grpId="0"/>
      <p:bldP spid="11" grpId="0"/>
      <p:bldP spid="12" grpId="0"/>
      <p:bldP spid="14" grpId="0"/>
      <p:bldP spid="14" grpId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D061-DA5F-5026-EC80-D36001C9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Experimental setup</a:t>
            </a:r>
            <a:endParaRPr lang="el-G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4F6A-4383-F849-4231-E4C70034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543"/>
            <a:ext cx="5905501" cy="4925332"/>
          </a:xfrm>
        </p:spPr>
        <p:txBody>
          <a:bodyPr/>
          <a:lstStyle/>
          <a:p>
            <a:r>
              <a:rPr lang="en-US" dirty="0"/>
              <a:t>L31 3-stage RISC-V processor is augmented with a vector processing unit implementing the proposed register dispersion mechanism</a:t>
            </a:r>
          </a:p>
          <a:p>
            <a:r>
              <a:rPr lang="en-US" dirty="0"/>
              <a:t>CPU was fully implemented in </a:t>
            </a:r>
            <a:r>
              <a:rPr lang="en-US" dirty="0" err="1"/>
              <a:t>CodAL</a:t>
            </a:r>
            <a:r>
              <a:rPr lang="en-US" dirty="0"/>
              <a:t> architecture description language</a:t>
            </a:r>
          </a:p>
          <a:p>
            <a:r>
              <a:rPr lang="en-US" dirty="0"/>
              <a:t>Cycle-accurate simulations and Verilog RTL generation done in </a:t>
            </a:r>
            <a:r>
              <a:rPr lang="en-US" dirty="0" err="1"/>
              <a:t>Codasip</a:t>
            </a:r>
            <a:r>
              <a:rPr lang="en-US" dirty="0"/>
              <a:t> Studio</a:t>
            </a:r>
            <a:endParaRPr lang="el-GR" dirty="0"/>
          </a:p>
        </p:txBody>
      </p:sp>
      <p:pic>
        <p:nvPicPr>
          <p:cNvPr id="5" name="Picture 4" descr="A table of information&#10;&#10;AI-generated content may be incorrect.">
            <a:extLst>
              <a:ext uri="{FF2B5EF4-FFF2-40B4-BE49-F238E27FC236}">
                <a16:creationId xmlns:a16="http://schemas.microsoft.com/office/drawing/2014/main" id="{88546901-6903-1E99-E539-6B2AB2F4B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37" y="702878"/>
            <a:ext cx="5295900" cy="509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A5D84-8595-9090-EA0A-747C48C2674B}"/>
              </a:ext>
            </a:extLst>
          </p:cNvPr>
          <p:cNvSpPr txBox="1"/>
          <p:nvPr/>
        </p:nvSpPr>
        <p:spPr>
          <a:xfrm>
            <a:off x="6607175" y="5796815"/>
            <a:ext cx="5584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R" sz="2400" dirty="0"/>
              <a:t>Vectorized Kernels taken </a:t>
            </a:r>
            <a:r>
              <a:rPr lang="en-GR" sz="2400" i="1" dirty="0"/>
              <a:t>as is </a:t>
            </a:r>
            <a:r>
              <a:rPr lang="en-GR" sz="2400" dirty="0"/>
              <a:t>from various benchmark repositories</a:t>
            </a:r>
          </a:p>
        </p:txBody>
      </p:sp>
    </p:spTree>
    <p:extLst>
      <p:ext uri="{BB962C8B-B14F-4D97-AF65-F5344CB8AC3E}">
        <p14:creationId xmlns:p14="http://schemas.microsoft.com/office/powerpoint/2010/main" val="427898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C49-59E8-A24E-4575-204EF500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Reducing the number of vector registers does not </a:t>
            </a:r>
            <a:r>
              <a:rPr lang="en-US" sz="3600" b="1"/>
              <a:t>hurt performance</a:t>
            </a:r>
            <a:endParaRPr lang="el-GR" sz="3600" b="1" dirty="0"/>
          </a:p>
        </p:txBody>
      </p:sp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F3B21E93-2A87-F988-F52C-1F5E6D26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727"/>
            <a:ext cx="5716971" cy="3659414"/>
          </a:xfrm>
          <a:prstGeom prst="rect">
            <a:avLst/>
          </a:prstGeom>
        </p:spPr>
      </p:pic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BEDE393E-EC2E-5419-3A0F-2BB56199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9631"/>
            <a:ext cx="5738627" cy="3659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19C527-8290-37C7-D1B5-63047FF80914}"/>
              </a:ext>
            </a:extLst>
          </p:cNvPr>
          <p:cNvSpPr txBox="1"/>
          <p:nvPr/>
        </p:nvSpPr>
        <p:spPr>
          <a:xfrm>
            <a:off x="2813906" y="1921901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Speedup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CF266-6042-E664-EAC1-5FF59E54882B}"/>
              </a:ext>
            </a:extLst>
          </p:cNvPr>
          <p:cNvSpPr txBox="1"/>
          <p:nvPr/>
        </p:nvSpPr>
        <p:spPr>
          <a:xfrm>
            <a:off x="7447033" y="1896727"/>
            <a:ext cx="417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Hit ratio in Compact VRF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BC171-72C5-14EF-BE3B-3AC0FEC1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2180"/>
            <a:ext cx="10515600" cy="870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 vector registers seem enough for most applications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045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8816-C005-FF07-6359-B1E86E6B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Hardware cost</a:t>
            </a:r>
            <a:endParaRPr lang="el-G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D395-5EA8-A545-014B-9531420C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280"/>
            <a:ext cx="10515600" cy="102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53% of vector engine area and 23% of total CPU area is saved</a:t>
            </a:r>
          </a:p>
          <a:p>
            <a:pPr marL="0" indent="0">
              <a:buNone/>
            </a:pPr>
            <a:r>
              <a:rPr lang="en-US" dirty="0"/>
              <a:t>Routing congestion inside/near vector register file also improved</a:t>
            </a:r>
            <a:endParaRPr lang="el-GR" dirty="0"/>
          </a:p>
        </p:txBody>
      </p:sp>
      <p:pic>
        <p:nvPicPr>
          <p:cNvPr id="5" name="Picture 4" descr="A colorful background with white text&#10;&#10;AI-generated content may be incorrect.">
            <a:extLst>
              <a:ext uri="{FF2B5EF4-FFF2-40B4-BE49-F238E27FC236}">
                <a16:creationId xmlns:a16="http://schemas.microsoft.com/office/drawing/2014/main" id="{1EA24790-6957-2024-1285-B671F56EC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70" y="1448651"/>
            <a:ext cx="3808844" cy="3857058"/>
          </a:xfrm>
          <a:prstGeom prst="rect">
            <a:avLst/>
          </a:prstGeom>
        </p:spPr>
      </p:pic>
      <p:pic>
        <p:nvPicPr>
          <p:cNvPr id="7" name="Picture 6" descr="A colorful background with white text&#10;&#10;AI-generated content may be incorrect.">
            <a:extLst>
              <a:ext uri="{FF2B5EF4-FFF2-40B4-BE49-F238E27FC236}">
                <a16:creationId xmlns:a16="http://schemas.microsoft.com/office/drawing/2014/main" id="{AC2FC4EC-1CF3-025B-2EE1-146475630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61" y="1972777"/>
            <a:ext cx="3347974" cy="3354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54DBC-DD73-3B07-3B90-C98058D8D153}"/>
              </a:ext>
            </a:extLst>
          </p:cNvPr>
          <p:cNvSpPr txBox="1"/>
          <p:nvPr/>
        </p:nvSpPr>
        <p:spPr>
          <a:xfrm>
            <a:off x="8474718" y="379144"/>
            <a:ext cx="3632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Compact VRF</a:t>
            </a:r>
          </a:p>
          <a:p>
            <a:pPr algn="ctr"/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8 regs+Caching Logic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432BD-0DD1-79BA-23DE-5BA477FD6AB4}"/>
              </a:ext>
            </a:extLst>
          </p:cNvPr>
          <p:cNvCxnSpPr>
            <a:cxnSpLocks/>
          </p:cNvCxnSpPr>
          <p:nvPr/>
        </p:nvCxnSpPr>
        <p:spPr>
          <a:xfrm flipH="1">
            <a:off x="8038214" y="1395713"/>
            <a:ext cx="999460" cy="77332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2AC275-1966-9334-0E62-49DDFF4D840A}"/>
              </a:ext>
            </a:extLst>
          </p:cNvPr>
          <p:cNvSpPr txBox="1"/>
          <p:nvPr/>
        </p:nvSpPr>
        <p:spPr>
          <a:xfrm>
            <a:off x="160244" y="1459474"/>
            <a:ext cx="1510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Full VRF</a:t>
            </a:r>
          </a:p>
          <a:p>
            <a:pPr algn="ctr"/>
            <a:r>
              <a:rPr lang="en-GR" sz="2800" b="1" dirty="0">
                <a:solidFill>
                  <a:schemeClr val="accent1">
                    <a:lumMod val="75000"/>
                  </a:schemeClr>
                </a:solidFill>
              </a:rPr>
              <a:t>32 regs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C145D-41F9-6012-5D14-B751027FC3FD}"/>
              </a:ext>
            </a:extLst>
          </p:cNvPr>
          <p:cNvCxnSpPr>
            <a:cxnSpLocks/>
          </p:cNvCxnSpPr>
          <p:nvPr/>
        </p:nvCxnSpPr>
        <p:spPr>
          <a:xfrm>
            <a:off x="1670466" y="1994259"/>
            <a:ext cx="533891" cy="113998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BFB0F4C-2062-06A2-BBBE-B2F4AA265D8F}"/>
              </a:ext>
            </a:extLst>
          </p:cNvPr>
          <p:cNvSpPr/>
          <p:nvPr/>
        </p:nvSpPr>
        <p:spPr>
          <a:xfrm>
            <a:off x="6113615" y="3429000"/>
            <a:ext cx="799969" cy="54757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078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CDEE-25B2-6DEE-FFE2-AB09D43A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Power savings per application</a:t>
            </a:r>
            <a:endParaRPr lang="el-G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E3C2-AC99-6E1B-1A38-583DFB9F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5701"/>
            <a:ext cx="10515600" cy="1561262"/>
          </a:xfrm>
        </p:spPr>
        <p:txBody>
          <a:bodyPr/>
          <a:lstStyle/>
          <a:p>
            <a:r>
              <a:rPr lang="en-US" dirty="0"/>
              <a:t>Average power savings across benchmarks exceed 10%</a:t>
            </a:r>
          </a:p>
          <a:p>
            <a:r>
              <a:rPr lang="en-US" dirty="0"/>
              <a:t>Fetching required vector registers from memory hierarchy adds a small power overhead that is below</a:t>
            </a:r>
            <a:r>
              <a:rPr lang="el-GR"/>
              <a:t> 1%</a:t>
            </a:r>
            <a:endParaRPr lang="el-GR" dirty="0">
              <a:highlight>
                <a:srgbClr val="FFFF00"/>
              </a:highlight>
            </a:endParaRPr>
          </a:p>
        </p:txBody>
      </p:sp>
      <p:pic>
        <p:nvPicPr>
          <p:cNvPr id="7" name="Picture 6" descr="A blue and black graph&#10;&#10;AI-generated content may be incorrect.">
            <a:extLst>
              <a:ext uri="{FF2B5EF4-FFF2-40B4-BE49-F238E27FC236}">
                <a16:creationId xmlns:a16="http://schemas.microsoft.com/office/drawing/2014/main" id="{D0848F3D-E3F5-7BE4-35D6-A0C87E016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107"/>
            <a:ext cx="12192000" cy="23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715D-2209-0881-03E7-8952D319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Conclusion: Smaller Vector Engine - Same ISA</a:t>
            </a:r>
            <a:endParaRPr lang="el-GR" sz="36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43065A-DFF8-98C2-3A0D-B2DD97C18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96168"/>
              </p:ext>
            </p:extLst>
          </p:nvPr>
        </p:nvGraphicFramePr>
        <p:xfrm>
          <a:off x="838200" y="1354846"/>
          <a:ext cx="101647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6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DD95D-534D-4901-B27C-7EC4EFA6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Why Low-Cost, Parallel-Capable CPUs Are Essential for the Edge</a:t>
            </a:r>
            <a:endParaRPr lang="el-GR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6065C5-7D98-427D-BFEE-0512F23E5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439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2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024-DF10-9EC8-BFF0-19358A2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Low-cost CPUs still need support for data-parallel execution</a:t>
            </a:r>
            <a:endParaRPr lang="el-GR" sz="3600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9606058-A51F-310D-F733-D484E41A5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479723"/>
              </p:ext>
            </p:extLst>
          </p:nvPr>
        </p:nvGraphicFramePr>
        <p:xfrm>
          <a:off x="690280" y="4409861"/>
          <a:ext cx="10974266" cy="453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diagram of a vector system&#10;&#10;AI-generated content may be incorrect.">
            <a:extLst>
              <a:ext uri="{FF2B5EF4-FFF2-40B4-BE49-F238E27FC236}">
                <a16:creationId xmlns:a16="http://schemas.microsoft.com/office/drawing/2014/main" id="{D03E47BC-4513-70CB-D1CE-3A696189E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73" y="1251862"/>
            <a:ext cx="5933077" cy="27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FEA-7623-B105-F0F4-3F75186E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Hardware area breakdown</a:t>
            </a:r>
            <a:endParaRPr lang="el-GR" sz="36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0978F2-C6D5-424C-6267-5F5066F7F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246058"/>
              </p:ext>
            </p:extLst>
          </p:nvPr>
        </p:nvGraphicFramePr>
        <p:xfrm>
          <a:off x="778182" y="1690688"/>
          <a:ext cx="449849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247">
                  <a:extLst>
                    <a:ext uri="{9D8B030D-6E8A-4147-A177-3AD203B41FA5}">
                      <a16:colId xmlns:a16="http://schemas.microsoft.com/office/drawing/2014/main" val="1573481724"/>
                    </a:ext>
                  </a:extLst>
                </a:gridCol>
                <a:gridCol w="2174246">
                  <a:extLst>
                    <a:ext uri="{9D8B030D-6E8A-4147-A177-3AD203B41FA5}">
                      <a16:colId xmlns:a16="http://schemas.microsoft.com/office/drawing/2014/main" val="240864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Codasip L31 RISC-V core (RV32IMFCB)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 Processing Unit (VPU)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8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Issue 3-stage pipelined 200MHz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Register File with 32 vector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32bit scalar RF and ALU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Length 256 b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7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32bit float RF and ALU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lanes with 32-bit SIMD integer and Bfloat16 ALUs 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1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 and Data caches 16KBytes each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Shares memory ports with scalar core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25575"/>
                  </a:ext>
                </a:extLst>
              </a:tr>
            </a:tbl>
          </a:graphicData>
        </a:graphic>
      </p:graphicFrame>
      <p:pic>
        <p:nvPicPr>
          <p:cNvPr id="11" name="Picture 10" descr="A close-up of a pie chart&#10;&#10;AI-generated content may be incorrect.">
            <a:extLst>
              <a:ext uri="{FF2B5EF4-FFF2-40B4-BE49-F238E27FC236}">
                <a16:creationId xmlns:a16="http://schemas.microsoft.com/office/drawing/2014/main" id="{76FCAD9B-FA1D-55BD-AEDC-A2440055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69" y="2747656"/>
            <a:ext cx="5422774" cy="2966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8CCFF-2B75-8BDF-4D7D-4F62ED1CB7D6}"/>
              </a:ext>
            </a:extLst>
          </p:cNvPr>
          <p:cNvSpPr txBox="1"/>
          <p:nvPr/>
        </p:nvSpPr>
        <p:spPr>
          <a:xfrm>
            <a:off x="6470168" y="5783317"/>
            <a:ext cx="511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l-GR" dirty="0" err="1"/>
              <a:t>ardware</a:t>
            </a:r>
            <a:r>
              <a:rPr lang="el-GR" dirty="0"/>
              <a:t> </a:t>
            </a:r>
            <a:r>
              <a:rPr lang="el-GR" dirty="0" err="1"/>
              <a:t>area</a:t>
            </a:r>
            <a:r>
              <a:rPr lang="el-GR" dirty="0"/>
              <a:t> of the </a:t>
            </a:r>
            <a:r>
              <a:rPr lang="el-GR" dirty="0" err="1"/>
              <a:t>main</a:t>
            </a:r>
            <a:r>
              <a:rPr lang="el-GR" dirty="0"/>
              <a:t> </a:t>
            </a:r>
            <a:r>
              <a:rPr lang="el-GR" dirty="0" err="1"/>
              <a:t>components</a:t>
            </a:r>
            <a:r>
              <a:rPr lang="el-GR" dirty="0"/>
              <a:t> of a</a:t>
            </a:r>
            <a:r>
              <a:rPr lang="en-US" dirty="0"/>
              <a:t> 32bit</a:t>
            </a:r>
            <a:r>
              <a:rPr lang="el-GR" dirty="0"/>
              <a:t> RISC-V CPU</a:t>
            </a:r>
            <a:r>
              <a:rPr lang="en-US" dirty="0"/>
              <a:t> with a Vector Length of 256bits</a:t>
            </a:r>
            <a:endParaRPr lang="el-GR" dirty="0"/>
          </a:p>
        </p:txBody>
      </p:sp>
      <p:pic>
        <p:nvPicPr>
          <p:cNvPr id="7" name="Picture 6" descr="A diagram of a vector system&#10;&#10;AI-generated content may be incorrect.">
            <a:extLst>
              <a:ext uri="{FF2B5EF4-FFF2-40B4-BE49-F238E27FC236}">
                <a16:creationId xmlns:a16="http://schemas.microsoft.com/office/drawing/2014/main" id="{3C1EF178-7775-7320-698C-018E29651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11" y="428352"/>
            <a:ext cx="4593903" cy="21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DFC3-CCFC-E9B8-8252-D485FD03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Reduced vector length hurts </a:t>
            </a:r>
            <a:r>
              <a:rPr lang="en-US" sz="3600" b="1" dirty="0"/>
              <a:t>data-level parallelism</a:t>
            </a:r>
            <a:endParaRPr lang="el-G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187E-F98C-CDB2-EE04-4D2E01D9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maximum vector length can reduce the cost of the vector register file</a:t>
            </a:r>
          </a:p>
          <a:p>
            <a:r>
              <a:rPr lang="en-US" dirty="0"/>
              <a:t>This design choice comes with a significant performance penalty</a:t>
            </a:r>
            <a:endParaRPr lang="el-GR" dirty="0"/>
          </a:p>
        </p:txBody>
      </p:sp>
      <p:pic>
        <p:nvPicPr>
          <p:cNvPr id="6" name="Picture 5" descr="A graph of data with text&#10;&#10;AI-generated content may be incorrect.">
            <a:extLst>
              <a:ext uri="{FF2B5EF4-FFF2-40B4-BE49-F238E27FC236}">
                <a16:creationId xmlns:a16="http://schemas.microsoft.com/office/drawing/2014/main" id="{252BCA1C-8EE9-5B4D-4A38-77D4953D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28" y="3429000"/>
            <a:ext cx="6107344" cy="3246839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DDF5C759-F3AB-4327-8754-FEAD0EEB4A70}"/>
              </a:ext>
            </a:extLst>
          </p:cNvPr>
          <p:cNvSpPr txBox="1"/>
          <p:nvPr/>
        </p:nvSpPr>
        <p:spPr>
          <a:xfrm>
            <a:off x="3734308" y="3252625"/>
            <a:ext cx="1455527" cy="3527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accent1"/>
                </a:solidFill>
              </a:rPr>
              <a:t>Full-size VRF</a:t>
            </a:r>
            <a:endParaRPr lang="el-GR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F86-1F77-5628-A52A-EFA60FF2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3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How many vector registers are used by vector kernels?</a:t>
            </a:r>
            <a:endParaRPr lang="el-G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320A-15D1-4D7A-AC2C-4904EC07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and DSP vector workloads typically access only a small subset of vector registers at any given time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Not a provable property but an empirical observation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Cray computers had 8 vector registers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ARM M-profile Vector Extensions (MVE) </a:t>
            </a:r>
            <a:br>
              <a:rPr lang="en-GB" sz="2800" dirty="0"/>
            </a:br>
            <a:r>
              <a:rPr lang="en-GB" sz="2800" dirty="0"/>
              <a:t>use 8 vector registers</a:t>
            </a:r>
            <a:endParaRPr lang="el-GR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B01EC-8EF6-8761-8ABA-60C19B3FF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01969"/>
              </p:ext>
            </p:extLst>
          </p:nvPr>
        </p:nvGraphicFramePr>
        <p:xfrm>
          <a:off x="8066566" y="3158192"/>
          <a:ext cx="32872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898">
                  <a:extLst>
                    <a:ext uri="{9D8B030D-6E8A-4147-A177-3AD203B41FA5}">
                      <a16:colId xmlns:a16="http://schemas.microsoft.com/office/drawing/2014/main" val="2555055265"/>
                    </a:ext>
                  </a:extLst>
                </a:gridCol>
                <a:gridCol w="1205336">
                  <a:extLst>
                    <a:ext uri="{9D8B030D-6E8A-4147-A177-3AD203B41FA5}">
                      <a16:colId xmlns:a16="http://schemas.microsoft.com/office/drawing/2014/main" val="312668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# Vector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5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GEMM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3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GEMV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CNN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Jacoi-2D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6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dirty="0"/>
                        <a:t>2D 7x7 Conv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C469-4E5C-0C57-31DB-D02EAA6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Reduce VRF using Register dispersion </a:t>
            </a:r>
            <a:endParaRPr lang="el-GR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67AC5-792F-F0D8-C6EB-C471427F1589}"/>
              </a:ext>
            </a:extLst>
          </p:cNvPr>
          <p:cNvSpPr/>
          <p:nvPr/>
        </p:nvSpPr>
        <p:spPr>
          <a:xfrm>
            <a:off x="2044298" y="1688183"/>
            <a:ext cx="2189527" cy="156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Vector </a:t>
            </a:r>
          </a:p>
          <a:p>
            <a:pPr algn="ctr"/>
            <a:r>
              <a:rPr lang="en-US" sz="2400" dirty="0"/>
              <a:t>Register File</a:t>
            </a:r>
            <a:endParaRPr lang="el-GR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FD0674-3306-05C7-BFB6-4D9A84A46A10}"/>
              </a:ext>
            </a:extLst>
          </p:cNvPr>
          <p:cNvCxnSpPr>
            <a:cxnSpLocks/>
          </p:cNvCxnSpPr>
          <p:nvPr/>
        </p:nvCxnSpPr>
        <p:spPr>
          <a:xfrm>
            <a:off x="1872324" y="1688183"/>
            <a:ext cx="0" cy="15687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A70D7F-EC79-070E-8B52-4782BEDC2D12}"/>
              </a:ext>
            </a:extLst>
          </p:cNvPr>
          <p:cNvSpPr txBox="1"/>
          <p:nvPr/>
        </p:nvSpPr>
        <p:spPr>
          <a:xfrm>
            <a:off x="684946" y="2149387"/>
            <a:ext cx="110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vector</a:t>
            </a:r>
          </a:p>
          <a:p>
            <a:r>
              <a:rPr lang="en-US" dirty="0"/>
              <a:t>registers</a:t>
            </a:r>
            <a:endParaRPr lang="el-G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C4561-A8D5-91BE-15A8-D415B91E6A02}"/>
              </a:ext>
            </a:extLst>
          </p:cNvPr>
          <p:cNvSpPr/>
          <p:nvPr/>
        </p:nvSpPr>
        <p:spPr>
          <a:xfrm>
            <a:off x="9848448" y="1664484"/>
            <a:ext cx="1287970" cy="1579739"/>
          </a:xfrm>
          <a:prstGeom prst="rect">
            <a:avLst/>
          </a:prstGeom>
          <a:pattFill prst="pct10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Hierarchy</a:t>
            </a:r>
            <a:endParaRPr lang="el-GR" sz="2000" dirty="0">
              <a:solidFill>
                <a:schemeClr val="tx1"/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8AE553EE-D55D-5E5D-F56E-AD59B1D3A3BC}"/>
              </a:ext>
            </a:extLst>
          </p:cNvPr>
          <p:cNvSpPr/>
          <p:nvPr/>
        </p:nvSpPr>
        <p:spPr>
          <a:xfrm>
            <a:off x="9282558" y="1843267"/>
            <a:ext cx="491823" cy="3103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E5BA6-C124-8235-9530-890230D7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8008"/>
            <a:ext cx="10515600" cy="320759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A full-sized Vector Register File, as defined by the ISA, is often unnecessary for maintaining peak performance.</a:t>
            </a:r>
          </a:p>
          <a:p>
            <a:pPr lvl="0"/>
            <a:r>
              <a:rPr lang="en-US" sz="2800" dirty="0"/>
              <a:t>Design a vector processor with </a:t>
            </a:r>
            <a:r>
              <a:rPr lang="en-US" sz="2800" b="1" dirty="0"/>
              <a:t>less physical vector registers</a:t>
            </a:r>
          </a:p>
          <a:p>
            <a:pPr lvl="1"/>
            <a:r>
              <a:rPr lang="en-US" dirty="0"/>
              <a:t>A compact VRF acts like a cache and holds only the most recently used vector registers </a:t>
            </a:r>
          </a:p>
          <a:p>
            <a:pPr lvl="1"/>
            <a:r>
              <a:rPr lang="en-US" dirty="0"/>
              <a:t>The remaining architectural registers are </a:t>
            </a:r>
            <a:r>
              <a:rPr lang="en-US" b="1" dirty="0"/>
              <a:t>dispersed</a:t>
            </a:r>
            <a:r>
              <a:rPr lang="en-US" dirty="0"/>
              <a:t> across the memory hierarchy (cache and main memory) and fetched on demand.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A36A0F-18CD-B271-16F8-7B910DC74E32}"/>
              </a:ext>
            </a:extLst>
          </p:cNvPr>
          <p:cNvCxnSpPr>
            <a:cxnSpLocks/>
          </p:cNvCxnSpPr>
          <p:nvPr/>
        </p:nvCxnSpPr>
        <p:spPr>
          <a:xfrm>
            <a:off x="6852480" y="1664484"/>
            <a:ext cx="0" cy="66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3F0B27-FA6C-5A16-09EB-3766D974B5E4}"/>
              </a:ext>
            </a:extLst>
          </p:cNvPr>
          <p:cNvSpPr txBox="1"/>
          <p:nvPr/>
        </p:nvSpPr>
        <p:spPr>
          <a:xfrm>
            <a:off x="5737615" y="1688183"/>
            <a:ext cx="104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vector</a:t>
            </a:r>
          </a:p>
          <a:p>
            <a:r>
              <a:rPr lang="en-US" dirty="0"/>
              <a:t>registers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C9BA2-144D-54DF-89B5-61F986891DB7}"/>
              </a:ext>
            </a:extLst>
          </p:cNvPr>
          <p:cNvCxnSpPr>
            <a:cxnSpLocks/>
          </p:cNvCxnSpPr>
          <p:nvPr/>
        </p:nvCxnSpPr>
        <p:spPr>
          <a:xfrm flipH="1">
            <a:off x="2024724" y="1542423"/>
            <a:ext cx="220910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9BDE5B-8AD9-BF7E-7824-F5E6C67749F7}"/>
              </a:ext>
            </a:extLst>
          </p:cNvPr>
          <p:cNvSpPr txBox="1"/>
          <p:nvPr/>
        </p:nvSpPr>
        <p:spPr>
          <a:xfrm>
            <a:off x="2361027" y="1318851"/>
            <a:ext cx="1556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R" dirty="0"/>
              <a:t>Vector Length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7B1B2-9BA7-BDD3-D965-9E129DD981F9}"/>
              </a:ext>
            </a:extLst>
          </p:cNvPr>
          <p:cNvCxnSpPr>
            <a:cxnSpLocks/>
          </p:cNvCxnSpPr>
          <p:nvPr/>
        </p:nvCxnSpPr>
        <p:spPr>
          <a:xfrm flipH="1">
            <a:off x="6964558" y="1503834"/>
            <a:ext cx="220910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FF15-D1D7-E5EC-5528-72C91D7D986B}"/>
              </a:ext>
            </a:extLst>
          </p:cNvPr>
          <p:cNvSpPr txBox="1"/>
          <p:nvPr/>
        </p:nvSpPr>
        <p:spPr>
          <a:xfrm>
            <a:off x="7300861" y="1280262"/>
            <a:ext cx="1556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R" dirty="0"/>
              <a:t>Vector Length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33C46-63EE-9B33-65FA-F637B9AC1605}"/>
              </a:ext>
            </a:extLst>
          </p:cNvPr>
          <p:cNvSpPr/>
          <p:nvPr/>
        </p:nvSpPr>
        <p:spPr>
          <a:xfrm>
            <a:off x="6992180" y="2313911"/>
            <a:ext cx="2189527" cy="93031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4E7B7F39-F0E7-46D9-1ED8-00956B3FD8BA}"/>
              </a:ext>
            </a:extLst>
          </p:cNvPr>
          <p:cNvSpPr/>
          <p:nvPr/>
        </p:nvSpPr>
        <p:spPr>
          <a:xfrm>
            <a:off x="7816751" y="2348959"/>
            <a:ext cx="504713" cy="4907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65492-FE39-F418-337F-35A1C6109681}"/>
              </a:ext>
            </a:extLst>
          </p:cNvPr>
          <p:cNvSpPr/>
          <p:nvPr/>
        </p:nvSpPr>
        <p:spPr>
          <a:xfrm>
            <a:off x="6992180" y="1690688"/>
            <a:ext cx="2189527" cy="641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Compact Vector </a:t>
            </a:r>
          </a:p>
          <a:p>
            <a:pPr algn="ctr"/>
            <a:r>
              <a:rPr lang="en-US" sz="2000" dirty="0"/>
              <a:t>Register File</a:t>
            </a:r>
            <a:endParaRPr lang="el-GR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26EEABE-3E02-2CAF-914B-FE016E429864}"/>
              </a:ext>
            </a:extLst>
          </p:cNvPr>
          <p:cNvSpPr/>
          <p:nvPr/>
        </p:nvSpPr>
        <p:spPr>
          <a:xfrm>
            <a:off x="4735899" y="2243054"/>
            <a:ext cx="609600" cy="5360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972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18D0-3F16-271D-0205-6F8BFA00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4E29944C-D46A-0082-1A15-602A7DB01C3B}"/>
              </a:ext>
            </a:extLst>
          </p:cNvPr>
          <p:cNvSpPr txBox="1"/>
          <p:nvPr/>
        </p:nvSpPr>
        <p:spPr>
          <a:xfrm>
            <a:off x="8027580" y="2108488"/>
            <a:ext cx="179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Load v1 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A62CE5-FF31-692E-9B23-BBC074A879BA}"/>
              </a:ext>
            </a:extLst>
          </p:cNvPr>
          <p:cNvSpPr txBox="1"/>
          <p:nvPr/>
        </p:nvSpPr>
        <p:spPr>
          <a:xfrm>
            <a:off x="6224895" y="2116301"/>
            <a:ext cx="15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Load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A3AA3-2E54-83C6-0922-6301A929DF49}"/>
              </a:ext>
            </a:extLst>
          </p:cNvPr>
          <p:cNvSpPr txBox="1"/>
          <p:nvPr/>
        </p:nvSpPr>
        <p:spPr>
          <a:xfrm>
            <a:off x="6155080" y="2111274"/>
            <a:ext cx="16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Load 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187171-ABDA-6F36-FEF7-C3C3D8BD4671}"/>
              </a:ext>
            </a:extLst>
          </p:cNvPr>
          <p:cNvSpPr txBox="1"/>
          <p:nvPr/>
        </p:nvSpPr>
        <p:spPr>
          <a:xfrm>
            <a:off x="9178117" y="2884423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523440-ABCD-A950-32B6-CDC8E538512C}"/>
              </a:ext>
            </a:extLst>
          </p:cNvPr>
          <p:cNvSpPr txBox="1"/>
          <p:nvPr/>
        </p:nvSpPr>
        <p:spPr>
          <a:xfrm>
            <a:off x="6388574" y="2108488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vadd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61D996-3D24-79E2-EE78-CD7B32AE3DBA}"/>
              </a:ext>
            </a:extLst>
          </p:cNvPr>
          <p:cNvSpPr txBox="1"/>
          <p:nvPr/>
        </p:nvSpPr>
        <p:spPr>
          <a:xfrm>
            <a:off x="8045214" y="2100608"/>
            <a:ext cx="176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941AC2-FA2F-DB40-834A-7B638DB63621}"/>
              </a:ext>
            </a:extLst>
          </p:cNvPr>
          <p:cNvCxnSpPr>
            <a:cxnSpLocks/>
          </p:cNvCxnSpPr>
          <p:nvPr/>
        </p:nvCxnSpPr>
        <p:spPr>
          <a:xfrm flipV="1">
            <a:off x="6576261" y="2466463"/>
            <a:ext cx="940864" cy="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6CD948-448A-B12E-F505-EA4D50A9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Microarchitecture of Compact VRF</a:t>
            </a:r>
            <a:endParaRPr lang="el-GR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A392CA-034A-67B7-56AD-1A9086E4F303}"/>
              </a:ext>
            </a:extLst>
          </p:cNvPr>
          <p:cNvSpPr txBox="1"/>
          <p:nvPr/>
        </p:nvSpPr>
        <p:spPr>
          <a:xfrm>
            <a:off x="4613332" y="2827920"/>
            <a:ext cx="11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Not Found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BBE36A-58F1-0BB4-6085-FBD81136F150}"/>
              </a:ext>
            </a:extLst>
          </p:cNvPr>
          <p:cNvSpPr txBox="1"/>
          <p:nvPr/>
        </p:nvSpPr>
        <p:spPr>
          <a:xfrm>
            <a:off x="8403366" y="4517436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v2 placed to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cVRF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D4B1A4-5B9F-ED77-C6F8-20A88BC99B0C}"/>
              </a:ext>
            </a:extLst>
          </p:cNvPr>
          <p:cNvSpPr txBox="1"/>
          <p:nvPr/>
        </p:nvSpPr>
        <p:spPr>
          <a:xfrm>
            <a:off x="8403367" y="4510621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v1 placed to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cVRF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55A2C1-8839-6231-2E62-5D3CD9CDA395}"/>
              </a:ext>
            </a:extLst>
          </p:cNvPr>
          <p:cNvSpPr txBox="1"/>
          <p:nvPr/>
        </p:nvSpPr>
        <p:spPr>
          <a:xfrm>
            <a:off x="5073588" y="4722636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Check if v1 is present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23A4-DCA6-8DF4-ADB0-73F82E94A6A4}"/>
              </a:ext>
            </a:extLst>
          </p:cNvPr>
          <p:cNvSpPr txBox="1"/>
          <p:nvPr/>
        </p:nvSpPr>
        <p:spPr>
          <a:xfrm>
            <a:off x="9177213" y="2613787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62412-1A33-6931-DB82-87271EB2635E}"/>
              </a:ext>
            </a:extLst>
          </p:cNvPr>
          <p:cNvSpPr txBox="1"/>
          <p:nvPr/>
        </p:nvSpPr>
        <p:spPr>
          <a:xfrm>
            <a:off x="2991025" y="1982476"/>
            <a:ext cx="17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vadd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75ED1B-73FD-1FDC-FEFE-E6FE4D8D050A}"/>
              </a:ext>
            </a:extLst>
          </p:cNvPr>
          <p:cNvGrpSpPr/>
          <p:nvPr/>
        </p:nvGrpSpPr>
        <p:grpSpPr>
          <a:xfrm>
            <a:off x="4378774" y="2097794"/>
            <a:ext cx="252959" cy="2183312"/>
            <a:chOff x="2805799" y="187325"/>
            <a:chExt cx="215900" cy="1873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F08880-F69F-4C12-4DCA-957045B3D5B7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729037-4408-51FD-6D13-279A6F08C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C3CEBD-BE87-FDA9-E371-947B605A99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F21554-7B98-DFE0-3767-7CD1FFEB80C3}"/>
              </a:ext>
            </a:extLst>
          </p:cNvPr>
          <p:cNvSpPr/>
          <p:nvPr/>
        </p:nvSpPr>
        <p:spPr>
          <a:xfrm>
            <a:off x="882134" y="2068645"/>
            <a:ext cx="2514645" cy="152688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6061B-0B8F-F763-4005-43A51DE78F93}"/>
              </a:ext>
            </a:extLst>
          </p:cNvPr>
          <p:cNvCxnSpPr>
            <a:cxnSpLocks/>
          </p:cNvCxnSpPr>
          <p:nvPr/>
        </p:nvCxnSpPr>
        <p:spPr>
          <a:xfrm>
            <a:off x="3401732" y="2345842"/>
            <a:ext cx="966073" cy="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76A24D-4C0F-C393-5D73-26565F4A1279}"/>
              </a:ext>
            </a:extLst>
          </p:cNvPr>
          <p:cNvSpPr txBox="1"/>
          <p:nvPr/>
        </p:nvSpPr>
        <p:spPr>
          <a:xfrm>
            <a:off x="1553475" y="1638922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ICACHE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A9386C-360C-E113-5399-0EB57CBFF676}"/>
              </a:ext>
            </a:extLst>
          </p:cNvPr>
          <p:cNvGraphicFramePr>
            <a:graphicFrameLocks noGrp="1"/>
          </p:cNvGraphicFramePr>
          <p:nvPr/>
        </p:nvGraphicFramePr>
        <p:xfrm>
          <a:off x="1016634" y="2140252"/>
          <a:ext cx="2254804" cy="13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04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933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F91247-BA27-4407-C20C-7239E40FC515}"/>
              </a:ext>
            </a:extLst>
          </p:cNvPr>
          <p:cNvSpPr txBox="1"/>
          <p:nvPr/>
        </p:nvSpPr>
        <p:spPr>
          <a:xfrm>
            <a:off x="4179266" y="1745479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IF/ID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5FD61C-B558-26FB-EC76-47056F73AB64}"/>
              </a:ext>
            </a:extLst>
          </p:cNvPr>
          <p:cNvGrpSpPr/>
          <p:nvPr/>
        </p:nvGrpSpPr>
        <p:grpSpPr>
          <a:xfrm>
            <a:off x="7521324" y="2047422"/>
            <a:ext cx="252959" cy="2183312"/>
            <a:chOff x="2805799" y="187325"/>
            <a:chExt cx="215900" cy="18732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D44483-5297-6505-5EC2-583B6E46B161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E7C26D-467C-ECB8-E4D3-C86CB0F38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7C765E-1565-7C00-B192-C4D7C8215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E45A0-4FAB-4463-D350-D82E264B947D}"/>
              </a:ext>
            </a:extLst>
          </p:cNvPr>
          <p:cNvSpPr txBox="1"/>
          <p:nvPr/>
        </p:nvSpPr>
        <p:spPr>
          <a:xfrm>
            <a:off x="7321816" y="1695107"/>
            <a:ext cx="67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ID/EX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3D4103-B264-19D1-EE06-AB69E8E9390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631733" y="2485759"/>
            <a:ext cx="59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2FEFD6-2BF9-BAA2-2BA2-2D06193AC308}"/>
              </a:ext>
            </a:extLst>
          </p:cNvPr>
          <p:cNvSpPr txBox="1"/>
          <p:nvPr/>
        </p:nvSpPr>
        <p:spPr>
          <a:xfrm>
            <a:off x="4713563" y="2421452"/>
            <a:ext cx="44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7EE1E5-EBE1-29A1-791E-32E7A433C2FA}"/>
              </a:ext>
            </a:extLst>
          </p:cNvPr>
          <p:cNvCxnSpPr>
            <a:cxnSpLocks/>
          </p:cNvCxnSpPr>
          <p:nvPr/>
        </p:nvCxnSpPr>
        <p:spPr>
          <a:xfrm>
            <a:off x="4631733" y="2255411"/>
            <a:ext cx="675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588765-22BF-82EF-506A-44309645BA6E}"/>
              </a:ext>
            </a:extLst>
          </p:cNvPr>
          <p:cNvSpPr txBox="1"/>
          <p:nvPr/>
        </p:nvSpPr>
        <p:spPr>
          <a:xfrm>
            <a:off x="4710008" y="2169183"/>
            <a:ext cx="4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F38E22-9BA0-DA3D-ABF6-7B36F3EAAC7B}"/>
              </a:ext>
            </a:extLst>
          </p:cNvPr>
          <p:cNvCxnSpPr>
            <a:cxnSpLocks/>
          </p:cNvCxnSpPr>
          <p:nvPr/>
        </p:nvCxnSpPr>
        <p:spPr>
          <a:xfrm>
            <a:off x="4626437" y="2719456"/>
            <a:ext cx="681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6B6E2A-0C52-D515-415E-16B9CC6A20BB}"/>
              </a:ext>
            </a:extLst>
          </p:cNvPr>
          <p:cNvSpPr txBox="1"/>
          <p:nvPr/>
        </p:nvSpPr>
        <p:spPr>
          <a:xfrm>
            <a:off x="4703771" y="1943127"/>
            <a:ext cx="5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B9104C-7A5C-9D2A-D01D-A30395954926}"/>
              </a:ext>
            </a:extLst>
          </p:cNvPr>
          <p:cNvSpPr/>
          <p:nvPr/>
        </p:nvSpPr>
        <p:spPr>
          <a:xfrm>
            <a:off x="5226029" y="2018892"/>
            <a:ext cx="1350232" cy="9337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cVRF’s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Unit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BB3203F-4F69-C594-D013-96529A3D1C3C}"/>
              </a:ext>
            </a:extLst>
          </p:cNvPr>
          <p:cNvGraphicFramePr>
            <a:graphicFrameLocks noGrp="1"/>
          </p:cNvGraphicFramePr>
          <p:nvPr/>
        </p:nvGraphicFramePr>
        <p:xfrm>
          <a:off x="5564025" y="3244194"/>
          <a:ext cx="74786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61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8BA454B-EFE3-92F4-C42C-EC871A9E53EB}"/>
              </a:ext>
            </a:extLst>
          </p:cNvPr>
          <p:cNvSpPr txBox="1"/>
          <p:nvPr/>
        </p:nvSpPr>
        <p:spPr>
          <a:xfrm>
            <a:off x="5411875" y="4171145"/>
            <a:ext cx="10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Tag Array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561B0D-6662-65CE-E275-DDF0FFD9EE7B}"/>
              </a:ext>
            </a:extLst>
          </p:cNvPr>
          <p:cNvCxnSpPr>
            <a:cxnSpLocks/>
          </p:cNvCxnSpPr>
          <p:nvPr/>
        </p:nvCxnSpPr>
        <p:spPr>
          <a:xfrm flipV="1">
            <a:off x="5721811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E39186E-6A24-3E32-E082-B4BA18581EC0}"/>
              </a:ext>
            </a:extLst>
          </p:cNvPr>
          <p:cNvGraphicFramePr>
            <a:graphicFrameLocks noGrp="1"/>
          </p:cNvGraphicFramePr>
          <p:nvPr/>
        </p:nvGraphicFramePr>
        <p:xfrm>
          <a:off x="8466887" y="2803643"/>
          <a:ext cx="103593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3DB3451-ABDD-0BA3-58EA-2B4ADFE14292}"/>
              </a:ext>
            </a:extLst>
          </p:cNvPr>
          <p:cNvSpPr txBox="1"/>
          <p:nvPr/>
        </p:nvSpPr>
        <p:spPr>
          <a:xfrm>
            <a:off x="8642278" y="2462059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cVRF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EE75DD-1B81-3263-3978-1254472D2586}"/>
              </a:ext>
            </a:extLst>
          </p:cNvPr>
          <p:cNvSpPr/>
          <p:nvPr/>
        </p:nvSpPr>
        <p:spPr>
          <a:xfrm>
            <a:off x="9937068" y="1986920"/>
            <a:ext cx="1416732" cy="2183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A39E53-EBEA-B691-DB0E-EAEA5BC73700}"/>
              </a:ext>
            </a:extLst>
          </p:cNvPr>
          <p:cNvCxnSpPr>
            <a:cxnSpLocks/>
          </p:cNvCxnSpPr>
          <p:nvPr/>
        </p:nvCxnSpPr>
        <p:spPr>
          <a:xfrm>
            <a:off x="7769771" y="2468786"/>
            <a:ext cx="2167297" cy="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94000D-5103-28F6-5164-8D9E6C8B2D91}"/>
              </a:ext>
            </a:extLst>
          </p:cNvPr>
          <p:cNvCxnSpPr>
            <a:cxnSpLocks/>
          </p:cNvCxnSpPr>
          <p:nvPr/>
        </p:nvCxnSpPr>
        <p:spPr>
          <a:xfrm flipH="1">
            <a:off x="9502820" y="2940648"/>
            <a:ext cx="410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7713CBB-D93F-AB4E-C376-3BCCC2F02CD5}"/>
              </a:ext>
            </a:extLst>
          </p:cNvPr>
          <p:cNvSpPr/>
          <p:nvPr/>
        </p:nvSpPr>
        <p:spPr>
          <a:xfrm>
            <a:off x="5285165" y="3319642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EC6A75-FE8C-91D7-5A4B-7DB1856D13B0}"/>
              </a:ext>
            </a:extLst>
          </p:cNvPr>
          <p:cNvSpPr txBox="1"/>
          <p:nvPr/>
        </p:nvSpPr>
        <p:spPr>
          <a:xfrm>
            <a:off x="5128929" y="3039742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27AECA-F85F-4592-71EF-C1B8B1912047}"/>
              </a:ext>
            </a:extLst>
          </p:cNvPr>
          <p:cNvSpPr/>
          <p:nvPr/>
        </p:nvSpPr>
        <p:spPr>
          <a:xfrm>
            <a:off x="8192754" y="3115021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A1F79-2E61-CE29-859A-EF344BF99F08}"/>
              </a:ext>
            </a:extLst>
          </p:cNvPr>
          <p:cNvSpPr txBox="1"/>
          <p:nvPr/>
        </p:nvSpPr>
        <p:spPr>
          <a:xfrm>
            <a:off x="8037406" y="281492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78BE3F-AA25-0D98-9916-D63BF5CC1B08}"/>
              </a:ext>
            </a:extLst>
          </p:cNvPr>
          <p:cNvSpPr txBox="1"/>
          <p:nvPr/>
        </p:nvSpPr>
        <p:spPr>
          <a:xfrm>
            <a:off x="8409513" y="273918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C2F8DA-1A63-04E1-F4AD-8A9429098D4F}"/>
              </a:ext>
            </a:extLst>
          </p:cNvPr>
          <p:cNvSpPr txBox="1"/>
          <p:nvPr/>
        </p:nvSpPr>
        <p:spPr>
          <a:xfrm>
            <a:off x="917852" y="2090554"/>
            <a:ext cx="23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v5,v1,v2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B18FCB-6341-4321-F8E4-5B9DFC99CDA7}"/>
              </a:ext>
            </a:extLst>
          </p:cNvPr>
          <p:cNvSpPr txBox="1"/>
          <p:nvPr/>
        </p:nvSpPr>
        <p:spPr>
          <a:xfrm>
            <a:off x="954100" y="2346019"/>
            <a:ext cx="22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vsub.vv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,v3,v5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A391-B311-AA3C-1475-F00111FD139A}"/>
              </a:ext>
            </a:extLst>
          </p:cNvPr>
          <p:cNvSpPr txBox="1"/>
          <p:nvPr/>
        </p:nvSpPr>
        <p:spPr>
          <a:xfrm>
            <a:off x="898132" y="2617209"/>
            <a:ext cx="24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vmul.vv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,v4,v3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8DD4BC-AC47-2730-50B7-2EFC50A5F445}"/>
              </a:ext>
            </a:extLst>
          </p:cNvPr>
          <p:cNvSpPr txBox="1"/>
          <p:nvPr/>
        </p:nvSpPr>
        <p:spPr>
          <a:xfrm>
            <a:off x="6083801" y="2867520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7434F-30B5-8CC4-DD26-FD9CA6EB9FAE}"/>
              </a:ext>
            </a:extLst>
          </p:cNvPr>
          <p:cNvSpPr txBox="1"/>
          <p:nvPr/>
        </p:nvSpPr>
        <p:spPr>
          <a:xfrm>
            <a:off x="6074477" y="2868149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7C14B5D-EEAF-B948-3474-75E3D087B76C}"/>
              </a:ext>
            </a:extLst>
          </p:cNvPr>
          <p:cNvSpPr/>
          <p:nvPr/>
        </p:nvSpPr>
        <p:spPr>
          <a:xfrm>
            <a:off x="5276007" y="3555169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1D5D99-2448-A597-23C9-842C942B69E7}"/>
              </a:ext>
            </a:extLst>
          </p:cNvPr>
          <p:cNvSpPr txBox="1"/>
          <p:nvPr/>
        </p:nvSpPr>
        <p:spPr>
          <a:xfrm>
            <a:off x="5126942" y="3271758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4F9D1E6-9C90-BF17-13E5-15927A779C70}"/>
              </a:ext>
            </a:extLst>
          </p:cNvPr>
          <p:cNvSpPr/>
          <p:nvPr/>
        </p:nvSpPr>
        <p:spPr>
          <a:xfrm>
            <a:off x="8194053" y="2854869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04247-D489-8CB8-0AD3-61D2E9E0294F}"/>
              </a:ext>
            </a:extLst>
          </p:cNvPr>
          <p:cNvSpPr txBox="1"/>
          <p:nvPr/>
        </p:nvSpPr>
        <p:spPr>
          <a:xfrm>
            <a:off x="8035968" y="255801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2E9A4-D047-F885-6D9B-5AC0F645AC9B}"/>
              </a:ext>
            </a:extLst>
          </p:cNvPr>
          <p:cNvSpPr txBox="1"/>
          <p:nvPr/>
        </p:nvSpPr>
        <p:spPr>
          <a:xfrm>
            <a:off x="5563280" y="3185837"/>
            <a:ext cx="7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CEA59D-2EB8-D0B5-DBEF-EB69F84A6ED2}"/>
              </a:ext>
            </a:extLst>
          </p:cNvPr>
          <p:cNvCxnSpPr>
            <a:cxnSpLocks/>
          </p:cNvCxnSpPr>
          <p:nvPr/>
        </p:nvCxnSpPr>
        <p:spPr>
          <a:xfrm flipH="1">
            <a:off x="9502819" y="3181252"/>
            <a:ext cx="410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792214-3ACE-95AC-1753-C0CCF2AFB912}"/>
              </a:ext>
            </a:extLst>
          </p:cNvPr>
          <p:cNvSpPr txBox="1"/>
          <p:nvPr/>
        </p:nvSpPr>
        <p:spPr>
          <a:xfrm>
            <a:off x="8413654" y="2985971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C06317-8103-A688-224B-9AED9181166F}"/>
              </a:ext>
            </a:extLst>
          </p:cNvPr>
          <p:cNvSpPr txBox="1"/>
          <p:nvPr/>
        </p:nvSpPr>
        <p:spPr>
          <a:xfrm>
            <a:off x="5366575" y="3419548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90524649-BB7C-F583-8C6C-2E33DE37D1EC}"/>
              </a:ext>
            </a:extLst>
          </p:cNvPr>
          <p:cNvSpPr/>
          <p:nvPr/>
        </p:nvSpPr>
        <p:spPr>
          <a:xfrm>
            <a:off x="5275341" y="3789387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124097-550D-40A3-4056-88F026783565}"/>
              </a:ext>
            </a:extLst>
          </p:cNvPr>
          <p:cNvSpPr txBox="1"/>
          <p:nvPr/>
        </p:nvSpPr>
        <p:spPr>
          <a:xfrm>
            <a:off x="5126638" y="3510381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7E01FD32-4F05-A576-1955-1653AB561BCC}"/>
              </a:ext>
            </a:extLst>
          </p:cNvPr>
          <p:cNvSpPr/>
          <p:nvPr/>
        </p:nvSpPr>
        <p:spPr>
          <a:xfrm>
            <a:off x="8190038" y="3347220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2316D6-DC06-FAB1-070B-D315146B7A21}"/>
              </a:ext>
            </a:extLst>
          </p:cNvPr>
          <p:cNvSpPr txBox="1"/>
          <p:nvPr/>
        </p:nvSpPr>
        <p:spPr>
          <a:xfrm>
            <a:off x="8037406" y="3047191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5" name="Speech Bubble: Oval 74">
            <a:extLst>
              <a:ext uri="{FF2B5EF4-FFF2-40B4-BE49-F238E27FC236}">
                <a16:creationId xmlns:a16="http://schemas.microsoft.com/office/drawing/2014/main" id="{A02F9040-29EA-FD27-E8B9-78320C87B27B}"/>
              </a:ext>
            </a:extLst>
          </p:cNvPr>
          <p:cNvSpPr/>
          <p:nvPr/>
        </p:nvSpPr>
        <p:spPr bwMode="auto">
          <a:xfrm rot="10800000">
            <a:off x="2601483" y="4502341"/>
            <a:ext cx="1633023" cy="1200328"/>
          </a:xfrm>
          <a:prstGeom prst="wedgeEllipseCallout">
            <a:avLst>
              <a:gd name="adj1" fmla="val 28150"/>
              <a:gd name="adj2" fmla="val 6011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AA86A8-6D90-6CA7-457F-86A734990143}"/>
              </a:ext>
            </a:extLst>
          </p:cNvPr>
          <p:cNvSpPr txBox="1"/>
          <p:nvPr/>
        </p:nvSpPr>
        <p:spPr>
          <a:xfrm>
            <a:off x="2460716" y="4607672"/>
            <a:ext cx="188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 vector instructions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7" name="Speech Bubble: Oval 76">
            <a:extLst>
              <a:ext uri="{FF2B5EF4-FFF2-40B4-BE49-F238E27FC236}">
                <a16:creationId xmlns:a16="http://schemas.microsoft.com/office/drawing/2014/main" id="{3EAE9805-6E73-1CFA-904C-14913BED7EE6}"/>
              </a:ext>
            </a:extLst>
          </p:cNvPr>
          <p:cNvSpPr/>
          <p:nvPr/>
        </p:nvSpPr>
        <p:spPr bwMode="auto">
          <a:xfrm rot="10800000">
            <a:off x="5175371" y="4601816"/>
            <a:ext cx="1400890" cy="796163"/>
          </a:xfrm>
          <a:prstGeom prst="wedgeEllipseCallout">
            <a:avLst>
              <a:gd name="adj1" fmla="val -4393"/>
              <a:gd name="adj2" fmla="val 5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E403A5-A7C3-952D-909A-D59AEC320393}"/>
              </a:ext>
            </a:extLst>
          </p:cNvPr>
          <p:cNvSpPr txBox="1"/>
          <p:nvPr/>
        </p:nvSpPr>
        <p:spPr>
          <a:xfrm>
            <a:off x="5072885" y="4726435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Check if v2 is present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9" name="Speech Bubble: Oval 78">
            <a:extLst>
              <a:ext uri="{FF2B5EF4-FFF2-40B4-BE49-F238E27FC236}">
                <a16:creationId xmlns:a16="http://schemas.microsoft.com/office/drawing/2014/main" id="{FBABA2D8-5240-13AB-A526-774D298AB5C2}"/>
              </a:ext>
            </a:extLst>
          </p:cNvPr>
          <p:cNvSpPr/>
          <p:nvPr/>
        </p:nvSpPr>
        <p:spPr bwMode="auto">
          <a:xfrm rot="10800000">
            <a:off x="8409513" y="4427142"/>
            <a:ext cx="1552104" cy="868471"/>
          </a:xfrm>
          <a:prstGeom prst="wedgeEllipseCallout">
            <a:avLst>
              <a:gd name="adj1" fmla="val 14444"/>
              <a:gd name="adj2" fmla="val 65968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5270FA80-789D-E0FE-17E4-857741064EAD}"/>
              </a:ext>
            </a:extLst>
          </p:cNvPr>
          <p:cNvSpPr/>
          <p:nvPr/>
        </p:nvSpPr>
        <p:spPr bwMode="auto">
          <a:xfrm rot="10800000">
            <a:off x="5180857" y="4601819"/>
            <a:ext cx="1395404" cy="782957"/>
          </a:xfrm>
          <a:prstGeom prst="wedgeEllipseCallout">
            <a:avLst>
              <a:gd name="adj1" fmla="val -4393"/>
              <a:gd name="adj2" fmla="val 5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0F9B4F-3272-53FD-D89A-57EE188E0FEF}"/>
              </a:ext>
            </a:extLst>
          </p:cNvPr>
          <p:cNvGrpSpPr/>
          <p:nvPr/>
        </p:nvGrpSpPr>
        <p:grpSpPr>
          <a:xfrm>
            <a:off x="1919593" y="3811686"/>
            <a:ext cx="439558" cy="572807"/>
            <a:chOff x="3694799" y="250825"/>
            <a:chExt cx="215900" cy="187325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F3B529-7DD7-FACC-3B98-E8C037A82535}"/>
                </a:ext>
              </a:extLst>
            </p:cNvPr>
            <p:cNvSpPr/>
            <p:nvPr/>
          </p:nvSpPr>
          <p:spPr>
            <a:xfrm>
              <a:off x="3694799" y="2508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AFF18B3-61DA-269D-6311-0A4874533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799" y="1725379"/>
              <a:ext cx="107950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0C0F1FC-4B72-FB7F-0AC1-F80084F37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0950" y="1725379"/>
              <a:ext cx="119749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E70625-B669-A78B-C737-7D370F8F3422}"/>
              </a:ext>
            </a:extLst>
          </p:cNvPr>
          <p:cNvCxnSpPr>
            <a:stCxn id="91" idx="0"/>
            <a:endCxn id="10" idx="2"/>
          </p:cNvCxnSpPr>
          <p:nvPr/>
        </p:nvCxnSpPr>
        <p:spPr>
          <a:xfrm flipV="1">
            <a:off x="2139372" y="3595530"/>
            <a:ext cx="85" cy="21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F72BA4-FE67-D523-7756-B121718DF634}"/>
              </a:ext>
            </a:extLst>
          </p:cNvPr>
          <p:cNvSpPr txBox="1"/>
          <p:nvPr/>
        </p:nvSpPr>
        <p:spPr>
          <a:xfrm>
            <a:off x="1195482" y="3817912"/>
            <a:ext cx="18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1A9C80F-00D5-E7AF-694A-35FB08ED0C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6623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678592B-88D9-BC4A-B682-84F33D49DF19}"/>
              </a:ext>
            </a:extLst>
          </p:cNvPr>
          <p:cNvSpPr txBox="1"/>
          <p:nvPr/>
        </p:nvSpPr>
        <p:spPr>
          <a:xfrm>
            <a:off x="11118338" y="519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7E821-DB6E-0067-B09B-CA0318F344B7}"/>
              </a:ext>
            </a:extLst>
          </p:cNvPr>
          <p:cNvSpPr txBox="1"/>
          <p:nvPr/>
        </p:nvSpPr>
        <p:spPr>
          <a:xfrm>
            <a:off x="8425806" y="3214332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7FF33B-9427-4624-1C61-2E70D0BC27F9}"/>
              </a:ext>
            </a:extLst>
          </p:cNvPr>
          <p:cNvSpPr/>
          <p:nvPr/>
        </p:nvSpPr>
        <p:spPr>
          <a:xfrm>
            <a:off x="8190038" y="3602042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8C4F3-FFFD-E11E-BBAF-8B7C42046BE5}"/>
              </a:ext>
            </a:extLst>
          </p:cNvPr>
          <p:cNvSpPr txBox="1"/>
          <p:nvPr/>
        </p:nvSpPr>
        <p:spPr>
          <a:xfrm>
            <a:off x="8037406" y="3302013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E27BD-9993-63F4-C1E8-1E057C3CE2BE}"/>
              </a:ext>
            </a:extLst>
          </p:cNvPr>
          <p:cNvSpPr txBox="1"/>
          <p:nvPr/>
        </p:nvSpPr>
        <p:spPr>
          <a:xfrm>
            <a:off x="7511953" y="3098954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vadd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C7C6E3-E855-2C0B-4490-B74EE0E52A91}"/>
              </a:ext>
            </a:extLst>
          </p:cNvPr>
          <p:cNvCxnSpPr>
            <a:cxnSpLocks/>
          </p:cNvCxnSpPr>
          <p:nvPr/>
        </p:nvCxnSpPr>
        <p:spPr>
          <a:xfrm>
            <a:off x="7769772" y="3401311"/>
            <a:ext cx="697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62EEDE-22C0-30D7-9C67-7829C4ADFFED}"/>
              </a:ext>
            </a:extLst>
          </p:cNvPr>
          <p:cNvSpPr/>
          <p:nvPr/>
        </p:nvSpPr>
        <p:spPr>
          <a:xfrm>
            <a:off x="5275037" y="4048881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45016-E04C-73FF-7D88-6987A69ED7E8}"/>
              </a:ext>
            </a:extLst>
          </p:cNvPr>
          <p:cNvSpPr txBox="1"/>
          <p:nvPr/>
        </p:nvSpPr>
        <p:spPr>
          <a:xfrm>
            <a:off x="5126334" y="3769875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E1CAAE-1055-0E4A-4023-25AD973B0CE1}"/>
              </a:ext>
            </a:extLst>
          </p:cNvPr>
          <p:cNvSpPr txBox="1"/>
          <p:nvPr/>
        </p:nvSpPr>
        <p:spPr>
          <a:xfrm>
            <a:off x="5360656" y="366484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C1250A52-92E4-BF68-1E4B-1E835213B803}"/>
              </a:ext>
            </a:extLst>
          </p:cNvPr>
          <p:cNvGraphicFramePr>
            <a:graphicFrameLocks noGrp="1"/>
          </p:cNvGraphicFramePr>
          <p:nvPr/>
        </p:nvGraphicFramePr>
        <p:xfrm>
          <a:off x="8466886" y="3971282"/>
          <a:ext cx="10359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3B8B3F6C-3B09-A7E0-C366-3E66CD604395}"/>
              </a:ext>
            </a:extLst>
          </p:cNvPr>
          <p:cNvSpPr txBox="1"/>
          <p:nvPr/>
        </p:nvSpPr>
        <p:spPr>
          <a:xfrm>
            <a:off x="8466886" y="3908536"/>
            <a:ext cx="103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v0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049CF2-C00B-D33C-F69F-AC819700A720}"/>
              </a:ext>
            </a:extLst>
          </p:cNvPr>
          <p:cNvSpPr txBox="1"/>
          <p:nvPr/>
        </p:nvSpPr>
        <p:spPr>
          <a:xfrm>
            <a:off x="6074839" y="2863466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6B36EB-109F-ACD3-DD94-627020F25FE5}"/>
              </a:ext>
            </a:extLst>
          </p:cNvPr>
          <p:cNvSpPr txBox="1"/>
          <p:nvPr/>
        </p:nvSpPr>
        <p:spPr>
          <a:xfrm>
            <a:off x="5056942" y="4686476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Destination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absent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4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2" grpId="0"/>
      <p:bldP spid="52" grpId="1"/>
      <p:bldP spid="38" grpId="0"/>
      <p:bldP spid="38" grpId="1"/>
      <p:bldP spid="38" grpId="2"/>
      <p:bldP spid="65" grpId="0"/>
      <p:bldP spid="65" grpId="1"/>
      <p:bldP spid="72" grpId="0"/>
      <p:bldP spid="43" grpId="0"/>
      <p:bldP spid="43" grpId="1"/>
      <p:bldP spid="43" grpId="2"/>
      <p:bldP spid="58" grpId="0"/>
      <p:bldP spid="58" grpId="1"/>
      <p:bldP spid="80" grpId="0"/>
      <p:bldP spid="80" grpId="1"/>
      <p:bldP spid="80" grpId="2"/>
      <p:bldP spid="82" grpId="0"/>
      <p:bldP spid="82" grpId="1"/>
      <p:bldP spid="84" grpId="0"/>
      <p:bldP spid="84" grpId="1"/>
      <p:bldP spid="4" grpId="0"/>
      <p:bldP spid="4" grpId="1"/>
      <p:bldP spid="5" grpId="0"/>
      <p:bldP spid="10" grpId="0" animBg="1"/>
      <p:bldP spid="18" grpId="0"/>
      <p:bldP spid="20" grpId="0"/>
      <p:bldP spid="25" grpId="0"/>
      <p:bldP spid="27" grpId="0"/>
      <p:bldP spid="29" grpId="0"/>
      <p:bldP spid="31" grpId="0"/>
      <p:bldP spid="32" grpId="0" animBg="1"/>
      <p:bldP spid="34" grpId="0"/>
      <p:bldP spid="40" grpId="0"/>
      <p:bldP spid="41" grpId="0" animBg="1"/>
      <p:bldP spid="47" grpId="0" animBg="1"/>
      <p:bldP spid="47" grpId="1" animBg="1"/>
      <p:bldP spid="48" grpId="0"/>
      <p:bldP spid="48" grpId="1"/>
      <p:bldP spid="49" grpId="0" animBg="1"/>
      <p:bldP spid="49" grpId="1" animBg="1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9" grpId="0"/>
      <p:bldP spid="59" grpId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/>
      <p:bldP spid="63" grpId="1"/>
      <p:bldP spid="3" grpId="0"/>
      <p:bldP spid="66" grpId="0"/>
      <p:bldP spid="67" grpId="0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1" grpId="0"/>
      <p:bldP spid="71" grpId="1"/>
      <p:bldP spid="75" grpId="0" animBg="1"/>
      <p:bldP spid="75" grpId="1" animBg="1"/>
      <p:bldP spid="76" grpId="0"/>
      <p:bldP spid="76" grpId="1"/>
      <p:bldP spid="77" grpId="0" animBg="1"/>
      <p:bldP spid="77" grpId="1" animBg="1"/>
      <p:bldP spid="78" grpId="0"/>
      <p:bldP spid="78" grpId="1"/>
      <p:bldP spid="79" grpId="0" animBg="1"/>
      <p:bldP spid="79" grpId="1" animBg="1"/>
      <p:bldP spid="83" grpId="0" animBg="1"/>
      <p:bldP spid="83" grpId="1" animBg="1"/>
      <p:bldP spid="106" grpId="0"/>
      <p:bldP spid="11" grpId="0"/>
      <p:bldP spid="11" grpId="1"/>
      <p:bldP spid="12" grpId="0" animBg="1"/>
      <p:bldP spid="13" grpId="0"/>
      <p:bldP spid="14" grpId="0"/>
      <p:bldP spid="16" grpId="0" animBg="1"/>
      <p:bldP spid="36" grpId="0"/>
      <p:bldP spid="73" grpId="0"/>
      <p:bldP spid="73" grpId="1"/>
      <p:bldP spid="86" grpId="0"/>
      <p:bldP spid="45" grpId="0"/>
      <p:bldP spid="45" grpId="1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9AC84-2F90-C570-61A5-960FFA48D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FBF7710A-59E5-0422-AD94-4FA5229DE3A6}"/>
              </a:ext>
            </a:extLst>
          </p:cNvPr>
          <p:cNvSpPr txBox="1"/>
          <p:nvPr/>
        </p:nvSpPr>
        <p:spPr>
          <a:xfrm>
            <a:off x="5151697" y="4830496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Check if v</a:t>
            </a:r>
            <a:r>
              <a:rPr lang="el-GR" b="1" dirty="0">
                <a:solidFill>
                  <a:srgbClr val="000000"/>
                </a:solidFill>
                <a:latin typeface="Calibri" pitchFamily="34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is present</a:t>
            </a:r>
            <a:endParaRPr lang="el-GR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D69EED-1F18-F183-8DC7-5FCDCA0B4E13}"/>
              </a:ext>
            </a:extLst>
          </p:cNvPr>
          <p:cNvSpPr txBox="1"/>
          <p:nvPr/>
        </p:nvSpPr>
        <p:spPr>
          <a:xfrm>
            <a:off x="5168448" y="4843423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v1 is located in the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cVRF</a:t>
            </a:r>
            <a:endParaRPr lang="el-GR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DEAE76-16FB-CFF8-099D-4CA61B2F56BC}"/>
              </a:ext>
            </a:extLst>
          </p:cNvPr>
          <p:cNvSpPr txBox="1"/>
          <p:nvPr/>
        </p:nvSpPr>
        <p:spPr>
          <a:xfrm>
            <a:off x="8082599" y="3273208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DCF12B-0CB1-69C3-591B-867E53A5D16D}"/>
              </a:ext>
            </a:extLst>
          </p:cNvPr>
          <p:cNvSpPr txBox="1"/>
          <p:nvPr/>
        </p:nvSpPr>
        <p:spPr>
          <a:xfrm>
            <a:off x="9180079" y="3364761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l-GR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00C962-D93D-0F09-A5E7-77B8B8091C08}"/>
              </a:ext>
            </a:extLst>
          </p:cNvPr>
          <p:cNvSpPr txBox="1"/>
          <p:nvPr/>
        </p:nvSpPr>
        <p:spPr>
          <a:xfrm>
            <a:off x="6084045" y="2848272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b="1" noProof="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C607813-40D6-F41C-B750-79310A3B18F4}"/>
              </a:ext>
            </a:extLst>
          </p:cNvPr>
          <p:cNvSpPr txBox="1"/>
          <p:nvPr/>
        </p:nvSpPr>
        <p:spPr>
          <a:xfrm>
            <a:off x="6083497" y="2850664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AE484C-3129-9922-1A06-B9588C7F7FC4}"/>
              </a:ext>
            </a:extLst>
          </p:cNvPr>
          <p:cNvSpPr txBox="1"/>
          <p:nvPr/>
        </p:nvSpPr>
        <p:spPr>
          <a:xfrm>
            <a:off x="8100631" y="2086604"/>
            <a:ext cx="16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Load v</a:t>
            </a:r>
            <a:r>
              <a:rPr lang="en-US" b="1" noProof="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4CF0F0-B02F-2305-9C06-B063E409C190}"/>
              </a:ext>
            </a:extLst>
          </p:cNvPr>
          <p:cNvSpPr txBox="1"/>
          <p:nvPr/>
        </p:nvSpPr>
        <p:spPr>
          <a:xfrm>
            <a:off x="6190833" y="2106021"/>
            <a:ext cx="16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Load v</a:t>
            </a:r>
            <a:r>
              <a:rPr lang="en-US" b="1" noProof="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3BD991-7D3C-EA18-1C0D-824F20FD00CE}"/>
              </a:ext>
            </a:extLst>
          </p:cNvPr>
          <p:cNvSpPr txBox="1"/>
          <p:nvPr/>
        </p:nvSpPr>
        <p:spPr>
          <a:xfrm>
            <a:off x="6145916" y="2104234"/>
            <a:ext cx="17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vsub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7D89B-3C8F-1DB3-389B-E9FD31CB843C}"/>
              </a:ext>
            </a:extLst>
          </p:cNvPr>
          <p:cNvSpPr txBox="1"/>
          <p:nvPr/>
        </p:nvSpPr>
        <p:spPr>
          <a:xfrm>
            <a:off x="4629500" y="2835891"/>
            <a:ext cx="11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Not Found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D99E27-ECA2-9BC1-6F58-9DEF24D43470}"/>
              </a:ext>
            </a:extLst>
          </p:cNvPr>
          <p:cNvSpPr txBox="1"/>
          <p:nvPr/>
        </p:nvSpPr>
        <p:spPr>
          <a:xfrm>
            <a:off x="4991723" y="2834104"/>
            <a:ext cx="11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Found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EC6AB-1229-E610-2844-0D84391EEBD2}"/>
              </a:ext>
            </a:extLst>
          </p:cNvPr>
          <p:cNvSpPr txBox="1"/>
          <p:nvPr/>
        </p:nvSpPr>
        <p:spPr>
          <a:xfrm>
            <a:off x="6077490" y="2835891"/>
            <a:ext cx="26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D0D39-04AC-5DC1-0EC5-49AD2FBD7011}"/>
              </a:ext>
            </a:extLst>
          </p:cNvPr>
          <p:cNvCxnSpPr>
            <a:cxnSpLocks/>
          </p:cNvCxnSpPr>
          <p:nvPr/>
        </p:nvCxnSpPr>
        <p:spPr>
          <a:xfrm flipV="1">
            <a:off x="6576261" y="2466463"/>
            <a:ext cx="940864" cy="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413A12-5C88-E5CE-7855-20F6D466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Microarchitecture of Compact VRF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D86F-8F1B-DF1D-5983-B610D660C4D3}"/>
              </a:ext>
            </a:extLst>
          </p:cNvPr>
          <p:cNvSpPr txBox="1"/>
          <p:nvPr/>
        </p:nvSpPr>
        <p:spPr>
          <a:xfrm>
            <a:off x="2991025" y="1982476"/>
            <a:ext cx="17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vsub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7C2B26-73D7-A79D-E1F9-71AB1F4C6046}"/>
              </a:ext>
            </a:extLst>
          </p:cNvPr>
          <p:cNvGrpSpPr/>
          <p:nvPr/>
        </p:nvGrpSpPr>
        <p:grpSpPr>
          <a:xfrm>
            <a:off x="4378774" y="2097794"/>
            <a:ext cx="252959" cy="2183312"/>
            <a:chOff x="2805799" y="187325"/>
            <a:chExt cx="215900" cy="1873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D9DE7F-0F71-BFFE-739F-E2B038021051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5BCEBA-66FA-B884-0C4A-F022018CC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03B0AC-599E-F5B0-5ED3-891668FAC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DCF30-8481-8639-44AF-09189A92E0F2}"/>
              </a:ext>
            </a:extLst>
          </p:cNvPr>
          <p:cNvSpPr/>
          <p:nvPr/>
        </p:nvSpPr>
        <p:spPr>
          <a:xfrm>
            <a:off x="882134" y="2068645"/>
            <a:ext cx="2514645" cy="152688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0DB9C-C7C2-55D6-17A5-3447BBFE08CD}"/>
              </a:ext>
            </a:extLst>
          </p:cNvPr>
          <p:cNvCxnSpPr>
            <a:cxnSpLocks/>
          </p:cNvCxnSpPr>
          <p:nvPr/>
        </p:nvCxnSpPr>
        <p:spPr>
          <a:xfrm>
            <a:off x="3401732" y="2345842"/>
            <a:ext cx="966073" cy="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699319-1D18-F3DA-8BF9-30E6EE72BFF4}"/>
              </a:ext>
            </a:extLst>
          </p:cNvPr>
          <p:cNvSpPr txBox="1"/>
          <p:nvPr/>
        </p:nvSpPr>
        <p:spPr>
          <a:xfrm>
            <a:off x="1553475" y="1638922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ICACHE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F009E51-2B17-2252-38CA-5D5C3430BD25}"/>
              </a:ext>
            </a:extLst>
          </p:cNvPr>
          <p:cNvGraphicFramePr>
            <a:graphicFrameLocks noGrp="1"/>
          </p:cNvGraphicFramePr>
          <p:nvPr/>
        </p:nvGraphicFramePr>
        <p:xfrm>
          <a:off x="1016634" y="2140252"/>
          <a:ext cx="2254804" cy="13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04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  <a:tr h="272208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933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CA759-D608-A42C-8332-CD2BF38565D9}"/>
              </a:ext>
            </a:extLst>
          </p:cNvPr>
          <p:cNvSpPr txBox="1"/>
          <p:nvPr/>
        </p:nvSpPr>
        <p:spPr>
          <a:xfrm>
            <a:off x="4179266" y="1745479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IF/ID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25DBF-01CA-9793-F13C-7BB024D13E3C}"/>
              </a:ext>
            </a:extLst>
          </p:cNvPr>
          <p:cNvGrpSpPr/>
          <p:nvPr/>
        </p:nvGrpSpPr>
        <p:grpSpPr>
          <a:xfrm>
            <a:off x="7521324" y="2047422"/>
            <a:ext cx="252959" cy="2183312"/>
            <a:chOff x="2805799" y="187325"/>
            <a:chExt cx="215900" cy="18732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1684FF-31A6-AECA-745B-46806FE072FB}"/>
                </a:ext>
              </a:extLst>
            </p:cNvPr>
            <p:cNvSpPr/>
            <p:nvPr/>
          </p:nvSpPr>
          <p:spPr>
            <a:xfrm>
              <a:off x="2805799" y="1873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4316C1-AA1E-AD0D-AE66-C28B204D1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5799" y="1865313"/>
              <a:ext cx="107950" cy="19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7E14BA-7E31-C07F-BA4C-7647D41592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3749" y="1865312"/>
              <a:ext cx="107950" cy="195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4980972-57BF-0E71-592A-86AFFECEF7EA}"/>
              </a:ext>
            </a:extLst>
          </p:cNvPr>
          <p:cNvSpPr txBox="1"/>
          <p:nvPr/>
        </p:nvSpPr>
        <p:spPr>
          <a:xfrm>
            <a:off x="7321816" y="1695107"/>
            <a:ext cx="67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ID/EX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E39524-1FE2-EB5E-9B04-370400C82BD1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631733" y="2485759"/>
            <a:ext cx="59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6E958E-7E6F-C1E8-52DD-CCD33FA752BE}"/>
              </a:ext>
            </a:extLst>
          </p:cNvPr>
          <p:cNvSpPr txBox="1"/>
          <p:nvPr/>
        </p:nvSpPr>
        <p:spPr>
          <a:xfrm>
            <a:off x="4713563" y="2421452"/>
            <a:ext cx="44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1BBBE3-6259-A3FC-6347-A26AD9785359}"/>
              </a:ext>
            </a:extLst>
          </p:cNvPr>
          <p:cNvCxnSpPr>
            <a:cxnSpLocks/>
          </p:cNvCxnSpPr>
          <p:nvPr/>
        </p:nvCxnSpPr>
        <p:spPr>
          <a:xfrm>
            <a:off x="4631733" y="2255411"/>
            <a:ext cx="675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DC9FD9-B643-5AAB-F0FD-6DE23D083FD5}"/>
              </a:ext>
            </a:extLst>
          </p:cNvPr>
          <p:cNvSpPr txBox="1"/>
          <p:nvPr/>
        </p:nvSpPr>
        <p:spPr>
          <a:xfrm>
            <a:off x="4710008" y="2169183"/>
            <a:ext cx="4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22D3D-1FB1-DD9C-4532-579E8D9B898A}"/>
              </a:ext>
            </a:extLst>
          </p:cNvPr>
          <p:cNvCxnSpPr>
            <a:cxnSpLocks/>
          </p:cNvCxnSpPr>
          <p:nvPr/>
        </p:nvCxnSpPr>
        <p:spPr>
          <a:xfrm>
            <a:off x="4626437" y="2719456"/>
            <a:ext cx="681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D2811E-1E4A-05CB-87D6-F5B6A17D677B}"/>
              </a:ext>
            </a:extLst>
          </p:cNvPr>
          <p:cNvSpPr txBox="1"/>
          <p:nvPr/>
        </p:nvSpPr>
        <p:spPr>
          <a:xfrm>
            <a:off x="4703771" y="1943127"/>
            <a:ext cx="5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5F099E-1E42-55B4-212C-E75FBBC57A7E}"/>
              </a:ext>
            </a:extLst>
          </p:cNvPr>
          <p:cNvSpPr/>
          <p:nvPr/>
        </p:nvSpPr>
        <p:spPr>
          <a:xfrm>
            <a:off x="5226029" y="2018892"/>
            <a:ext cx="1350232" cy="9337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cVRF’s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Unit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6F91C7E-FF36-E525-2796-984FB187582C}"/>
              </a:ext>
            </a:extLst>
          </p:cNvPr>
          <p:cNvGraphicFramePr>
            <a:graphicFrameLocks noGrp="1"/>
          </p:cNvGraphicFramePr>
          <p:nvPr/>
        </p:nvGraphicFramePr>
        <p:xfrm>
          <a:off x="5564025" y="3244194"/>
          <a:ext cx="74786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61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53A888A-45BC-3E48-4BC6-B76164447583}"/>
              </a:ext>
            </a:extLst>
          </p:cNvPr>
          <p:cNvSpPr txBox="1"/>
          <p:nvPr/>
        </p:nvSpPr>
        <p:spPr>
          <a:xfrm>
            <a:off x="5411875" y="4171145"/>
            <a:ext cx="10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Tag Array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018EA1-FF8A-D3E9-F866-471533766757}"/>
              </a:ext>
            </a:extLst>
          </p:cNvPr>
          <p:cNvCxnSpPr>
            <a:cxnSpLocks/>
          </p:cNvCxnSpPr>
          <p:nvPr/>
        </p:nvCxnSpPr>
        <p:spPr>
          <a:xfrm flipV="1">
            <a:off x="5721811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7232EB0-384A-2819-4E7A-D7BC80B6E64A}"/>
              </a:ext>
            </a:extLst>
          </p:cNvPr>
          <p:cNvGraphicFramePr>
            <a:graphicFrameLocks noGrp="1"/>
          </p:cNvGraphicFramePr>
          <p:nvPr/>
        </p:nvGraphicFramePr>
        <p:xfrm>
          <a:off x="8466887" y="2803643"/>
          <a:ext cx="103593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233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9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06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5A834B3-6BB3-8304-B75E-604C8F4E5BFF}"/>
              </a:ext>
            </a:extLst>
          </p:cNvPr>
          <p:cNvSpPr txBox="1"/>
          <p:nvPr/>
        </p:nvSpPr>
        <p:spPr>
          <a:xfrm>
            <a:off x="8642278" y="2462059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cVRF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9AD65F5-3BF3-5D2A-7604-F4B8457ED82D}"/>
              </a:ext>
            </a:extLst>
          </p:cNvPr>
          <p:cNvSpPr/>
          <p:nvPr/>
        </p:nvSpPr>
        <p:spPr>
          <a:xfrm>
            <a:off x="9937068" y="1986920"/>
            <a:ext cx="1416732" cy="2183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C5A85E-5193-A765-A31B-2960C859D56F}"/>
              </a:ext>
            </a:extLst>
          </p:cNvPr>
          <p:cNvCxnSpPr>
            <a:cxnSpLocks/>
          </p:cNvCxnSpPr>
          <p:nvPr/>
        </p:nvCxnSpPr>
        <p:spPr>
          <a:xfrm>
            <a:off x="7769771" y="2468786"/>
            <a:ext cx="2167297" cy="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F32818-D843-76B2-F87A-C6EC809BEECF}"/>
              </a:ext>
            </a:extLst>
          </p:cNvPr>
          <p:cNvSpPr txBox="1"/>
          <p:nvPr/>
        </p:nvSpPr>
        <p:spPr>
          <a:xfrm>
            <a:off x="8409513" y="273918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27D7-8583-629E-E992-C4439F66A401}"/>
              </a:ext>
            </a:extLst>
          </p:cNvPr>
          <p:cNvSpPr txBox="1"/>
          <p:nvPr/>
        </p:nvSpPr>
        <p:spPr>
          <a:xfrm>
            <a:off x="5563280" y="3185837"/>
            <a:ext cx="74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AB8E62-A639-B165-0A73-BA1D20F893ED}"/>
              </a:ext>
            </a:extLst>
          </p:cNvPr>
          <p:cNvSpPr txBox="1"/>
          <p:nvPr/>
        </p:nvSpPr>
        <p:spPr>
          <a:xfrm>
            <a:off x="8413654" y="2985971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A6D64-DEF0-0B82-574A-D6DEDF6BFEF5}"/>
              </a:ext>
            </a:extLst>
          </p:cNvPr>
          <p:cNvSpPr txBox="1"/>
          <p:nvPr/>
        </p:nvSpPr>
        <p:spPr>
          <a:xfrm>
            <a:off x="5366575" y="3419548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1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ACEADE0-46F4-0355-0CDF-629C2009BF55}"/>
              </a:ext>
            </a:extLst>
          </p:cNvPr>
          <p:cNvSpPr/>
          <p:nvPr/>
        </p:nvSpPr>
        <p:spPr>
          <a:xfrm>
            <a:off x="5262020" y="4016279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1BF168-E183-5E1D-7A3D-7BB1634466DA}"/>
              </a:ext>
            </a:extLst>
          </p:cNvPr>
          <p:cNvGrpSpPr/>
          <p:nvPr/>
        </p:nvGrpSpPr>
        <p:grpSpPr>
          <a:xfrm>
            <a:off x="1919593" y="3811686"/>
            <a:ext cx="439558" cy="572807"/>
            <a:chOff x="3694799" y="250825"/>
            <a:chExt cx="215900" cy="187325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A383B8-55FA-1649-0B37-66E062CF73AE}"/>
                </a:ext>
              </a:extLst>
            </p:cNvPr>
            <p:cNvSpPr/>
            <p:nvPr/>
          </p:nvSpPr>
          <p:spPr>
            <a:xfrm>
              <a:off x="3694799" y="250825"/>
              <a:ext cx="215900" cy="187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591A60A-2C1D-7E13-2F2B-613D50BF1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799" y="1725379"/>
              <a:ext cx="107950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0EE85CF-18BD-CA42-8801-FF5B6FD83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0950" y="1725379"/>
              <a:ext cx="119749" cy="398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C14486-002E-5D35-514D-B553D418AB4B}"/>
              </a:ext>
            </a:extLst>
          </p:cNvPr>
          <p:cNvCxnSpPr>
            <a:stCxn id="91" idx="0"/>
            <a:endCxn id="10" idx="2"/>
          </p:cNvCxnSpPr>
          <p:nvPr/>
        </p:nvCxnSpPr>
        <p:spPr>
          <a:xfrm flipV="1">
            <a:off x="2139372" y="3595530"/>
            <a:ext cx="85" cy="21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DD7B01F-79B7-6344-B107-49CF8CE1BA85}"/>
              </a:ext>
            </a:extLst>
          </p:cNvPr>
          <p:cNvSpPr txBox="1"/>
          <p:nvPr/>
        </p:nvSpPr>
        <p:spPr>
          <a:xfrm>
            <a:off x="1195482" y="3817912"/>
            <a:ext cx="18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PC</a:t>
            </a:r>
            <a:endParaRPr kumimoji="0" lang="el-G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2963C25-D451-5F5B-0188-2151F53442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6623" y="2928770"/>
            <a:ext cx="0" cy="3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CE0C765-97AC-4082-C0B1-E3472D1FFF31}"/>
              </a:ext>
            </a:extLst>
          </p:cNvPr>
          <p:cNvSpPr txBox="1"/>
          <p:nvPr/>
        </p:nvSpPr>
        <p:spPr>
          <a:xfrm>
            <a:off x="11118338" y="519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F28126C-8AA2-F887-356C-F2A425B65E78}"/>
              </a:ext>
            </a:extLst>
          </p:cNvPr>
          <p:cNvSpPr/>
          <p:nvPr/>
        </p:nvSpPr>
        <p:spPr bwMode="auto">
          <a:xfrm rot="10800000">
            <a:off x="5038654" y="4664567"/>
            <a:ext cx="1892702" cy="1066797"/>
          </a:xfrm>
          <a:prstGeom prst="wedgeEllipseCallout">
            <a:avLst>
              <a:gd name="adj1" fmla="val -4393"/>
              <a:gd name="adj2" fmla="val 5833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DD9FB-4A5E-655E-F071-54AE87CC925E}"/>
              </a:ext>
            </a:extLst>
          </p:cNvPr>
          <p:cNvSpPr txBox="1"/>
          <p:nvPr/>
        </p:nvSpPr>
        <p:spPr>
          <a:xfrm>
            <a:off x="5168448" y="4830496"/>
            <a:ext cx="16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v5 is located in the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cVRF</a:t>
            </a:r>
            <a:endParaRPr lang="el-GR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AF1F5-073D-1A6E-6EE0-3831E48D5B0B}"/>
              </a:ext>
            </a:extLst>
          </p:cNvPr>
          <p:cNvSpPr txBox="1"/>
          <p:nvPr/>
        </p:nvSpPr>
        <p:spPr>
          <a:xfrm>
            <a:off x="5164069" y="370479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42B6C09-1FBA-B1C9-FEF2-6F32272BF637}"/>
              </a:ext>
            </a:extLst>
          </p:cNvPr>
          <p:cNvSpPr/>
          <p:nvPr/>
        </p:nvSpPr>
        <p:spPr>
          <a:xfrm>
            <a:off x="8195118" y="3576794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8C45F6-5B90-C883-7B19-F37A9CB1BDE5}"/>
              </a:ext>
            </a:extLst>
          </p:cNvPr>
          <p:cNvSpPr txBox="1"/>
          <p:nvPr/>
        </p:nvSpPr>
        <p:spPr>
          <a:xfrm>
            <a:off x="8423090" y="3218045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16986A-7D61-5984-50AB-5EF17BAF35C0}"/>
              </a:ext>
            </a:extLst>
          </p:cNvPr>
          <p:cNvSpPr txBox="1"/>
          <p:nvPr/>
        </p:nvSpPr>
        <p:spPr>
          <a:xfrm>
            <a:off x="5361636" y="366087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000000"/>
                </a:solidFill>
                <a:latin typeface="Arial Narrow" pitchFamily="34" charset="0"/>
              </a:rPr>
              <a:t>5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D574F25-A1D6-2F8B-D306-96B54305FB70}"/>
              </a:ext>
            </a:extLst>
          </p:cNvPr>
          <p:cNvSpPr/>
          <p:nvPr/>
        </p:nvSpPr>
        <p:spPr>
          <a:xfrm>
            <a:off x="8195118" y="2860623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C3C92B-D017-BB20-6440-ED30F7272681}"/>
              </a:ext>
            </a:extLst>
          </p:cNvPr>
          <p:cNvSpPr txBox="1"/>
          <p:nvPr/>
        </p:nvSpPr>
        <p:spPr>
          <a:xfrm>
            <a:off x="8082599" y="255703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5A97B956-D384-3F00-7993-8FD5D9024661}"/>
              </a:ext>
            </a:extLst>
          </p:cNvPr>
          <p:cNvSpPr/>
          <p:nvPr/>
        </p:nvSpPr>
        <p:spPr>
          <a:xfrm>
            <a:off x="5262020" y="3313302"/>
            <a:ext cx="228911" cy="1203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1984B1-456F-3311-B5D2-1CBEAC5969B6}"/>
              </a:ext>
            </a:extLst>
          </p:cNvPr>
          <p:cNvSpPr txBox="1"/>
          <p:nvPr/>
        </p:nvSpPr>
        <p:spPr>
          <a:xfrm>
            <a:off x="5164069" y="3001820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ptr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FD6462-F5E4-8B76-9F61-0D41A8B27DFB}"/>
              </a:ext>
            </a:extLst>
          </p:cNvPr>
          <p:cNvSpPr txBox="1"/>
          <p:nvPr/>
        </p:nvSpPr>
        <p:spPr>
          <a:xfrm>
            <a:off x="5366575" y="3899313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noProof="0" dirty="0">
                <a:solidFill>
                  <a:srgbClr val="000000"/>
                </a:solidFill>
                <a:latin typeface="Arial Narrow" pitchFamily="34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3EE1A7-7C43-0518-E64B-7490FA0242D6}"/>
              </a:ext>
            </a:extLst>
          </p:cNvPr>
          <p:cNvSpPr txBox="1"/>
          <p:nvPr/>
        </p:nvSpPr>
        <p:spPr>
          <a:xfrm>
            <a:off x="8413654" y="3464836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l-GR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696FFB9-AF4A-7074-672D-30B60A2F47E9}"/>
              </a:ext>
            </a:extLst>
          </p:cNvPr>
          <p:cNvCxnSpPr>
            <a:cxnSpLocks/>
          </p:cNvCxnSpPr>
          <p:nvPr/>
        </p:nvCxnSpPr>
        <p:spPr>
          <a:xfrm flipH="1">
            <a:off x="9504781" y="3661590"/>
            <a:ext cx="410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CA40A18-54C9-697F-D871-8139EE95FC2C}"/>
              </a:ext>
            </a:extLst>
          </p:cNvPr>
          <p:cNvSpPr txBox="1"/>
          <p:nvPr/>
        </p:nvSpPr>
        <p:spPr>
          <a:xfrm>
            <a:off x="7507812" y="2874723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vsub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B7F201-B705-716F-94B8-77276B098503}"/>
              </a:ext>
            </a:extLst>
          </p:cNvPr>
          <p:cNvCxnSpPr>
            <a:cxnSpLocks/>
          </p:cNvCxnSpPr>
          <p:nvPr/>
        </p:nvCxnSpPr>
        <p:spPr>
          <a:xfrm>
            <a:off x="7765631" y="3177080"/>
            <a:ext cx="697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30332C-E3A1-068C-A061-AF82A76A2F93}"/>
              </a:ext>
            </a:extLst>
          </p:cNvPr>
          <p:cNvSpPr txBox="1"/>
          <p:nvPr/>
        </p:nvSpPr>
        <p:spPr>
          <a:xfrm>
            <a:off x="917852" y="2090554"/>
            <a:ext cx="23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v5,v1,v2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EC7E2-A768-6E51-4CEF-ADA8EA3E8DC5}"/>
              </a:ext>
            </a:extLst>
          </p:cNvPr>
          <p:cNvSpPr txBox="1"/>
          <p:nvPr/>
        </p:nvSpPr>
        <p:spPr>
          <a:xfrm>
            <a:off x="954100" y="2346019"/>
            <a:ext cx="22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vsub.vv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,v3,v5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F83DC-2E7E-08FC-9330-87B43171AE82}"/>
              </a:ext>
            </a:extLst>
          </p:cNvPr>
          <p:cNvSpPr txBox="1"/>
          <p:nvPr/>
        </p:nvSpPr>
        <p:spPr>
          <a:xfrm>
            <a:off x="898132" y="2617209"/>
            <a:ext cx="24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vmul.vv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,v4,v3</a:t>
            </a:r>
            <a:endParaRPr kumimoji="0" lang="el-G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232BBBD-E6AB-6F25-4E05-E8004B51D1B5}"/>
              </a:ext>
            </a:extLst>
          </p:cNvPr>
          <p:cNvGraphicFramePr>
            <a:graphicFrameLocks noGrp="1"/>
          </p:cNvGraphicFramePr>
          <p:nvPr/>
        </p:nvGraphicFramePr>
        <p:xfrm>
          <a:off x="8466886" y="3971282"/>
          <a:ext cx="10359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33">
                  <a:extLst>
                    <a:ext uri="{9D8B030D-6E8A-4147-A177-3AD203B41FA5}">
                      <a16:colId xmlns:a16="http://schemas.microsoft.com/office/drawing/2014/main" val="1327279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l-G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0932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F2C6714-6B09-8352-9863-D9515291E160}"/>
              </a:ext>
            </a:extLst>
          </p:cNvPr>
          <p:cNvSpPr txBox="1"/>
          <p:nvPr/>
        </p:nvSpPr>
        <p:spPr>
          <a:xfrm>
            <a:off x="8466886" y="3908536"/>
            <a:ext cx="103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v0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119" grpId="0"/>
      <p:bldP spid="119" grpId="1"/>
      <p:bldP spid="94" grpId="0"/>
      <p:bldP spid="94" grpId="1"/>
      <p:bldP spid="111" grpId="0"/>
      <p:bldP spid="111" grpId="1"/>
      <p:bldP spid="102" grpId="0"/>
      <p:bldP spid="102" grpId="1"/>
      <p:bldP spid="115" grpId="0"/>
      <p:bldP spid="99" grpId="0"/>
      <p:bldP spid="99" grpId="1"/>
      <p:bldP spid="100" grpId="0"/>
      <p:bldP spid="100" grpId="1"/>
      <p:bldP spid="116" grpId="0"/>
      <p:bldP spid="13" grpId="0"/>
      <p:bldP spid="13" grpId="1"/>
      <p:bldP spid="113" grpId="0"/>
      <p:bldP spid="113" grpId="1"/>
      <p:bldP spid="113" grpId="2"/>
      <p:bldP spid="14" grpId="0"/>
      <p:bldP spid="14" grpId="1"/>
      <p:bldP spid="5" grpId="0"/>
      <p:bldP spid="10" grpId="0" animBg="1"/>
      <p:bldP spid="18" grpId="0"/>
      <p:bldP spid="20" grpId="0"/>
      <p:bldP spid="25" grpId="0"/>
      <p:bldP spid="27" grpId="0"/>
      <p:bldP spid="29" grpId="0"/>
      <p:bldP spid="31" grpId="0"/>
      <p:bldP spid="32" grpId="0" animBg="1"/>
      <p:bldP spid="34" grpId="0"/>
      <p:bldP spid="40" grpId="0"/>
      <p:bldP spid="41" grpId="0" animBg="1"/>
      <p:bldP spid="51" grpId="0"/>
      <p:bldP spid="3" grpId="0"/>
      <p:bldP spid="66" grpId="0"/>
      <p:bldP spid="66" grpId="1"/>
      <p:bldP spid="67" grpId="0"/>
      <p:bldP spid="67" grpId="1"/>
      <p:bldP spid="68" grpId="0" animBg="1"/>
      <p:bldP spid="68" grpId="1" animBg="1"/>
      <p:bldP spid="106" grpId="0"/>
      <p:bldP spid="11" grpId="0" animBg="1"/>
      <p:bldP spid="11" grpId="1" animBg="1"/>
      <p:bldP spid="12" grpId="0"/>
      <p:bldP spid="12" grpId="1"/>
      <p:bldP spid="87" grpId="0"/>
      <p:bldP spid="87" grpId="1"/>
      <p:bldP spid="89" grpId="0" animBg="1"/>
      <p:bldP spid="89" grpId="1" animBg="1"/>
      <p:bldP spid="96" grpId="0"/>
      <p:bldP spid="101" grpId="0"/>
      <p:bldP spid="104" grpId="0" animBg="1"/>
      <p:bldP spid="105" grpId="0"/>
      <p:bldP spid="107" grpId="0" animBg="1"/>
      <p:bldP spid="108" grpId="0"/>
      <p:bldP spid="109" grpId="0"/>
      <p:bldP spid="110" grpId="0"/>
      <p:bldP spid="120" grpId="0"/>
      <p:bldP spid="4" grpId="0"/>
      <p:bldP spid="36" grpId="0"/>
      <p:bldP spid="36" grpId="1"/>
      <p:bldP spid="38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1103</Words>
  <Application>Microsoft Office PowerPoint</Application>
  <PresentationFormat>Widescreen</PresentationFormat>
  <Paragraphs>255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Arial Narrow</vt:lpstr>
      <vt:lpstr>Calibri</vt:lpstr>
      <vt:lpstr>Consolas</vt:lpstr>
      <vt:lpstr>Office Theme</vt:lpstr>
      <vt:lpstr>Register Dispersion Reducing the Footprint of the Vector Register File in Vector Engines of  Low-Cost RISC-V CPUs</vt:lpstr>
      <vt:lpstr>Why Low-Cost, Parallel-Capable CPUs Are Essential for the Edge</vt:lpstr>
      <vt:lpstr>Low-cost CPUs still need support for data-parallel execution</vt:lpstr>
      <vt:lpstr>Hardware area breakdown</vt:lpstr>
      <vt:lpstr>Reduced vector length hurts data-level parallelism</vt:lpstr>
      <vt:lpstr>How many vector registers are used by vector kernels?</vt:lpstr>
      <vt:lpstr>Reduce VRF using Register dispersion </vt:lpstr>
      <vt:lpstr>Microarchitecture of Compact VRF</vt:lpstr>
      <vt:lpstr>Microarchitecture of Compact VRF</vt:lpstr>
      <vt:lpstr>Microarchitecture of Compact VRF</vt:lpstr>
      <vt:lpstr>Experimental setup</vt:lpstr>
      <vt:lpstr>Reducing the number of vector registers does not hurt performance</vt:lpstr>
      <vt:lpstr>Hardware cost</vt:lpstr>
      <vt:lpstr>Power savings per application</vt:lpstr>
      <vt:lpstr>Conclusion: Smaller Vector Engine - Same 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Giorgos Dimitrakopoulos</dc:creator>
  <cp:lastModifiedBy>Γεώργιος Δημητρακόπουλος</cp:lastModifiedBy>
  <cp:revision>108</cp:revision>
  <dcterms:created xsi:type="dcterms:W3CDTF">2025-05-20T12:41:05Z</dcterms:created>
  <dcterms:modified xsi:type="dcterms:W3CDTF">2025-06-30T14:03:29Z</dcterms:modified>
</cp:coreProperties>
</file>