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83" r:id="rId3"/>
    <p:sldId id="257" r:id="rId4"/>
    <p:sldId id="289" r:id="rId5"/>
    <p:sldId id="284" r:id="rId6"/>
    <p:sldId id="285" r:id="rId7"/>
    <p:sldId id="286" r:id="rId8"/>
    <p:sldId id="287" r:id="rId9"/>
    <p:sldId id="288" r:id="rId10"/>
    <p:sldId id="28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lad Ionescu" initials="VI" lastIdx="2" clrIdx="0">
    <p:extLst>
      <p:ext uri="{19B8F6BF-5375-455C-9EA6-DF929625EA0E}">
        <p15:presenceInfo xmlns:p15="http://schemas.microsoft.com/office/powerpoint/2012/main" userId="33b527e2f19d06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E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74" autoAdjust="0"/>
  </p:normalViewPr>
  <p:slideViewPr>
    <p:cSldViewPr snapToGrid="0">
      <p:cViewPr varScale="1">
        <p:scale>
          <a:sx n="61" d="100"/>
          <a:sy n="61" d="100"/>
        </p:scale>
        <p:origin x="788" y="52"/>
      </p:cViewPr>
      <p:guideLst/>
    </p:cSldViewPr>
  </p:slideViewPr>
  <p:outlineViewPr>
    <p:cViewPr>
      <p:scale>
        <a:sx n="33" d="100"/>
        <a:sy n="33" d="100"/>
      </p:scale>
      <p:origin x="0" y="-6788"/>
    </p:cViewPr>
  </p:outlineViewPr>
  <p:notesTextViewPr>
    <p:cViewPr>
      <p:scale>
        <a:sx n="1" d="1"/>
        <a:sy n="1" d="1"/>
      </p:scale>
      <p:origin x="0" y="0"/>
    </p:cViewPr>
  </p:notesTextViewPr>
  <p:notesViewPr>
    <p:cSldViewPr snapToGrid="0">
      <p:cViewPr varScale="1">
        <p:scale>
          <a:sx n="126" d="100"/>
          <a:sy n="126" d="100"/>
        </p:scale>
        <p:origin x="491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F4F30-6CE5-4B1F-8FA1-F56FC934B7CD}" type="datetimeFigureOut">
              <a:rPr lang="en-US" smtClean="0"/>
              <a:t>02-Mar-19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AE417-4DF9-42EE-ABC2-40AB491A2DCF}" type="slidenum">
              <a:rPr lang="en-US" smtClean="0"/>
              <a:t>‹#›</a:t>
            </a:fld>
            <a:endParaRPr lang="en-US"/>
          </a:p>
        </p:txBody>
      </p:sp>
    </p:spTree>
    <p:extLst>
      <p:ext uri="{BB962C8B-B14F-4D97-AF65-F5344CB8AC3E}">
        <p14:creationId xmlns:p14="http://schemas.microsoft.com/office/powerpoint/2010/main" val="1649003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DAE417-4DF9-42EE-ABC2-40AB491A2DCF}" type="slidenum">
              <a:rPr lang="en-US" smtClean="0"/>
              <a:t>1</a:t>
            </a:fld>
            <a:endParaRPr lang="en-US"/>
          </a:p>
        </p:txBody>
      </p:sp>
    </p:spTree>
    <p:extLst>
      <p:ext uri="{BB962C8B-B14F-4D97-AF65-F5344CB8AC3E}">
        <p14:creationId xmlns:p14="http://schemas.microsoft.com/office/powerpoint/2010/main" val="423831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ro-RO" dirty="0"/>
          </a:p>
        </p:txBody>
      </p:sp>
      <p:sp>
        <p:nvSpPr>
          <p:cNvPr id="4" name="Slide Number Placeholder 3"/>
          <p:cNvSpPr>
            <a:spLocks noGrp="1"/>
          </p:cNvSpPr>
          <p:nvPr>
            <p:ph type="sldNum" sz="quarter" idx="5"/>
          </p:nvPr>
        </p:nvSpPr>
        <p:spPr/>
        <p:txBody>
          <a:bodyPr/>
          <a:lstStyle/>
          <a:p>
            <a:fld id="{25DAE417-4DF9-42EE-ABC2-40AB491A2DCF}" type="slidenum">
              <a:rPr lang="en-US" smtClean="0"/>
              <a:t>2</a:t>
            </a:fld>
            <a:endParaRPr lang="en-US"/>
          </a:p>
        </p:txBody>
      </p:sp>
    </p:spTree>
    <p:extLst>
      <p:ext uri="{BB962C8B-B14F-4D97-AF65-F5344CB8AC3E}">
        <p14:creationId xmlns:p14="http://schemas.microsoft.com/office/powerpoint/2010/main" val="1088090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ro-RO" dirty="0"/>
          </a:p>
        </p:txBody>
      </p:sp>
      <p:sp>
        <p:nvSpPr>
          <p:cNvPr id="4" name="Slide Number Placeholder 3"/>
          <p:cNvSpPr>
            <a:spLocks noGrp="1"/>
          </p:cNvSpPr>
          <p:nvPr>
            <p:ph type="sldNum" sz="quarter" idx="5"/>
          </p:nvPr>
        </p:nvSpPr>
        <p:spPr/>
        <p:txBody>
          <a:bodyPr/>
          <a:lstStyle/>
          <a:p>
            <a:fld id="{25DAE417-4DF9-42EE-ABC2-40AB491A2DCF}" type="slidenum">
              <a:rPr lang="en-US" smtClean="0"/>
              <a:t>3</a:t>
            </a:fld>
            <a:endParaRPr lang="en-US"/>
          </a:p>
        </p:txBody>
      </p:sp>
    </p:spTree>
    <p:extLst>
      <p:ext uri="{BB962C8B-B14F-4D97-AF65-F5344CB8AC3E}">
        <p14:creationId xmlns:p14="http://schemas.microsoft.com/office/powerpoint/2010/main" val="1128983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ro-RO" dirty="0"/>
          </a:p>
        </p:txBody>
      </p:sp>
      <p:sp>
        <p:nvSpPr>
          <p:cNvPr id="4" name="Slide Number Placeholder 3"/>
          <p:cNvSpPr>
            <a:spLocks noGrp="1"/>
          </p:cNvSpPr>
          <p:nvPr>
            <p:ph type="sldNum" sz="quarter" idx="5"/>
          </p:nvPr>
        </p:nvSpPr>
        <p:spPr/>
        <p:txBody>
          <a:bodyPr/>
          <a:lstStyle/>
          <a:p>
            <a:fld id="{25DAE417-4DF9-42EE-ABC2-40AB491A2DCF}" type="slidenum">
              <a:rPr lang="en-US" smtClean="0"/>
              <a:t>4</a:t>
            </a:fld>
            <a:endParaRPr lang="en-US"/>
          </a:p>
        </p:txBody>
      </p:sp>
    </p:spTree>
    <p:extLst>
      <p:ext uri="{BB962C8B-B14F-4D97-AF65-F5344CB8AC3E}">
        <p14:creationId xmlns:p14="http://schemas.microsoft.com/office/powerpoint/2010/main" val="40289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ro-RO" dirty="0"/>
          </a:p>
        </p:txBody>
      </p:sp>
      <p:sp>
        <p:nvSpPr>
          <p:cNvPr id="4" name="Slide Number Placeholder 3"/>
          <p:cNvSpPr>
            <a:spLocks noGrp="1"/>
          </p:cNvSpPr>
          <p:nvPr>
            <p:ph type="sldNum" sz="quarter" idx="5"/>
          </p:nvPr>
        </p:nvSpPr>
        <p:spPr/>
        <p:txBody>
          <a:bodyPr/>
          <a:lstStyle/>
          <a:p>
            <a:fld id="{25DAE417-4DF9-42EE-ABC2-40AB491A2DCF}" type="slidenum">
              <a:rPr lang="en-US" smtClean="0"/>
              <a:t>5</a:t>
            </a:fld>
            <a:endParaRPr lang="en-US"/>
          </a:p>
        </p:txBody>
      </p:sp>
    </p:spTree>
    <p:extLst>
      <p:ext uri="{BB962C8B-B14F-4D97-AF65-F5344CB8AC3E}">
        <p14:creationId xmlns:p14="http://schemas.microsoft.com/office/powerpoint/2010/main" val="745577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ro-RO" dirty="0"/>
          </a:p>
        </p:txBody>
      </p:sp>
      <p:sp>
        <p:nvSpPr>
          <p:cNvPr id="4" name="Slide Number Placeholder 3"/>
          <p:cNvSpPr>
            <a:spLocks noGrp="1"/>
          </p:cNvSpPr>
          <p:nvPr>
            <p:ph type="sldNum" sz="quarter" idx="5"/>
          </p:nvPr>
        </p:nvSpPr>
        <p:spPr/>
        <p:txBody>
          <a:bodyPr/>
          <a:lstStyle/>
          <a:p>
            <a:fld id="{25DAE417-4DF9-42EE-ABC2-40AB491A2DCF}" type="slidenum">
              <a:rPr lang="en-US" smtClean="0"/>
              <a:t>6</a:t>
            </a:fld>
            <a:endParaRPr lang="en-US"/>
          </a:p>
        </p:txBody>
      </p:sp>
    </p:spTree>
    <p:extLst>
      <p:ext uri="{BB962C8B-B14F-4D97-AF65-F5344CB8AC3E}">
        <p14:creationId xmlns:p14="http://schemas.microsoft.com/office/powerpoint/2010/main" val="1324803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ro-RO" dirty="0"/>
          </a:p>
        </p:txBody>
      </p:sp>
      <p:sp>
        <p:nvSpPr>
          <p:cNvPr id="4" name="Slide Number Placeholder 3"/>
          <p:cNvSpPr>
            <a:spLocks noGrp="1"/>
          </p:cNvSpPr>
          <p:nvPr>
            <p:ph type="sldNum" sz="quarter" idx="5"/>
          </p:nvPr>
        </p:nvSpPr>
        <p:spPr/>
        <p:txBody>
          <a:bodyPr/>
          <a:lstStyle/>
          <a:p>
            <a:fld id="{25DAE417-4DF9-42EE-ABC2-40AB491A2DCF}" type="slidenum">
              <a:rPr lang="en-US" smtClean="0"/>
              <a:t>7</a:t>
            </a:fld>
            <a:endParaRPr lang="en-US"/>
          </a:p>
        </p:txBody>
      </p:sp>
    </p:spTree>
    <p:extLst>
      <p:ext uri="{BB962C8B-B14F-4D97-AF65-F5344CB8AC3E}">
        <p14:creationId xmlns:p14="http://schemas.microsoft.com/office/powerpoint/2010/main" val="2314648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ro-RO" dirty="0"/>
          </a:p>
        </p:txBody>
      </p:sp>
      <p:sp>
        <p:nvSpPr>
          <p:cNvPr id="4" name="Slide Number Placeholder 3"/>
          <p:cNvSpPr>
            <a:spLocks noGrp="1"/>
          </p:cNvSpPr>
          <p:nvPr>
            <p:ph type="sldNum" sz="quarter" idx="5"/>
          </p:nvPr>
        </p:nvSpPr>
        <p:spPr/>
        <p:txBody>
          <a:bodyPr/>
          <a:lstStyle/>
          <a:p>
            <a:fld id="{25DAE417-4DF9-42EE-ABC2-40AB491A2DCF}" type="slidenum">
              <a:rPr lang="en-US" smtClean="0"/>
              <a:t>8</a:t>
            </a:fld>
            <a:endParaRPr lang="en-US"/>
          </a:p>
        </p:txBody>
      </p:sp>
    </p:spTree>
    <p:extLst>
      <p:ext uri="{BB962C8B-B14F-4D97-AF65-F5344CB8AC3E}">
        <p14:creationId xmlns:p14="http://schemas.microsoft.com/office/powerpoint/2010/main" val="3330904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ro-RO" dirty="0"/>
          </a:p>
        </p:txBody>
      </p:sp>
      <p:sp>
        <p:nvSpPr>
          <p:cNvPr id="4" name="Slide Number Placeholder 3"/>
          <p:cNvSpPr>
            <a:spLocks noGrp="1"/>
          </p:cNvSpPr>
          <p:nvPr>
            <p:ph type="sldNum" sz="quarter" idx="5"/>
          </p:nvPr>
        </p:nvSpPr>
        <p:spPr/>
        <p:txBody>
          <a:bodyPr/>
          <a:lstStyle/>
          <a:p>
            <a:fld id="{25DAE417-4DF9-42EE-ABC2-40AB491A2DCF}" type="slidenum">
              <a:rPr lang="en-US" smtClean="0"/>
              <a:t>9</a:t>
            </a:fld>
            <a:endParaRPr lang="en-US"/>
          </a:p>
        </p:txBody>
      </p:sp>
    </p:spTree>
    <p:extLst>
      <p:ext uri="{BB962C8B-B14F-4D97-AF65-F5344CB8AC3E}">
        <p14:creationId xmlns:p14="http://schemas.microsoft.com/office/powerpoint/2010/main" val="240453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411CE9-58B3-4680-879F-6EA407435A57}" type="datetime1">
              <a:rPr lang="en-US" smtClean="0"/>
              <a:t>02-Mar-19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3BEBF-CD34-4FED-88FF-DD9AE6B98530}" type="slidenum">
              <a:rPr lang="en-US" smtClean="0"/>
              <a:t>‹#›</a:t>
            </a:fld>
            <a:endParaRPr lang="en-US"/>
          </a:p>
        </p:txBody>
      </p:sp>
    </p:spTree>
    <p:extLst>
      <p:ext uri="{BB962C8B-B14F-4D97-AF65-F5344CB8AC3E}">
        <p14:creationId xmlns:p14="http://schemas.microsoft.com/office/powerpoint/2010/main" val="256142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E9B624-DDBF-44B1-BEDC-D1CEE1AEE1FF}" type="datetime1">
              <a:rPr lang="en-US" smtClean="0"/>
              <a:t>02-Mar-19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3BEBF-CD34-4FED-88FF-DD9AE6B98530}" type="slidenum">
              <a:rPr lang="en-US" smtClean="0"/>
              <a:t>‹#›</a:t>
            </a:fld>
            <a:endParaRPr lang="en-US"/>
          </a:p>
        </p:txBody>
      </p:sp>
    </p:spTree>
    <p:extLst>
      <p:ext uri="{BB962C8B-B14F-4D97-AF65-F5344CB8AC3E}">
        <p14:creationId xmlns:p14="http://schemas.microsoft.com/office/powerpoint/2010/main" val="202932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ABCFDF-5225-43CB-AFC8-0EF72A9A2317}" type="datetime1">
              <a:rPr lang="en-US" smtClean="0"/>
              <a:t>02-Mar-19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3BEBF-CD34-4FED-88FF-DD9AE6B9853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66310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A65D93-051D-474E-BB71-7095EB9C76AB}" type="datetime1">
              <a:rPr lang="en-US" smtClean="0"/>
              <a:t>02-Mar-19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3BEBF-CD34-4FED-88FF-DD9AE6B98530}" type="slidenum">
              <a:rPr lang="en-US" smtClean="0"/>
              <a:t>‹#›</a:t>
            </a:fld>
            <a:endParaRPr lang="en-US"/>
          </a:p>
        </p:txBody>
      </p:sp>
    </p:spTree>
    <p:extLst>
      <p:ext uri="{BB962C8B-B14F-4D97-AF65-F5344CB8AC3E}">
        <p14:creationId xmlns:p14="http://schemas.microsoft.com/office/powerpoint/2010/main" val="795479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4323EF-6890-40E8-B682-5A4385BEEDC8}" type="datetime1">
              <a:rPr lang="en-US" smtClean="0"/>
              <a:t>02-Mar-19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3BEBF-CD34-4FED-88FF-DD9AE6B9853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6283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CB026C-6C86-4B4B-86C8-94E0E2A5366A}" type="datetime1">
              <a:rPr lang="en-US" smtClean="0"/>
              <a:t>02-Mar-19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3BEBF-CD34-4FED-88FF-DD9AE6B98530}" type="slidenum">
              <a:rPr lang="en-US" smtClean="0"/>
              <a:t>‹#›</a:t>
            </a:fld>
            <a:endParaRPr lang="en-US"/>
          </a:p>
        </p:txBody>
      </p:sp>
    </p:spTree>
    <p:extLst>
      <p:ext uri="{BB962C8B-B14F-4D97-AF65-F5344CB8AC3E}">
        <p14:creationId xmlns:p14="http://schemas.microsoft.com/office/powerpoint/2010/main" val="3792984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B19E3-069A-4E79-B344-6565057202BB}" type="datetime1">
              <a:rPr lang="en-US" smtClean="0"/>
              <a:t>02-Mar-19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3BEBF-CD34-4FED-88FF-DD9AE6B98530}" type="slidenum">
              <a:rPr lang="en-US" smtClean="0"/>
              <a:t>‹#›</a:t>
            </a:fld>
            <a:endParaRPr lang="en-US"/>
          </a:p>
        </p:txBody>
      </p:sp>
    </p:spTree>
    <p:extLst>
      <p:ext uri="{BB962C8B-B14F-4D97-AF65-F5344CB8AC3E}">
        <p14:creationId xmlns:p14="http://schemas.microsoft.com/office/powerpoint/2010/main" val="2587043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BAFC5-B388-4847-B50E-76FB5A20AE4A}" type="datetime1">
              <a:rPr lang="en-US" smtClean="0"/>
              <a:t>02-Mar-19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3BEBF-CD34-4FED-88FF-DD9AE6B98530}" type="slidenum">
              <a:rPr lang="en-US" smtClean="0"/>
              <a:t>‹#›</a:t>
            </a:fld>
            <a:endParaRPr lang="en-US"/>
          </a:p>
        </p:txBody>
      </p:sp>
    </p:spTree>
    <p:extLst>
      <p:ext uri="{BB962C8B-B14F-4D97-AF65-F5344CB8AC3E}">
        <p14:creationId xmlns:p14="http://schemas.microsoft.com/office/powerpoint/2010/main" val="238592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9CA4A-F354-463A-9975-449924DE1E3D}" type="datetime1">
              <a:rPr lang="en-US" smtClean="0"/>
              <a:t>02-Mar-19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3BEBF-CD34-4FED-88FF-DD9AE6B98530}" type="slidenum">
              <a:rPr lang="en-US" smtClean="0"/>
              <a:t>‹#›</a:t>
            </a:fld>
            <a:endParaRPr lang="en-US"/>
          </a:p>
        </p:txBody>
      </p:sp>
    </p:spTree>
    <p:extLst>
      <p:ext uri="{BB962C8B-B14F-4D97-AF65-F5344CB8AC3E}">
        <p14:creationId xmlns:p14="http://schemas.microsoft.com/office/powerpoint/2010/main" val="3276749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EAA2CD-40EF-40A7-8754-348954375098}" type="datetime1">
              <a:rPr lang="en-US" smtClean="0"/>
              <a:t>02-Mar-19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3BEBF-CD34-4FED-88FF-DD9AE6B98530}" type="slidenum">
              <a:rPr lang="en-US" smtClean="0"/>
              <a:t>‹#›</a:t>
            </a:fld>
            <a:endParaRPr lang="en-US"/>
          </a:p>
        </p:txBody>
      </p:sp>
    </p:spTree>
    <p:extLst>
      <p:ext uri="{BB962C8B-B14F-4D97-AF65-F5344CB8AC3E}">
        <p14:creationId xmlns:p14="http://schemas.microsoft.com/office/powerpoint/2010/main" val="373904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2F17BE-A43F-4CF2-832D-06256B8C3B46}" type="datetime1">
              <a:rPr lang="en-US" smtClean="0"/>
              <a:t>02-Mar-19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3BEBF-CD34-4FED-88FF-DD9AE6B98530}" type="slidenum">
              <a:rPr lang="en-US" smtClean="0"/>
              <a:t>‹#›</a:t>
            </a:fld>
            <a:endParaRPr lang="en-US"/>
          </a:p>
        </p:txBody>
      </p:sp>
    </p:spTree>
    <p:extLst>
      <p:ext uri="{BB962C8B-B14F-4D97-AF65-F5344CB8AC3E}">
        <p14:creationId xmlns:p14="http://schemas.microsoft.com/office/powerpoint/2010/main" val="316169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A7FF0-5CA6-4C73-87F3-9A45C86B612B}" type="datetime1">
              <a:rPr lang="en-US" smtClean="0"/>
              <a:t>02-Mar-19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63BEBF-CD34-4FED-88FF-DD9AE6B98530}" type="slidenum">
              <a:rPr lang="en-US" smtClean="0"/>
              <a:t>‹#›</a:t>
            </a:fld>
            <a:endParaRPr lang="en-US"/>
          </a:p>
        </p:txBody>
      </p:sp>
    </p:spTree>
    <p:extLst>
      <p:ext uri="{BB962C8B-B14F-4D97-AF65-F5344CB8AC3E}">
        <p14:creationId xmlns:p14="http://schemas.microsoft.com/office/powerpoint/2010/main" val="153847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3EE0FC-A2A7-4CD5-BA48-F9D4E87DAFA7}" type="datetime1">
              <a:rPr lang="en-US" smtClean="0"/>
              <a:t>02-Mar-19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63BEBF-CD34-4FED-88FF-DD9AE6B98530}" type="slidenum">
              <a:rPr lang="en-US" smtClean="0"/>
              <a:t>‹#›</a:t>
            </a:fld>
            <a:endParaRPr lang="en-US"/>
          </a:p>
        </p:txBody>
      </p:sp>
    </p:spTree>
    <p:extLst>
      <p:ext uri="{BB962C8B-B14F-4D97-AF65-F5344CB8AC3E}">
        <p14:creationId xmlns:p14="http://schemas.microsoft.com/office/powerpoint/2010/main" val="1458304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5CF84-9C9A-4C64-8F8E-95D66847F53B}" type="datetime1">
              <a:rPr lang="en-US" smtClean="0"/>
              <a:t>02-Mar-19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63BEBF-CD34-4FED-88FF-DD9AE6B98530}" type="slidenum">
              <a:rPr lang="en-US" smtClean="0"/>
              <a:t>‹#›</a:t>
            </a:fld>
            <a:endParaRPr lang="en-US"/>
          </a:p>
        </p:txBody>
      </p:sp>
    </p:spTree>
    <p:extLst>
      <p:ext uri="{BB962C8B-B14F-4D97-AF65-F5344CB8AC3E}">
        <p14:creationId xmlns:p14="http://schemas.microsoft.com/office/powerpoint/2010/main" val="305195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DA55DC-BCD9-4036-AE60-47B8361E25BD}" type="datetime1">
              <a:rPr lang="en-US" smtClean="0"/>
              <a:t>02-Mar-19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3BEBF-CD34-4FED-88FF-DD9AE6B98530}" type="slidenum">
              <a:rPr lang="en-US" smtClean="0"/>
              <a:t>‹#›</a:t>
            </a:fld>
            <a:endParaRPr lang="en-US"/>
          </a:p>
        </p:txBody>
      </p:sp>
    </p:spTree>
    <p:extLst>
      <p:ext uri="{BB962C8B-B14F-4D97-AF65-F5344CB8AC3E}">
        <p14:creationId xmlns:p14="http://schemas.microsoft.com/office/powerpoint/2010/main" val="4106838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334C1B-2B8F-4579-9692-71A24AF39D59}" type="datetime1">
              <a:rPr lang="en-US" smtClean="0"/>
              <a:t>02-Mar-19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3BEBF-CD34-4FED-88FF-DD9AE6B98530}" type="slidenum">
              <a:rPr lang="en-US" smtClean="0"/>
              <a:t>‹#›</a:t>
            </a:fld>
            <a:endParaRPr lang="en-US"/>
          </a:p>
        </p:txBody>
      </p:sp>
    </p:spTree>
    <p:extLst>
      <p:ext uri="{BB962C8B-B14F-4D97-AF65-F5344CB8AC3E}">
        <p14:creationId xmlns:p14="http://schemas.microsoft.com/office/powerpoint/2010/main" val="201247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F9E5B9-7B32-4E2D-901B-6F0E54698D32}" type="datetime1">
              <a:rPr lang="en-US" smtClean="0"/>
              <a:t>02-Mar-19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63BEBF-CD34-4FED-88FF-DD9AE6B98530}" type="slidenum">
              <a:rPr lang="en-US" smtClean="0"/>
              <a:t>‹#›</a:t>
            </a:fld>
            <a:endParaRPr lang="en-US"/>
          </a:p>
        </p:txBody>
      </p:sp>
    </p:spTree>
    <p:extLst>
      <p:ext uri="{BB962C8B-B14F-4D97-AF65-F5344CB8AC3E}">
        <p14:creationId xmlns:p14="http://schemas.microsoft.com/office/powerpoint/2010/main" val="3714004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ivlad@cs.ubbcluj.r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www.cs.ubbcluj.ro/~ivlad/OOP%20Postuniversitar%20201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20BA-1E36-4BCF-ACE3-963778FE3D35}"/>
              </a:ext>
            </a:extLst>
          </p:cNvPr>
          <p:cNvSpPr>
            <a:spLocks noGrp="1"/>
          </p:cNvSpPr>
          <p:nvPr>
            <p:ph type="ctrTitle"/>
          </p:nvPr>
        </p:nvSpPr>
        <p:spPr/>
        <p:txBody>
          <a:bodyPr/>
          <a:lstStyle/>
          <a:p>
            <a:br>
              <a:rPr lang="ro-RO" sz="4400" dirty="0"/>
            </a:br>
            <a:br>
              <a:rPr lang="ro-RO" sz="4400" dirty="0"/>
            </a:br>
            <a:br>
              <a:rPr lang="ro-RO" sz="4400" dirty="0"/>
            </a:br>
            <a:r>
              <a:rPr lang="en-US" sz="4400" dirty="0" err="1"/>
              <a:t>Programare</a:t>
            </a:r>
            <a:r>
              <a:rPr lang="en-US" sz="4400" dirty="0"/>
              <a:t> </a:t>
            </a:r>
            <a:r>
              <a:rPr lang="ro-RO" sz="4400" dirty="0"/>
              <a:t>O</a:t>
            </a:r>
            <a:r>
              <a:rPr lang="en-US" sz="4400" dirty="0" err="1"/>
              <a:t>rientat</a:t>
            </a:r>
            <a:r>
              <a:rPr lang="ro-RO" sz="4400" dirty="0"/>
              <a:t>ă Obiect</a:t>
            </a:r>
            <a:br>
              <a:rPr lang="ro-RO" sz="4400" dirty="0"/>
            </a:br>
            <a:br>
              <a:rPr lang="ro-RO" sz="4400" dirty="0"/>
            </a:br>
            <a:r>
              <a:rPr lang="ro-RO" sz="2000" dirty="0"/>
              <a:t>Lect. dr. Ionescu Vlad-Sebastian</a:t>
            </a:r>
            <a:endParaRPr lang="en-US" sz="4400" dirty="0"/>
          </a:p>
        </p:txBody>
      </p:sp>
      <p:sp>
        <p:nvSpPr>
          <p:cNvPr id="3" name="Subtitle 2">
            <a:extLst>
              <a:ext uri="{FF2B5EF4-FFF2-40B4-BE49-F238E27FC236}">
                <a16:creationId xmlns:a16="http://schemas.microsoft.com/office/drawing/2014/main" id="{6C26F6DE-8929-45BA-883B-F27B0340F528}"/>
              </a:ext>
            </a:extLst>
          </p:cNvPr>
          <p:cNvSpPr>
            <a:spLocks noGrp="1"/>
          </p:cNvSpPr>
          <p:nvPr>
            <p:ph type="subTitle" idx="1"/>
          </p:nvPr>
        </p:nvSpPr>
        <p:spPr>
          <a:xfrm>
            <a:off x="1507067" y="4050833"/>
            <a:ext cx="7766936" cy="1646302"/>
          </a:xfrm>
        </p:spPr>
        <p:txBody>
          <a:bodyPr>
            <a:normAutofit fontScale="92500" lnSpcReduction="10000"/>
          </a:bodyPr>
          <a:lstStyle/>
          <a:p>
            <a:pPr algn="l"/>
            <a:r>
              <a:rPr lang="en-US" sz="1200" b="1" dirty="0"/>
              <a:t>Curs 1</a:t>
            </a:r>
            <a:r>
              <a:rPr lang="en-US" sz="1200" dirty="0"/>
              <a:t>: </a:t>
            </a:r>
            <a:endParaRPr lang="ro-RO" sz="1200" dirty="0"/>
          </a:p>
          <a:p>
            <a:pPr marL="171450" indent="-171450" algn="l">
              <a:buFont typeface="Arial" panose="020B0604020202020204" pitchFamily="34" charset="0"/>
              <a:buChar char="•"/>
            </a:pPr>
            <a:r>
              <a:rPr lang="ro-RO" sz="1200" dirty="0"/>
              <a:t>Regulile disciplinei</a:t>
            </a:r>
          </a:p>
          <a:p>
            <a:pPr marL="171450" indent="-171450" algn="l">
              <a:buFont typeface="Arial" panose="020B0604020202020204" pitchFamily="34" charset="0"/>
              <a:buChar char="•"/>
            </a:pPr>
            <a:r>
              <a:rPr lang="ro-RO" sz="1200" dirty="0"/>
              <a:t>R</a:t>
            </a:r>
            <a:r>
              <a:rPr lang="en-US" sz="1200" dirty="0" err="1"/>
              <a:t>ecapitulare</a:t>
            </a:r>
            <a:r>
              <a:rPr lang="en-US" sz="1200" dirty="0"/>
              <a:t> Java</a:t>
            </a:r>
            <a:endParaRPr lang="ro-RO" sz="1200" dirty="0"/>
          </a:p>
          <a:p>
            <a:pPr marL="171450" indent="-171450" algn="l">
              <a:buFont typeface="Arial" panose="020B0604020202020204" pitchFamily="34" charset="0"/>
              <a:buChar char="•"/>
            </a:pPr>
            <a:r>
              <a:rPr lang="ro-RO" sz="1200" dirty="0"/>
              <a:t>Convenții de stil</a:t>
            </a:r>
          </a:p>
          <a:p>
            <a:pPr marL="171450" indent="-171450" algn="l">
              <a:buFont typeface="Arial" panose="020B0604020202020204" pitchFamily="34" charset="0"/>
              <a:buChar char="•"/>
            </a:pPr>
            <a:r>
              <a:rPr lang="ro-RO" sz="1200" dirty="0"/>
              <a:t>Clase, încapsulare</a:t>
            </a:r>
          </a:p>
          <a:p>
            <a:pPr marL="171450" indent="-171450" algn="l">
              <a:buFont typeface="Arial" panose="020B0604020202020204" pitchFamily="34" charset="0"/>
              <a:buChar char="•"/>
            </a:pPr>
            <a:r>
              <a:rPr lang="ro-RO" sz="1200" dirty="0"/>
              <a:t>Introducere în arhitectura stratificată</a:t>
            </a:r>
            <a:endParaRPr lang="en-US" sz="1200" dirty="0"/>
          </a:p>
        </p:txBody>
      </p:sp>
      <p:sp>
        <p:nvSpPr>
          <p:cNvPr id="4" name="Date Placeholder 3">
            <a:extLst>
              <a:ext uri="{FF2B5EF4-FFF2-40B4-BE49-F238E27FC236}">
                <a16:creationId xmlns:a16="http://schemas.microsoft.com/office/drawing/2014/main" id="{2F3BE892-49E4-47C2-83D4-FDDB058E1F80}"/>
              </a:ext>
            </a:extLst>
          </p:cNvPr>
          <p:cNvSpPr>
            <a:spLocks noGrp="1"/>
          </p:cNvSpPr>
          <p:nvPr>
            <p:ph type="dt" sz="half" idx="10"/>
          </p:nvPr>
        </p:nvSpPr>
        <p:spPr>
          <a:xfrm>
            <a:off x="7205133" y="6041362"/>
            <a:ext cx="911939" cy="365125"/>
          </a:xfrm>
        </p:spPr>
        <p:txBody>
          <a:bodyPr/>
          <a:lstStyle/>
          <a:p>
            <a:fld id="{AFC0D82F-1215-4256-A21F-042AA621C716}" type="datetime1">
              <a:rPr lang="en-US" smtClean="0"/>
              <a:t>02-Mar-19</a:t>
            </a:fld>
            <a:endParaRPr lang="en-US" dirty="0"/>
          </a:p>
        </p:txBody>
      </p:sp>
    </p:spTree>
    <p:extLst>
      <p:ext uri="{BB962C8B-B14F-4D97-AF65-F5344CB8AC3E}">
        <p14:creationId xmlns:p14="http://schemas.microsoft.com/office/powerpoint/2010/main" val="347715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DD10D8-9B4A-4663-8EFF-B34F8EF82EF1}"/>
              </a:ext>
            </a:extLst>
          </p:cNvPr>
          <p:cNvSpPr>
            <a:spLocks noGrp="1"/>
          </p:cNvSpPr>
          <p:nvPr>
            <p:ph type="ctrTitle"/>
          </p:nvPr>
        </p:nvSpPr>
        <p:spPr/>
        <p:txBody>
          <a:bodyPr/>
          <a:lstStyle/>
          <a:p>
            <a:pPr algn="ctr"/>
            <a:r>
              <a:rPr lang="ro-RO" sz="11500" dirty="0"/>
              <a:t>Q </a:t>
            </a:r>
            <a:r>
              <a:rPr lang="ro-RO" sz="7200" dirty="0"/>
              <a:t>&amp;</a:t>
            </a:r>
            <a:r>
              <a:rPr lang="ro-RO" sz="11500" dirty="0"/>
              <a:t> A</a:t>
            </a:r>
            <a:endParaRPr lang="en-US" sz="11500" dirty="0"/>
          </a:p>
        </p:txBody>
      </p:sp>
      <p:sp>
        <p:nvSpPr>
          <p:cNvPr id="6" name="Subtitle 5">
            <a:extLst>
              <a:ext uri="{FF2B5EF4-FFF2-40B4-BE49-F238E27FC236}">
                <a16:creationId xmlns:a16="http://schemas.microsoft.com/office/drawing/2014/main" id="{DA9E1FBF-4311-40A9-BFBC-BB19DEC313A3}"/>
              </a:ext>
            </a:extLst>
          </p:cNvPr>
          <p:cNvSpPr>
            <a:spLocks noGrp="1"/>
          </p:cNvSpPr>
          <p:nvPr>
            <p:ph type="subTitle" idx="1"/>
          </p:nvPr>
        </p:nvSpPr>
        <p:spPr/>
        <p:txBody>
          <a:bodyPr/>
          <a:lstStyle/>
          <a:p>
            <a:endParaRPr lang="en-US" dirty="0"/>
          </a:p>
        </p:txBody>
      </p:sp>
      <p:sp>
        <p:nvSpPr>
          <p:cNvPr id="4" name="Date Placeholder 3">
            <a:extLst>
              <a:ext uri="{FF2B5EF4-FFF2-40B4-BE49-F238E27FC236}">
                <a16:creationId xmlns:a16="http://schemas.microsoft.com/office/drawing/2014/main" id="{77CE4C96-6399-4001-A59C-F1B44BA694FE}"/>
              </a:ext>
            </a:extLst>
          </p:cNvPr>
          <p:cNvSpPr>
            <a:spLocks noGrp="1"/>
          </p:cNvSpPr>
          <p:nvPr>
            <p:ph type="dt" sz="half" idx="10"/>
          </p:nvPr>
        </p:nvSpPr>
        <p:spPr/>
        <p:txBody>
          <a:bodyPr/>
          <a:lstStyle/>
          <a:p>
            <a:fld id="{3A29CA4A-F354-463A-9975-449924DE1E3D}" type="datetime1">
              <a:rPr lang="en-US" smtClean="0"/>
              <a:t>02-Mar-19</a:t>
            </a:fld>
            <a:endParaRPr lang="en-US"/>
          </a:p>
        </p:txBody>
      </p:sp>
    </p:spTree>
    <p:extLst>
      <p:ext uri="{BB962C8B-B14F-4D97-AF65-F5344CB8AC3E}">
        <p14:creationId xmlns:p14="http://schemas.microsoft.com/office/powerpoint/2010/main" val="54397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E104-291E-4CC4-AB57-27BBB5913D91}"/>
              </a:ext>
            </a:extLst>
          </p:cNvPr>
          <p:cNvSpPr>
            <a:spLocks noGrp="1"/>
          </p:cNvSpPr>
          <p:nvPr>
            <p:ph type="title"/>
          </p:nvPr>
        </p:nvSpPr>
        <p:spPr/>
        <p:txBody>
          <a:bodyPr/>
          <a:lstStyle/>
          <a:p>
            <a:r>
              <a:rPr lang="ro-RO" dirty="0"/>
              <a:t>Reguli</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B5ACF3-84E4-46FE-BAC0-400130B44199}"/>
                  </a:ext>
                </a:extLst>
              </p:cNvPr>
              <p:cNvSpPr>
                <a:spLocks noGrp="1"/>
              </p:cNvSpPr>
              <p:nvPr>
                <p:ph idx="1"/>
              </p:nvPr>
            </p:nvSpPr>
            <p:spPr/>
            <p:txBody>
              <a:bodyPr>
                <a:normAutofit fontScale="92500" lnSpcReduction="10000"/>
              </a:bodyPr>
              <a:lstStyle/>
              <a:p>
                <a:r>
                  <a:rPr lang="ro-RO" dirty="0">
                    <a:solidFill>
                      <a:schemeClr val="tx1"/>
                    </a:solidFill>
                  </a:rPr>
                  <a:t>Disciplina constă în curs și laborator (fiecare 4 ore / </a:t>
                </a:r>
                <a:r>
                  <a:rPr lang="ro-RO" dirty="0" err="1">
                    <a:solidFill>
                      <a:schemeClr val="tx1"/>
                    </a:solidFill>
                  </a:rPr>
                  <a:t>săpt</a:t>
                </a:r>
                <a:r>
                  <a:rPr lang="ro-RO" dirty="0">
                    <a:solidFill>
                      <a:schemeClr val="tx1"/>
                    </a:solidFill>
                  </a:rPr>
                  <a:t>, 7 </a:t>
                </a:r>
                <a:r>
                  <a:rPr lang="ro-RO" dirty="0" err="1">
                    <a:solidFill>
                      <a:schemeClr val="tx1"/>
                    </a:solidFill>
                  </a:rPr>
                  <a:t>săpt</a:t>
                </a:r>
                <a:r>
                  <a:rPr lang="ro-RO" dirty="0">
                    <a:solidFill>
                      <a:schemeClr val="tx1"/>
                    </a:solidFill>
                  </a:rPr>
                  <a:t>). Prezența nu este obligatorie.</a:t>
                </a:r>
              </a:p>
              <a:p>
                <a:r>
                  <a:rPr lang="ro-RO" dirty="0">
                    <a:solidFill>
                      <a:schemeClr val="tx1"/>
                    </a:solidFill>
                  </a:rPr>
                  <a:t>Pentru regulile de laborator, vedeți </a:t>
                </a:r>
                <a:r>
                  <a:rPr lang="ro-RO" dirty="0" err="1">
                    <a:solidFill>
                      <a:schemeClr val="tx1"/>
                    </a:solidFill>
                  </a:rPr>
                  <a:t>lab</a:t>
                </a:r>
                <a:r>
                  <a:rPr lang="ro-RO" dirty="0">
                    <a:solidFill>
                      <a:schemeClr val="tx1"/>
                    </a:solidFill>
                  </a:rPr>
                  <a:t> 1.</a:t>
                </a:r>
              </a:p>
              <a:p>
                <a:r>
                  <a:rPr lang="ro-RO" dirty="0">
                    <a:solidFill>
                      <a:schemeClr val="tx1"/>
                    </a:solidFill>
                  </a:rPr>
                  <a:t>Nota finală se calculează astfel:</a:t>
                </a:r>
                <a:endParaRPr lang="en-US"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ro-RO" i="1">
                              <a:solidFill>
                                <a:schemeClr val="tx1"/>
                              </a:solidFill>
                              <a:latin typeface="Cambria Math" panose="02040503050406030204" pitchFamily="18" charset="0"/>
                            </a:rPr>
                          </m:ctrlPr>
                        </m:sSubPr>
                        <m:e>
                          <m:r>
                            <a:rPr lang="ro-RO" i="1">
                              <a:solidFill>
                                <a:schemeClr val="tx1"/>
                              </a:solidFill>
                              <a:latin typeface="Cambria Math" panose="02040503050406030204" pitchFamily="18" charset="0"/>
                            </a:rPr>
                            <m:t>𝑁</m:t>
                          </m:r>
                        </m:e>
                        <m:sub>
                          <m:r>
                            <a:rPr lang="ro-RO" i="1">
                              <a:solidFill>
                                <a:schemeClr val="tx1"/>
                              </a:solidFill>
                              <a:latin typeface="Cambria Math" panose="02040503050406030204" pitchFamily="18" charset="0"/>
                            </a:rPr>
                            <m:t>𝑓𝑖𝑛𝑎𝑙</m:t>
                          </m:r>
                        </m:sub>
                      </m:sSub>
                      <m:r>
                        <a:rPr lang="ro-RO" i="1">
                          <a:solidFill>
                            <a:schemeClr val="tx1"/>
                          </a:solidFill>
                          <a:latin typeface="Cambria Math" panose="02040503050406030204" pitchFamily="18" charset="0"/>
                        </a:rPr>
                        <m:t>=0.3</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𝑁</m:t>
                          </m:r>
                        </m:e>
                        <m:sub>
                          <m:r>
                            <a:rPr lang="en-US" i="1">
                              <a:solidFill>
                                <a:schemeClr val="tx1"/>
                              </a:solidFill>
                              <a:latin typeface="Cambria Math" panose="02040503050406030204" pitchFamily="18" charset="0"/>
                            </a:rPr>
                            <m:t>𝑙𝑎𝑏𝑜𝑟𝑎𝑡𝑜𝑟</m:t>
                          </m:r>
                        </m:sub>
                      </m:sSub>
                      <m:r>
                        <a:rPr lang="en-US" i="1">
                          <a:solidFill>
                            <a:schemeClr val="tx1"/>
                          </a:solidFill>
                          <a:latin typeface="Cambria Math" panose="02040503050406030204" pitchFamily="18" charset="0"/>
                        </a:rPr>
                        <m:t>+0.3⋅</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𝑁</m:t>
                          </m:r>
                        </m:e>
                        <m:sub>
                          <m:r>
                            <a:rPr lang="en-US" i="1">
                              <a:solidFill>
                                <a:schemeClr val="tx1"/>
                              </a:solidFill>
                              <a:latin typeface="Cambria Math" panose="02040503050406030204" pitchFamily="18" charset="0"/>
                            </a:rPr>
                            <m:t>𝑒𝑥𝑎𝑚𝑒𝑛</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𝑠𝑐𝑟𝑖𝑠</m:t>
                          </m:r>
                        </m:sub>
                      </m:sSub>
                      <m:r>
                        <a:rPr lang="en-US" i="1">
                          <a:solidFill>
                            <a:schemeClr val="tx1"/>
                          </a:solidFill>
                          <a:latin typeface="Cambria Math" panose="02040503050406030204" pitchFamily="18" charset="0"/>
                        </a:rPr>
                        <m:t>+0.4⋅</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𝑁</m:t>
                          </m:r>
                        </m:e>
                        <m:sub>
                          <m:r>
                            <a:rPr lang="en-US" i="1">
                              <a:solidFill>
                                <a:schemeClr val="tx1"/>
                              </a:solidFill>
                              <a:latin typeface="Cambria Math" panose="02040503050406030204" pitchFamily="18" charset="0"/>
                            </a:rPr>
                            <m:t>𝑒𝑥𝑎𝑚𝑒𝑛</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𝑝𝑟𝑎𝑐𝑡𝑖𝑐</m:t>
                          </m:r>
                        </m:sub>
                      </m:sSub>
                    </m:oMath>
                  </m:oMathPara>
                </a14:m>
                <a:endParaRPr lang="en-US" dirty="0">
                  <a:solidFill>
                    <a:schemeClr val="tx1"/>
                  </a:solidFill>
                </a:endParaRPr>
              </a:p>
              <a:p>
                <a:r>
                  <a:rPr lang="en-US" dirty="0" err="1">
                    <a:solidFill>
                      <a:schemeClr val="tx1"/>
                    </a:solidFill>
                  </a:rPr>
                  <a:t>Niciuna</a:t>
                </a:r>
                <a:r>
                  <a:rPr lang="en-US" dirty="0">
                    <a:solidFill>
                      <a:schemeClr val="tx1"/>
                    </a:solidFill>
                  </a:rPr>
                  <a:t> </a:t>
                </a:r>
                <a:r>
                  <a:rPr lang="en-US" dirty="0" err="1">
                    <a:solidFill>
                      <a:schemeClr val="tx1"/>
                    </a:solidFill>
                  </a:rPr>
                  <a:t>dintre</a:t>
                </a:r>
                <a:r>
                  <a:rPr lang="en-US" dirty="0">
                    <a:solidFill>
                      <a:schemeClr val="tx1"/>
                    </a:solidFill>
                  </a:rPr>
                  <a:t> probe nu </a:t>
                </a:r>
                <a:r>
                  <a:rPr lang="en-US" dirty="0" err="1">
                    <a:solidFill>
                      <a:schemeClr val="tx1"/>
                    </a:solidFill>
                  </a:rPr>
                  <a:t>este</a:t>
                </a:r>
                <a:r>
                  <a:rPr lang="en-US" dirty="0">
                    <a:solidFill>
                      <a:schemeClr val="tx1"/>
                    </a:solidFill>
                  </a:rPr>
                  <a:t> eliminator</a:t>
                </a:r>
                <a:r>
                  <a:rPr lang="ro-RO" dirty="0">
                    <a:solidFill>
                      <a:schemeClr val="tx1"/>
                    </a:solidFill>
                  </a:rPr>
                  <a:t>ie</a:t>
                </a:r>
                <a:r>
                  <a:rPr lang="en-US" dirty="0">
                    <a:solidFill>
                      <a:schemeClr val="tx1"/>
                    </a:solidFill>
                  </a:rPr>
                  <a:t>: </a:t>
                </a:r>
                <a:r>
                  <a:rPr lang="en-US" dirty="0" err="1">
                    <a:solidFill>
                      <a:schemeClr val="tx1"/>
                    </a:solidFill>
                  </a:rPr>
                  <a:t>notele</a:t>
                </a:r>
                <a:r>
                  <a:rPr lang="en-US" dirty="0">
                    <a:solidFill>
                      <a:schemeClr val="tx1"/>
                    </a:solidFill>
                  </a:rPr>
                  <a:t> </a:t>
                </a:r>
                <a:r>
                  <a:rPr lang="en-US" dirty="0" err="1">
                    <a:solidFill>
                      <a:schemeClr val="tx1"/>
                    </a:solidFill>
                  </a:rPr>
                  <a:t>individuale</a:t>
                </a:r>
                <a:r>
                  <a:rPr lang="en-US" dirty="0">
                    <a:solidFill>
                      <a:schemeClr val="tx1"/>
                    </a:solidFill>
                  </a:rPr>
                  <a:t> pot fi sub 5</a:t>
                </a:r>
                <a:r>
                  <a:rPr lang="ro-RO" dirty="0">
                    <a:solidFill>
                      <a:schemeClr val="tx1"/>
                    </a:solidFill>
                  </a:rPr>
                  <a:t>,</a:t>
                </a:r>
                <a:r>
                  <a:rPr lang="en-US" dirty="0">
                    <a:solidFill>
                      <a:schemeClr val="tx1"/>
                    </a:solidFill>
                  </a:rPr>
                  <a:t> at</a:t>
                </a:r>
                <a:r>
                  <a:rPr lang="ro-RO" dirty="0" err="1">
                    <a:solidFill>
                      <a:schemeClr val="tx1"/>
                    </a:solidFill>
                  </a:rPr>
                  <a:t>âta</a:t>
                </a:r>
                <a:r>
                  <a:rPr lang="ro-RO" dirty="0">
                    <a:solidFill>
                      <a:schemeClr val="tx1"/>
                    </a:solidFill>
                  </a:rPr>
                  <a:t> timp cât nota finală este cel puțin 4.5. Excepție fac cazurile de fraudă.</a:t>
                </a:r>
              </a:p>
              <a:p>
                <a:r>
                  <a:rPr lang="ro-RO" dirty="0">
                    <a:solidFill>
                      <a:schemeClr val="tx1"/>
                    </a:solidFill>
                  </a:rPr>
                  <a:t>La examenele din sesiune puteți folosi orice materiale și surse de inspirație, mai puțin programe de comunicare.</a:t>
                </a:r>
              </a:p>
              <a:p>
                <a:r>
                  <a:rPr lang="ro-RO" dirty="0">
                    <a:solidFill>
                      <a:schemeClr val="tx1"/>
                    </a:solidFill>
                  </a:rPr>
                  <a:t>La curs și laboratoare se folosește mediul de dezvoltare </a:t>
                </a:r>
                <a:r>
                  <a:rPr lang="ro-RO" dirty="0" err="1">
                    <a:solidFill>
                      <a:schemeClr val="tx1"/>
                    </a:solidFill>
                  </a:rPr>
                  <a:t>IntelliJ</a:t>
                </a:r>
                <a:r>
                  <a:rPr lang="ro-RO" dirty="0">
                    <a:solidFill>
                      <a:schemeClr val="tx1"/>
                    </a:solidFill>
                  </a:rPr>
                  <a:t> IDEA.</a:t>
                </a:r>
              </a:p>
              <a:p>
                <a:r>
                  <a:rPr lang="ro-RO" dirty="0">
                    <a:solidFill>
                      <a:schemeClr val="tx1"/>
                    </a:solidFill>
                  </a:rPr>
                  <a:t>Pentru orice nelămuriri / sesizări: e-mail </a:t>
                </a:r>
                <a:r>
                  <a:rPr lang="ro-RO" dirty="0">
                    <a:solidFill>
                      <a:schemeClr val="tx1"/>
                    </a:solidFill>
                    <a:hlinkClick r:id="rId3"/>
                  </a:rPr>
                  <a:t>ivlad@cs.ubbcluj.ro</a:t>
                </a:r>
                <a:r>
                  <a:rPr lang="ro-RO" dirty="0">
                    <a:solidFill>
                      <a:schemeClr val="tx1"/>
                    </a:solidFill>
                  </a:rPr>
                  <a:t> </a:t>
                </a:r>
                <a:r>
                  <a:rPr lang="en-US" dirty="0">
                    <a:solidFill>
                      <a:schemeClr val="tx1"/>
                    </a:solidFill>
                  </a:rPr>
                  <a:t> </a:t>
                </a:r>
              </a:p>
              <a:p>
                <a:r>
                  <a:rPr lang="en-US" dirty="0" err="1">
                    <a:solidFill>
                      <a:schemeClr val="tx1"/>
                    </a:solidFill>
                  </a:rPr>
                  <a:t>Materiale</a:t>
                </a:r>
                <a:r>
                  <a:rPr lang="en-US" dirty="0">
                    <a:solidFill>
                      <a:schemeClr val="tx1"/>
                    </a:solidFill>
                  </a:rPr>
                  <a:t> curs: </a:t>
                </a:r>
                <a:r>
                  <a:rPr lang="en-US" dirty="0">
                    <a:solidFill>
                      <a:schemeClr val="tx1"/>
                    </a:solidFill>
                    <a:hlinkClick r:id="rId4"/>
                  </a:rPr>
                  <a:t>http://www.cs.ubbcluj.ro/~ivlad/OOP%20Postuniversitar%202019/</a:t>
                </a:r>
                <a:r>
                  <a:rPr lang="en-US" dirty="0">
                    <a:solidFill>
                      <a:schemeClr val="tx1"/>
                    </a:solidFill>
                  </a:rPr>
                  <a:t> </a:t>
                </a:r>
              </a:p>
              <a:p>
                <a:endParaRPr lang="ro-RO" dirty="0">
                  <a:solidFill>
                    <a:schemeClr val="tx1"/>
                  </a:solidFill>
                </a:endParaRPr>
              </a:p>
            </p:txBody>
          </p:sp>
        </mc:Choice>
        <mc:Fallback xmlns="">
          <p:sp>
            <p:nvSpPr>
              <p:cNvPr id="3" name="Content Placeholder 2">
                <a:extLst>
                  <a:ext uri="{FF2B5EF4-FFF2-40B4-BE49-F238E27FC236}">
                    <a16:creationId xmlns:a16="http://schemas.microsoft.com/office/drawing/2014/main" id="{DCB5ACF3-84E4-46FE-BAC0-400130B44199}"/>
                  </a:ext>
                </a:extLst>
              </p:cNvPr>
              <p:cNvSpPr>
                <a:spLocks noGrp="1" noRot="1" noChangeAspect="1" noMove="1" noResize="1" noEditPoints="1" noAdjustHandles="1" noChangeArrowheads="1" noChangeShapeType="1" noTextEdit="1"/>
              </p:cNvSpPr>
              <p:nvPr>
                <p:ph idx="1"/>
              </p:nvPr>
            </p:nvSpPr>
            <p:spPr>
              <a:blipFill>
                <a:blip r:embed="rId5"/>
                <a:stretch>
                  <a:fillRect l="-71" t="-1099" b="-6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F948C1A-0FA4-4C39-BF7D-9FBC13F834AA}"/>
              </a:ext>
            </a:extLst>
          </p:cNvPr>
          <p:cNvSpPr>
            <a:spLocks noGrp="1"/>
          </p:cNvSpPr>
          <p:nvPr>
            <p:ph type="dt" sz="half" idx="10"/>
          </p:nvPr>
        </p:nvSpPr>
        <p:spPr/>
        <p:txBody>
          <a:bodyPr/>
          <a:lstStyle/>
          <a:p>
            <a:fld id="{F27FB7C9-D718-40E3-889F-FA73FEC5C65B}" type="datetime1">
              <a:rPr lang="en-US" smtClean="0"/>
              <a:t>02-Mar-19</a:t>
            </a:fld>
            <a:endParaRPr lang="en-US"/>
          </a:p>
        </p:txBody>
      </p:sp>
    </p:spTree>
    <p:extLst>
      <p:ext uri="{BB962C8B-B14F-4D97-AF65-F5344CB8AC3E}">
        <p14:creationId xmlns:p14="http://schemas.microsoft.com/office/powerpoint/2010/main" val="713161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E104-291E-4CC4-AB57-27BBB5913D91}"/>
              </a:ext>
            </a:extLst>
          </p:cNvPr>
          <p:cNvSpPr>
            <a:spLocks noGrp="1"/>
          </p:cNvSpPr>
          <p:nvPr>
            <p:ph type="title"/>
          </p:nvPr>
        </p:nvSpPr>
        <p:spPr/>
        <p:txBody>
          <a:bodyPr/>
          <a:lstStyle/>
          <a:p>
            <a:r>
              <a:rPr lang="en-US" dirty="0" err="1"/>
              <a:t>Recapitulare</a:t>
            </a:r>
            <a:r>
              <a:rPr lang="ro-RO" dirty="0"/>
              <a:t> Java</a:t>
            </a:r>
            <a:endParaRPr lang="en-US" dirty="0"/>
          </a:p>
        </p:txBody>
      </p:sp>
      <p:sp>
        <p:nvSpPr>
          <p:cNvPr id="3" name="Content Placeholder 2">
            <a:extLst>
              <a:ext uri="{FF2B5EF4-FFF2-40B4-BE49-F238E27FC236}">
                <a16:creationId xmlns:a16="http://schemas.microsoft.com/office/drawing/2014/main" id="{DCB5ACF3-84E4-46FE-BAC0-400130B44199}"/>
              </a:ext>
            </a:extLst>
          </p:cNvPr>
          <p:cNvSpPr>
            <a:spLocks noGrp="1"/>
          </p:cNvSpPr>
          <p:nvPr>
            <p:ph idx="1"/>
          </p:nvPr>
        </p:nvSpPr>
        <p:spPr/>
        <p:txBody>
          <a:bodyPr>
            <a:normAutofit/>
          </a:bodyPr>
          <a:lstStyle/>
          <a:p>
            <a:r>
              <a:rPr lang="ro-RO" dirty="0">
                <a:solidFill>
                  <a:schemeClr val="tx1"/>
                </a:solidFill>
              </a:rPr>
              <a:t>Java = Limbaj OOP.</a:t>
            </a:r>
          </a:p>
          <a:p>
            <a:r>
              <a:rPr lang="ro-RO" dirty="0">
                <a:solidFill>
                  <a:schemeClr val="tx1"/>
                </a:solidFill>
              </a:rPr>
              <a:t>În Java nu putem avea cod în afara unei clase.</a:t>
            </a:r>
          </a:p>
          <a:p>
            <a:r>
              <a:rPr lang="ro-RO" dirty="0">
                <a:solidFill>
                  <a:schemeClr val="tx1"/>
                </a:solidFill>
              </a:rPr>
              <a:t>O clasă este o colecție de date (</a:t>
            </a:r>
            <a:r>
              <a:rPr lang="ro-RO" i="1" dirty="0">
                <a:solidFill>
                  <a:schemeClr val="tx1"/>
                </a:solidFill>
              </a:rPr>
              <a:t>stare</a:t>
            </a:r>
            <a:r>
              <a:rPr lang="ro-RO" dirty="0">
                <a:solidFill>
                  <a:schemeClr val="tx1"/>
                </a:solidFill>
              </a:rPr>
              <a:t>) </a:t>
            </a:r>
            <a:br>
              <a:rPr lang="ro-RO" dirty="0">
                <a:solidFill>
                  <a:schemeClr val="tx1"/>
                </a:solidFill>
              </a:rPr>
            </a:br>
            <a:r>
              <a:rPr lang="ro-RO" dirty="0">
                <a:solidFill>
                  <a:schemeClr val="tx1"/>
                </a:solidFill>
              </a:rPr>
              <a:t>și metode (</a:t>
            </a:r>
            <a:r>
              <a:rPr lang="ro-RO" i="1" dirty="0">
                <a:solidFill>
                  <a:schemeClr val="tx1"/>
                </a:solidFill>
              </a:rPr>
              <a:t>comportament</a:t>
            </a:r>
            <a:r>
              <a:rPr lang="ro-RO" dirty="0">
                <a:solidFill>
                  <a:schemeClr val="tx1"/>
                </a:solidFill>
              </a:rPr>
              <a:t>).</a:t>
            </a:r>
          </a:p>
          <a:p>
            <a:r>
              <a:rPr lang="ro-RO" dirty="0">
                <a:solidFill>
                  <a:schemeClr val="tx1"/>
                </a:solidFill>
              </a:rPr>
              <a:t>Un obiect este o instanță a unei clase.</a:t>
            </a:r>
          </a:p>
          <a:p>
            <a:r>
              <a:rPr lang="en-US" dirty="0" err="1">
                <a:solidFill>
                  <a:schemeClr val="tx1"/>
                </a:solidFill>
              </a:rPr>
              <a:t>Variabilele</a:t>
            </a:r>
            <a:r>
              <a:rPr lang="en-US" dirty="0">
                <a:solidFill>
                  <a:schemeClr val="tx1"/>
                </a:solidFill>
              </a:rPr>
              <a:t> sunt </a:t>
            </a:r>
            <a:r>
              <a:rPr lang="en-US" dirty="0" err="1">
                <a:solidFill>
                  <a:schemeClr val="tx1"/>
                </a:solidFill>
              </a:rPr>
              <a:t>referin</a:t>
            </a:r>
            <a:r>
              <a:rPr lang="ro-RO" dirty="0" err="1">
                <a:solidFill>
                  <a:schemeClr val="tx1"/>
                </a:solidFill>
              </a:rPr>
              <a:t>țe</a:t>
            </a:r>
            <a:r>
              <a:rPr lang="en-US" dirty="0">
                <a:solidFill>
                  <a:schemeClr val="tx1"/>
                </a:solidFill>
              </a:rPr>
              <a:t> c</a:t>
            </a:r>
            <a:r>
              <a:rPr lang="ro-RO" dirty="0" err="1">
                <a:solidFill>
                  <a:schemeClr val="tx1"/>
                </a:solidFill>
              </a:rPr>
              <a:t>ătre</a:t>
            </a:r>
            <a:r>
              <a:rPr lang="ro-RO" dirty="0">
                <a:solidFill>
                  <a:schemeClr val="tx1"/>
                </a:solidFill>
              </a:rPr>
              <a:t> obiecte.</a:t>
            </a:r>
          </a:p>
          <a:p>
            <a:r>
              <a:rPr lang="ro-RO" dirty="0">
                <a:solidFill>
                  <a:schemeClr val="tx1"/>
                </a:solidFill>
              </a:rPr>
              <a:t>Vom avea o clasă / fișier - țineți cont de</a:t>
            </a:r>
            <a:br>
              <a:rPr lang="ro-RO" dirty="0">
                <a:solidFill>
                  <a:schemeClr val="tx1"/>
                </a:solidFill>
              </a:rPr>
            </a:br>
            <a:r>
              <a:rPr lang="ro-RO" dirty="0">
                <a:solidFill>
                  <a:schemeClr val="tx1"/>
                </a:solidFill>
              </a:rPr>
              <a:t>asta în cazul exemplelor.</a:t>
            </a:r>
            <a:endParaRPr lang="en-US" dirty="0">
              <a:solidFill>
                <a:schemeClr val="tx1"/>
              </a:solidFill>
            </a:endParaRPr>
          </a:p>
          <a:p>
            <a:r>
              <a:rPr lang="en-US" dirty="0" err="1">
                <a:solidFill>
                  <a:schemeClr val="tx1"/>
                </a:solidFill>
              </a:rPr>
              <a:t>Vom</a:t>
            </a:r>
            <a:r>
              <a:rPr lang="en-US" dirty="0">
                <a:solidFill>
                  <a:schemeClr val="tx1"/>
                </a:solidFill>
              </a:rPr>
              <a:t> scrie </a:t>
            </a:r>
            <a:r>
              <a:rPr lang="en-US" dirty="0" err="1">
                <a:solidFill>
                  <a:schemeClr val="tx1"/>
                </a:solidFill>
              </a:rPr>
              <a:t>specifica</a:t>
            </a:r>
            <a:r>
              <a:rPr lang="ro-RO" dirty="0">
                <a:solidFill>
                  <a:schemeClr val="tx1"/>
                </a:solidFill>
              </a:rPr>
              <a:t>ții pentru toate metodele</a:t>
            </a:r>
            <a:br>
              <a:rPr lang="ro-RO" dirty="0">
                <a:solidFill>
                  <a:schemeClr val="tx1"/>
                </a:solidFill>
              </a:rPr>
            </a:br>
            <a:r>
              <a:rPr lang="ro-RO" dirty="0">
                <a:solidFill>
                  <a:schemeClr val="tx1"/>
                </a:solidFill>
              </a:rPr>
              <a:t>publice.</a:t>
            </a:r>
          </a:p>
        </p:txBody>
      </p:sp>
      <p:sp>
        <p:nvSpPr>
          <p:cNvPr id="4" name="Date Placeholder 3">
            <a:extLst>
              <a:ext uri="{FF2B5EF4-FFF2-40B4-BE49-F238E27FC236}">
                <a16:creationId xmlns:a16="http://schemas.microsoft.com/office/drawing/2014/main" id="{DF948C1A-0FA4-4C39-BF7D-9FBC13F834AA}"/>
              </a:ext>
            </a:extLst>
          </p:cNvPr>
          <p:cNvSpPr>
            <a:spLocks noGrp="1"/>
          </p:cNvSpPr>
          <p:nvPr>
            <p:ph type="dt" sz="half" idx="10"/>
          </p:nvPr>
        </p:nvSpPr>
        <p:spPr/>
        <p:txBody>
          <a:bodyPr/>
          <a:lstStyle/>
          <a:p>
            <a:fld id="{F27FB7C9-D718-40E3-889F-FA73FEC5C65B}" type="datetime1">
              <a:rPr lang="en-US" smtClean="0"/>
              <a:t>02-Mar-19</a:t>
            </a:fld>
            <a:endParaRPr lang="en-US"/>
          </a:p>
        </p:txBody>
      </p:sp>
    </p:spTree>
    <p:extLst>
      <p:ext uri="{BB962C8B-B14F-4D97-AF65-F5344CB8AC3E}">
        <p14:creationId xmlns:p14="http://schemas.microsoft.com/office/powerpoint/2010/main" val="1993126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E104-291E-4CC4-AB57-27BBB5913D91}"/>
              </a:ext>
            </a:extLst>
          </p:cNvPr>
          <p:cNvSpPr>
            <a:spLocks noGrp="1"/>
          </p:cNvSpPr>
          <p:nvPr>
            <p:ph type="title"/>
          </p:nvPr>
        </p:nvSpPr>
        <p:spPr/>
        <p:txBody>
          <a:bodyPr/>
          <a:lstStyle/>
          <a:p>
            <a:r>
              <a:rPr lang="en-US" dirty="0" err="1"/>
              <a:t>Recapitulare</a:t>
            </a:r>
            <a:r>
              <a:rPr lang="ro-RO" dirty="0"/>
              <a:t> Java</a:t>
            </a:r>
            <a:endParaRPr lang="en-US" dirty="0"/>
          </a:p>
        </p:txBody>
      </p:sp>
      <p:sp>
        <p:nvSpPr>
          <p:cNvPr id="4" name="Date Placeholder 3">
            <a:extLst>
              <a:ext uri="{FF2B5EF4-FFF2-40B4-BE49-F238E27FC236}">
                <a16:creationId xmlns:a16="http://schemas.microsoft.com/office/drawing/2014/main" id="{DF948C1A-0FA4-4C39-BF7D-9FBC13F834AA}"/>
              </a:ext>
            </a:extLst>
          </p:cNvPr>
          <p:cNvSpPr>
            <a:spLocks noGrp="1"/>
          </p:cNvSpPr>
          <p:nvPr>
            <p:ph type="dt" sz="half" idx="10"/>
          </p:nvPr>
        </p:nvSpPr>
        <p:spPr/>
        <p:txBody>
          <a:bodyPr/>
          <a:lstStyle/>
          <a:p>
            <a:fld id="{F27FB7C9-D718-40E3-889F-FA73FEC5C65B}" type="datetime1">
              <a:rPr lang="en-US" smtClean="0"/>
              <a:t>02-Mar-19</a:t>
            </a:fld>
            <a:endParaRPr lang="en-US"/>
          </a:p>
        </p:txBody>
      </p:sp>
      <p:sp>
        <p:nvSpPr>
          <p:cNvPr id="8" name="Rectangle 3">
            <a:extLst>
              <a:ext uri="{FF2B5EF4-FFF2-40B4-BE49-F238E27FC236}">
                <a16:creationId xmlns:a16="http://schemas.microsoft.com/office/drawing/2014/main" id="{DAC3048E-DFD5-4CA2-9079-C58084910D2C}"/>
              </a:ext>
            </a:extLst>
          </p:cNvPr>
          <p:cNvSpPr>
            <a:spLocks noChangeArrowheads="1"/>
          </p:cNvSpPr>
          <p:nvPr/>
        </p:nvSpPr>
        <p:spPr bwMode="auto">
          <a:xfrm>
            <a:off x="677334" y="1176388"/>
            <a:ext cx="8203907" cy="504753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en-US" sz="14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public </a:t>
            </a:r>
            <a:r>
              <a:rPr kumimoji="0" lang="en-US" altLang="en-US" sz="14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class </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Vehicle {</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private int </a:t>
            </a:r>
            <a:r>
              <a:rPr kumimoji="0" lang="en-US" altLang="en-US" sz="1400" b="1" i="0" u="none" strike="noStrike" cap="none" normalizeH="0" baseline="0" dirty="0" err="1">
                <a:ln>
                  <a:noFill/>
                </a:ln>
                <a:solidFill>
                  <a:srgbClr val="660E7A"/>
                </a:solidFill>
                <a:effectLst/>
                <a:latin typeface="Consolas" panose="020B0609020204030204" pitchFamily="49" charset="0"/>
                <a:cs typeface="Courier New" panose="02070309020205020404" pitchFamily="49" charset="0"/>
              </a:rPr>
              <a:t>gasLevel</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public </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Vehicle(</a:t>
            </a:r>
            <a:r>
              <a:rPr kumimoji="0" lang="en-US" altLang="en-US" sz="14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int </a:t>
            </a:r>
            <a:r>
              <a:rPr kumimoji="0" lang="en-US" altLang="en-US"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gasLevel</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nsolas" panose="020B0609020204030204" pitchFamily="49" charset="0"/>
                <a:cs typeface="Courier New" panose="02070309020205020404" pitchFamily="49" charset="0"/>
              </a:rPr>
              <a:t>this</a:t>
            </a:r>
            <a:r>
              <a:rPr kumimoji="0" lang="en-US" altLang="en-US"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nsolas" panose="020B0609020204030204" pitchFamily="49" charset="0"/>
                <a:cs typeface="Courier New" panose="02070309020205020404" pitchFamily="49" charset="0"/>
              </a:rPr>
              <a:t>gasLevel</a:t>
            </a:r>
            <a:r>
              <a:rPr kumimoji="0" lang="en-US" altLang="en-US" sz="1400" b="1" i="0" u="none" strike="noStrike" cap="none" normalizeH="0" baseline="0" dirty="0">
                <a:ln>
                  <a:noFill/>
                </a:ln>
                <a:solidFill>
                  <a:srgbClr val="660E7A"/>
                </a:solidFill>
                <a:effectLst/>
                <a:latin typeface="Consolas" panose="020B06090202040302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gasLevel</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public int </a:t>
            </a:r>
            <a:r>
              <a:rPr kumimoji="0" lang="en-US" altLang="en-US"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getGasLevel</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return </a:t>
            </a:r>
            <a:r>
              <a:rPr kumimoji="0" lang="en-US" altLang="en-US" sz="1400" b="1" i="0" u="none" strike="noStrike" cap="none" normalizeH="0" baseline="0" dirty="0" err="1">
                <a:ln>
                  <a:noFill/>
                </a:ln>
                <a:solidFill>
                  <a:srgbClr val="660E7A"/>
                </a:solidFill>
                <a:effectLst/>
                <a:latin typeface="Consolas" panose="020B0609020204030204" pitchFamily="49" charset="0"/>
                <a:cs typeface="Courier New" panose="02070309020205020404" pitchFamily="49" charset="0"/>
              </a:rPr>
              <a:t>gasLevel</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public void </a:t>
            </a:r>
            <a:r>
              <a:rPr kumimoji="0" lang="en-US" altLang="en-US"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addGas</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int </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amount) {</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if </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(amount &gt; </a:t>
            </a:r>
            <a:r>
              <a:rPr kumimoji="0" lang="en-US" altLang="en-US" sz="14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nsolas" panose="020B0609020204030204" pitchFamily="49" charset="0"/>
                <a:cs typeface="Courier New" panose="02070309020205020404" pitchFamily="49" charset="0"/>
              </a:rPr>
              <a:t>this</a:t>
            </a:r>
            <a:r>
              <a:rPr kumimoji="0" lang="en-US" altLang="en-US"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nsolas" panose="020B0609020204030204" pitchFamily="49" charset="0"/>
                <a:cs typeface="Courier New" panose="02070309020205020404" pitchFamily="49" charset="0"/>
              </a:rPr>
              <a:t>gasLevel</a:t>
            </a:r>
            <a:r>
              <a:rPr kumimoji="0" lang="en-US" altLang="en-US" sz="1400" b="1" i="0" u="none" strike="noStrike" cap="none" normalizeH="0" baseline="0" dirty="0">
                <a:ln>
                  <a:noFill/>
                </a:ln>
                <a:solidFill>
                  <a:srgbClr val="660E7A"/>
                </a:solidFill>
                <a:effectLst/>
                <a:latin typeface="Consolas" panose="020B06090202040302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amount;</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public class </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Main {</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public static void </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main(String[] </a:t>
            </a:r>
            <a:r>
              <a:rPr kumimoji="0" lang="en-US" altLang="en-US"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args</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Vehicle </a:t>
            </a:r>
            <a:r>
              <a:rPr kumimoji="0" lang="en-US" altLang="en-US"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myVehicle</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new </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Vehicle(</a:t>
            </a:r>
            <a:r>
              <a:rPr kumimoji="0" lang="en-US" altLang="en-US" sz="14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20</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cs typeface="Courier New" panose="020703090202050204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myVehicle.getGasLevel</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myVehicle.addGas</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10</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cs typeface="Courier New" panose="020703090202050204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myVehicle.getGasLevel</a:t>
            </a: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458142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E104-291E-4CC4-AB57-27BBB5913D91}"/>
              </a:ext>
            </a:extLst>
          </p:cNvPr>
          <p:cNvSpPr>
            <a:spLocks noGrp="1"/>
          </p:cNvSpPr>
          <p:nvPr>
            <p:ph type="title"/>
          </p:nvPr>
        </p:nvSpPr>
        <p:spPr/>
        <p:txBody>
          <a:bodyPr/>
          <a:lstStyle/>
          <a:p>
            <a:r>
              <a:rPr lang="ro-RO" dirty="0"/>
              <a:t>Convenții de stil</a:t>
            </a:r>
            <a:endParaRPr lang="en-US" dirty="0"/>
          </a:p>
        </p:txBody>
      </p:sp>
      <p:sp>
        <p:nvSpPr>
          <p:cNvPr id="3" name="Content Placeholder 2">
            <a:extLst>
              <a:ext uri="{FF2B5EF4-FFF2-40B4-BE49-F238E27FC236}">
                <a16:creationId xmlns:a16="http://schemas.microsoft.com/office/drawing/2014/main" id="{DCB5ACF3-84E4-46FE-BAC0-400130B44199}"/>
              </a:ext>
            </a:extLst>
          </p:cNvPr>
          <p:cNvSpPr>
            <a:spLocks noGrp="1"/>
          </p:cNvSpPr>
          <p:nvPr>
            <p:ph idx="1"/>
          </p:nvPr>
        </p:nvSpPr>
        <p:spPr/>
        <p:txBody>
          <a:bodyPr>
            <a:normAutofit fontScale="92500" lnSpcReduction="20000"/>
          </a:bodyPr>
          <a:lstStyle/>
          <a:p>
            <a:r>
              <a:rPr lang="ro-RO" dirty="0">
                <a:solidFill>
                  <a:schemeClr val="tx1"/>
                </a:solidFill>
              </a:rPr>
              <a:t>Pentru a ne putea înțelege mai bine codul unii altora, vom impune câteva convenții de stil.</a:t>
            </a:r>
          </a:p>
          <a:p>
            <a:r>
              <a:rPr lang="ro-RO" dirty="0">
                <a:solidFill>
                  <a:schemeClr val="tx1"/>
                </a:solidFill>
              </a:rPr>
              <a:t>Nerespectarea acestora este eliminatorie în cadrul laboratoarelor și examenelor.</a:t>
            </a:r>
          </a:p>
          <a:p>
            <a:r>
              <a:rPr lang="ro-RO" dirty="0">
                <a:solidFill>
                  <a:schemeClr val="tx1"/>
                </a:solidFill>
              </a:rPr>
              <a:t>Pentru început, vom avea:</a:t>
            </a:r>
          </a:p>
          <a:p>
            <a:pPr lvl="1"/>
            <a:r>
              <a:rPr lang="ro-RO" dirty="0"/>
              <a:t>Clasele si pachetele se denumesc folosind </a:t>
            </a:r>
            <a:r>
              <a:rPr lang="ro-RO" dirty="0" err="1"/>
              <a:t>PascalCase</a:t>
            </a:r>
            <a:endParaRPr lang="en-US" dirty="0"/>
          </a:p>
          <a:p>
            <a:pPr lvl="1"/>
            <a:r>
              <a:rPr lang="ro-RO" dirty="0"/>
              <a:t>Orice altceva folosește </a:t>
            </a:r>
            <a:r>
              <a:rPr lang="ro-RO" dirty="0" err="1"/>
              <a:t>camelCase</a:t>
            </a:r>
            <a:endParaRPr lang="en-US" dirty="0"/>
          </a:p>
          <a:p>
            <a:pPr lvl="1"/>
            <a:r>
              <a:rPr lang="ro-RO" dirty="0"/>
              <a:t>Acoladele se deschid pe aceeași linie</a:t>
            </a:r>
            <a:endParaRPr lang="en-US" dirty="0"/>
          </a:p>
          <a:p>
            <a:pPr lvl="1"/>
            <a:r>
              <a:rPr lang="ro-RO" dirty="0"/>
              <a:t>Între operanzi și operatori se lasă spațiu: a == b, nu a==b</a:t>
            </a:r>
            <a:endParaRPr lang="en-US" dirty="0"/>
          </a:p>
          <a:p>
            <a:pPr lvl="1"/>
            <a:r>
              <a:rPr lang="ro-RO" dirty="0"/>
              <a:t>Fără spații inutile: </a:t>
            </a:r>
            <a:r>
              <a:rPr lang="ro-RO" dirty="0" err="1"/>
              <a:t>if</a:t>
            </a:r>
            <a:r>
              <a:rPr lang="ro-RO" dirty="0"/>
              <a:t> (x), nu </a:t>
            </a:r>
            <a:r>
              <a:rPr lang="ro-RO" dirty="0" err="1"/>
              <a:t>if</a:t>
            </a:r>
            <a:r>
              <a:rPr lang="ro-RO" dirty="0"/>
              <a:t> ( x )</a:t>
            </a:r>
            <a:endParaRPr lang="en-US" dirty="0"/>
          </a:p>
          <a:p>
            <a:pPr lvl="1"/>
            <a:r>
              <a:rPr lang="ro-RO" dirty="0"/>
              <a:t>Denumiri sugestive, fiecare nume trebuie să conțină cel puțin un cuvânt din dicționar</a:t>
            </a:r>
            <a:endParaRPr lang="en-US" dirty="0"/>
          </a:p>
          <a:p>
            <a:pPr lvl="1"/>
            <a:r>
              <a:rPr lang="ro-RO" dirty="0"/>
              <a:t>Preferați denumirile în engleză și fără prescurtări</a:t>
            </a:r>
          </a:p>
          <a:p>
            <a:r>
              <a:rPr lang="ro-RO" dirty="0"/>
              <a:t>Pe parcurs vor fi introduse și alte convenții.</a:t>
            </a:r>
            <a:endParaRPr lang="en-US" dirty="0"/>
          </a:p>
          <a:p>
            <a:pPr lvl="1"/>
            <a:endParaRPr lang="ro-RO" dirty="0">
              <a:solidFill>
                <a:schemeClr val="tx1"/>
              </a:solidFill>
            </a:endParaRPr>
          </a:p>
          <a:p>
            <a:endParaRPr lang="ro-RO" dirty="0">
              <a:solidFill>
                <a:schemeClr val="tx1"/>
              </a:solidFill>
            </a:endParaRPr>
          </a:p>
          <a:p>
            <a:endParaRPr lang="ro-RO" dirty="0">
              <a:solidFill>
                <a:schemeClr val="tx1"/>
              </a:solidFill>
            </a:endParaRPr>
          </a:p>
        </p:txBody>
      </p:sp>
      <p:sp>
        <p:nvSpPr>
          <p:cNvPr id="4" name="Date Placeholder 3">
            <a:extLst>
              <a:ext uri="{FF2B5EF4-FFF2-40B4-BE49-F238E27FC236}">
                <a16:creationId xmlns:a16="http://schemas.microsoft.com/office/drawing/2014/main" id="{DF948C1A-0FA4-4C39-BF7D-9FBC13F834AA}"/>
              </a:ext>
            </a:extLst>
          </p:cNvPr>
          <p:cNvSpPr>
            <a:spLocks noGrp="1"/>
          </p:cNvSpPr>
          <p:nvPr>
            <p:ph type="dt" sz="half" idx="10"/>
          </p:nvPr>
        </p:nvSpPr>
        <p:spPr/>
        <p:txBody>
          <a:bodyPr/>
          <a:lstStyle/>
          <a:p>
            <a:fld id="{F27FB7C9-D718-40E3-889F-FA73FEC5C65B}" type="datetime1">
              <a:rPr lang="en-US" smtClean="0"/>
              <a:t>02-Mar-19</a:t>
            </a:fld>
            <a:endParaRPr lang="en-US"/>
          </a:p>
        </p:txBody>
      </p:sp>
    </p:spTree>
    <p:extLst>
      <p:ext uri="{BB962C8B-B14F-4D97-AF65-F5344CB8AC3E}">
        <p14:creationId xmlns:p14="http://schemas.microsoft.com/office/powerpoint/2010/main" val="985728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E104-291E-4CC4-AB57-27BBB5913D91}"/>
              </a:ext>
            </a:extLst>
          </p:cNvPr>
          <p:cNvSpPr>
            <a:spLocks noGrp="1"/>
          </p:cNvSpPr>
          <p:nvPr>
            <p:ph type="title"/>
          </p:nvPr>
        </p:nvSpPr>
        <p:spPr/>
        <p:txBody>
          <a:bodyPr/>
          <a:lstStyle/>
          <a:p>
            <a:r>
              <a:rPr lang="ro-RO" dirty="0"/>
              <a:t>Clase, încapsulare (</a:t>
            </a:r>
            <a:r>
              <a:rPr lang="ro-RO" dirty="0" err="1"/>
              <a:t>Encapsulation</a:t>
            </a:r>
            <a:r>
              <a:rPr lang="ro-RO" dirty="0"/>
              <a:t>)</a:t>
            </a:r>
            <a:endParaRPr lang="en-US" dirty="0"/>
          </a:p>
        </p:txBody>
      </p:sp>
      <p:sp>
        <p:nvSpPr>
          <p:cNvPr id="3" name="Content Placeholder 2">
            <a:extLst>
              <a:ext uri="{FF2B5EF4-FFF2-40B4-BE49-F238E27FC236}">
                <a16:creationId xmlns:a16="http://schemas.microsoft.com/office/drawing/2014/main" id="{DCB5ACF3-84E4-46FE-BAC0-400130B44199}"/>
              </a:ext>
            </a:extLst>
          </p:cNvPr>
          <p:cNvSpPr>
            <a:spLocks noGrp="1"/>
          </p:cNvSpPr>
          <p:nvPr>
            <p:ph idx="1"/>
          </p:nvPr>
        </p:nvSpPr>
        <p:spPr/>
        <p:txBody>
          <a:bodyPr>
            <a:normAutofit/>
          </a:bodyPr>
          <a:lstStyle/>
          <a:p>
            <a:r>
              <a:rPr lang="ro-RO" dirty="0">
                <a:solidFill>
                  <a:schemeClr val="tx1"/>
                </a:solidFill>
              </a:rPr>
              <a:t>În general, clasele sunt folosite pentru a organiza codul într-un mod natural și pentru a facilita refolosirea codului.</a:t>
            </a:r>
          </a:p>
          <a:p>
            <a:r>
              <a:rPr lang="ro-RO" dirty="0">
                <a:solidFill>
                  <a:schemeClr val="tx1"/>
                </a:solidFill>
              </a:rPr>
              <a:t>Încapsulare = ascunderea informației: prin câmpuri și metode private.</a:t>
            </a:r>
          </a:p>
          <a:p>
            <a:r>
              <a:rPr lang="ro-RO" dirty="0">
                <a:solidFill>
                  <a:schemeClr val="tx1"/>
                </a:solidFill>
              </a:rPr>
              <a:t>Pentru a ne asigura că utilizatorii claselor noastre nu pot strica ceva având acces la logica internă a clasei.</a:t>
            </a:r>
          </a:p>
          <a:p>
            <a:r>
              <a:rPr lang="ro-RO" dirty="0">
                <a:solidFill>
                  <a:schemeClr val="tx1"/>
                </a:solidFill>
              </a:rPr>
              <a:t>Exemplu: carcasa proiectorului.</a:t>
            </a:r>
          </a:p>
          <a:p>
            <a:endParaRPr lang="ro-RO" dirty="0">
              <a:solidFill>
                <a:schemeClr val="tx1"/>
              </a:solidFill>
            </a:endParaRPr>
          </a:p>
          <a:p>
            <a:endParaRPr lang="ro-RO" dirty="0">
              <a:solidFill>
                <a:schemeClr val="tx1"/>
              </a:solidFill>
            </a:endParaRPr>
          </a:p>
        </p:txBody>
      </p:sp>
      <p:sp>
        <p:nvSpPr>
          <p:cNvPr id="4" name="Date Placeholder 3">
            <a:extLst>
              <a:ext uri="{FF2B5EF4-FFF2-40B4-BE49-F238E27FC236}">
                <a16:creationId xmlns:a16="http://schemas.microsoft.com/office/drawing/2014/main" id="{DF948C1A-0FA4-4C39-BF7D-9FBC13F834AA}"/>
              </a:ext>
            </a:extLst>
          </p:cNvPr>
          <p:cNvSpPr>
            <a:spLocks noGrp="1"/>
          </p:cNvSpPr>
          <p:nvPr>
            <p:ph type="dt" sz="half" idx="10"/>
          </p:nvPr>
        </p:nvSpPr>
        <p:spPr/>
        <p:txBody>
          <a:bodyPr/>
          <a:lstStyle/>
          <a:p>
            <a:fld id="{F27FB7C9-D718-40E3-889F-FA73FEC5C65B}" type="datetime1">
              <a:rPr lang="en-US" smtClean="0"/>
              <a:t>02-Mar-19</a:t>
            </a:fld>
            <a:endParaRPr lang="en-US"/>
          </a:p>
        </p:txBody>
      </p:sp>
    </p:spTree>
    <p:extLst>
      <p:ext uri="{BB962C8B-B14F-4D97-AF65-F5344CB8AC3E}">
        <p14:creationId xmlns:p14="http://schemas.microsoft.com/office/powerpoint/2010/main" val="111171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E104-291E-4CC4-AB57-27BBB5913D91}"/>
              </a:ext>
            </a:extLst>
          </p:cNvPr>
          <p:cNvSpPr>
            <a:spLocks noGrp="1"/>
          </p:cNvSpPr>
          <p:nvPr>
            <p:ph type="title"/>
          </p:nvPr>
        </p:nvSpPr>
        <p:spPr/>
        <p:txBody>
          <a:bodyPr/>
          <a:lstStyle/>
          <a:p>
            <a:r>
              <a:rPr lang="ro-RO" dirty="0"/>
              <a:t>Introducere în arhitectura stratificată</a:t>
            </a:r>
            <a:br>
              <a:rPr lang="ro-RO" dirty="0"/>
            </a:br>
            <a:r>
              <a:rPr lang="ro-RO" dirty="0"/>
              <a:t>(</a:t>
            </a:r>
            <a:r>
              <a:rPr lang="ro-RO" dirty="0" err="1"/>
              <a:t>Layered</a:t>
            </a:r>
            <a:r>
              <a:rPr lang="ro-RO" dirty="0"/>
              <a:t> </a:t>
            </a:r>
            <a:r>
              <a:rPr lang="ro-RO" dirty="0" err="1"/>
              <a:t>architecture</a:t>
            </a:r>
            <a:r>
              <a:rPr lang="ro-RO" dirty="0"/>
              <a:t>)</a:t>
            </a:r>
            <a:endParaRPr lang="en-US" dirty="0"/>
          </a:p>
        </p:txBody>
      </p:sp>
      <p:sp>
        <p:nvSpPr>
          <p:cNvPr id="3" name="Content Placeholder 2">
            <a:extLst>
              <a:ext uri="{FF2B5EF4-FFF2-40B4-BE49-F238E27FC236}">
                <a16:creationId xmlns:a16="http://schemas.microsoft.com/office/drawing/2014/main" id="{DCB5ACF3-84E4-46FE-BAC0-400130B44199}"/>
              </a:ext>
            </a:extLst>
          </p:cNvPr>
          <p:cNvSpPr>
            <a:spLocks noGrp="1"/>
          </p:cNvSpPr>
          <p:nvPr>
            <p:ph idx="1"/>
          </p:nvPr>
        </p:nvSpPr>
        <p:spPr/>
        <p:txBody>
          <a:bodyPr>
            <a:normAutofit/>
          </a:bodyPr>
          <a:lstStyle/>
          <a:p>
            <a:r>
              <a:rPr lang="ro-RO" dirty="0">
                <a:solidFill>
                  <a:schemeClr val="tx1"/>
                </a:solidFill>
              </a:rPr>
              <a:t>Cum organizăm </a:t>
            </a:r>
            <a:r>
              <a:rPr lang="ro-RO" i="1" dirty="0">
                <a:solidFill>
                  <a:schemeClr val="tx1"/>
                </a:solidFill>
              </a:rPr>
              <a:t>eficient </a:t>
            </a:r>
            <a:r>
              <a:rPr lang="ro-RO" dirty="0">
                <a:solidFill>
                  <a:schemeClr val="tx1"/>
                </a:solidFill>
              </a:rPr>
              <a:t>o aplicație mare, cu mult cod, multe fișiere și mulți </a:t>
            </a:r>
            <a:r>
              <a:rPr lang="ro-RO" dirty="0" err="1">
                <a:solidFill>
                  <a:schemeClr val="tx1"/>
                </a:solidFill>
              </a:rPr>
              <a:t>developeri</a:t>
            </a:r>
            <a:r>
              <a:rPr lang="ro-RO" dirty="0">
                <a:solidFill>
                  <a:schemeClr val="tx1"/>
                </a:solidFill>
              </a:rPr>
              <a:t>, cu diverse grade de experiență?</a:t>
            </a:r>
          </a:p>
          <a:p>
            <a:r>
              <a:rPr lang="ro-RO" dirty="0">
                <a:solidFill>
                  <a:schemeClr val="tx1"/>
                </a:solidFill>
              </a:rPr>
              <a:t>Cum ne asigurăm că putem efectua modificări cât mai diverse în aplicație într-un timp util și cu efort redus?</a:t>
            </a:r>
          </a:p>
          <a:p>
            <a:r>
              <a:rPr lang="ro-RO" dirty="0">
                <a:solidFill>
                  <a:schemeClr val="tx1"/>
                </a:solidFill>
              </a:rPr>
              <a:t>Avem nevoie de o </a:t>
            </a:r>
            <a:r>
              <a:rPr lang="ro-RO" i="1" dirty="0">
                <a:solidFill>
                  <a:schemeClr val="tx1"/>
                </a:solidFill>
              </a:rPr>
              <a:t>arhitectură</a:t>
            </a:r>
            <a:r>
              <a:rPr lang="ro-RO" dirty="0">
                <a:solidFill>
                  <a:schemeClr val="tx1"/>
                </a:solidFill>
              </a:rPr>
              <a:t> care să permită aceste lucruri.</a:t>
            </a:r>
          </a:p>
          <a:p>
            <a:r>
              <a:rPr lang="ro-RO" dirty="0">
                <a:solidFill>
                  <a:schemeClr val="tx1"/>
                </a:solidFill>
              </a:rPr>
              <a:t>Arhitectura stratificată: împărțirea aplicației în </a:t>
            </a:r>
            <a:r>
              <a:rPr lang="ro-RO" i="1" dirty="0">
                <a:solidFill>
                  <a:schemeClr val="tx1"/>
                </a:solidFill>
              </a:rPr>
              <a:t>straturi</a:t>
            </a:r>
            <a:r>
              <a:rPr lang="ro-RO" dirty="0">
                <a:solidFill>
                  <a:schemeClr val="tx1"/>
                </a:solidFill>
              </a:rPr>
              <a:t>.</a:t>
            </a:r>
          </a:p>
          <a:p>
            <a:r>
              <a:rPr lang="ro-RO" dirty="0">
                <a:solidFill>
                  <a:schemeClr val="tx1"/>
                </a:solidFill>
              </a:rPr>
              <a:t>Cel puțin trei straturi:</a:t>
            </a:r>
            <a:r>
              <a:rPr lang="ro-RO" i="1" dirty="0">
                <a:solidFill>
                  <a:schemeClr val="tx1"/>
                </a:solidFill>
              </a:rPr>
              <a:t> </a:t>
            </a:r>
            <a:r>
              <a:rPr lang="ro-RO" i="1" dirty="0" err="1">
                <a:solidFill>
                  <a:schemeClr val="tx1"/>
                </a:solidFill>
              </a:rPr>
              <a:t>presentation</a:t>
            </a:r>
            <a:r>
              <a:rPr lang="ro-RO" i="1" dirty="0">
                <a:solidFill>
                  <a:schemeClr val="tx1"/>
                </a:solidFill>
              </a:rPr>
              <a:t>, business, </a:t>
            </a:r>
            <a:r>
              <a:rPr lang="ro-RO" i="1" dirty="0" err="1">
                <a:solidFill>
                  <a:schemeClr val="tx1"/>
                </a:solidFill>
              </a:rPr>
              <a:t>persistence</a:t>
            </a:r>
            <a:r>
              <a:rPr lang="ro-RO" dirty="0">
                <a:solidFill>
                  <a:schemeClr val="tx1"/>
                </a:solidFill>
              </a:rPr>
              <a:t>.</a:t>
            </a:r>
          </a:p>
          <a:p>
            <a:r>
              <a:rPr lang="ro-RO" dirty="0">
                <a:solidFill>
                  <a:schemeClr val="tx1"/>
                </a:solidFill>
              </a:rPr>
              <a:t>Sau: interfața utilizator, calcule și logică, reținerea datelor.</a:t>
            </a:r>
          </a:p>
          <a:p>
            <a:endParaRPr lang="ro-RO" dirty="0">
              <a:solidFill>
                <a:schemeClr val="tx1"/>
              </a:solidFill>
            </a:endParaRPr>
          </a:p>
          <a:p>
            <a:endParaRPr lang="ro-RO" dirty="0">
              <a:solidFill>
                <a:schemeClr val="tx1"/>
              </a:solidFill>
            </a:endParaRPr>
          </a:p>
          <a:p>
            <a:endParaRPr lang="ro-RO" dirty="0">
              <a:solidFill>
                <a:schemeClr val="tx1"/>
              </a:solidFill>
            </a:endParaRPr>
          </a:p>
          <a:p>
            <a:endParaRPr lang="ro-RO" dirty="0">
              <a:solidFill>
                <a:schemeClr val="tx1"/>
              </a:solidFill>
            </a:endParaRPr>
          </a:p>
        </p:txBody>
      </p:sp>
      <p:sp>
        <p:nvSpPr>
          <p:cNvPr id="4" name="Date Placeholder 3">
            <a:extLst>
              <a:ext uri="{FF2B5EF4-FFF2-40B4-BE49-F238E27FC236}">
                <a16:creationId xmlns:a16="http://schemas.microsoft.com/office/drawing/2014/main" id="{DF948C1A-0FA4-4C39-BF7D-9FBC13F834AA}"/>
              </a:ext>
            </a:extLst>
          </p:cNvPr>
          <p:cNvSpPr>
            <a:spLocks noGrp="1"/>
          </p:cNvSpPr>
          <p:nvPr>
            <p:ph type="dt" sz="half" idx="10"/>
          </p:nvPr>
        </p:nvSpPr>
        <p:spPr/>
        <p:txBody>
          <a:bodyPr/>
          <a:lstStyle/>
          <a:p>
            <a:fld id="{F27FB7C9-D718-40E3-889F-FA73FEC5C65B}" type="datetime1">
              <a:rPr lang="en-US" smtClean="0"/>
              <a:t>02-Mar-19</a:t>
            </a:fld>
            <a:endParaRPr lang="en-US"/>
          </a:p>
        </p:txBody>
      </p:sp>
    </p:spTree>
    <p:extLst>
      <p:ext uri="{BB962C8B-B14F-4D97-AF65-F5344CB8AC3E}">
        <p14:creationId xmlns:p14="http://schemas.microsoft.com/office/powerpoint/2010/main" val="3572858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E104-291E-4CC4-AB57-27BBB5913D91}"/>
              </a:ext>
            </a:extLst>
          </p:cNvPr>
          <p:cNvSpPr>
            <a:spLocks noGrp="1"/>
          </p:cNvSpPr>
          <p:nvPr>
            <p:ph type="title"/>
          </p:nvPr>
        </p:nvSpPr>
        <p:spPr/>
        <p:txBody>
          <a:bodyPr/>
          <a:lstStyle/>
          <a:p>
            <a:r>
              <a:rPr lang="ro-RO" dirty="0"/>
              <a:t>Introducere în arhitectura stratificată</a:t>
            </a:r>
            <a:endParaRPr lang="en-US" dirty="0"/>
          </a:p>
        </p:txBody>
      </p:sp>
      <p:sp>
        <p:nvSpPr>
          <p:cNvPr id="3" name="Content Placeholder 2">
            <a:extLst>
              <a:ext uri="{FF2B5EF4-FFF2-40B4-BE49-F238E27FC236}">
                <a16:creationId xmlns:a16="http://schemas.microsoft.com/office/drawing/2014/main" id="{DCB5ACF3-84E4-46FE-BAC0-400130B44199}"/>
              </a:ext>
            </a:extLst>
          </p:cNvPr>
          <p:cNvSpPr>
            <a:spLocks noGrp="1"/>
          </p:cNvSpPr>
          <p:nvPr>
            <p:ph idx="1"/>
          </p:nvPr>
        </p:nvSpPr>
        <p:spPr/>
        <p:txBody>
          <a:bodyPr>
            <a:normAutofit/>
          </a:bodyPr>
          <a:lstStyle/>
          <a:p>
            <a:endParaRPr lang="ro-RO" dirty="0">
              <a:solidFill>
                <a:schemeClr val="tx1"/>
              </a:solidFill>
            </a:endParaRPr>
          </a:p>
          <a:p>
            <a:endParaRPr lang="ro-RO" dirty="0">
              <a:solidFill>
                <a:schemeClr val="tx1"/>
              </a:solidFill>
            </a:endParaRPr>
          </a:p>
          <a:p>
            <a:endParaRPr lang="ro-RO" dirty="0">
              <a:solidFill>
                <a:schemeClr val="tx1"/>
              </a:solidFill>
            </a:endParaRPr>
          </a:p>
          <a:p>
            <a:endParaRPr lang="ro-RO" dirty="0">
              <a:solidFill>
                <a:schemeClr val="tx1"/>
              </a:solidFill>
            </a:endParaRPr>
          </a:p>
        </p:txBody>
      </p:sp>
      <p:sp>
        <p:nvSpPr>
          <p:cNvPr id="4" name="Date Placeholder 3">
            <a:extLst>
              <a:ext uri="{FF2B5EF4-FFF2-40B4-BE49-F238E27FC236}">
                <a16:creationId xmlns:a16="http://schemas.microsoft.com/office/drawing/2014/main" id="{DF948C1A-0FA4-4C39-BF7D-9FBC13F834AA}"/>
              </a:ext>
            </a:extLst>
          </p:cNvPr>
          <p:cNvSpPr>
            <a:spLocks noGrp="1"/>
          </p:cNvSpPr>
          <p:nvPr>
            <p:ph type="dt" sz="half" idx="10"/>
          </p:nvPr>
        </p:nvSpPr>
        <p:spPr/>
        <p:txBody>
          <a:bodyPr/>
          <a:lstStyle/>
          <a:p>
            <a:fld id="{F27FB7C9-D718-40E3-889F-FA73FEC5C65B}" type="datetime1">
              <a:rPr lang="en-US" smtClean="0"/>
              <a:t>02-Mar-19</a:t>
            </a:fld>
            <a:endParaRPr lang="en-US"/>
          </a:p>
        </p:txBody>
      </p:sp>
      <p:pic>
        <p:nvPicPr>
          <p:cNvPr id="6" name="Picture 5">
            <a:extLst>
              <a:ext uri="{FF2B5EF4-FFF2-40B4-BE49-F238E27FC236}">
                <a16:creationId xmlns:a16="http://schemas.microsoft.com/office/drawing/2014/main" id="{255A3DCD-5CD2-4407-8073-357B8FBBF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707" y="1225297"/>
            <a:ext cx="7816941" cy="5219256"/>
          </a:xfrm>
          <a:prstGeom prst="rect">
            <a:avLst/>
          </a:prstGeom>
        </p:spPr>
      </p:pic>
    </p:spTree>
    <p:extLst>
      <p:ext uri="{BB962C8B-B14F-4D97-AF65-F5344CB8AC3E}">
        <p14:creationId xmlns:p14="http://schemas.microsoft.com/office/powerpoint/2010/main" val="1714412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E104-291E-4CC4-AB57-27BBB5913D91}"/>
              </a:ext>
            </a:extLst>
          </p:cNvPr>
          <p:cNvSpPr>
            <a:spLocks noGrp="1"/>
          </p:cNvSpPr>
          <p:nvPr>
            <p:ph type="title"/>
          </p:nvPr>
        </p:nvSpPr>
        <p:spPr/>
        <p:txBody>
          <a:bodyPr/>
          <a:lstStyle/>
          <a:p>
            <a:r>
              <a:rPr lang="ro-RO" dirty="0"/>
              <a:t>Introducere în arhitectura stratificată</a:t>
            </a:r>
            <a:endParaRPr lang="en-US" dirty="0"/>
          </a:p>
        </p:txBody>
      </p:sp>
      <p:sp>
        <p:nvSpPr>
          <p:cNvPr id="3" name="Content Placeholder 2">
            <a:extLst>
              <a:ext uri="{FF2B5EF4-FFF2-40B4-BE49-F238E27FC236}">
                <a16:creationId xmlns:a16="http://schemas.microsoft.com/office/drawing/2014/main" id="{DCB5ACF3-84E4-46FE-BAC0-400130B44199}"/>
              </a:ext>
            </a:extLst>
          </p:cNvPr>
          <p:cNvSpPr>
            <a:spLocks noGrp="1"/>
          </p:cNvSpPr>
          <p:nvPr>
            <p:ph idx="1"/>
          </p:nvPr>
        </p:nvSpPr>
        <p:spPr/>
        <p:txBody>
          <a:bodyPr>
            <a:normAutofit/>
          </a:bodyPr>
          <a:lstStyle/>
          <a:p>
            <a:endParaRPr lang="ro-RO" dirty="0">
              <a:solidFill>
                <a:schemeClr val="tx1"/>
              </a:solidFill>
            </a:endParaRPr>
          </a:p>
          <a:p>
            <a:endParaRPr lang="ro-RO" dirty="0">
              <a:solidFill>
                <a:schemeClr val="tx1"/>
              </a:solidFill>
            </a:endParaRPr>
          </a:p>
          <a:p>
            <a:endParaRPr lang="ro-RO" dirty="0">
              <a:solidFill>
                <a:schemeClr val="tx1"/>
              </a:solidFill>
            </a:endParaRPr>
          </a:p>
          <a:p>
            <a:endParaRPr lang="ro-RO" dirty="0">
              <a:solidFill>
                <a:schemeClr val="tx1"/>
              </a:solidFill>
            </a:endParaRPr>
          </a:p>
        </p:txBody>
      </p:sp>
      <p:sp>
        <p:nvSpPr>
          <p:cNvPr id="4" name="Date Placeholder 3">
            <a:extLst>
              <a:ext uri="{FF2B5EF4-FFF2-40B4-BE49-F238E27FC236}">
                <a16:creationId xmlns:a16="http://schemas.microsoft.com/office/drawing/2014/main" id="{DF948C1A-0FA4-4C39-BF7D-9FBC13F834AA}"/>
              </a:ext>
            </a:extLst>
          </p:cNvPr>
          <p:cNvSpPr>
            <a:spLocks noGrp="1"/>
          </p:cNvSpPr>
          <p:nvPr>
            <p:ph type="dt" sz="half" idx="10"/>
          </p:nvPr>
        </p:nvSpPr>
        <p:spPr/>
        <p:txBody>
          <a:bodyPr/>
          <a:lstStyle/>
          <a:p>
            <a:fld id="{F27FB7C9-D718-40E3-889F-FA73FEC5C65B}" type="datetime1">
              <a:rPr lang="en-US" smtClean="0"/>
              <a:t>02-Mar-19</a:t>
            </a:fld>
            <a:endParaRPr lang="en-US"/>
          </a:p>
        </p:txBody>
      </p:sp>
      <p:sp>
        <p:nvSpPr>
          <p:cNvPr id="7" name="Content Placeholder 2">
            <a:extLst>
              <a:ext uri="{FF2B5EF4-FFF2-40B4-BE49-F238E27FC236}">
                <a16:creationId xmlns:a16="http://schemas.microsoft.com/office/drawing/2014/main" id="{202BFE46-F6AE-41B6-819C-1EFF8BC54AF7}"/>
              </a:ext>
            </a:extLst>
          </p:cNvPr>
          <p:cNvSpPr txBox="1">
            <a:spLocks/>
          </p:cNvSpPr>
          <p:nvPr/>
        </p:nvSpPr>
        <p:spPr>
          <a:xfrm>
            <a:off x="829734" y="23129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ro-RO" dirty="0"/>
              <a:t>Scrieți o aplicație de consolă pentru gestiunea unui service auto. Veți avea următoarele funcționalități:</a:t>
            </a:r>
            <a:endParaRPr lang="en-US" dirty="0"/>
          </a:p>
          <a:p>
            <a:pPr lvl="1"/>
            <a:r>
              <a:rPr lang="ro-RO" b="1" dirty="0"/>
              <a:t>Intrare în service</a:t>
            </a:r>
            <a:r>
              <a:rPr lang="ro-RO" dirty="0"/>
              <a:t>: </a:t>
            </a:r>
            <a:r>
              <a:rPr lang="ro-RO" dirty="0" err="1"/>
              <a:t>id</a:t>
            </a:r>
            <a:r>
              <a:rPr lang="ro-RO" dirty="0"/>
              <a:t> intrare, număr stand, număr mașină, număr zile. Numărul standului trebuie să fie al unui stand neocupat de altă mașină. Numărul de zile trebuie să fie strict pozitiv. Numărul mașinii trebuie să fie valid. ID-ul trebuie să fie unic.</a:t>
            </a:r>
            <a:endParaRPr lang="en-US" dirty="0"/>
          </a:p>
          <a:p>
            <a:pPr lvl="1"/>
            <a:r>
              <a:rPr lang="ro-RO" b="1" dirty="0"/>
              <a:t>Ieșire din service</a:t>
            </a:r>
            <a:r>
              <a:rPr lang="ro-RO" dirty="0"/>
              <a:t>: se dă un număr de stand, un raport și un preț facturat. Numărul de stand trebuie să existe, iar prețul facturat este strict pozitiv.</a:t>
            </a:r>
          </a:p>
          <a:p>
            <a:pPr lvl="1"/>
            <a:r>
              <a:rPr lang="ro-RO" b="1" dirty="0"/>
              <a:t>Afișare standuri</a:t>
            </a:r>
            <a:r>
              <a:rPr lang="ro-RO" dirty="0"/>
              <a:t>: afișați standurile ordonate descrescător după prețul facturat (ca medie). Se va afișa numărul standului</a:t>
            </a:r>
            <a:r>
              <a:rPr lang="en-US" dirty="0"/>
              <a:t> </a:t>
            </a:r>
            <a:r>
              <a:rPr lang="ro-RO" dirty="0"/>
              <a:t>și media de preț.</a:t>
            </a:r>
            <a:endParaRPr lang="en-US" dirty="0"/>
          </a:p>
          <a:p>
            <a:endParaRPr lang="ro-RO" dirty="0">
              <a:solidFill>
                <a:schemeClr val="tx1"/>
              </a:solidFill>
            </a:endParaRPr>
          </a:p>
          <a:p>
            <a:endParaRPr lang="ro-RO" dirty="0">
              <a:solidFill>
                <a:schemeClr val="tx1"/>
              </a:solidFill>
            </a:endParaRPr>
          </a:p>
          <a:p>
            <a:endParaRPr lang="ro-RO" dirty="0">
              <a:solidFill>
                <a:schemeClr val="tx1"/>
              </a:solidFill>
            </a:endParaRPr>
          </a:p>
        </p:txBody>
      </p:sp>
    </p:spTree>
    <p:extLst>
      <p:ext uri="{BB962C8B-B14F-4D97-AF65-F5344CB8AC3E}">
        <p14:creationId xmlns:p14="http://schemas.microsoft.com/office/powerpoint/2010/main" val="1492022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1062</TotalTime>
  <Words>617</Words>
  <Application>Microsoft Office PowerPoint</Application>
  <PresentationFormat>Widescreen</PresentationFormat>
  <Paragraphs>85</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 Math</vt:lpstr>
      <vt:lpstr>Consolas</vt:lpstr>
      <vt:lpstr>Trebuchet MS</vt:lpstr>
      <vt:lpstr>Wingdings 3</vt:lpstr>
      <vt:lpstr>Facet</vt:lpstr>
      <vt:lpstr>   Programare Orientată Obiect  Lect. dr. Ionescu Vlad-Sebastian</vt:lpstr>
      <vt:lpstr>Reguli</vt:lpstr>
      <vt:lpstr>Recapitulare Java</vt:lpstr>
      <vt:lpstr>Recapitulare Java</vt:lpstr>
      <vt:lpstr>Convenții de stil</vt:lpstr>
      <vt:lpstr>Clase, încapsulare (Encapsulation)</vt:lpstr>
      <vt:lpstr>Introducere în arhitectura stratificată (Layered architecture)</vt:lpstr>
      <vt:lpstr>Introducere în arhitectura stratificată</vt:lpstr>
      <vt:lpstr>Introducere în arhitectura stratificată</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Programare Orientată Obiect </dc:title>
  <dc:creator>Vlad Ionescu</dc:creator>
  <cp:lastModifiedBy>Vlad Ionescu</cp:lastModifiedBy>
  <cp:revision>109</cp:revision>
  <dcterms:created xsi:type="dcterms:W3CDTF">2019-02-02T12:19:14Z</dcterms:created>
  <dcterms:modified xsi:type="dcterms:W3CDTF">2019-03-02T07:56:18Z</dcterms:modified>
</cp:coreProperties>
</file>