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8" r:id="rId4"/>
    <p:sldId id="270" r:id="rId5"/>
    <p:sldId id="269" r:id="rId6"/>
    <p:sldId id="271" r:id="rId7"/>
    <p:sldId id="282" r:id="rId8"/>
    <p:sldId id="283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 Ionescu" initials="VI" lastIdx="2" clrIdx="0">
    <p:extLst>
      <p:ext uri="{19B8F6BF-5375-455C-9EA6-DF929625EA0E}">
        <p15:presenceInfo xmlns:p15="http://schemas.microsoft.com/office/powerpoint/2012/main" userId="33b527e2f19d0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4" autoAdjust="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67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4F30-6CE5-4B1F-8FA1-F56FC934B7CD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E417-4DF9-42EE-ABC2-40AB491A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o-RO" dirty="0"/>
              <a:t>Explica stare = </a:t>
            </a:r>
            <a:r>
              <a:rPr lang="ro-RO" dirty="0" err="1"/>
              <a:t>campuri</a:t>
            </a:r>
            <a:r>
              <a:rPr lang="ro-RO" dirty="0"/>
              <a:t>, atribute, </a:t>
            </a:r>
            <a:r>
              <a:rPr lang="ro-RO" dirty="0" err="1"/>
              <a:t>proprietati</a:t>
            </a:r>
            <a:r>
              <a:rPr lang="ro-RO" dirty="0"/>
              <a:t>, comportament = metode</a:t>
            </a:r>
          </a:p>
          <a:p>
            <a:pPr marL="228600" indent="-228600">
              <a:buAutoNum type="arabicPeriod"/>
            </a:pPr>
            <a:r>
              <a:rPr lang="ro-RO" dirty="0" err="1"/>
              <a:t>Incapsulare</a:t>
            </a:r>
            <a:r>
              <a:rPr lang="ro-RO" dirty="0"/>
              <a:t> = ascunderea </a:t>
            </a:r>
            <a:r>
              <a:rPr lang="ro-RO" dirty="0" err="1"/>
              <a:t>informatiei</a:t>
            </a:r>
            <a:endParaRPr lang="ro-RO" dirty="0"/>
          </a:p>
          <a:p>
            <a:pPr marL="228600" indent="-228600">
              <a:buAutoNum type="arabicPeriod"/>
            </a:pPr>
            <a:r>
              <a:rPr lang="ro-RO" dirty="0"/>
              <a:t>Pointeri, </a:t>
            </a:r>
            <a:r>
              <a:rPr lang="ro-RO" dirty="0" err="1"/>
              <a:t>referinte</a:t>
            </a:r>
            <a:r>
              <a:rPr lang="ro-RO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Un Teacher nu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student, conceptual </a:t>
            </a:r>
            <a:r>
              <a:rPr lang="en-US" dirty="0" err="1"/>
              <a:t>vorbind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1CE9-58B3-4680-879F-6EA407435A57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624-DDBF-44B1-BEDC-D1CEE1AEE1FF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FDF-5225-43CB-AFC8-0EF72A9A2317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31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D93-051D-474E-BB71-7095EB9C76AB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3EF-6890-40E8-B682-5A4385BEEDC8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28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26C-6C86-4B4B-86C8-94E0E2A5366A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19E3-069A-4E79-B344-6565057202BB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AFC5-B388-4847-B50E-76FB5A20AE4A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A2CD-40EF-40A7-8754-348954375098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7BE-A43F-4CF2-832D-06256B8C3B46}" type="datetime1">
              <a:rPr lang="en-US" smtClean="0"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FF0-5CA6-4C73-87F3-9A45C86B612B}" type="datetime1">
              <a:rPr lang="en-US" smtClean="0"/>
              <a:t>09-Mar-19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E0FC-A2A7-4CD5-BA48-F9D4E87DAFA7}" type="datetime1">
              <a:rPr lang="en-US" smtClean="0"/>
              <a:t>09-Mar-19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CF84-9C9A-4C64-8F8E-95D66847F53B}" type="datetime1">
              <a:rPr lang="en-US" smtClean="0"/>
              <a:t>09-Mar-19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55DC-BCD9-4036-AE60-47B8361E25BD}" type="datetime1">
              <a:rPr lang="en-US" smtClean="0"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C1B-2B8F-4579-9692-71A24AF39D59}" type="datetime1">
              <a:rPr lang="en-US" smtClean="0"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5B9-7B32-4E2D-901B-6F0E54698D32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777540/Association-Aggregation-Composition-Dependency-an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777540/Association-Aggregation-Composition-Dependency-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deproject.com/Articles/777540/Association-Aggregation-Composition-Dependency-a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0BA-1E36-4BCF-ACE3-963778FE3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o-RO" sz="4400" dirty="0"/>
            </a:br>
            <a:br>
              <a:rPr lang="ro-RO" sz="4400" dirty="0"/>
            </a:br>
            <a:br>
              <a:rPr lang="ro-RO" sz="4400" dirty="0"/>
            </a:br>
            <a:r>
              <a:rPr lang="en-US" sz="4400" dirty="0" err="1"/>
              <a:t>Programare</a:t>
            </a:r>
            <a:r>
              <a:rPr lang="en-US" sz="4400" dirty="0"/>
              <a:t> </a:t>
            </a:r>
            <a:r>
              <a:rPr lang="ro-RO" sz="4400" dirty="0"/>
              <a:t>O</a:t>
            </a:r>
            <a:r>
              <a:rPr lang="en-US" sz="4400" dirty="0" err="1"/>
              <a:t>rientat</a:t>
            </a:r>
            <a:r>
              <a:rPr lang="ro-RO" sz="4400" dirty="0"/>
              <a:t>ă Obiect</a:t>
            </a:r>
            <a:br>
              <a:rPr lang="ro-RO" sz="4400" dirty="0"/>
            </a:br>
            <a:br>
              <a:rPr lang="ro-RO" sz="4400" dirty="0"/>
            </a:br>
            <a:r>
              <a:rPr lang="ro-RO" sz="2000" dirty="0"/>
              <a:t>Lect. dr. Ionescu Vlad-Sebastian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F6DE-8929-45BA-883B-F27B0340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Curs 2</a:t>
            </a:r>
            <a:r>
              <a:rPr lang="en-US" sz="1200" dirty="0"/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Asociere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Agregare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Compozi</a:t>
            </a:r>
            <a:r>
              <a:rPr lang="ro-RO" sz="1200" dirty="0"/>
              <a:t>ție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Test Driven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E892-49E4-47C2-83D4-FDDB058E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FC0D82F-1215-4256-A21F-042AA621C716}" type="datetime1">
              <a:rPr lang="en-US" smtClean="0"/>
              <a:t>09-Mar-19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5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E104-291E-4CC4-AB57-27BBB591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Generalit</a:t>
            </a:r>
            <a:r>
              <a:rPr lang="ro-RO" dirty="0" err="1"/>
              <a:t>ăți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ACF3-84E4-46FE-BAC0-400130B4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POO este o paradigmă care are în centru conceptul de </a:t>
            </a:r>
            <a:r>
              <a:rPr lang="ro-RO" b="1" dirty="0">
                <a:solidFill>
                  <a:schemeClr val="tx1"/>
                </a:solidFill>
              </a:rPr>
              <a:t>obiecte</a:t>
            </a:r>
            <a:endParaRPr lang="ro-RO" dirty="0">
              <a:solidFill>
                <a:schemeClr val="tx1"/>
              </a:solidFill>
            </a:endParaRPr>
          </a:p>
          <a:p>
            <a:pPr lvl="1"/>
            <a:r>
              <a:rPr lang="ro-RO" dirty="0">
                <a:solidFill>
                  <a:schemeClr val="tx1"/>
                </a:solidFill>
              </a:rPr>
              <a:t>Obiect = </a:t>
            </a:r>
            <a:r>
              <a:rPr lang="ro-RO" b="1" dirty="0">
                <a:solidFill>
                  <a:schemeClr val="tx1"/>
                </a:solidFill>
              </a:rPr>
              <a:t>stare</a:t>
            </a:r>
            <a:r>
              <a:rPr lang="ro-RO" dirty="0">
                <a:solidFill>
                  <a:schemeClr val="tx1"/>
                </a:solidFill>
              </a:rPr>
              <a:t> + </a:t>
            </a:r>
            <a:r>
              <a:rPr lang="ro-RO" b="1" dirty="0">
                <a:solidFill>
                  <a:schemeClr val="tx1"/>
                </a:solidFill>
              </a:rPr>
              <a:t>comportament</a:t>
            </a:r>
            <a:endParaRPr lang="ro-RO" dirty="0">
              <a:solidFill>
                <a:schemeClr val="tx1"/>
              </a:solidFill>
            </a:endParaRPr>
          </a:p>
          <a:p>
            <a:pPr lvl="1"/>
            <a:r>
              <a:rPr lang="ro-RO" b="1" dirty="0">
                <a:solidFill>
                  <a:schemeClr val="tx1"/>
                </a:solidFill>
              </a:rPr>
              <a:t>Încapsulare </a:t>
            </a:r>
            <a:r>
              <a:rPr lang="ro-RO" dirty="0">
                <a:solidFill>
                  <a:schemeClr val="tx1"/>
                </a:solidFill>
              </a:rPr>
              <a:t>= </a:t>
            </a:r>
            <a:r>
              <a:rPr lang="ro-RO" b="1" dirty="0">
                <a:solidFill>
                  <a:schemeClr val="tx1"/>
                </a:solidFill>
              </a:rPr>
              <a:t>stare ascunsă </a:t>
            </a:r>
            <a:endParaRPr lang="ro-RO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O </a:t>
            </a:r>
            <a:r>
              <a:rPr lang="ro-RO" b="1" dirty="0">
                <a:solidFill>
                  <a:schemeClr val="tx1"/>
                </a:solidFill>
              </a:rPr>
              <a:t>clasă</a:t>
            </a:r>
            <a:r>
              <a:rPr lang="ro-RO" dirty="0">
                <a:solidFill>
                  <a:schemeClr val="tx1"/>
                </a:solidFill>
              </a:rPr>
              <a:t> este o schiță pe baza căreia se construiesc obiectele</a:t>
            </a:r>
          </a:p>
          <a:p>
            <a:r>
              <a:rPr lang="ro-RO" dirty="0">
                <a:solidFill>
                  <a:schemeClr val="tx1"/>
                </a:solidFill>
              </a:rPr>
              <a:t>În majoritatea limbajelor, un obiect este de fapt o </a:t>
            </a:r>
            <a:r>
              <a:rPr lang="ro-RO" b="1" dirty="0">
                <a:solidFill>
                  <a:schemeClr val="tx1"/>
                </a:solidFill>
              </a:rPr>
              <a:t>referință</a:t>
            </a:r>
          </a:p>
          <a:p>
            <a:pPr lvl="1"/>
            <a:r>
              <a:rPr lang="ro-RO" dirty="0">
                <a:solidFill>
                  <a:schemeClr val="tx1"/>
                </a:solidFill>
              </a:rPr>
              <a:t>Pentru eficiență, dar nu numai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o-RO" dirty="0">
                <a:solidFill>
                  <a:schemeClr val="tx1"/>
                </a:solidFill>
              </a:rPr>
              <a:t>Pentru simplitate în comunicare, vom face un abuz de limbaj: </a:t>
            </a:r>
            <a:r>
              <a:rPr lang="ro-RO" b="1" dirty="0">
                <a:solidFill>
                  <a:schemeClr val="tx1"/>
                </a:solidFill>
              </a:rPr>
              <a:t>obiect = referință</a:t>
            </a:r>
            <a:r>
              <a:rPr lang="ro-RO" dirty="0">
                <a:solidFill>
                  <a:schemeClr val="tx1"/>
                </a:solidFill>
              </a:rPr>
              <a:t>.</a:t>
            </a:r>
          </a:p>
          <a:p>
            <a:r>
              <a:rPr lang="ro-RO" dirty="0">
                <a:solidFill>
                  <a:schemeClr val="tx1"/>
                </a:solidFill>
              </a:rPr>
              <a:t>Obiect = instanță a unei clase</a:t>
            </a:r>
          </a:p>
          <a:p>
            <a:r>
              <a:rPr lang="ro-RO" dirty="0" err="1">
                <a:solidFill>
                  <a:schemeClr val="tx1"/>
                </a:solidFill>
              </a:rPr>
              <a:t>Instanțiere</a:t>
            </a:r>
            <a:r>
              <a:rPr lang="ro-RO" dirty="0">
                <a:solidFill>
                  <a:schemeClr val="tx1"/>
                </a:solidFill>
              </a:rPr>
              <a:t> a clasei = obiect</a:t>
            </a:r>
          </a:p>
          <a:p>
            <a:r>
              <a:rPr lang="ro-RO" dirty="0">
                <a:solidFill>
                  <a:schemeClr val="tx1"/>
                </a:solidFill>
              </a:rPr>
              <a:t>Clasă = tip de date</a:t>
            </a:r>
          </a:p>
          <a:p>
            <a:pPr lvl="1"/>
            <a:endParaRPr lang="ro-R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8C1A-0FA4-4C39-BF7D-9FBC13F8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B7C9-D718-40E3-889F-FA73FEC5C65B}" type="datetime1">
              <a:rPr lang="en-US" smtClean="0"/>
              <a:t>09-Mar-19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723D-CA47-49B8-8980-49DB8565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Relația </a:t>
            </a:r>
            <a:r>
              <a:rPr lang="en-US" dirty="0"/>
              <a:t>“are 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EDD5-BBE5-4333-AA19-F3318C11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err="1"/>
              <a:t>Asociere</a:t>
            </a:r>
            <a:r>
              <a:rPr lang="en-US" dirty="0"/>
              <a:t>: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111E-4C1C-4A66-824C-65E234D3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09-Mar-19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F3C06-DB2B-4DE0-8FA0-7561963ED22B}"/>
              </a:ext>
            </a:extLst>
          </p:cNvPr>
          <p:cNvSpPr/>
          <p:nvPr/>
        </p:nvSpPr>
        <p:spPr>
          <a:xfrm>
            <a:off x="508185" y="6461760"/>
            <a:ext cx="8596668" cy="2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Vezi și </a:t>
            </a:r>
            <a:r>
              <a:rPr lang="ro-RO" sz="1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https://www.codeproject.com/Articles/777540/Association-Aggregation-Composition-Dependency-and</a:t>
            </a:r>
            <a:r>
              <a:rPr lang="ro-RO" sz="1200" dirty="0">
                <a:solidFill>
                  <a:srgbClr val="002060"/>
                </a:solidFill>
              </a:rPr>
              <a:t>  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2C150-1249-47A3-8239-AD0A22869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3" y="2575391"/>
            <a:ext cx="3181350" cy="523875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7012550C-A79C-4408-9B13-77B1DCEC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53" y="3328269"/>
            <a:ext cx="511809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Student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Teacher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List&lt;Student&gt;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students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6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F6B1-FBDE-480E-A5AF-09092D60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</a:t>
            </a:r>
            <a:r>
              <a:rPr lang="ro-RO" dirty="0" err="1"/>
              <a:t>ția</a:t>
            </a:r>
            <a:r>
              <a:rPr lang="ro-RO" dirty="0"/>
              <a:t> </a:t>
            </a:r>
            <a:r>
              <a:rPr lang="en-US" dirty="0"/>
              <a:t>“are </a:t>
            </a:r>
            <a:r>
              <a:rPr lang="ro-RO" dirty="0"/>
              <a:t>nevoie de </a:t>
            </a:r>
            <a:r>
              <a:rPr lang="en-US" dirty="0"/>
              <a:t>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71B1-1EC3-455E-B1E2-8C27A31B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Agregare: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AA821-BA95-4BC8-AD11-C067F9E1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09-Mar-19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58A89-DEDB-4B8E-9428-04D81C7E2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3" y="2575393"/>
            <a:ext cx="3181350" cy="523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E8A72B-8B24-4684-A294-391870DE1E94}"/>
              </a:ext>
            </a:extLst>
          </p:cNvPr>
          <p:cNvSpPr/>
          <p:nvPr/>
        </p:nvSpPr>
        <p:spPr>
          <a:xfrm>
            <a:off x="508185" y="6461760"/>
            <a:ext cx="8596668" cy="2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Vezi și </a:t>
            </a:r>
            <a:r>
              <a:rPr lang="ro-RO" sz="1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https://www.codeproject.com/Articles/777540/Association-Aggregation-Composition-Dependency-and</a:t>
            </a:r>
            <a:r>
              <a:rPr lang="ro-RO" sz="1200" dirty="0">
                <a:solidFill>
                  <a:srgbClr val="002060"/>
                </a:solidFill>
              </a:rPr>
              <a:t>  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A2EA0D3-02C5-4411-95E1-C8FE647A0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53" y="3329457"/>
            <a:ext cx="530078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Battery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Battery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battery1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battery2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3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C452-2E9E-48CB-8117-765AB14E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Relația </a:t>
            </a:r>
            <a:r>
              <a:rPr lang="en-US" dirty="0"/>
              <a:t>“</a:t>
            </a:r>
            <a:r>
              <a:rPr lang="ro-RO" dirty="0"/>
              <a:t>Are nevoie de și e necesar pentru ...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06A8-B670-4701-B18B-36EA9F0B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Compozi</a:t>
            </a:r>
            <a:r>
              <a:rPr lang="ro-RO" dirty="0"/>
              <a:t>ție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5375-C8A5-4226-8F0F-9BA7DAE9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09-Mar-19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0859A6-F9A0-4C42-8F95-2430E6616176}"/>
              </a:ext>
            </a:extLst>
          </p:cNvPr>
          <p:cNvSpPr/>
          <p:nvPr/>
        </p:nvSpPr>
        <p:spPr>
          <a:xfrm>
            <a:off x="508185" y="6461760"/>
            <a:ext cx="8596668" cy="2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Vezi și </a:t>
            </a:r>
            <a:r>
              <a:rPr lang="ro-RO" sz="12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https://www.codeproject.com/Articles/777540/Association-Aggregation-Composition-Dependency-and</a:t>
            </a:r>
            <a:r>
              <a:rPr lang="ro-RO" sz="1200" dirty="0">
                <a:solidFill>
                  <a:srgbClr val="002060"/>
                </a:solidFill>
              </a:rPr>
              <a:t>  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7EA7AB-C2A5-4429-838E-0FA256278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74" y="2574393"/>
            <a:ext cx="31813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8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405C-9740-4729-9FFD-656F57DD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 cursurile precedente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28CA-0D65-4B53-8FC4-60C299FA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Diferențele sunt conceptuale</a:t>
            </a:r>
            <a:r>
              <a:rPr lang="en-US" dirty="0"/>
              <a:t>, nu </a:t>
            </a:r>
            <a:r>
              <a:rPr lang="en-US" dirty="0" err="1"/>
              <a:t>sintactice</a:t>
            </a:r>
            <a:r>
              <a:rPr lang="ro-RO" dirty="0"/>
              <a:t>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E81D-BD39-46D8-8527-3D566FF3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09-Mar-19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B99174-EAA2-4476-9D40-D6D542D98299}"/>
              </a:ext>
            </a:extLst>
          </p:cNvPr>
          <p:cNvSpPr/>
          <p:nvPr/>
        </p:nvSpPr>
        <p:spPr>
          <a:xfrm>
            <a:off x="2255136" y="2556627"/>
            <a:ext cx="3667297" cy="3667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/>
              <a:t>Asociere</a:t>
            </a:r>
            <a:endParaRPr lang="ro-RO" b="1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825F20-BBD6-4B6E-B12B-591A4AC81B40}"/>
              </a:ext>
            </a:extLst>
          </p:cNvPr>
          <p:cNvSpPr/>
          <p:nvPr/>
        </p:nvSpPr>
        <p:spPr>
          <a:xfrm>
            <a:off x="2810726" y="3648074"/>
            <a:ext cx="2556115" cy="2575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/>
              <a:t>Agregare</a:t>
            </a:r>
            <a:endParaRPr lang="ro-RO" b="1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0EA845-A098-4DB5-AEB9-A707E666DCB6}"/>
              </a:ext>
            </a:extLst>
          </p:cNvPr>
          <p:cNvSpPr/>
          <p:nvPr/>
        </p:nvSpPr>
        <p:spPr>
          <a:xfrm>
            <a:off x="3245547" y="4766583"/>
            <a:ext cx="1686471" cy="1457341"/>
          </a:xfrm>
          <a:prstGeom prst="ellipse">
            <a:avLst/>
          </a:prstGeom>
          <a:solidFill>
            <a:srgbClr val="007E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b="1" dirty="0"/>
              <a:t>Compoziție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728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405C-9740-4729-9FFD-656F57DD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Dezvoltare dirijată de teste (Test </a:t>
            </a:r>
            <a:r>
              <a:rPr lang="ro-RO" dirty="0" err="1"/>
              <a:t>Driven</a:t>
            </a:r>
            <a:r>
              <a:rPr lang="ro-RO" dirty="0"/>
              <a:t> </a:t>
            </a:r>
            <a:r>
              <a:rPr lang="ro-RO" dirty="0" err="1"/>
              <a:t>Development</a:t>
            </a:r>
            <a:r>
              <a:rPr lang="ro-RO" dirty="0"/>
              <a:t> - TDD)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28CA-0D65-4B53-8FC4-60C299FA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Teste: metode care verifică </a:t>
            </a:r>
            <a:r>
              <a:rPr lang="ro-RO" i="1" dirty="0"/>
              <a:t>datele de ieșire</a:t>
            </a:r>
            <a:r>
              <a:rPr lang="ro-RO" dirty="0"/>
              <a:t> furnizate de către metoda testată pe un set de</a:t>
            </a:r>
            <a:r>
              <a:rPr lang="ro-RO" i="1" dirty="0"/>
              <a:t> date de intrare</a:t>
            </a:r>
            <a:r>
              <a:rPr lang="ro-RO" dirty="0"/>
              <a:t>.</a:t>
            </a:r>
          </a:p>
          <a:p>
            <a:r>
              <a:rPr lang="ro-RO" dirty="0"/>
              <a:t>Oferă o garanție asupra corectitudinii unei implementări.</a:t>
            </a:r>
          </a:p>
          <a:p>
            <a:r>
              <a:rPr lang="ro-RO" dirty="0"/>
              <a:t>Protejează împotriva introducerii unor </a:t>
            </a:r>
            <a:r>
              <a:rPr lang="ro-RO" dirty="0" err="1"/>
              <a:t>bug</a:t>
            </a:r>
            <a:r>
              <a:rPr lang="ro-RO" dirty="0"/>
              <a:t>-uri în aplicație.</a:t>
            </a:r>
          </a:p>
          <a:p>
            <a:r>
              <a:rPr lang="ro-RO" dirty="0"/>
              <a:t>Mai întâi scriem testele și apoi implementăm.</a:t>
            </a:r>
          </a:p>
          <a:p>
            <a:r>
              <a:rPr lang="ro-RO" dirty="0"/>
              <a:t>Convenție de denumire: </a:t>
            </a:r>
            <a:r>
              <a:rPr lang="en-US" dirty="0"/>
              <a:t>&lt;</a:t>
            </a:r>
            <a:r>
              <a:rPr lang="en-US" dirty="0" err="1"/>
              <a:t>scenariu</a:t>
            </a:r>
            <a:r>
              <a:rPr lang="en-US" dirty="0"/>
              <a:t> </a:t>
            </a:r>
            <a:r>
              <a:rPr lang="en-US" dirty="0" err="1"/>
              <a:t>testat</a:t>
            </a:r>
            <a:r>
              <a:rPr lang="en-US" dirty="0"/>
              <a:t>&gt; should &lt;</a:t>
            </a:r>
            <a:r>
              <a:rPr lang="en-US" dirty="0" err="1"/>
              <a:t>comportament</a:t>
            </a:r>
            <a:r>
              <a:rPr lang="en-US" dirty="0"/>
              <a:t> a</a:t>
            </a:r>
            <a:r>
              <a:rPr lang="ro-RO" dirty="0" err="1"/>
              <a:t>șteptat</a:t>
            </a:r>
            <a:r>
              <a:rPr lang="en-US" dirty="0"/>
              <a:t>&gt;.</a:t>
            </a:r>
          </a:p>
          <a:p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un </a:t>
            </a:r>
            <a:r>
              <a:rPr lang="en-US" i="1" dirty="0"/>
              <a:t>code coverage</a:t>
            </a:r>
            <a:r>
              <a:rPr lang="en-US" dirty="0"/>
              <a:t> c</a:t>
            </a:r>
            <a:r>
              <a:rPr lang="ro-RO" dirty="0" err="1"/>
              <a:t>ât</a:t>
            </a:r>
            <a:r>
              <a:rPr lang="ro-RO" dirty="0"/>
              <a:t> mai mare.</a:t>
            </a:r>
          </a:p>
          <a:p>
            <a:r>
              <a:rPr lang="ro-RO" dirty="0"/>
              <a:t>Testele devin obligatorii începând cu iterația a doua a laboratorului 2-4, cu un </a:t>
            </a:r>
            <a:r>
              <a:rPr lang="ro-RO" dirty="0" err="1"/>
              <a:t>coverage</a:t>
            </a:r>
            <a:r>
              <a:rPr lang="ro-RO" dirty="0"/>
              <a:t> de minim 90%. </a:t>
            </a:r>
          </a:p>
          <a:p>
            <a:r>
              <a:rPr lang="ro-RO" dirty="0"/>
              <a:t>Vom folosi JUnit5.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E81D-BD39-46D8-8527-3D566FF3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09-Mar-19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6315-C089-4659-8B6A-2E7ADA12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Folosind TDD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6052-AB3E-4C82-A35C-DF6A2A6F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Scrieți un program pentru gestiunea unei cofetării. Funcționalități CRUD:</a:t>
            </a:r>
          </a:p>
          <a:p>
            <a:pPr lvl="1"/>
            <a:r>
              <a:rPr lang="ro-RO" dirty="0"/>
              <a:t>Prăjitură: </a:t>
            </a:r>
            <a:r>
              <a:rPr lang="ro-RO" dirty="0" err="1"/>
              <a:t>id</a:t>
            </a:r>
            <a:r>
              <a:rPr lang="ro-RO" dirty="0"/>
              <a:t>, nume, ingrediente, calorii, preț, dacă e fără zahăr.</a:t>
            </a:r>
          </a:p>
          <a:p>
            <a:pPr lvl="1"/>
            <a:r>
              <a:rPr lang="ro-RO" dirty="0"/>
              <a:t>Client: </a:t>
            </a:r>
            <a:r>
              <a:rPr lang="ro-RO" dirty="0" err="1"/>
              <a:t>id</a:t>
            </a:r>
            <a:r>
              <a:rPr lang="ro-RO" dirty="0"/>
              <a:t>, nume, prenume, CNP, data nașterii (</a:t>
            </a:r>
            <a:r>
              <a:rPr lang="ro-RO" dirty="0" err="1"/>
              <a:t>dd.mm.yyyy</a:t>
            </a:r>
            <a:r>
              <a:rPr lang="ro-RO" dirty="0"/>
              <a:t>), data înregistrării (</a:t>
            </a:r>
            <a:r>
              <a:rPr lang="ro-RO" dirty="0" err="1"/>
              <a:t>dd.mm.yyy</a:t>
            </a:r>
            <a:r>
              <a:rPr lang="ro-RO" dirty="0"/>
              <a:t>).</a:t>
            </a:r>
          </a:p>
          <a:p>
            <a:pPr lvl="1"/>
            <a:r>
              <a:rPr lang="ro-RO" dirty="0"/>
              <a:t>Tranzacție: </a:t>
            </a:r>
            <a:r>
              <a:rPr lang="ro-RO" dirty="0" err="1"/>
              <a:t>id</a:t>
            </a:r>
            <a:r>
              <a:rPr lang="ro-RO" dirty="0"/>
              <a:t>, </a:t>
            </a:r>
            <a:r>
              <a:rPr lang="ro-RO" dirty="0" err="1"/>
              <a:t>id</a:t>
            </a:r>
            <a:r>
              <a:rPr lang="ro-RO" dirty="0"/>
              <a:t> prăjitură, </a:t>
            </a:r>
            <a:r>
              <a:rPr lang="ro-RO" dirty="0" err="1"/>
              <a:t>id</a:t>
            </a:r>
            <a:r>
              <a:rPr lang="ro-RO" dirty="0"/>
              <a:t> card client (poate fi gol), data, ora, numărul de bucăți, prețul unitar de bază, discount. Dacă prăjitura este fără zahăr, </a:t>
            </a:r>
            <a:r>
              <a:rPr lang="ro-RO"/>
              <a:t>se aplică o reducere de 10%.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427E-72B9-4782-952D-8467DA64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09-Mar-19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D10D8-9B4A-4663-8EFF-B34F8EF8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11500" dirty="0"/>
              <a:t>Q </a:t>
            </a:r>
            <a:r>
              <a:rPr lang="ro-RO" sz="7200" dirty="0"/>
              <a:t>&amp;</a:t>
            </a:r>
            <a:r>
              <a:rPr lang="ro-RO" sz="11500" dirty="0"/>
              <a:t> A</a:t>
            </a:r>
            <a:endParaRPr lang="en-US" sz="115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9E1FBF-4311-40A9-BFBC-BB19DEC31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4C96-6399-4001-A59C-F1B44BA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09-Mar-19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2587</TotalTime>
  <Words>439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Facet</vt:lpstr>
      <vt:lpstr>   Programare Orientată Obiect  Lect. dr. Ionescu Vlad-Sebastian</vt:lpstr>
      <vt:lpstr>Generalități</vt:lpstr>
      <vt:lpstr>Relația “are …”</vt:lpstr>
      <vt:lpstr>Relația “are nevoie de …”</vt:lpstr>
      <vt:lpstr>Relația “Are nevoie de și e necesar pentru ...”</vt:lpstr>
      <vt:lpstr>În cursurile precedente</vt:lpstr>
      <vt:lpstr>Dezvoltare dirijată de teste (Test Driven Development - TDD)</vt:lpstr>
      <vt:lpstr>Folosind TDD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Programare Orientată Obiect </dc:title>
  <dc:creator>Vlad Ionescu</dc:creator>
  <cp:lastModifiedBy>Vlad Ionescu</cp:lastModifiedBy>
  <cp:revision>119</cp:revision>
  <dcterms:created xsi:type="dcterms:W3CDTF">2019-02-02T12:19:14Z</dcterms:created>
  <dcterms:modified xsi:type="dcterms:W3CDTF">2019-03-09T05:23:31Z</dcterms:modified>
</cp:coreProperties>
</file>