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83" r:id="rId2"/>
    <p:sldId id="259" r:id="rId3"/>
    <p:sldId id="282" r:id="rId4"/>
    <p:sldId id="260" r:id="rId5"/>
    <p:sldId id="273" r:id="rId6"/>
    <p:sldId id="267" r:id="rId7"/>
    <p:sldId id="272" r:id="rId8"/>
    <p:sldId id="262" r:id="rId9"/>
    <p:sldId id="275" r:id="rId10"/>
    <p:sldId id="261" r:id="rId11"/>
    <p:sldId id="274" r:id="rId12"/>
    <p:sldId id="263" r:id="rId13"/>
    <p:sldId id="264" r:id="rId14"/>
    <p:sldId id="266" r:id="rId15"/>
    <p:sldId id="265" r:id="rId16"/>
    <p:sldId id="276" r:id="rId17"/>
    <p:sldId id="277" r:id="rId18"/>
    <p:sldId id="278" r:id="rId19"/>
    <p:sldId id="284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 Ionescu" initials="VI" lastIdx="2" clrIdx="0">
    <p:extLst>
      <p:ext uri="{19B8F6BF-5375-455C-9EA6-DF929625EA0E}">
        <p15:presenceInfo xmlns:p15="http://schemas.microsoft.com/office/powerpoint/2012/main" userId="33b527e2f19d06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74" autoAdjust="0"/>
  </p:normalViewPr>
  <p:slideViewPr>
    <p:cSldViewPr snapToGrid="0">
      <p:cViewPr varScale="1">
        <p:scale>
          <a:sx n="97" d="100"/>
          <a:sy n="97" d="100"/>
        </p:scale>
        <p:origin x="108" y="252"/>
      </p:cViewPr>
      <p:guideLst/>
    </p:cSldViewPr>
  </p:slideViewPr>
  <p:outlineViewPr>
    <p:cViewPr>
      <p:scale>
        <a:sx n="33" d="100"/>
        <a:sy n="33" d="100"/>
      </p:scale>
      <p:origin x="0" y="-678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91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4F30-6CE5-4B1F-8FA1-F56FC934B7CD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AE417-4DF9-42EE-ABC2-40AB491A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0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417-4DF9-42EE-ABC2-40AB491A2D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417-4DF9-42EE-ABC2-40AB491A2D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4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417-4DF9-42EE-ABC2-40AB491A2D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Particularitati</a:t>
            </a:r>
            <a:r>
              <a:rPr lang="ro-RO" dirty="0"/>
              <a:t>: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UML –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punctata</a:t>
            </a:r>
            <a:r>
              <a:rPr lang="en-US" dirty="0"/>
              <a:t> vs </a:t>
            </a:r>
            <a:r>
              <a:rPr lang="en-US" dirty="0" err="1"/>
              <a:t>solida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Multiple inheritance la </a:t>
            </a:r>
            <a:r>
              <a:rPr lang="en-US" dirty="0" err="1"/>
              <a:t>interfete</a:t>
            </a:r>
            <a:endParaRPr lang="ro-RO" dirty="0"/>
          </a:p>
          <a:p>
            <a:pPr marL="228600" indent="-228600">
              <a:buAutoNum type="arabicPeriod"/>
            </a:pPr>
            <a:r>
              <a:rPr lang="ro-RO" dirty="0" err="1"/>
              <a:t>Observati</a:t>
            </a:r>
            <a:r>
              <a:rPr lang="ro-RO" dirty="0"/>
              <a:t> ca se </a:t>
            </a:r>
            <a:r>
              <a:rPr lang="ro-RO" dirty="0" err="1"/>
              <a:t>mostenesc</a:t>
            </a:r>
            <a:r>
              <a:rPr lang="ro-RO" dirty="0"/>
              <a:t> doar </a:t>
            </a:r>
            <a:r>
              <a:rPr lang="ro-RO" dirty="0" err="1"/>
              <a:t>interfete</a:t>
            </a:r>
            <a:r>
              <a:rPr lang="ro-RO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417-4DF9-42EE-ABC2-40AB491A2D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62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Poly</a:t>
            </a:r>
            <a:r>
              <a:rPr lang="ro-RO" dirty="0"/>
              <a:t> = multiple, </a:t>
            </a:r>
            <a:r>
              <a:rPr lang="ro-RO" dirty="0" err="1"/>
              <a:t>morphos</a:t>
            </a:r>
            <a:r>
              <a:rPr lang="ro-RO" dirty="0"/>
              <a:t> = forme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417-4DF9-42EE-ABC2-40AB491A2D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4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1CE9-58B3-4680-879F-6EA407435A57}" type="datetime1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2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B624-DDBF-44B1-BEDC-D1CEE1AEE1FF}" type="datetime1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2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CFDF-5225-43CB-AFC8-0EF72A9A2317}" type="datetime1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631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5D93-051D-474E-BB71-7095EB9C76AB}" type="datetime1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9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3EF-6890-40E8-B682-5A4385BEEDC8}" type="datetime1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283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026C-6C86-4B4B-86C8-94E0E2A5366A}" type="datetime1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84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19E3-069A-4E79-B344-6565057202BB}" type="datetime1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3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AFC5-B388-4847-B50E-76FB5A20AE4A}" type="datetime1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2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A2CD-40EF-40A7-8754-348954375098}" type="datetime1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17BE-A43F-4CF2-832D-06256B8C3B46}" type="datetime1">
              <a:rPr lang="en-US" smtClean="0"/>
              <a:t>14-Mar-19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FF0-5CA6-4C73-87F3-9A45C86B612B}" type="datetime1">
              <a:rPr lang="en-US" smtClean="0"/>
              <a:t>14-Mar-19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7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E0FC-A2A7-4CD5-BA48-F9D4E87DAFA7}" type="datetime1">
              <a:rPr lang="en-US" smtClean="0"/>
              <a:t>14-Mar-19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0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CF84-9C9A-4C64-8F8E-95D66847F53B}" type="datetime1">
              <a:rPr lang="en-US" smtClean="0"/>
              <a:t>14-Mar-19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5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55DC-BCD9-4036-AE60-47B8361E25BD}" type="datetime1">
              <a:rPr lang="en-US" smtClean="0"/>
              <a:t>14-Mar-19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3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C1B-2B8F-4579-9692-71A24AF39D59}" type="datetime1">
              <a:rPr lang="en-US" smtClean="0"/>
              <a:t>14-Mar-19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7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9E5B9-7B32-4E2D-901B-6F0E54698D32}" type="datetime1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0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20BA-1E36-4BCF-ACE3-963778FE3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ro-RO" sz="4400" dirty="0"/>
            </a:br>
            <a:br>
              <a:rPr lang="ro-RO" sz="4400" dirty="0"/>
            </a:br>
            <a:br>
              <a:rPr lang="ro-RO" sz="4400" dirty="0"/>
            </a:br>
            <a:r>
              <a:rPr lang="en-US" sz="4400" dirty="0" err="1"/>
              <a:t>Programare</a:t>
            </a:r>
            <a:r>
              <a:rPr lang="en-US" sz="4400" dirty="0"/>
              <a:t> </a:t>
            </a:r>
            <a:r>
              <a:rPr lang="ro-RO" sz="4400" dirty="0"/>
              <a:t>O</a:t>
            </a:r>
            <a:r>
              <a:rPr lang="en-US" sz="4400" dirty="0" err="1"/>
              <a:t>rientat</a:t>
            </a:r>
            <a:r>
              <a:rPr lang="ro-RO" sz="4400" dirty="0"/>
              <a:t>ă Obiect</a:t>
            </a:r>
            <a:br>
              <a:rPr lang="ro-RO" sz="4400" dirty="0"/>
            </a:br>
            <a:br>
              <a:rPr lang="ro-RO" sz="4400" dirty="0"/>
            </a:br>
            <a:r>
              <a:rPr lang="ro-RO" sz="2000" dirty="0"/>
              <a:t>Lect. dr. Ionescu Vlad-Sebastian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6F6DE-8929-45BA-883B-F27B0340F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1200" b="1" dirty="0"/>
              <a:t>Curs 3</a:t>
            </a:r>
            <a:r>
              <a:rPr lang="en-US" sz="1200" dirty="0"/>
              <a:t>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 err="1"/>
              <a:t>Abstractizare</a:t>
            </a:r>
            <a:endParaRPr lang="ro-RO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Mo</a:t>
            </a:r>
            <a:r>
              <a:rPr lang="ro-RO" sz="1200" dirty="0" err="1"/>
              <a:t>ștenire</a:t>
            </a:r>
            <a:endParaRPr lang="ro-RO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o-RO" sz="1200" dirty="0"/>
              <a:t>Clase abstracte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o-RO" sz="1200" dirty="0"/>
              <a:t>Interfețe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o-RO" sz="1200" dirty="0"/>
              <a:t>Polimorfism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o-RO" sz="1200" dirty="0" err="1"/>
              <a:t>Generics</a:t>
            </a:r>
            <a:endParaRPr lang="ro-RO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BE892-49E4-47C2-83D4-FDDB058E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FC0D82F-1215-4256-A21F-042AA621C716}" type="datetime1">
              <a:rPr lang="en-US" smtClean="0"/>
              <a:t>14-Mar-19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EDE3-B3BB-465D-BEC5-F0AA46CB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 dirty="0"/>
              <a:t>Interfețe (</a:t>
            </a:r>
            <a:r>
              <a:rPr lang="ro-RO" dirty="0" err="1"/>
              <a:t>Interfaces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0794-CFDE-44E8-8B2E-2C78F01B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O interfață este un tip special de clasă care nu conține implementări și nici date. Conține doar metode</a:t>
            </a:r>
            <a:r>
              <a:rPr lang="en-US" dirty="0"/>
              <a:t> </a:t>
            </a:r>
            <a:r>
              <a:rPr lang="en-US" dirty="0" err="1"/>
              <a:t>declarate</a:t>
            </a:r>
            <a:r>
              <a:rPr lang="en-US" dirty="0"/>
              <a:t> f</a:t>
            </a:r>
            <a:r>
              <a:rPr lang="ro-RO" dirty="0" err="1"/>
              <a:t>ără</a:t>
            </a:r>
            <a:r>
              <a:rPr lang="ro-RO" dirty="0"/>
              <a:t> implementare</a:t>
            </a:r>
            <a:r>
              <a:rPr lang="en-US" dirty="0"/>
              <a:t> </a:t>
            </a:r>
            <a:r>
              <a:rPr lang="ro-RO" dirty="0"/>
              <a:t>și câmpuri static și final.</a:t>
            </a:r>
          </a:p>
          <a:p>
            <a:r>
              <a:rPr lang="ro-RO" dirty="0"/>
              <a:t>Este un </a:t>
            </a:r>
            <a:r>
              <a:rPr lang="en-US" i="1" dirty="0"/>
              <a:t>“contract”: </a:t>
            </a:r>
            <a:r>
              <a:rPr lang="en-US" dirty="0" err="1"/>
              <a:t>clasele</a:t>
            </a:r>
            <a:r>
              <a:rPr lang="en-US" dirty="0"/>
              <a:t> care </a:t>
            </a:r>
            <a:r>
              <a:rPr lang="en-US" b="1" dirty="0" err="1"/>
              <a:t>implementeaz</a:t>
            </a:r>
            <a:r>
              <a:rPr lang="ro-RO" b="1" dirty="0"/>
              <a:t>ă</a:t>
            </a:r>
            <a:r>
              <a:rPr lang="ro-RO" dirty="0"/>
              <a:t> o interfață se angajează să respecte acel contract.</a:t>
            </a:r>
          </a:p>
          <a:p>
            <a:r>
              <a:rPr lang="ro-RO" dirty="0"/>
              <a:t>O clasă care implementează o interfață ne spune:</a:t>
            </a:r>
            <a:r>
              <a:rPr lang="ro-RO" i="1" dirty="0"/>
              <a:t> </a:t>
            </a:r>
            <a:r>
              <a:rPr lang="en-US" i="1" dirty="0"/>
              <a:t>“</a:t>
            </a:r>
            <a:r>
              <a:rPr lang="ro-RO" i="1" dirty="0"/>
              <a:t>s</a:t>
            </a:r>
            <a:r>
              <a:rPr lang="en-US" i="1" dirty="0" err="1"/>
              <a:t>igur</a:t>
            </a:r>
            <a:r>
              <a:rPr lang="en-US" i="1" dirty="0"/>
              <a:t> fac </a:t>
            </a:r>
            <a:r>
              <a:rPr lang="en-US" i="1" dirty="0" err="1"/>
              <a:t>asta</a:t>
            </a:r>
            <a:r>
              <a:rPr lang="en-US" i="1" dirty="0"/>
              <a:t>, </a:t>
            </a:r>
            <a:r>
              <a:rPr lang="en-US" i="1" dirty="0" err="1"/>
              <a:t>dar</a:t>
            </a:r>
            <a:r>
              <a:rPr lang="en-US" i="1" dirty="0"/>
              <a:t> </a:t>
            </a:r>
            <a:r>
              <a:rPr lang="en-US" i="1" dirty="0" err="1"/>
              <a:t>treaba</a:t>
            </a:r>
            <a:r>
              <a:rPr lang="en-US" i="1" dirty="0"/>
              <a:t> </a:t>
            </a:r>
            <a:r>
              <a:rPr lang="en-US" i="1" dirty="0" err="1"/>
              <a:t>mea</a:t>
            </a:r>
            <a:r>
              <a:rPr lang="en-US" i="1" dirty="0"/>
              <a:t> cum”</a:t>
            </a:r>
            <a:r>
              <a:rPr lang="ro-RO" i="1" dirty="0"/>
              <a:t>.</a:t>
            </a:r>
          </a:p>
          <a:p>
            <a:r>
              <a:rPr lang="ro-RO" b="1" dirty="0"/>
              <a:t>Exemplu</a:t>
            </a:r>
            <a:r>
              <a:rPr lang="ro-RO" dirty="0"/>
              <a:t>: </a:t>
            </a:r>
            <a:r>
              <a:rPr lang="en-US" dirty="0" err="1"/>
              <a:t>schimb</a:t>
            </a:r>
            <a:r>
              <a:rPr lang="ro-RO" dirty="0" err="1"/>
              <a:t>ătorul</a:t>
            </a:r>
            <a:r>
              <a:rPr lang="ro-RO" dirty="0"/>
              <a:t> de viteze este o interfață pentru cutia de viteze. Putem schimba vitezele oricărei cutii</a:t>
            </a:r>
            <a:r>
              <a:rPr lang="en-US" dirty="0"/>
              <a:t> (care sunt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) </a:t>
            </a:r>
            <a:r>
              <a:rPr lang="en-US" dirty="0" err="1"/>
              <a:t>dac</a:t>
            </a:r>
            <a:r>
              <a:rPr lang="ro-RO" dirty="0"/>
              <a:t>ă știm cum funcționează un schimbător (care sunt la fel).</a:t>
            </a:r>
          </a:p>
          <a:p>
            <a:r>
              <a:rPr lang="ro-RO" dirty="0"/>
              <a:t>O interfață nu poate fi </a:t>
            </a:r>
            <a:r>
              <a:rPr lang="ro-RO" dirty="0" err="1"/>
              <a:t>instanțiată</a:t>
            </a:r>
            <a:r>
              <a:rPr lang="ro-RO" dirty="0"/>
              <a:t>.</a:t>
            </a:r>
          </a:p>
          <a:p>
            <a:r>
              <a:rPr lang="ro-RO" dirty="0"/>
              <a:t>Se mai folosește și denumirea de </a:t>
            </a:r>
            <a:r>
              <a:rPr lang="ro-RO" b="1" dirty="0"/>
              <a:t>clasă pur abstractă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35E6-EF96-4406-8677-8F76089D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207A-7DFA-433E-8431-CEEF30F00EC6}" type="datetime1">
              <a:rPr lang="en-US" smtClean="0"/>
              <a:t>14-Mar-19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7512CC3C-E8F7-4BFF-B7B8-CD4339A8C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066" y="2439733"/>
            <a:ext cx="6375769" cy="38318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de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obicei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un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adjectiv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cu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terminatia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"-able"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IDrivable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9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startEngine</a:t>
            </a: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accelerate();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turnSignal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direction);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decelerate();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reverse();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BMW </a:t>
            </a:r>
            <a:r>
              <a:rPr lang="ro-RO" altLang="en-US" sz="900" b="1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</a:t>
            </a:r>
            <a:r>
              <a:rPr lang="ro-RO" altLang="en-US" sz="9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9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AbstractCar</a:t>
            </a:r>
            <a:r>
              <a:rPr lang="en-US" altLang="en-US" sz="9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implements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IDrivable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endParaRPr kumimoji="0" lang="ro-RO" alt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o-RO" altLang="en-US" sz="9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ro-RO" altLang="en-US" sz="9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 + suprascrierile din </a:t>
            </a:r>
            <a:r>
              <a:rPr lang="ro-RO" altLang="en-US" sz="900" i="1" dirty="0" err="1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AbstractCar</a:t>
            </a:r>
            <a:br>
              <a:rPr lang="en-US" altLang="en-US" sz="9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9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9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startEngine</a:t>
            </a: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900" b="1" i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9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“Engine on!"</a:t>
            </a: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accelerate()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"Faster and faster!"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ro-RO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turnSignal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direction)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"Yeah, I don't know what this means..."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ro-RO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decelerate()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"This makes me sad."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ro-RO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reverse()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"Don't worry, I’m sure they'll get out of the way..."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ro-RO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59F1F-047A-4835-B693-10562345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Interfețe - Exemplu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D3F4-FDEA-402C-B691-137B3964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ro-RO" u="sng" dirty="0"/>
              <a:t>Preferați</a:t>
            </a:r>
            <a:r>
              <a:rPr lang="ro-RO" dirty="0"/>
              <a:t> </a:t>
            </a:r>
            <a:r>
              <a:rPr lang="en-US" dirty="0"/>
              <a:t>“</a:t>
            </a:r>
            <a:r>
              <a:rPr lang="en-US" i="1" dirty="0"/>
              <a:t>interface inheritance</a:t>
            </a:r>
            <a:r>
              <a:rPr lang="en-US" dirty="0"/>
              <a:t>” </a:t>
            </a:r>
            <a:r>
              <a:rPr lang="ro-RO" dirty="0"/>
              <a:t>în detrimentul moștenirii de clase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00EEE-82C0-416F-8D40-494036D5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14-Mar-19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09DA-3C49-4C5C-A1DB-6B670F71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Clase abstracte </a:t>
            </a:r>
            <a:r>
              <a:rPr lang="ro-RO" dirty="0" err="1"/>
              <a:t>vs</a:t>
            </a:r>
            <a:r>
              <a:rPr lang="ro-RO" dirty="0"/>
              <a:t> interfețe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08540-61D4-43CC-89BD-C6820A9A7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Folosiți clase abstracte dacă se aplică una dintre </a:t>
            </a:r>
            <a:r>
              <a:rPr lang="en-US" dirty="0"/>
              <a:t>[1]</a:t>
            </a:r>
            <a:r>
              <a:rPr lang="ro-RO" dirty="0"/>
              <a:t>:</a:t>
            </a:r>
          </a:p>
          <a:p>
            <a:pPr lvl="1"/>
            <a:r>
              <a:rPr lang="en-US" dirty="0"/>
              <a:t>Ave</a:t>
            </a:r>
            <a:r>
              <a:rPr lang="ro-RO" dirty="0"/>
              <a:t>ți cod comun între mai multe clase înrudite.</a:t>
            </a:r>
          </a:p>
          <a:p>
            <a:pPr lvl="1"/>
            <a:r>
              <a:rPr lang="ro-RO" dirty="0"/>
              <a:t>Clasele care moștenesc clasa abstractă au nevoie de modificatori de acces diferiți de </a:t>
            </a:r>
            <a:r>
              <a:rPr lang="ro-RO" b="1" dirty="0"/>
              <a:t>public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ro-RO" dirty="0" err="1"/>
              <a:t>ștenite</a:t>
            </a:r>
            <a:r>
              <a:rPr lang="ro-RO" dirty="0"/>
              <a:t>.</a:t>
            </a:r>
            <a:endParaRPr lang="ro-RO" b="1" dirty="0"/>
          </a:p>
          <a:p>
            <a:pPr lvl="1"/>
            <a:r>
              <a:rPr lang="ro-RO" dirty="0"/>
              <a:t>Aveți nevoie de câmpuri non-static și non-final.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A1E4BC-9B17-4D4D-A057-90DF6CBB3B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Folosi</a:t>
            </a:r>
            <a:r>
              <a:rPr lang="ro-RO" dirty="0"/>
              <a:t>ți interfețe dacă se aplică una dintre </a:t>
            </a:r>
            <a:r>
              <a:rPr lang="en-US" dirty="0"/>
              <a:t>[1]:</a:t>
            </a:r>
          </a:p>
          <a:p>
            <a:pPr lvl="1"/>
            <a:r>
              <a:rPr lang="ro-RO" dirty="0"/>
              <a:t>Vă așteptați ca mai multe clase neînrudite să implementeze interfața. Exemplu: </a:t>
            </a:r>
            <a:r>
              <a:rPr lang="ro-RO" i="1" dirty="0" err="1"/>
              <a:t>Cloneable</a:t>
            </a:r>
            <a:r>
              <a:rPr lang="ro-RO" i="1" dirty="0"/>
              <a:t>, </a:t>
            </a:r>
            <a:r>
              <a:rPr lang="ro-RO" i="1" dirty="0" err="1"/>
              <a:t>Comparable</a:t>
            </a:r>
            <a:r>
              <a:rPr lang="ro-RO" i="1" dirty="0"/>
              <a:t>.</a:t>
            </a:r>
          </a:p>
          <a:p>
            <a:pPr lvl="1"/>
            <a:r>
              <a:rPr lang="ro-RO" dirty="0"/>
              <a:t>Doriți să specificați un comportament al unui tip de date fără să vă pese de cine și cum îl implementează.</a:t>
            </a:r>
          </a:p>
          <a:p>
            <a:pPr lvl="1"/>
            <a:r>
              <a:rPr lang="ro-RO" dirty="0"/>
              <a:t>Doriți să aveți </a:t>
            </a:r>
            <a:r>
              <a:rPr lang="en-US" i="1" dirty="0"/>
              <a:t>“</a:t>
            </a:r>
            <a:r>
              <a:rPr lang="en-US" i="1" dirty="0" err="1"/>
              <a:t>mo</a:t>
            </a:r>
            <a:r>
              <a:rPr lang="ro-RO" i="1" dirty="0" err="1"/>
              <a:t>ștenire</a:t>
            </a:r>
            <a:r>
              <a:rPr lang="ro-RO" i="1" dirty="0"/>
              <a:t> multiplă</a:t>
            </a:r>
            <a:r>
              <a:rPr lang="en-US" i="1" dirty="0"/>
              <a:t>”</a:t>
            </a:r>
            <a:r>
              <a:rPr lang="ro-RO" i="1" dirty="0"/>
              <a:t>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8315DB-4599-4648-832A-96FC36FD6C2B}"/>
              </a:ext>
            </a:extLst>
          </p:cNvPr>
          <p:cNvSpPr/>
          <p:nvPr/>
        </p:nvSpPr>
        <p:spPr>
          <a:xfrm>
            <a:off x="508185" y="6461760"/>
            <a:ext cx="8596668" cy="21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/>
              <a:t>1. </a:t>
            </a:r>
            <a:r>
              <a:rPr lang="en-US" sz="1400" dirty="0"/>
              <a:t>https://docs.oracle.com/javase/tutorial/java/IandI/abstract.html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83723-ADC3-4144-B2F8-DA858547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8429-93BC-473C-AA7E-FAE6AD007E6D}" type="datetime1">
              <a:rPr lang="en-US" smtClean="0"/>
              <a:t>14-Mar-19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32AE6-6385-4987-8302-A335869A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ro-RO" dirty="0"/>
              <a:t>în Java</a:t>
            </a:r>
            <a:endParaRPr lang="en-US" dirty="0"/>
          </a:p>
        </p:txBody>
      </p:sp>
      <p:pic>
        <p:nvPicPr>
          <p:cNvPr id="2050" name="Picture 2" descr="https://i.stack.imgur.com/XhKOu.jpg">
            <a:extLst>
              <a:ext uri="{FF2B5EF4-FFF2-40B4-BE49-F238E27FC236}">
                <a16:creationId xmlns:a16="http://schemas.microsoft.com/office/drawing/2014/main" id="{85FF7AC6-8AA9-44FF-A421-03413D1B8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683" y="1132782"/>
            <a:ext cx="6738949" cy="52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CC47CF-CB6C-4673-8F24-B6D843F1BDFB}"/>
              </a:ext>
            </a:extLst>
          </p:cNvPr>
          <p:cNvSpPr/>
          <p:nvPr/>
        </p:nvSpPr>
        <p:spPr>
          <a:xfrm>
            <a:off x="508185" y="6466840"/>
            <a:ext cx="8661216" cy="208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/>
              <a:t>Preluare https://www.programcreek.com/2009/02/the-interface-and-class-hierarchy-for-collections/</a:t>
            </a:r>
            <a:endParaRPr lang="en-US" sz="14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310B05-E686-4EB0-AC8A-B3919CD1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98F3-3999-41EA-8893-77720383D5CC}" type="datetime1">
              <a:rPr lang="en-US" smtClean="0"/>
              <a:t>14-Mar-19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5F51-B459-4EEB-A980-9FD99B53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Polimorfism (</a:t>
            </a:r>
            <a:r>
              <a:rPr lang="ro-RO" dirty="0" err="1"/>
              <a:t>Polymorphism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FC32-C860-4A0D-A46C-E6E9B16C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“</a:t>
            </a:r>
            <a:r>
              <a:rPr lang="ro-RO" i="1" dirty="0"/>
              <a:t>Cu</a:t>
            </a:r>
            <a:r>
              <a:rPr lang="en-US" i="1" dirty="0"/>
              <a:t> </a:t>
            </a:r>
            <a:r>
              <a:rPr lang="en-US" i="1" dirty="0" err="1"/>
              <a:t>mai</a:t>
            </a:r>
            <a:r>
              <a:rPr lang="en-US" i="1" dirty="0"/>
              <a:t> </a:t>
            </a:r>
            <a:r>
              <a:rPr lang="en-US" i="1" dirty="0" err="1"/>
              <a:t>multe</a:t>
            </a:r>
            <a:r>
              <a:rPr lang="en-US" i="1" dirty="0"/>
              <a:t> </a:t>
            </a:r>
            <a:r>
              <a:rPr lang="en-US" i="1" dirty="0" err="1"/>
              <a:t>forme</a:t>
            </a:r>
            <a:r>
              <a:rPr lang="en-US" i="1" dirty="0"/>
              <a:t>” </a:t>
            </a:r>
            <a:r>
              <a:rPr lang="ro-RO" dirty="0"/>
              <a:t>– din greacă: </a:t>
            </a:r>
            <a:r>
              <a:rPr lang="ro-RO" dirty="0" err="1"/>
              <a:t>poly</a:t>
            </a:r>
            <a:r>
              <a:rPr lang="ro-RO" dirty="0"/>
              <a:t> + </a:t>
            </a:r>
            <a:r>
              <a:rPr lang="ro-RO" dirty="0" err="1"/>
              <a:t>morphos</a:t>
            </a:r>
            <a:r>
              <a:rPr lang="ro-RO" dirty="0"/>
              <a:t>.</a:t>
            </a:r>
            <a:endParaRPr lang="en-US" dirty="0"/>
          </a:p>
          <a:p>
            <a:r>
              <a:rPr lang="en-US" dirty="0"/>
              <a:t>C</a:t>
            </a:r>
            <a:r>
              <a:rPr lang="ro-RO" dirty="0" err="1"/>
              <a:t>ând</a:t>
            </a:r>
            <a:r>
              <a:rPr lang="ro-RO" dirty="0"/>
              <a:t> unei referințe la o clasă de bază i se asignează un obiect de tip derivat.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 err="1"/>
              <a:t>Base</a:t>
            </a:r>
            <a:r>
              <a:rPr lang="ro-RO" dirty="0"/>
              <a:t> = </a:t>
            </a:r>
            <a:r>
              <a:rPr lang="ro-RO" dirty="0" err="1"/>
              <a:t>new</a:t>
            </a:r>
            <a:r>
              <a:rPr lang="ro-RO" dirty="0"/>
              <a:t> </a:t>
            </a:r>
            <a:r>
              <a:rPr lang="ro-RO" dirty="0" err="1"/>
              <a:t>Derived</a:t>
            </a:r>
            <a:r>
              <a:rPr lang="ro-RO" dirty="0"/>
              <a:t>().</a:t>
            </a:r>
          </a:p>
          <a:p>
            <a:r>
              <a:rPr lang="en-US" dirty="0" err="1"/>
              <a:t>Dac</a:t>
            </a:r>
            <a:r>
              <a:rPr lang="ro-RO" dirty="0"/>
              <a:t>ă un </a:t>
            </a:r>
            <a:r>
              <a:rPr lang="ro-RO" b="1" dirty="0"/>
              <a:t>obiect</a:t>
            </a:r>
            <a:r>
              <a:rPr lang="ro-RO" b="1" baseline="30000" dirty="0"/>
              <a:t>*</a:t>
            </a:r>
            <a:r>
              <a:rPr lang="ro-RO" dirty="0"/>
              <a:t> trece mai mult de un singur test </a:t>
            </a:r>
            <a:r>
              <a:rPr lang="en-US" b="1" dirty="0" err="1"/>
              <a:t>instanceof</a:t>
            </a:r>
            <a:r>
              <a:rPr lang="en-US" b="1" baseline="30000" dirty="0"/>
              <a:t>*</a:t>
            </a:r>
            <a:r>
              <a:rPr lang="en-US" baseline="-25000" dirty="0"/>
              <a:t>,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polimorfic</a:t>
            </a:r>
            <a:r>
              <a:rPr lang="ro-RO" dirty="0"/>
              <a:t>.</a:t>
            </a:r>
            <a:endParaRPr lang="en-US" dirty="0"/>
          </a:p>
          <a:p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i="1" dirty="0" err="1"/>
              <a:t>superclas</a:t>
            </a:r>
            <a:r>
              <a:rPr lang="ro-RO" i="1" dirty="0"/>
              <a:t>ă</a:t>
            </a:r>
            <a:r>
              <a:rPr lang="ro-RO" dirty="0"/>
              <a:t> pentru orice clasă în Java:</a:t>
            </a:r>
          </a:p>
          <a:p>
            <a:endParaRPr lang="ro-RO" dirty="0"/>
          </a:p>
          <a:p>
            <a:r>
              <a:rPr lang="ro-RO" dirty="0"/>
              <a:t>Late </a:t>
            </a:r>
            <a:r>
              <a:rPr lang="ro-RO" dirty="0" err="1"/>
              <a:t>binding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D42A3-230C-4B0F-8EA8-045CD66C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14-Mar-19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612AFE6-DF89-4D87-AFBB-2683A1485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466" y="2959038"/>
            <a:ext cx="726914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IDrivable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myCar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BMW();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myCar.accelerate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se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apeleaza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metoda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din</a:t>
            </a:r>
            <a:r>
              <a:rPr kumimoji="0" lang="ro-RO" altLang="en-US" sz="1600" b="0" i="1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BMW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AbstractCar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yourCar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BMW();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yourCar.turnOnHeat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se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apeleaza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metoda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din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AbstractCar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9ABBCE-8A48-4412-BAC1-12C448BDC891}"/>
              </a:ext>
            </a:extLst>
          </p:cNvPr>
          <p:cNvSpPr/>
          <p:nvPr/>
        </p:nvSpPr>
        <p:spPr>
          <a:xfrm>
            <a:off x="508185" y="6466840"/>
            <a:ext cx="8661216" cy="208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* </a:t>
            </a:r>
            <a:r>
              <a:rPr lang="ro-RO" sz="1400" dirty="0"/>
              <a:t>Oarecum</a:t>
            </a:r>
            <a:r>
              <a:rPr lang="en-US" sz="1400" dirty="0"/>
              <a:t>. De </a:t>
            </a:r>
            <a:r>
              <a:rPr lang="en-US" sz="1400" dirty="0" err="1"/>
              <a:t>ce</a:t>
            </a:r>
            <a:r>
              <a:rPr lang="en-US" sz="1400" dirty="0"/>
              <a:t>?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C58A7B7-91BF-4E39-9EBB-16D0055BB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466" y="5196015"/>
            <a:ext cx="460254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myCar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instanceof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kumimoji="0" lang="ro-RO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// true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5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9EF1EF-5CD1-4D7A-9255-C68657F9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</a:t>
            </a:r>
            <a:r>
              <a:rPr lang="en-US" dirty="0" err="1"/>
              <a:t>pcasting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F3740C-755C-4B5C-BE30-81E385E50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ro-RO" dirty="0"/>
              <a:t>și reușește întotdeauna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28AD-3FB6-42D3-A896-7F64F63A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14-Mar-19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E75371-0FA2-4B80-90D6-F4EDE88FA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703" y="2525485"/>
            <a:ext cx="824229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o-RO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BMW </a:t>
            </a:r>
            <a:r>
              <a:rPr lang="ro-RO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someCar</a:t>
            </a:r>
            <a:r>
              <a:rPr lang="ro-RO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ro-RO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ro-RO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BMW();</a:t>
            </a:r>
            <a:endParaRPr kumimoji="0" lang="ro-RO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IDrivable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s</a:t>
            </a:r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meCar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IDrivable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someCar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corect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dar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inutil</a:t>
            </a:r>
            <a:r>
              <a:rPr kumimoji="0" lang="ro-RO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de obicei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IDrivable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sameCar</a:t>
            </a:r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someCar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corect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si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preferabil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36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866D-306B-4FBF-9398-B7CACC6A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Downcasting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85C1-0247-4491-8F87-45699134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Funcționează doar dacă este către obiectul creat la </a:t>
            </a:r>
            <a:r>
              <a:rPr lang="ro-RO" dirty="0" err="1"/>
              <a:t>runtime</a:t>
            </a:r>
            <a:r>
              <a:rPr lang="ro-RO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o-RO" dirty="0"/>
              <a:t>Ridică excepție dacă nu:</a:t>
            </a:r>
            <a:endParaRPr lang="en-US" dirty="0"/>
          </a:p>
          <a:p>
            <a:endParaRPr lang="ro-RO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66A2-5768-4E3E-8BB1-6BEA3F86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14-Mar-19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1875A40-F21A-40A7-9D28-CB4739E3B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34" y="2494407"/>
            <a:ext cx="358303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BMW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someCar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BMW();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IDrivable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sameCar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IDrivable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someCar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IDrivable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sameCar1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someCar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BMW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bmwCar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(BMW)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sameCar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corect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BMW bmwCar1 = (BMW)sameCar1;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corect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E48659-F89B-447E-8D31-9C8E9A577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34" y="4102370"/>
            <a:ext cx="468750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VW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AbstractCar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getCurrentGear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AbstractCar</a:t>
            </a:r>
            <a:r>
              <a:rPr kumimoji="0" lang="en-US" altLang="en-US" sz="12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vw</a:t>
            </a:r>
            <a:r>
              <a:rPr kumimoji="0" lang="en-US" altLang="en-US" sz="12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VW(); </a:t>
            </a:r>
            <a:r>
              <a:rPr kumimoji="0" lang="en-US" altLang="en-US" sz="1200" b="0" i="1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un VW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BMW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notABmw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(BMW)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exceptie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ClassCastException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8486-F152-4664-80D2-72C3023B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A917C-5BFE-482A-9237-7DA2489E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Corect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BD17-094B-4A48-B7F3-855DAF5C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14-Mar-19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2D81E4-691C-4827-B5C7-A58AD1D01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098" y="2485149"/>
            <a:ext cx="754854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AbstractCar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VW();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un VW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instanceof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BMW)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BMW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notABmw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(BMW)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sigur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e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corect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daca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intra in if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32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0D7D-830B-4C04-8D11-E1768F05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Interfețe funcționale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1E92-FDCE-4F15-8480-37600621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O interfață cu o singură metodă</a:t>
            </a:r>
          </a:p>
          <a:p>
            <a:r>
              <a:rPr lang="en-US" dirty="0"/>
              <a:t>Utile </a:t>
            </a:r>
            <a:r>
              <a:rPr lang="ro-RO" dirty="0"/>
              <a:t>împreuna cu lambda-uri</a:t>
            </a:r>
          </a:p>
          <a:p>
            <a:endParaRPr lang="ro-RO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EFDE-5016-4403-B02B-A24C5301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14-Mar-19</a:t>
            </a:fld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9EEE8EC-8DAA-4D48-9E09-CEAF9644F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67" y="2898740"/>
            <a:ext cx="324319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FunctionalInterface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JoyRide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floorIt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IDrivable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car);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kumimoji="0" lang="ro-RO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JoyRide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bmwJoyRide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car -&gt;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(car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instanceof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BMW)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ro-RO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++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ro-RO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car.accelerate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":("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  <a:endParaRPr lang="ro-RO" alt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bmwJoyRide.floorIt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bmwCar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9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0D7D-830B-4C04-8D11-E1768F05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Programare generică - </a:t>
            </a:r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1E92-FDCE-4F15-8480-37600621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Folosite pentru a scrie clase care pot opera cu mai multe tipuri de date.</a:t>
            </a:r>
          </a:p>
          <a:p>
            <a:r>
              <a:rPr lang="ro-RO" dirty="0"/>
              <a:t>Le-am folosit deja: </a:t>
            </a:r>
            <a:r>
              <a:rPr lang="ro-RO" dirty="0" err="1"/>
              <a:t>List</a:t>
            </a:r>
            <a:r>
              <a:rPr lang="en-US" dirty="0"/>
              <a:t>&lt;&gt;, Map&lt;&gt;.</a:t>
            </a:r>
          </a:p>
          <a:p>
            <a:r>
              <a:rPr lang="en-US" dirty="0" err="1"/>
              <a:t>Evit</a:t>
            </a:r>
            <a:r>
              <a:rPr lang="ro-RO" dirty="0"/>
              <a:t>ă duplicarea codului.</a:t>
            </a:r>
          </a:p>
          <a:p>
            <a:r>
              <a:rPr lang="ro-RO" dirty="0"/>
              <a:t>Oferă </a:t>
            </a:r>
            <a:r>
              <a:rPr lang="ro-RO" i="1" dirty="0" err="1"/>
              <a:t>type</a:t>
            </a:r>
            <a:r>
              <a:rPr lang="ro-RO" i="1" dirty="0"/>
              <a:t> </a:t>
            </a:r>
            <a:r>
              <a:rPr lang="ro-RO" i="1" dirty="0" err="1"/>
              <a:t>safety</a:t>
            </a:r>
            <a:r>
              <a:rPr lang="ro-RO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EFDE-5016-4403-B02B-A24C5301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14-Mar-19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Abstractizare (</a:t>
            </a:r>
            <a:r>
              <a:rPr lang="ro-RO" dirty="0" err="1"/>
              <a:t>Abstraction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742F-5059-42CC-BA2F-5ACB4C6F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O extensie a încapsulării</a:t>
            </a:r>
            <a:r>
              <a:rPr lang="en-US" dirty="0"/>
              <a:t>: </a:t>
            </a:r>
            <a:r>
              <a:rPr lang="ro-RO" dirty="0"/>
              <a:t>încapsularea e un fel de abstractizare. De multe ori, cele doua sunt greu de distins.</a:t>
            </a:r>
          </a:p>
          <a:p>
            <a:r>
              <a:rPr lang="en-US" i="1" dirty="0"/>
              <a:t>“</a:t>
            </a:r>
            <a:r>
              <a:rPr lang="ro-RO" i="1" dirty="0"/>
              <a:t>Nu știu și nici nu trebuie să știu</a:t>
            </a:r>
            <a:r>
              <a:rPr lang="en-US" i="1" dirty="0"/>
              <a:t>”</a:t>
            </a:r>
            <a:endParaRPr lang="ro-RO" dirty="0"/>
          </a:p>
          <a:p>
            <a:r>
              <a:rPr lang="ro-RO" dirty="0"/>
              <a:t>Ascunderea detaliilor de implementare</a:t>
            </a:r>
          </a:p>
          <a:p>
            <a:pPr lvl="1"/>
            <a:r>
              <a:rPr lang="ro-RO" dirty="0"/>
              <a:t>Folosind modificatori de acces, ca la încapsulare</a:t>
            </a:r>
          </a:p>
          <a:p>
            <a:r>
              <a:rPr lang="ro-RO" dirty="0"/>
              <a:t>Generalizează</a:t>
            </a:r>
          </a:p>
          <a:p>
            <a:r>
              <a:rPr lang="ro-RO" dirty="0"/>
              <a:t>Un obiect ar trebui să expună public doar metodele strict necesare pentru interacțiunile dorite</a:t>
            </a:r>
          </a:p>
          <a:p>
            <a:r>
              <a:rPr lang="ro-RO" dirty="0"/>
              <a:t>Exemplu: nu știu </a:t>
            </a:r>
            <a:r>
              <a:rPr lang="ro-RO" b="1" dirty="0"/>
              <a:t>cum funcționează </a:t>
            </a:r>
            <a:r>
              <a:rPr lang="ro-RO" dirty="0"/>
              <a:t>proiectorul, dar nici nu am nevoie să știu. Îmi ajunge să știu </a:t>
            </a:r>
            <a:r>
              <a:rPr lang="ro-RO" b="1" dirty="0"/>
              <a:t>ce </a:t>
            </a:r>
            <a:r>
              <a:rPr lang="ro-RO" dirty="0"/>
              <a:t>face și </a:t>
            </a:r>
            <a:r>
              <a:rPr lang="ro-RO" b="1" dirty="0"/>
              <a:t>cum îl folosesc</a:t>
            </a:r>
            <a:endParaRPr lang="ro-RO" dirty="0"/>
          </a:p>
          <a:p>
            <a:r>
              <a:rPr lang="ro-RO" dirty="0"/>
              <a:t>Se realizează prin clase abstracte și interfețe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14-Mar-19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566C-B64D-4F32-8B14-45F663C7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 proiectele de laborator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BED33-B255-4D74-B0E6-FA4B8D7285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Clase abstracte:</a:t>
            </a:r>
          </a:p>
          <a:p>
            <a:pPr lvl="1"/>
            <a:r>
              <a:rPr lang="ro-RO" dirty="0" err="1"/>
              <a:t>Entity</a:t>
            </a:r>
            <a:r>
              <a:rPr lang="ro-RO" dirty="0"/>
              <a:t>? </a:t>
            </a:r>
          </a:p>
          <a:p>
            <a:pPr lvl="1"/>
            <a:r>
              <a:rPr lang="ro-RO" dirty="0" err="1"/>
              <a:t>AbstractRepository</a:t>
            </a:r>
            <a:r>
              <a:rPr lang="ro-RO" dirty="0"/>
              <a:t>?</a:t>
            </a:r>
          </a:p>
          <a:p>
            <a:pPr lvl="1"/>
            <a:r>
              <a:rPr lang="ro-RO" dirty="0" err="1"/>
              <a:t>UndoableOperation</a:t>
            </a:r>
            <a:r>
              <a:rPr lang="ro-RO" dirty="0"/>
              <a:t>?</a:t>
            </a:r>
          </a:p>
          <a:p>
            <a:pPr lvl="1"/>
            <a:r>
              <a:rPr lang="ro-RO" dirty="0" err="1"/>
              <a:t>AbstractValidator</a:t>
            </a:r>
            <a:r>
              <a:rPr lang="ro-RO" dirty="0"/>
              <a:t>?</a:t>
            </a:r>
          </a:p>
          <a:p>
            <a:pPr lvl="1"/>
            <a:r>
              <a:rPr lang="ro-RO" dirty="0" err="1"/>
              <a:t>AbstractService</a:t>
            </a:r>
            <a:r>
              <a:rPr lang="ro-RO" dirty="0"/>
              <a:t>?</a:t>
            </a:r>
          </a:p>
          <a:p>
            <a:pPr lvl="1"/>
            <a:r>
              <a:rPr lang="ro-RO" dirty="0"/>
              <a:t>Excepții proprii?</a:t>
            </a:r>
          </a:p>
          <a:p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370A96-DD50-4D54-8514-931EDA8499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dirty="0"/>
              <a:t>Interfețe</a:t>
            </a:r>
          </a:p>
          <a:p>
            <a:pPr lvl="1"/>
            <a:r>
              <a:rPr lang="ro-RO" dirty="0" err="1"/>
              <a:t>IEntity</a:t>
            </a:r>
            <a:r>
              <a:rPr lang="ro-RO" dirty="0"/>
              <a:t>?</a:t>
            </a:r>
          </a:p>
          <a:p>
            <a:pPr lvl="1"/>
            <a:r>
              <a:rPr lang="ro-RO" dirty="0" err="1"/>
              <a:t>IRepository</a:t>
            </a:r>
            <a:r>
              <a:rPr lang="ro-RO" dirty="0"/>
              <a:t>? </a:t>
            </a:r>
          </a:p>
          <a:p>
            <a:pPr lvl="1"/>
            <a:r>
              <a:rPr lang="ro-RO" dirty="0" err="1"/>
              <a:t>IUndoableOperation</a:t>
            </a:r>
            <a:r>
              <a:rPr lang="ro-RO" dirty="0"/>
              <a:t>?</a:t>
            </a:r>
          </a:p>
          <a:p>
            <a:pPr lvl="1"/>
            <a:r>
              <a:rPr lang="ro-RO" dirty="0" err="1"/>
              <a:t>IValidator</a:t>
            </a:r>
            <a:r>
              <a:rPr lang="ro-RO" dirty="0"/>
              <a:t>?</a:t>
            </a:r>
          </a:p>
          <a:p>
            <a:pPr lvl="1"/>
            <a:r>
              <a:rPr lang="ro-RO" dirty="0" err="1"/>
              <a:t>IService</a:t>
            </a:r>
            <a:r>
              <a:rPr lang="ro-RO" dirty="0"/>
              <a:t>?</a:t>
            </a:r>
          </a:p>
          <a:p>
            <a:pPr lvl="1"/>
            <a:r>
              <a:rPr lang="ro-RO" dirty="0"/>
              <a:t>Excepții proprii?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31D4A-4DE2-4CAA-87C6-79C5AF79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14-Mar-19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6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536A0B-4BAA-4328-8E28-D363E0FF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trebuie știut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D52AD5-2F1C-45F4-AA92-00489482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Cele patru principii fundamentale ale POO.</a:t>
            </a:r>
          </a:p>
          <a:p>
            <a:r>
              <a:rPr lang="ro-RO" dirty="0"/>
              <a:t>Relația de moștenire.</a:t>
            </a:r>
          </a:p>
          <a:p>
            <a:r>
              <a:rPr lang="ro-RO" dirty="0"/>
              <a:t>Conceptele din spatele relațiilor dintre clase.</a:t>
            </a:r>
          </a:p>
          <a:p>
            <a:r>
              <a:rPr lang="ro-RO" dirty="0"/>
              <a:t>Cum alegem ce folosim.</a:t>
            </a:r>
          </a:p>
          <a:p>
            <a:r>
              <a:rPr lang="ro-RO" dirty="0"/>
              <a:t>Elementele de sintaxă.</a:t>
            </a:r>
          </a:p>
          <a:p>
            <a:r>
              <a:rPr lang="ro-RO" dirty="0"/>
              <a:t>Aplicarea conceptelor în proiecte cu mai multe entități.</a:t>
            </a:r>
            <a:endParaRPr lang="en-US" dirty="0"/>
          </a:p>
          <a:p>
            <a:r>
              <a:rPr lang="en-US" dirty="0"/>
              <a:t>Generics – </a:t>
            </a:r>
            <a:r>
              <a:rPr lang="en-US" dirty="0" err="1"/>
              <a:t>scop</a:t>
            </a:r>
            <a:r>
              <a:rPr lang="en-US" dirty="0"/>
              <a:t>, </a:t>
            </a:r>
            <a:r>
              <a:rPr lang="en-US" dirty="0" err="1"/>
              <a:t>utilitate</a:t>
            </a:r>
            <a:r>
              <a:rPr lang="en-US" dirty="0"/>
              <a:t>, </a:t>
            </a:r>
            <a:r>
              <a:rPr lang="en-US" dirty="0" err="1"/>
              <a:t>aplicabilitate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002C0-9D94-460D-A9D7-3F4C8457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17BE-A43F-4CF2-832D-06256B8C3B46}" type="datetime1">
              <a:rPr lang="en-US" smtClean="0"/>
              <a:t>14-Mar-19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DD10D8-9B4A-4663-8EFF-B34F8EF82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sz="11500" dirty="0"/>
              <a:t>Q </a:t>
            </a:r>
            <a:r>
              <a:rPr lang="ro-RO" sz="7200" dirty="0"/>
              <a:t>&amp;</a:t>
            </a:r>
            <a:r>
              <a:rPr lang="ro-RO" sz="11500" dirty="0"/>
              <a:t> A</a:t>
            </a:r>
            <a:endParaRPr lang="en-US" sz="115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9E1FBF-4311-40A9-BFBC-BB19DEC31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E4C96-6399-4001-A59C-F1B44BA6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14-Mar-19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B941-300D-4256-9C80-268AC76C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Abstractizare </a:t>
            </a:r>
            <a:r>
              <a:rPr lang="ro-RO" dirty="0" err="1"/>
              <a:t>vs</a:t>
            </a:r>
            <a:r>
              <a:rPr lang="ro-RO" dirty="0"/>
              <a:t> încapsulare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7B31-5863-479A-AC3E-BEE65C68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La exemplul cu proiectorul: </a:t>
            </a:r>
          </a:p>
          <a:p>
            <a:pPr lvl="1"/>
            <a:r>
              <a:rPr lang="ro-RO" dirty="0"/>
              <a:t>Pentru a nu mă răni și a nu strica ceva, nu am acces la componente interne </a:t>
            </a:r>
            <a:r>
              <a:rPr lang="en-US" dirty="0"/>
              <a:t>=&gt; </a:t>
            </a:r>
            <a:r>
              <a:rPr lang="ro-RO" b="1" dirty="0"/>
              <a:t>încapsulare</a:t>
            </a:r>
          </a:p>
          <a:p>
            <a:pPr lvl="1"/>
            <a:r>
              <a:rPr lang="ro-RO" dirty="0"/>
              <a:t>Am butoane cu care pot modifica anumite aspecte ale componentelor interne, dar nu e treaba mea exact cum se face asta =</a:t>
            </a:r>
            <a:r>
              <a:rPr lang="en-US" dirty="0"/>
              <a:t>&gt; </a:t>
            </a:r>
            <a:r>
              <a:rPr lang="en-US" b="1" dirty="0" err="1"/>
              <a:t>abstractizare</a:t>
            </a:r>
            <a:r>
              <a:rPr lang="en-US" b="1" dirty="0"/>
              <a:t>	</a:t>
            </a:r>
          </a:p>
          <a:p>
            <a:r>
              <a:rPr lang="en-US" dirty="0"/>
              <a:t>De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,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 sunt inseparabile</a:t>
            </a:r>
          </a:p>
          <a:p>
            <a:r>
              <a:rPr lang="ro-RO" dirty="0"/>
              <a:t>Abstractizarea </a:t>
            </a:r>
            <a:r>
              <a:rPr lang="ro-RO" b="1" dirty="0"/>
              <a:t>generalizează și ascunde detaliile de implementare</a:t>
            </a:r>
            <a:r>
              <a:rPr lang="ro-RO" dirty="0"/>
              <a:t>: probabil că un proiector poate fi construit în mai multe moduri, dar va fi controlat folosind cam aceleași butoane.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79F1-D06E-4641-8C69-40604E02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14-Mar-19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9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3A62-8C3F-4F20-BB6C-25FB6DAA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Moștenire (</a:t>
            </a:r>
            <a:r>
              <a:rPr lang="ro-RO" dirty="0" err="1"/>
              <a:t>Inheritance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605E-AA77-4593-A06B-1B0425214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Multe clase sunt foarte similare, dar nu </a:t>
            </a:r>
            <a:r>
              <a:rPr lang="ro-RO" b="1" dirty="0"/>
              <a:t>chiar</a:t>
            </a:r>
            <a:r>
              <a:rPr lang="ro-RO" dirty="0"/>
              <a:t> la fel</a:t>
            </a:r>
          </a:p>
          <a:p>
            <a:pPr lvl="1"/>
            <a:r>
              <a:rPr lang="ro-RO" dirty="0"/>
              <a:t>De exemplu, clasele folosite pentru excepții</a:t>
            </a:r>
          </a:p>
          <a:p>
            <a:r>
              <a:rPr lang="ro-RO" dirty="0"/>
              <a:t>De ce nu putem avea codul comun repetat în fiecare dintre clase?</a:t>
            </a:r>
          </a:p>
          <a:p>
            <a:r>
              <a:rPr lang="ro-RO" dirty="0"/>
              <a:t>De ce nu putem avea o singură clasă mare, care să implementeze toate micile diferențe?</a:t>
            </a:r>
          </a:p>
          <a:p>
            <a:r>
              <a:rPr lang="ro-RO" dirty="0"/>
              <a:t>Codul comun se va muta într-o </a:t>
            </a:r>
            <a:r>
              <a:rPr lang="ro-RO" b="1" dirty="0"/>
              <a:t>clasă de bază</a:t>
            </a:r>
            <a:r>
              <a:rPr lang="ro-RO" dirty="0"/>
              <a:t>, sau </a:t>
            </a:r>
            <a:r>
              <a:rPr lang="ro-RO" b="1" dirty="0"/>
              <a:t>clasă părinte</a:t>
            </a:r>
          </a:p>
          <a:p>
            <a:endParaRPr lang="en-US" b="1" dirty="0"/>
          </a:p>
          <a:p>
            <a:pPr lvl="1"/>
            <a:endParaRPr lang="ro-RO" dirty="0"/>
          </a:p>
          <a:p>
            <a:r>
              <a:rPr lang="ro-RO" dirty="0"/>
              <a:t>Induce o relație de tipul </a:t>
            </a:r>
            <a:r>
              <a:rPr lang="en-US" dirty="0"/>
              <a:t>“</a:t>
            </a:r>
            <a:r>
              <a:rPr lang="ro-RO" i="1" dirty="0"/>
              <a:t>este un / este o</a:t>
            </a:r>
            <a:r>
              <a:rPr lang="en-US" i="1" dirty="0"/>
              <a:t>”</a:t>
            </a:r>
            <a:endParaRPr lang="ro-RO" i="1" dirty="0"/>
          </a:p>
          <a:p>
            <a:r>
              <a:rPr lang="ro-RO" i="1" dirty="0"/>
              <a:t>Generalizează</a:t>
            </a:r>
            <a:r>
              <a:rPr lang="ro-RO" b="1" i="1" dirty="0"/>
              <a:t>: </a:t>
            </a:r>
            <a:r>
              <a:rPr lang="ro-RO" dirty="0"/>
              <a:t>clasele care sunt mai sus în ierarhie ar trebui să fie mai generale</a:t>
            </a:r>
            <a:endParaRPr lang="ro-RO" i="1" dirty="0"/>
          </a:p>
          <a:p>
            <a:endParaRPr lang="ro-RO" i="1" dirty="0"/>
          </a:p>
          <a:p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BA3A93-0779-44DF-84F8-8FFD7CCA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62D3-6888-4CFF-932E-E9B158F1C1AE}" type="datetime1">
              <a:rPr lang="en-US" smtClean="0"/>
              <a:t>14-Mar-19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C373F9-F5B3-4FD3-919A-FF4897D82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25" y="4433382"/>
            <a:ext cx="31813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0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4FCD-F9B3-4ECC-9CD7-40E07462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Moștenire (</a:t>
            </a:r>
            <a:r>
              <a:rPr lang="ro-RO" dirty="0" err="1"/>
              <a:t>Inheritance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81DA6-3D19-47DC-985D-4C4536305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Într-o subclasă avem acces la toate elementele </a:t>
            </a:r>
            <a:r>
              <a:rPr lang="ro-RO" b="1" dirty="0"/>
              <a:t>public</a:t>
            </a:r>
            <a:r>
              <a:rPr lang="ro-RO" dirty="0"/>
              <a:t> sau </a:t>
            </a:r>
            <a:r>
              <a:rPr lang="ro-RO" b="1" dirty="0" err="1"/>
              <a:t>protected</a:t>
            </a:r>
            <a:r>
              <a:rPr lang="ro-RO" b="1" dirty="0"/>
              <a:t> </a:t>
            </a:r>
            <a:r>
              <a:rPr lang="ro-RO" dirty="0"/>
              <a:t>ale clasei de bază</a:t>
            </a:r>
            <a:endParaRPr lang="en-US" dirty="0"/>
          </a:p>
          <a:p>
            <a:r>
              <a:rPr lang="en-US" dirty="0"/>
              <a:t>De</a:t>
            </a:r>
            <a:r>
              <a:rPr lang="ro-RO" dirty="0"/>
              <a:t>și poate fi foarte utilă, de multe ori este abuzată. A se folosi </a:t>
            </a:r>
            <a:r>
              <a:rPr lang="ro-RO" b="1" dirty="0"/>
              <a:t>cumpătat</a:t>
            </a:r>
            <a:r>
              <a:rPr lang="ro-RO" dirty="0"/>
              <a:t>, </a:t>
            </a:r>
            <a:r>
              <a:rPr lang="ro-RO" u="sng" dirty="0"/>
              <a:t>preferându-se</a:t>
            </a:r>
            <a:r>
              <a:rPr lang="ro-RO" dirty="0"/>
              <a:t> asocierile și câmpurile în schimb!</a:t>
            </a:r>
          </a:p>
          <a:p>
            <a:pPr lvl="1"/>
            <a:r>
              <a:rPr lang="ro-RO" dirty="0"/>
              <a:t>Un avion cu 4 motoare este tot un avion. Un scaun verde este tot un scaun. Dar merită folosită moștenirea aici? </a:t>
            </a:r>
          </a:p>
          <a:p>
            <a:pPr lvl="1"/>
            <a:r>
              <a:rPr lang="ro-RO" dirty="0"/>
              <a:t>Probabil că nu.</a:t>
            </a:r>
          </a:p>
          <a:p>
            <a:r>
              <a:rPr lang="ro-RO" dirty="0"/>
              <a:t>A se evita ierarhiile foarte înalte.</a:t>
            </a:r>
          </a:p>
          <a:p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5DEC2-FA00-4867-8FA3-44D7962A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14-Mar-19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2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12D0-3F00-446F-B5C6-E69C7BF0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Moștenire – exemplu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9DA5F-DB44-42AC-83DE-5A70DD63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14-Mar-19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C57A10F-5C4D-49F2-A4E1-B4C920047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6234" y="1325622"/>
            <a:ext cx="5135033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Vehicle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...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Car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Vehicle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...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Vehicle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...   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SchoolBus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Bus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...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041D41-6036-403D-B972-1DE09DB0F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6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1CEA-AB00-4D95-A324-E228A0E7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Moștenire – </a:t>
            </a:r>
            <a:r>
              <a:rPr lang="en-US" dirty="0"/>
              <a:t>un </a:t>
            </a:r>
            <a:r>
              <a:rPr lang="ro-RO" dirty="0"/>
              <a:t>exemplu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</a:t>
            </a:r>
            <a:r>
              <a:rPr lang="ro-RO" dirty="0"/>
              <a:t>țin bun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315C0-776D-4F54-8748-5F5EA02E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14-Mar-19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CD062-021E-4BB0-9699-7B4A36000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 err="1"/>
              <a:t>Matematic</a:t>
            </a:r>
            <a:r>
              <a:rPr lang="en-US" dirty="0"/>
              <a:t>, </a:t>
            </a:r>
            <a:r>
              <a:rPr lang="en-US" dirty="0" err="1"/>
              <a:t>rela</a:t>
            </a:r>
            <a:r>
              <a:rPr lang="ro-RO" dirty="0" err="1"/>
              <a:t>ția</a:t>
            </a:r>
            <a:r>
              <a:rPr lang="ro-RO" dirty="0"/>
              <a:t> are loc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Dar </a:t>
            </a:r>
            <a:r>
              <a:rPr lang="ro-RO" dirty="0"/>
              <a:t>în practică este foarte ușor să introducem </a:t>
            </a:r>
            <a:r>
              <a:rPr lang="ro-RO" dirty="0" err="1"/>
              <a:t>bug</a:t>
            </a:r>
            <a:r>
              <a:rPr lang="ro-RO" dirty="0"/>
              <a:t>-uri.</a:t>
            </a:r>
          </a:p>
          <a:p>
            <a:r>
              <a:rPr lang="ro-RO" dirty="0"/>
              <a:t>În plus, clasa Square nu folosește</a:t>
            </a:r>
            <a:r>
              <a:rPr lang="en-US" dirty="0"/>
              <a:t> </a:t>
            </a:r>
            <a:r>
              <a:rPr lang="ro-RO" dirty="0"/>
              <a:t>în mod util toate câmpurile din </a:t>
            </a:r>
            <a:r>
              <a:rPr lang="ro-RO" dirty="0" err="1"/>
              <a:t>Rectangle</a:t>
            </a:r>
            <a:r>
              <a:rPr lang="ro-RO" dirty="0"/>
              <a:t>: </a:t>
            </a:r>
            <a:r>
              <a:rPr lang="ro-RO" b="1" dirty="0" err="1">
                <a:solidFill>
                  <a:srgbClr val="FF0000"/>
                </a:solidFill>
              </a:rPr>
              <a:t>red</a:t>
            </a:r>
            <a:r>
              <a:rPr lang="ro-RO" b="1" dirty="0">
                <a:solidFill>
                  <a:srgbClr val="FF0000"/>
                </a:solidFill>
              </a:rPr>
              <a:t> </a:t>
            </a:r>
            <a:r>
              <a:rPr lang="ro-RO" b="1" dirty="0" err="1">
                <a:solidFill>
                  <a:srgbClr val="FF0000"/>
                </a:solidFill>
              </a:rPr>
              <a:t>flag</a:t>
            </a:r>
            <a:r>
              <a:rPr lang="ro-RO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A5F6125-9979-46B3-AAB9-085ED7554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467" y="2521059"/>
            <a:ext cx="521970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Rectangle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protected int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Square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Rectangle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...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1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2C68-E559-4894-BB8A-26AFCD7C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Clase abstracte (Abstract </a:t>
            </a:r>
            <a:r>
              <a:rPr lang="ro-RO" dirty="0" err="1"/>
              <a:t>classes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C447-620C-4768-98A2-4C94C6FE2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Clase care nu pot fi </a:t>
            </a:r>
            <a:r>
              <a:rPr lang="ro-RO" dirty="0" err="1"/>
              <a:t>instanțiate</a:t>
            </a:r>
            <a:r>
              <a:rPr lang="ro-RO" dirty="0"/>
              <a:t>.</a:t>
            </a:r>
          </a:p>
          <a:p>
            <a:r>
              <a:rPr lang="ro-RO" dirty="0"/>
              <a:t>Pot fi moștenite (și de obicei sunt).</a:t>
            </a:r>
          </a:p>
          <a:p>
            <a:r>
              <a:rPr lang="ro-RO" dirty="0"/>
              <a:t>Pot conține </a:t>
            </a:r>
            <a:r>
              <a:rPr lang="ro-RO" b="1" dirty="0"/>
              <a:t>metode abstracte</a:t>
            </a:r>
            <a:r>
              <a:rPr lang="ro-RO" dirty="0"/>
              <a:t>: care nu au implementare.</a:t>
            </a:r>
          </a:p>
          <a:p>
            <a:r>
              <a:rPr lang="ro-RO" dirty="0"/>
              <a:t>Pot conține câmpuri.</a:t>
            </a:r>
          </a:p>
          <a:p>
            <a:r>
              <a:rPr lang="ro-RO" dirty="0"/>
              <a:t>Pot conține metode care au implementare.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3FEF-E52E-4B3B-9F04-9B189FDC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6CBA-1C00-41B9-BF3D-E248349E5DED}" type="datetime1">
              <a:rPr lang="en-US" smtClean="0"/>
              <a:t>14-Mar-19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815F-7764-4072-BF8B-AF9D0A6A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abstracte</a:t>
            </a:r>
            <a:r>
              <a:rPr lang="en-US" dirty="0"/>
              <a:t> - </a:t>
            </a:r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C554-3F81-4A9F-9BED-24A24FD7D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Putem</a:t>
            </a:r>
            <a:r>
              <a:rPr lang="ro-RO" dirty="0"/>
              <a:t> moșteni maxim o clasă și implementa oricâte interfețe: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0EA57-521E-4EF5-A1D8-33C41AC1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14-Mar-19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9DFA75B-03BF-4665-A5B8-967F8DCC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05" y="2481092"/>
            <a:ext cx="7107767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abstract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AbstractCar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int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kilometers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...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ro-RO" altLang="en-US" sz="1200" b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ro-RO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ublic </a:t>
            </a:r>
            <a:r>
              <a:rPr kumimoji="0" lang="ro-RO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oolean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turnOnHeat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must be implemented in derived class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abstract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getCurrentGear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BMW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AbstractCar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getCurrentGear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TODO: compute the current gear</a:t>
            </a:r>
            <a:b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ro-RO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o-RO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...</a:t>
            </a:r>
            <a:endParaRPr kumimoji="0" lang="ro-RO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709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783</TotalTime>
  <Words>1095</Words>
  <Application>Microsoft Office PowerPoint</Application>
  <PresentationFormat>Widescreen</PresentationFormat>
  <Paragraphs>187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Trebuchet MS</vt:lpstr>
      <vt:lpstr>Wingdings 3</vt:lpstr>
      <vt:lpstr>Facet</vt:lpstr>
      <vt:lpstr>   Programare Orientată Obiect  Lect. dr. Ionescu Vlad-Sebastian</vt:lpstr>
      <vt:lpstr>Abstractizare (Abstraction)</vt:lpstr>
      <vt:lpstr>Abstractizare vs încapsulare</vt:lpstr>
      <vt:lpstr>Moștenire (Inheritance)</vt:lpstr>
      <vt:lpstr>Moștenire (Inheritance)</vt:lpstr>
      <vt:lpstr>Moștenire – exemplu</vt:lpstr>
      <vt:lpstr>Moștenire – un exemplu mai puțin bun</vt:lpstr>
      <vt:lpstr>Clase abstracte (Abstract classes)</vt:lpstr>
      <vt:lpstr>Clase abstracte - exemplu</vt:lpstr>
      <vt:lpstr>Interfețe (Interfaces)</vt:lpstr>
      <vt:lpstr>Interfețe - Exemplu</vt:lpstr>
      <vt:lpstr>Clase abstracte vs interfețe</vt:lpstr>
      <vt:lpstr>Exemple în Java</vt:lpstr>
      <vt:lpstr>Polimorfism (Polymorphism)</vt:lpstr>
      <vt:lpstr>Upcasting</vt:lpstr>
      <vt:lpstr>Downcasting</vt:lpstr>
      <vt:lpstr>Downcasting</vt:lpstr>
      <vt:lpstr>Interfețe funcționale</vt:lpstr>
      <vt:lpstr>Programare generică - Generics</vt:lpstr>
      <vt:lpstr>În proiectele de laborator</vt:lpstr>
      <vt:lpstr>Ce trebuie știut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Programare Orientată Obiect </dc:title>
  <dc:creator>Vlad Ionescu</dc:creator>
  <cp:lastModifiedBy>Vlad Ionescu</cp:lastModifiedBy>
  <cp:revision>83</cp:revision>
  <dcterms:created xsi:type="dcterms:W3CDTF">2019-02-02T12:19:14Z</dcterms:created>
  <dcterms:modified xsi:type="dcterms:W3CDTF">2019-03-14T21:50:51Z</dcterms:modified>
</cp:coreProperties>
</file>