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3" r:id="rId2"/>
    <p:sldId id="259" r:id="rId3"/>
    <p:sldId id="284" r:id="rId4"/>
    <p:sldId id="285" r:id="rId5"/>
    <p:sldId id="286" r:id="rId6"/>
    <p:sldId id="287" r:id="rId7"/>
    <p:sldId id="290" r:id="rId8"/>
    <p:sldId id="291" r:id="rId9"/>
    <p:sldId id="292" r:id="rId10"/>
    <p:sldId id="293" r:id="rId11"/>
    <p:sldId id="294" r:id="rId12"/>
    <p:sldId id="2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ad Ionescu" initials="VI" lastIdx="2" clrIdx="0">
    <p:extLst>
      <p:ext uri="{19B8F6BF-5375-455C-9EA6-DF929625EA0E}">
        <p15:presenceInfo xmlns:p15="http://schemas.microsoft.com/office/powerpoint/2012/main" userId="33b527e2f19d06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74" autoAdjust="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outlineViewPr>
    <p:cViewPr>
      <p:scale>
        <a:sx n="33" d="100"/>
        <a:sy n="33" d="100"/>
      </p:scale>
      <p:origin x="0" y="-678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491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F4F30-6CE5-4B1F-8FA1-F56FC934B7CD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AE417-4DF9-42EE-ABC2-40AB491A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0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E417-4DF9-42EE-ABC2-40AB491A2D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1CE9-58B3-4680-879F-6EA407435A57}" type="datetime1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2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B624-DDBF-44B1-BEDC-D1CEE1AEE1FF}" type="datetime1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2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CFDF-5225-43CB-AFC8-0EF72A9A2317}" type="datetime1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631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5D93-051D-474E-BB71-7095EB9C76AB}" type="datetime1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9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23EF-6890-40E8-B682-5A4385BEEDC8}" type="datetime1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6283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026C-6C86-4B4B-86C8-94E0E2A5366A}" type="datetime1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84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19E3-069A-4E79-B344-6565057202BB}" type="datetime1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43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AFC5-B388-4847-B50E-76FB5A20AE4A}" type="datetime1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2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CA4A-F354-463A-9975-449924DE1E3D}" type="datetime1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4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A2CD-40EF-40A7-8754-348954375098}" type="datetime1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4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17BE-A43F-4CF2-832D-06256B8C3B46}" type="datetime1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9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FF0-5CA6-4C73-87F3-9A45C86B612B}" type="datetime1">
              <a:rPr lang="en-US" smtClean="0"/>
              <a:t>22-Mar-19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7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E0FC-A2A7-4CD5-BA48-F9D4E87DAFA7}" type="datetime1">
              <a:rPr lang="en-US" smtClean="0"/>
              <a:t>22-Mar-19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0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CF84-9C9A-4C64-8F8E-95D66847F53B}" type="datetime1">
              <a:rPr lang="en-US" smtClean="0"/>
              <a:t>22-Mar-19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5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55DC-BCD9-4036-AE60-47B8361E25BD}" type="datetime1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3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4C1B-2B8F-4579-9692-71A24AF39D59}" type="datetime1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7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9E5B9-7B32-4E2D-901B-6F0E54698D32}" type="datetime1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63BEBF-CD34-4FED-88FF-DD9AE6B9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0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leancoder.com/uncle-bob/2014/05/08/SingleReponsibilityPrincipl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3.cosc.canterbury.ac.nz/index.php/Interface_segregation_principl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20BA-1E36-4BCF-ACE3-963778FE3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ro-RO" sz="4400" dirty="0"/>
            </a:br>
            <a:br>
              <a:rPr lang="ro-RO" sz="4400" dirty="0"/>
            </a:br>
            <a:br>
              <a:rPr lang="ro-RO" sz="4400" dirty="0"/>
            </a:br>
            <a:r>
              <a:rPr lang="en-US" sz="4400" dirty="0" err="1"/>
              <a:t>Programare</a:t>
            </a:r>
            <a:r>
              <a:rPr lang="en-US" sz="4400" dirty="0"/>
              <a:t> </a:t>
            </a:r>
            <a:r>
              <a:rPr lang="ro-RO" sz="4400" dirty="0"/>
              <a:t>O</a:t>
            </a:r>
            <a:r>
              <a:rPr lang="en-US" sz="4400" dirty="0" err="1"/>
              <a:t>rientat</a:t>
            </a:r>
            <a:r>
              <a:rPr lang="ro-RO" sz="4400" dirty="0"/>
              <a:t>ă Obiect</a:t>
            </a:r>
            <a:br>
              <a:rPr lang="ro-RO" sz="4400" dirty="0"/>
            </a:br>
            <a:br>
              <a:rPr lang="ro-RO" sz="4400" dirty="0"/>
            </a:br>
            <a:r>
              <a:rPr lang="ro-RO" sz="2000" dirty="0"/>
              <a:t>Lect. dr. Ionescu Vlad-Sebastian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6F6DE-8929-45BA-883B-F27B0340F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pPr algn="l"/>
            <a:r>
              <a:rPr lang="en-US" sz="1200" b="1" dirty="0"/>
              <a:t>Curs 4</a:t>
            </a:r>
            <a:r>
              <a:rPr lang="en-US" sz="1200" dirty="0"/>
              <a:t>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 err="1"/>
              <a:t>Principiile</a:t>
            </a:r>
            <a:r>
              <a:rPr lang="en-US" sz="1200" dirty="0"/>
              <a:t> SOLID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Unit of Work pattern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 err="1"/>
              <a:t>JavaF</a:t>
            </a:r>
            <a:r>
              <a:rPr lang="ro-RO" sz="1200" dirty="0"/>
              <a:t>X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BE892-49E4-47C2-83D4-FDDB058E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FC0D82F-1215-4256-A21F-042AA621C716}" type="datetime1">
              <a:rPr lang="en-US" smtClean="0"/>
              <a:t>22-Mar-19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24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D759-AB1A-400A-8350-9A2709DD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Unit of </a:t>
            </a:r>
            <a:r>
              <a:rPr lang="ro-RO" dirty="0" err="1"/>
              <a:t>Work</a:t>
            </a:r>
            <a:r>
              <a:rPr lang="ro-RO" dirty="0"/>
              <a:t>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742F-5059-42CC-BA2F-5ACB4C6F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Un </a:t>
            </a:r>
            <a:r>
              <a:rPr lang="en-US" dirty="0"/>
              <a:t>“</a:t>
            </a:r>
            <a:r>
              <a:rPr lang="ro-RO" dirty="0"/>
              <a:t>șablon de proiectare</a:t>
            </a:r>
            <a:r>
              <a:rPr lang="en-US" dirty="0"/>
              <a:t>”: o </a:t>
            </a:r>
            <a:r>
              <a:rPr lang="en-US" dirty="0" err="1"/>
              <a:t>solu</a:t>
            </a:r>
            <a:r>
              <a:rPr lang="ro-RO" dirty="0"/>
              <a:t>ție generală pentru o problemă de proiectare des întâlnită.</a:t>
            </a:r>
          </a:p>
          <a:p>
            <a:r>
              <a:rPr lang="ro-RO" dirty="0"/>
              <a:t>Gestionează realizarea </a:t>
            </a:r>
            <a:r>
              <a:rPr lang="ro-RO" b="1" dirty="0"/>
              <a:t>logică</a:t>
            </a:r>
            <a:r>
              <a:rPr lang="ro-RO" dirty="0"/>
              <a:t> a unei operațiuni.</a:t>
            </a:r>
          </a:p>
          <a:p>
            <a:r>
              <a:rPr lang="ro-RO" dirty="0"/>
              <a:t>CRUD pe o entitate =</a:t>
            </a:r>
            <a:r>
              <a:rPr lang="en-US" dirty="0"/>
              <a:t>&gt; </a:t>
            </a:r>
            <a:r>
              <a:rPr lang="ro-RO" dirty="0"/>
              <a:t>1 operație logică.</a:t>
            </a:r>
          </a:p>
          <a:p>
            <a:r>
              <a:rPr lang="ro-RO" dirty="0"/>
              <a:t>Dar dacă un client poate avea mai multe numere de telefon? </a:t>
            </a:r>
          </a:p>
          <a:p>
            <a:pPr lvl="1"/>
            <a:r>
              <a:rPr lang="ro-RO" dirty="0"/>
              <a:t>Create Client = Create </a:t>
            </a:r>
            <a:r>
              <a:rPr lang="ro-RO" b="1" dirty="0"/>
              <a:t>x</a:t>
            </a:r>
            <a:r>
              <a:rPr lang="ro-RO" dirty="0"/>
              <a:t> numere de telefon =</a:t>
            </a:r>
            <a:r>
              <a:rPr lang="en-US" dirty="0"/>
              <a:t>&gt; </a:t>
            </a:r>
            <a:r>
              <a:rPr lang="ro-RO" dirty="0"/>
              <a:t>tot 1 operație logică.</a:t>
            </a:r>
          </a:p>
          <a:p>
            <a:pPr lvl="1"/>
            <a:r>
              <a:rPr lang="ro-RO" dirty="0"/>
              <a:t>Toate </a:t>
            </a:r>
            <a:r>
              <a:rPr lang="ro-RO" b="1" dirty="0"/>
              <a:t>x</a:t>
            </a:r>
            <a:r>
              <a:rPr lang="ro-RO" dirty="0"/>
              <a:t> + clientul trebuie adăugate ca o </a:t>
            </a:r>
            <a:r>
              <a:rPr lang="ro-RO" b="1" dirty="0"/>
              <a:t>tranzacție: totul sau nimic</a:t>
            </a:r>
            <a:r>
              <a:rPr lang="ro-RO" dirty="0"/>
              <a:t>.</a:t>
            </a:r>
          </a:p>
          <a:p>
            <a:r>
              <a:rPr lang="ro-RO" dirty="0"/>
              <a:t>Reține datele în memorie și gestionează persistența.</a:t>
            </a:r>
          </a:p>
          <a:p>
            <a:r>
              <a:rPr lang="ro-RO" dirty="0"/>
              <a:t>Va fi, în general, o colecție de </a:t>
            </a:r>
            <a:r>
              <a:rPr lang="ro-RO" dirty="0" err="1"/>
              <a:t>repository</a:t>
            </a:r>
            <a:r>
              <a:rPr lang="ro-RO" dirty="0"/>
              <a:t>-uri.</a:t>
            </a:r>
          </a:p>
          <a:p>
            <a:pPr lvl="1"/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065CE-3E42-4CB0-8470-620D0B77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61EE-CD73-497C-B3A3-A955DE1D4E42}" type="datetime1">
              <a:rPr lang="en-US" smtClean="0"/>
              <a:t>22-Mar-19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1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D759-AB1A-400A-8350-9A2709DD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JavaFX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742F-5059-42CC-BA2F-5ACB4C6F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Pentru</a:t>
            </a:r>
            <a:r>
              <a:rPr lang="en-US" dirty="0"/>
              <a:t> a scrie </a:t>
            </a:r>
            <a:r>
              <a:rPr lang="en-US" dirty="0" err="1"/>
              <a:t>aplica</a:t>
            </a:r>
            <a:r>
              <a:rPr lang="ro-RO" dirty="0"/>
              <a:t>ții desktop, vom folosi </a:t>
            </a:r>
            <a:r>
              <a:rPr lang="ro-RO" dirty="0" err="1"/>
              <a:t>JavaFX</a:t>
            </a:r>
            <a:r>
              <a:rPr lang="ro-RO" dirty="0"/>
              <a:t>.</a:t>
            </a:r>
          </a:p>
          <a:p>
            <a:r>
              <a:rPr lang="ro-RO" dirty="0"/>
              <a:t>Trei modalități de a crea componentele vizuale:</a:t>
            </a:r>
          </a:p>
          <a:p>
            <a:pPr lvl="1"/>
            <a:r>
              <a:rPr lang="ro-RO" dirty="0"/>
              <a:t>Folosind un designer.</a:t>
            </a:r>
          </a:p>
          <a:p>
            <a:pPr lvl="1"/>
            <a:r>
              <a:rPr lang="ro-RO" dirty="0"/>
              <a:t>Prin cod Java.</a:t>
            </a:r>
          </a:p>
          <a:p>
            <a:pPr lvl="1"/>
            <a:r>
              <a:rPr lang="ro-RO" dirty="0"/>
              <a:t>Prin cod XML.</a:t>
            </a:r>
          </a:p>
          <a:p>
            <a:r>
              <a:rPr lang="ro-RO" dirty="0"/>
              <a:t>Exemplele vor prefera codul XML, dar voi puteți folosi orice variantă.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065CE-3E42-4CB0-8470-620D0B77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61EE-CD73-497C-B3A3-A955DE1D4E42}" type="datetime1">
              <a:rPr lang="en-US" smtClean="0"/>
              <a:t>22-Mar-19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8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DD10D8-9B4A-4663-8EFF-B34F8EF82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o-RO" sz="11500" dirty="0"/>
              <a:t>Q </a:t>
            </a:r>
            <a:r>
              <a:rPr lang="ro-RO" sz="7200" dirty="0"/>
              <a:t>&amp;</a:t>
            </a:r>
            <a:r>
              <a:rPr lang="ro-RO" sz="11500" dirty="0"/>
              <a:t> A</a:t>
            </a:r>
            <a:endParaRPr lang="en-US" sz="115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9E1FBF-4311-40A9-BFBC-BB19DEC31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E4C96-6399-4001-A59C-F1B44BA6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CA4A-F354-463A-9975-449924DE1E3D}" type="datetime1">
              <a:rPr lang="en-US" smtClean="0"/>
              <a:t>22-Mar-19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7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D759-AB1A-400A-8350-9A2709DD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Principiile</a:t>
            </a:r>
            <a:r>
              <a:rPr lang="en-US" dirty="0"/>
              <a:t> 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742F-5059-42CC-BA2F-5ACB4C6F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responsibility principle</a:t>
            </a:r>
          </a:p>
          <a:p>
            <a:r>
              <a:rPr lang="en-US" dirty="0"/>
              <a:t>Open-closed principle</a:t>
            </a:r>
          </a:p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  <a:p>
            <a:r>
              <a:rPr lang="en-US" dirty="0"/>
              <a:t>Interface segregation principle</a:t>
            </a:r>
          </a:p>
          <a:p>
            <a:r>
              <a:rPr lang="en-US" dirty="0"/>
              <a:t>Dependency inversion principle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065CE-3E42-4CB0-8470-620D0B77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61EE-CD73-497C-B3A3-A955DE1D4E42}" type="datetime1">
              <a:rPr lang="en-US" smtClean="0"/>
              <a:t>22-Mar-19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D759-AB1A-400A-8350-9A2709DD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742F-5059-42CC-BA2F-5ACB4C6F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Robert C. Martin</a:t>
            </a:r>
            <a:r>
              <a:rPr lang="ro-RO" dirty="0"/>
              <a:t> în </a:t>
            </a:r>
            <a:r>
              <a:rPr lang="en-US" i="1" dirty="0"/>
              <a:t>Agile Software Development, Principles, Patterns, and Practices</a:t>
            </a:r>
            <a:r>
              <a:rPr lang="en-US" dirty="0"/>
              <a:t>: “A class should have only one reason to change”.</a:t>
            </a:r>
            <a:r>
              <a:rPr lang="ro-RO" dirty="0"/>
              <a:t> Vezi </a:t>
            </a:r>
            <a:r>
              <a:rPr lang="ro-RO" dirty="0">
                <a:hlinkClick r:id="rId2"/>
              </a:rPr>
              <a:t>https://blog.cleancoder.com/uncle-bob/2014/05/08/SingleReponsibilityPrinciple.html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clas</a:t>
            </a:r>
            <a:r>
              <a:rPr lang="ro-RO" dirty="0"/>
              <a:t>ă trebuie să fie responsabilă de o singură parte a funcționalităților oferite de către un software. </a:t>
            </a:r>
          </a:p>
          <a:p>
            <a:r>
              <a:rPr lang="en-US" dirty="0"/>
              <a:t>“Gather together the things that change for the same reasons. Separate those things that change for different reasons.”.</a:t>
            </a:r>
          </a:p>
          <a:p>
            <a:r>
              <a:rPr lang="en-US" dirty="0"/>
              <a:t>Un </a:t>
            </a:r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oferit</a:t>
            </a:r>
            <a:r>
              <a:rPr lang="en-US" dirty="0"/>
              <a:t> de Robert C. Martin:</a:t>
            </a:r>
            <a:r>
              <a:rPr lang="ro-RO" dirty="0"/>
              <a:t> o clasă care compilează și printează un raport. Respectă </a:t>
            </a:r>
            <a:r>
              <a:rPr lang="en-US" dirty="0"/>
              <a:t>SRP?</a:t>
            </a:r>
            <a:endParaRPr lang="ro-RO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065CE-3E42-4CB0-8470-620D0B77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61EE-CD73-497C-B3A3-A955DE1D4E42}" type="datetime1">
              <a:rPr lang="en-US" smtClean="0"/>
              <a:t>22-Mar-19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9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D759-AB1A-400A-8350-9A2709DD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Open-closed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742F-5059-42CC-BA2F-5ACB4C6F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Bertrand Meyer </a:t>
            </a:r>
            <a:r>
              <a:rPr lang="ro-RO" dirty="0"/>
              <a:t>în </a:t>
            </a:r>
            <a:r>
              <a:rPr lang="ro-RO" i="1" dirty="0" err="1"/>
              <a:t>Object-Oriented</a:t>
            </a:r>
            <a:r>
              <a:rPr lang="ro-RO" i="1" dirty="0"/>
              <a:t> Software </a:t>
            </a:r>
            <a:r>
              <a:rPr lang="ro-RO" i="1" dirty="0" err="1"/>
              <a:t>Construction</a:t>
            </a:r>
            <a:r>
              <a:rPr lang="ro-RO" i="1" dirty="0"/>
              <a:t>: </a:t>
            </a:r>
            <a:r>
              <a:rPr lang="en-US" i="1" dirty="0"/>
              <a:t>“</a:t>
            </a:r>
            <a:r>
              <a:rPr lang="en-US" dirty="0"/>
              <a:t>software entities (classes, modules, functions, etc.) should be open for extension, but closed for modification”.</a:t>
            </a:r>
          </a:p>
          <a:p>
            <a:r>
              <a:rPr lang="en-US" dirty="0" err="1"/>
              <a:t>Comportamentul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entit</a:t>
            </a:r>
            <a:r>
              <a:rPr lang="ro-RO" dirty="0" err="1"/>
              <a:t>ăți</a:t>
            </a:r>
            <a:r>
              <a:rPr lang="ro-RO" dirty="0"/>
              <a:t> trebuie să poată fi extins fără a-i edita codul sursă.</a:t>
            </a:r>
          </a:p>
          <a:p>
            <a:r>
              <a:rPr lang="ro-RO" dirty="0"/>
              <a:t>Are la bază moștenirea.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065CE-3E42-4CB0-8470-620D0B77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61EE-CD73-497C-B3A3-A955DE1D4E42}" type="datetime1">
              <a:rPr lang="en-US" smtClean="0"/>
              <a:t>22-Mar-19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6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D759-AB1A-400A-8350-9A2709DD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Liskov</a:t>
            </a:r>
            <a:r>
              <a:rPr lang="ro-RO" dirty="0"/>
              <a:t> </a:t>
            </a:r>
            <a:r>
              <a:rPr lang="ro-RO" dirty="0" err="1"/>
              <a:t>substitution</a:t>
            </a:r>
            <a:r>
              <a:rPr lang="ro-RO" dirty="0"/>
              <a:t> </a:t>
            </a:r>
            <a:r>
              <a:rPr lang="ro-RO" dirty="0" err="1"/>
              <a:t>principle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742F-5059-42CC-BA2F-5ACB4C6F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Dacă S este un subtip al lui T (S moștenește T), atunci obiecte de tip T pot fi înlocuite cu obiecte de tip S fără a afecta proprietățile dorite ale programului.</a:t>
            </a:r>
          </a:p>
          <a:p>
            <a:r>
              <a:rPr lang="ro-RO" dirty="0"/>
              <a:t>Principiul este unul semantic, nu sintactic.</a:t>
            </a:r>
            <a:endParaRPr lang="en-US" dirty="0"/>
          </a:p>
          <a:p>
            <a:r>
              <a:rPr lang="en-US" dirty="0" err="1"/>
              <a:t>Limiteaz</a:t>
            </a:r>
            <a:r>
              <a:rPr lang="ro-RO" dirty="0"/>
              <a:t>ă aplicabilitatea practică a relației de moștenire.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065CE-3E42-4CB0-8470-620D0B77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61EE-CD73-497C-B3A3-A955DE1D4E42}" type="datetime1">
              <a:rPr lang="en-US" smtClean="0"/>
              <a:t>22-Mar-19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2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D759-AB1A-400A-8350-9A2709DD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o-RO" dirty="0" err="1"/>
              <a:t>Liskov</a:t>
            </a:r>
            <a:r>
              <a:rPr lang="ro-RO" dirty="0"/>
              <a:t> </a:t>
            </a:r>
            <a:r>
              <a:rPr lang="ro-RO" dirty="0" err="1"/>
              <a:t>substitution</a:t>
            </a:r>
            <a:r>
              <a:rPr lang="ro-RO" dirty="0"/>
              <a:t> </a:t>
            </a:r>
            <a:r>
              <a:rPr lang="ro-RO" dirty="0" err="1"/>
              <a:t>principle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742F-5059-42CC-BA2F-5ACB4C6FE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2777"/>
            <a:ext cx="8596668" cy="3880773"/>
          </a:xfrm>
        </p:spPr>
        <p:txBody>
          <a:bodyPr>
            <a:normAutofit/>
          </a:bodyPr>
          <a:lstStyle/>
          <a:p>
            <a:r>
              <a:rPr lang="ro-RO" dirty="0"/>
              <a:t>Reluăm exemplul cu pătratul și dreptunghiul:</a:t>
            </a:r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065CE-3E42-4CB0-8470-620D0B77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61EE-CD73-497C-B3A3-A955DE1D4E42}" type="datetime1">
              <a:rPr lang="en-US" smtClean="0"/>
              <a:t>22-Mar-19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B8838AA-92B0-41E3-868F-3C384525D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2042269"/>
            <a:ext cx="4033549" cy="36009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Rectangle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int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width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height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Rectangle(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width,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height)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width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 width;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height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 height;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getWidth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width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setWidth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width)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width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 width;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getHeight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height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setHeight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height)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height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 height;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2E4FBE0-DEF2-4D4E-99FC-98E5C7675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1064" y="2042269"/>
            <a:ext cx="4948138" cy="36009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Square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Rectangle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Square(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sideLength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sideLength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sideLength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setWidth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width)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.setWidth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(width);</a:t>
            </a:r>
            <a:r>
              <a:rPr lang="ro-RO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.setHeight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(width);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setHeight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height)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.setWidth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(height);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.setHeight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(height);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Rectangle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rectangle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Rectangle(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rectangle.setWidth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rectangle.getHeight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20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Rectangle rectangle2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Square(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rectangle2.setWidth(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(rectangle2.getHeight());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// 30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6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D759-AB1A-400A-8350-9A2709DD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Liskov</a:t>
            </a:r>
            <a:r>
              <a:rPr lang="ro-RO" dirty="0"/>
              <a:t> </a:t>
            </a:r>
            <a:r>
              <a:rPr lang="ro-RO" dirty="0" err="1"/>
              <a:t>substitution</a:t>
            </a:r>
            <a:r>
              <a:rPr lang="ro-RO" dirty="0"/>
              <a:t> </a:t>
            </a:r>
            <a:r>
              <a:rPr lang="ro-RO" dirty="0" err="1"/>
              <a:t>principle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742F-5059-42CC-BA2F-5ACB4C6F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Posibile soluții pentru încălcări ale principiului:</a:t>
            </a:r>
          </a:p>
          <a:p>
            <a:pPr lvl="1"/>
            <a:r>
              <a:rPr lang="ro-RO" dirty="0"/>
              <a:t>O altă clasă comună.</a:t>
            </a:r>
          </a:p>
          <a:p>
            <a:pPr lvl="1"/>
            <a:r>
              <a:rPr lang="ro-RO" dirty="0"/>
              <a:t>Evitarea moștenirii.</a:t>
            </a:r>
          </a:p>
          <a:p>
            <a:pPr lvl="1"/>
            <a:r>
              <a:rPr lang="ro-RO" dirty="0"/>
              <a:t>Folosirea claselor imutabile.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065CE-3E42-4CB0-8470-620D0B77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61EE-CD73-497C-B3A3-A955DE1D4E42}" type="datetime1">
              <a:rPr lang="en-US" smtClean="0"/>
              <a:t>22-Mar-19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5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D759-AB1A-400A-8350-9A2709DD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Interface</a:t>
            </a:r>
            <a:r>
              <a:rPr lang="ro-RO" dirty="0"/>
              <a:t> </a:t>
            </a:r>
            <a:r>
              <a:rPr lang="ro-RO" dirty="0" err="1"/>
              <a:t>segregation</a:t>
            </a:r>
            <a:r>
              <a:rPr lang="ro-RO" dirty="0"/>
              <a:t> </a:t>
            </a:r>
            <a:r>
              <a:rPr lang="ro-RO" dirty="0" err="1"/>
              <a:t>principle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742F-5059-42CC-BA2F-5ACB4C6F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Robert C. Martin</a:t>
            </a:r>
            <a:r>
              <a:rPr lang="ro-RO" dirty="0"/>
              <a:t> în </a:t>
            </a:r>
            <a:r>
              <a:rPr lang="en-US" i="1" dirty="0"/>
              <a:t>Agile Software Development, Principles, Patterns, and Practices</a:t>
            </a:r>
            <a:r>
              <a:rPr lang="en-US" dirty="0"/>
              <a:t>:</a:t>
            </a:r>
            <a:r>
              <a:rPr lang="ro-RO" dirty="0"/>
              <a:t> </a:t>
            </a:r>
            <a:r>
              <a:rPr lang="en-US" dirty="0"/>
              <a:t>“No client should be forced to depend on methods it does not use”.</a:t>
            </a:r>
          </a:p>
          <a:p>
            <a:r>
              <a:rPr lang="ro-RO" dirty="0"/>
              <a:t>Presupune împărțirea interfețelor mari în interfețe mai mici.</a:t>
            </a:r>
          </a:p>
          <a:p>
            <a:r>
              <a:rPr lang="ro-RO" dirty="0"/>
              <a:t>Vezi: </a:t>
            </a:r>
            <a:r>
              <a:rPr lang="ro-RO" dirty="0">
                <a:hlinkClick r:id="rId2"/>
              </a:rPr>
              <a:t>http://wiki3.cosc.canterbury.ac.nz/index.php/Interface_segregation_principle</a:t>
            </a:r>
            <a:r>
              <a:rPr lang="ro-RO" dirty="0"/>
              <a:t> </a:t>
            </a:r>
          </a:p>
          <a:p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065CE-3E42-4CB0-8470-620D0B77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61EE-CD73-497C-B3A3-A955DE1D4E42}" type="datetime1">
              <a:rPr lang="en-US" smtClean="0"/>
              <a:t>22-Mar-19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3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D759-AB1A-400A-8350-9A2709DD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Dependency</a:t>
            </a:r>
            <a:r>
              <a:rPr lang="ro-RO" dirty="0"/>
              <a:t> </a:t>
            </a:r>
            <a:r>
              <a:rPr lang="ro-RO" dirty="0" err="1"/>
              <a:t>inversion</a:t>
            </a:r>
            <a:r>
              <a:rPr lang="ro-RO" dirty="0"/>
              <a:t> </a:t>
            </a:r>
            <a:r>
              <a:rPr lang="ro-RO" dirty="0" err="1"/>
              <a:t>principle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742F-5059-42CC-BA2F-5ACB4C6F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Entitățile </a:t>
            </a:r>
            <a:r>
              <a:rPr lang="ro-RO" i="1" dirty="0" err="1"/>
              <a:t>high</a:t>
            </a:r>
            <a:r>
              <a:rPr lang="ro-RO" i="1" dirty="0"/>
              <a:t> </a:t>
            </a:r>
            <a:r>
              <a:rPr lang="ro-RO" i="1" dirty="0" err="1"/>
              <a:t>level</a:t>
            </a:r>
            <a:r>
              <a:rPr lang="ro-RO" dirty="0"/>
              <a:t> nu ar trebui să depindă de detaliile de implementare ale entităților </a:t>
            </a:r>
            <a:r>
              <a:rPr lang="ro-RO" i="1" dirty="0" err="1"/>
              <a:t>low</a:t>
            </a:r>
            <a:r>
              <a:rPr lang="ro-RO" i="1" dirty="0"/>
              <a:t> </a:t>
            </a:r>
            <a:r>
              <a:rPr lang="ro-RO" i="1" dirty="0" err="1"/>
              <a:t>level</a:t>
            </a:r>
            <a:r>
              <a:rPr lang="ro-RO" dirty="0"/>
              <a:t>. Ambele ar trebui să depindă doar de </a:t>
            </a:r>
            <a:r>
              <a:rPr lang="ro-RO" i="1" dirty="0"/>
              <a:t>abstractizări</a:t>
            </a:r>
            <a:r>
              <a:rPr lang="ro-RO" dirty="0"/>
              <a:t>.</a:t>
            </a:r>
          </a:p>
          <a:p>
            <a:r>
              <a:rPr lang="ro-RO" dirty="0"/>
              <a:t>Abstractizările nu trebuie să depindă de detalii. Detaliile trebuie să depindă de abstractizări.</a:t>
            </a:r>
          </a:p>
          <a:p>
            <a:r>
              <a:rPr lang="ro-RO" dirty="0"/>
              <a:t>Are la bază folosirea interfețelor.</a:t>
            </a:r>
          </a:p>
          <a:p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065CE-3E42-4CB0-8470-620D0B77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61EE-CD73-497C-B3A3-A955DE1D4E42}" type="datetime1">
              <a:rPr lang="en-US" smtClean="0"/>
              <a:t>22-Mar-19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5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2038</TotalTime>
  <Words>556</Words>
  <Application>Microsoft Office PowerPoint</Application>
  <PresentationFormat>Widescreen</PresentationFormat>
  <Paragraphs>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Trebuchet MS</vt:lpstr>
      <vt:lpstr>Wingdings 3</vt:lpstr>
      <vt:lpstr>Facet</vt:lpstr>
      <vt:lpstr>   Programare Orientată Obiect  Lect. dr. Ionescu Vlad-Sebastian</vt:lpstr>
      <vt:lpstr>Principiile SOLID</vt:lpstr>
      <vt:lpstr>Single Responsibility Principle</vt:lpstr>
      <vt:lpstr>Open-closed principle</vt:lpstr>
      <vt:lpstr>Liskov substitution principle</vt:lpstr>
      <vt:lpstr>Liskov substitution principle</vt:lpstr>
      <vt:lpstr>Liskov substitution principle</vt:lpstr>
      <vt:lpstr>Interface segregation principle</vt:lpstr>
      <vt:lpstr>Dependency inversion principle</vt:lpstr>
      <vt:lpstr>Unit of Work pattern</vt:lpstr>
      <vt:lpstr>JavaFX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Programare Orientată Obiect </dc:title>
  <dc:creator>Vlad Ionescu</dc:creator>
  <cp:lastModifiedBy>Vlad Ionescu</cp:lastModifiedBy>
  <cp:revision>115</cp:revision>
  <dcterms:created xsi:type="dcterms:W3CDTF">2019-02-02T12:19:14Z</dcterms:created>
  <dcterms:modified xsi:type="dcterms:W3CDTF">2019-03-22T19:01:02Z</dcterms:modified>
</cp:coreProperties>
</file>