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56" r:id="rId2"/>
    <p:sldId id="257" r:id="rId3"/>
    <p:sldId id="261" r:id="rId4"/>
    <p:sldId id="258"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78961"/>
  </p:normalViewPr>
  <p:slideViewPr>
    <p:cSldViewPr snapToGrid="0" snapToObjects="1">
      <p:cViewPr varScale="1">
        <p:scale>
          <a:sx n="102" d="100"/>
          <a:sy n="102" d="100"/>
        </p:scale>
        <p:origin x="149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B9DCE4-A973-C546-8221-B17D76D34BCE}" type="datetimeFigureOut">
              <a:rPr lang="en-US" smtClean="0"/>
              <a:t>5/21/19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E06CD0-E1D8-7E41-9569-0F0C509F024C}" type="slidenum">
              <a:rPr lang="en-US" smtClean="0"/>
              <a:t>‹#›</a:t>
            </a:fld>
            <a:endParaRPr lang="en-US"/>
          </a:p>
        </p:txBody>
      </p:sp>
    </p:spTree>
    <p:extLst>
      <p:ext uri="{BB962C8B-B14F-4D97-AF65-F5344CB8AC3E}">
        <p14:creationId xmlns:p14="http://schemas.microsoft.com/office/powerpoint/2010/main" val="4149616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Spectrum"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en.wikipedia.org/wiki/Envelope_(music)"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Spectrum"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en.wikipedia.org/wiki/Envelope_(music)"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Extraction of features is a very important part in analyzing and finding relations between different things. The data provided of audio cannot be understood by the models directly to convert them into an understandable format feature extraction is used. It is a process that explains most of the data but in an understandable way. Feature extraction is required for classification, prediction and recommendation algorithms.</a:t>
            </a:r>
          </a:p>
          <a:p>
            <a:r>
              <a:rPr lang="en-US" sz="1200" b="0" i="0" kern="1200" dirty="0">
                <a:solidFill>
                  <a:schemeClr val="tx1"/>
                </a:solidFill>
                <a:effectLst/>
                <a:latin typeface="+mn-lt"/>
                <a:ea typeface="+mn-ea"/>
                <a:cs typeface="+mn-cs"/>
              </a:rPr>
              <a:t>In this blog, we will extract features of music files that will help us to classify music files into different genres or to recommend music based on your favorites. We will learn different techniques used for extracting features of music.</a:t>
            </a:r>
          </a:p>
          <a:p>
            <a:r>
              <a:rPr lang="en-US" sz="1200" b="0" i="0" kern="1200" dirty="0">
                <a:solidFill>
                  <a:schemeClr val="tx1"/>
                </a:solidFill>
                <a:effectLst/>
                <a:latin typeface="+mn-lt"/>
                <a:ea typeface="+mn-ea"/>
                <a:cs typeface="+mn-cs"/>
              </a:rPr>
              <a:t>The audio signal is a three-dimensional signal in which three axes represent time, amplitude and frequency.</a:t>
            </a:r>
          </a:p>
          <a:p>
            <a:endParaRPr lang="en-US" dirty="0"/>
          </a:p>
        </p:txBody>
      </p:sp>
      <p:sp>
        <p:nvSpPr>
          <p:cNvPr id="4" name="Slide Number Placeholder 3"/>
          <p:cNvSpPr>
            <a:spLocks noGrp="1"/>
          </p:cNvSpPr>
          <p:nvPr>
            <p:ph type="sldNum" sz="quarter" idx="5"/>
          </p:nvPr>
        </p:nvSpPr>
        <p:spPr/>
        <p:txBody>
          <a:bodyPr/>
          <a:lstStyle/>
          <a:p>
            <a:fld id="{84E06CD0-E1D8-7E41-9569-0F0C509F024C}" type="slidenum">
              <a:rPr lang="en-US" smtClean="0"/>
              <a:t>2</a:t>
            </a:fld>
            <a:endParaRPr lang="en-US"/>
          </a:p>
        </p:txBody>
      </p:sp>
    </p:spTree>
    <p:extLst>
      <p:ext uri="{BB962C8B-B14F-4D97-AF65-F5344CB8AC3E}">
        <p14:creationId xmlns:p14="http://schemas.microsoft.com/office/powerpoint/2010/main" val="3259911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Somehow, we must extract the characteristics of our audio signal that are most relevant to the problem we are trying to solve. For example, if we want to classify instruments by timbre, we will want features that distinguish sounds by their timbre and not their pitch. If we want to perform pitch detection, we want features that distinguish pitch and not timbre.</a:t>
            </a:r>
          </a:p>
          <a:p>
            <a:r>
              <a:rPr lang="en-US" sz="1200" b="0" i="0" kern="1200" dirty="0">
                <a:solidFill>
                  <a:schemeClr val="tx1"/>
                </a:solidFill>
                <a:effectLst/>
                <a:latin typeface="+mn-lt"/>
                <a:ea typeface="+mn-ea"/>
                <a:cs typeface="+mn-cs"/>
              </a:rPr>
              <a:t>This process is known as feature extraction.</a:t>
            </a:r>
          </a:p>
          <a:p>
            <a:endParaRPr lang="en-US" dirty="0"/>
          </a:p>
          <a:p>
            <a:r>
              <a:rPr lang="en-US" sz="1200" b="0" i="0" kern="1200" dirty="0">
                <a:solidFill>
                  <a:schemeClr val="tx1"/>
                </a:solidFill>
                <a:effectLst/>
                <a:latin typeface="+mn-lt"/>
                <a:ea typeface="+mn-ea"/>
                <a:cs typeface="+mn-cs"/>
              </a:rPr>
              <a:t>The physical characteristics of sound that determine the perception of timbre include </a:t>
            </a:r>
            <a:r>
              <a:rPr lang="en-US" sz="1200" b="0" i="0" u="none" strike="noStrike" kern="1200" dirty="0">
                <a:solidFill>
                  <a:schemeClr val="tx1"/>
                </a:solidFill>
                <a:effectLst/>
                <a:latin typeface="+mn-lt"/>
                <a:ea typeface="+mn-ea"/>
                <a:cs typeface="+mn-cs"/>
                <a:hlinkClick r:id="rId3" tooltip="Spectrum"/>
              </a:rPr>
              <a:t>spectrum</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4" tooltip="Envelope (music)"/>
              </a:rPr>
              <a:t>envelope</a:t>
            </a:r>
            <a:endParaRPr lang="en-US" sz="12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4E06CD0-E1D8-7E41-9569-0F0C509F024C}" type="slidenum">
              <a:rPr lang="en-US" smtClean="0"/>
              <a:t>3</a:t>
            </a:fld>
            <a:endParaRPr lang="en-US"/>
          </a:p>
        </p:txBody>
      </p:sp>
    </p:spTree>
    <p:extLst>
      <p:ext uri="{BB962C8B-B14F-4D97-AF65-F5344CB8AC3E}">
        <p14:creationId xmlns:p14="http://schemas.microsoft.com/office/powerpoint/2010/main" val="2868382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Somehow, we must extract the characteristics of our audio signal that are most relevant to the problem we are trying to solve. For example, if we want to classify instruments by timbre, we will want features that distinguish sounds by their timbre and not their pitch. If we want to perform pitch detection, we want features that distinguish pitch and not timbre.</a:t>
            </a:r>
          </a:p>
          <a:p>
            <a:r>
              <a:rPr lang="en-US" sz="1200" b="0" i="0" kern="1200" dirty="0">
                <a:solidFill>
                  <a:schemeClr val="tx1"/>
                </a:solidFill>
                <a:effectLst/>
                <a:latin typeface="+mn-lt"/>
                <a:ea typeface="+mn-ea"/>
                <a:cs typeface="+mn-cs"/>
              </a:rPr>
              <a:t>This process is known as feature extraction.</a:t>
            </a:r>
          </a:p>
          <a:p>
            <a:endParaRPr lang="en-US" dirty="0"/>
          </a:p>
          <a:p>
            <a:r>
              <a:rPr lang="en-US" sz="1200" b="0" i="0" kern="1200" dirty="0">
                <a:solidFill>
                  <a:schemeClr val="tx1"/>
                </a:solidFill>
                <a:effectLst/>
                <a:latin typeface="+mn-lt"/>
                <a:ea typeface="+mn-ea"/>
                <a:cs typeface="+mn-cs"/>
              </a:rPr>
              <a:t>The physical characteristics of sound that determine the perception of timbre include </a:t>
            </a:r>
            <a:r>
              <a:rPr lang="en-US" sz="1200" b="0" i="0" u="none" strike="noStrike" kern="1200" dirty="0">
                <a:solidFill>
                  <a:schemeClr val="tx1"/>
                </a:solidFill>
                <a:effectLst/>
                <a:latin typeface="+mn-lt"/>
                <a:ea typeface="+mn-ea"/>
                <a:cs typeface="+mn-cs"/>
                <a:hlinkClick r:id="rId3" tooltip="Spectrum"/>
              </a:rPr>
              <a:t>spectrum</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4" tooltip="Envelope (music)"/>
              </a:rPr>
              <a:t>envelope</a:t>
            </a:r>
            <a:endParaRPr lang="en-US" sz="1200" b="0" i="0" u="none" strike="noStrike" kern="1200" dirty="0">
              <a:solidFill>
                <a:schemeClr val="tx1"/>
              </a:solidFill>
              <a:effectLst/>
              <a:latin typeface="+mn-lt"/>
              <a:ea typeface="+mn-ea"/>
              <a:cs typeface="+mn-cs"/>
            </a:endParaRPr>
          </a:p>
          <a:p>
            <a:endParaRPr lang="en-US" dirty="0"/>
          </a:p>
          <a:p>
            <a:r>
              <a:rPr lang="en-US" dirty="0" err="1"/>
              <a:t>librosa.display</a:t>
            </a:r>
            <a:r>
              <a:rPr lang="en-US" sz="1200" b="0" i="0" kern="1200" dirty="0">
                <a:solidFill>
                  <a:schemeClr val="tx1"/>
                </a:solidFill>
                <a:effectLst/>
                <a:latin typeface="+mn-lt"/>
                <a:ea typeface="+mn-ea"/>
                <a:cs typeface="+mn-cs"/>
              </a:rPr>
              <a:t> is used to display the audio files in different formats such as wave plot, spectrogram, or colormap. </a:t>
            </a:r>
            <a:r>
              <a:rPr lang="en-US" sz="1200" b="0" i="0" kern="1200" dirty="0" err="1">
                <a:solidFill>
                  <a:schemeClr val="tx1"/>
                </a:solidFill>
                <a:effectLst/>
                <a:latin typeface="+mn-lt"/>
                <a:ea typeface="+mn-ea"/>
                <a:cs typeface="+mn-cs"/>
              </a:rPr>
              <a:t>Waveplots</a:t>
            </a:r>
            <a:r>
              <a:rPr lang="en-US" sz="1200" b="0" i="0" kern="1200" dirty="0">
                <a:solidFill>
                  <a:schemeClr val="tx1"/>
                </a:solidFill>
                <a:effectLst/>
                <a:latin typeface="+mn-lt"/>
                <a:ea typeface="+mn-ea"/>
                <a:cs typeface="+mn-cs"/>
              </a:rPr>
              <a:t> let us know the loudness of the audio at a given time. </a:t>
            </a:r>
            <a:r>
              <a:rPr lang="en-US" sz="1200" b="0" i="0" kern="1200" dirty="0" err="1">
                <a:solidFill>
                  <a:schemeClr val="tx1"/>
                </a:solidFill>
                <a:effectLst/>
                <a:latin typeface="+mn-lt"/>
                <a:ea typeface="+mn-ea"/>
                <a:cs typeface="+mn-cs"/>
              </a:rPr>
              <a:t>Spectogram</a:t>
            </a:r>
            <a:r>
              <a:rPr lang="en-US" sz="1200" b="0" i="0" kern="1200" dirty="0">
                <a:solidFill>
                  <a:schemeClr val="tx1"/>
                </a:solidFill>
                <a:effectLst/>
                <a:latin typeface="+mn-lt"/>
                <a:ea typeface="+mn-ea"/>
                <a:cs typeface="+mn-cs"/>
              </a:rPr>
              <a:t> shows different frequencies playing at a particular time along with it’s amplitude. Amplitude and frequency are important parameters of the sound and are unique for each audio. </a:t>
            </a:r>
            <a:endParaRPr lang="en-US" dirty="0"/>
          </a:p>
        </p:txBody>
      </p:sp>
      <p:sp>
        <p:nvSpPr>
          <p:cNvPr id="4" name="Slide Number Placeholder 3"/>
          <p:cNvSpPr>
            <a:spLocks noGrp="1"/>
          </p:cNvSpPr>
          <p:nvPr>
            <p:ph type="sldNum" sz="quarter" idx="5"/>
          </p:nvPr>
        </p:nvSpPr>
        <p:spPr/>
        <p:txBody>
          <a:bodyPr/>
          <a:lstStyle/>
          <a:p>
            <a:fld id="{84E06CD0-E1D8-7E41-9569-0F0C509F024C}" type="slidenum">
              <a:rPr lang="en-US" smtClean="0"/>
              <a:t>4</a:t>
            </a:fld>
            <a:endParaRPr lang="en-US"/>
          </a:p>
        </p:txBody>
      </p:sp>
    </p:spTree>
    <p:extLst>
      <p:ext uri="{BB962C8B-B14F-4D97-AF65-F5344CB8AC3E}">
        <p14:creationId xmlns:p14="http://schemas.microsoft.com/office/powerpoint/2010/main" val="31207022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E06CD0-E1D8-7E41-9569-0F0C509F024C}" type="slidenum">
              <a:rPr lang="en-US" smtClean="0"/>
              <a:t>5</a:t>
            </a:fld>
            <a:endParaRPr lang="en-US"/>
          </a:p>
        </p:txBody>
      </p:sp>
    </p:spTree>
    <p:extLst>
      <p:ext uri="{BB962C8B-B14F-4D97-AF65-F5344CB8AC3E}">
        <p14:creationId xmlns:p14="http://schemas.microsoft.com/office/powerpoint/2010/main" val="600140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E06CD0-E1D8-7E41-9569-0F0C509F024C}" type="slidenum">
              <a:rPr lang="en-US" smtClean="0"/>
              <a:t>6</a:t>
            </a:fld>
            <a:endParaRPr lang="en-US"/>
          </a:p>
        </p:txBody>
      </p:sp>
    </p:spTree>
    <p:extLst>
      <p:ext uri="{BB962C8B-B14F-4D97-AF65-F5344CB8AC3E}">
        <p14:creationId xmlns:p14="http://schemas.microsoft.com/office/powerpoint/2010/main" val="3118926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5/21/19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5/21/19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5/21/19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5/21/19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5/21/19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5/21/19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5/21/19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9E3BF-C3D9-E04E-805E-90C4E2F404DB}"/>
              </a:ext>
            </a:extLst>
          </p:cNvPr>
          <p:cNvSpPr>
            <a:spLocks noGrp="1"/>
          </p:cNvSpPr>
          <p:nvPr>
            <p:ph type="ctrTitle"/>
          </p:nvPr>
        </p:nvSpPr>
        <p:spPr/>
        <p:txBody>
          <a:bodyPr/>
          <a:lstStyle/>
          <a:p>
            <a:r>
              <a:rPr lang="en-US" dirty="0"/>
              <a:t>Free sound audio tagging</a:t>
            </a:r>
          </a:p>
        </p:txBody>
      </p:sp>
      <p:sp>
        <p:nvSpPr>
          <p:cNvPr id="3" name="Subtitle 2">
            <a:extLst>
              <a:ext uri="{FF2B5EF4-FFF2-40B4-BE49-F238E27FC236}">
                <a16:creationId xmlns:a16="http://schemas.microsoft.com/office/drawing/2014/main" id="{5EEB1EA7-D917-BD41-985E-8695A30415BF}"/>
              </a:ext>
            </a:extLst>
          </p:cNvPr>
          <p:cNvSpPr>
            <a:spLocks noGrp="1"/>
          </p:cNvSpPr>
          <p:nvPr>
            <p:ph type="subTitle" idx="1"/>
          </p:nvPr>
        </p:nvSpPr>
        <p:spPr>
          <a:xfrm>
            <a:off x="435276" y="6076456"/>
            <a:ext cx="6782647" cy="590321"/>
          </a:xfrm>
        </p:spPr>
        <p:txBody>
          <a:bodyPr/>
          <a:lstStyle/>
          <a:p>
            <a:r>
              <a:rPr lang="en-US" dirty="0">
                <a:solidFill>
                  <a:schemeClr val="bg1"/>
                </a:solidFill>
              </a:rPr>
              <a:t>Aihua Chen, Andres HERRERA, GLEN DINOlfo and ramneek bali</a:t>
            </a:r>
          </a:p>
        </p:txBody>
      </p:sp>
      <p:pic>
        <p:nvPicPr>
          <p:cNvPr id="5" name="Picture 4">
            <a:extLst>
              <a:ext uri="{FF2B5EF4-FFF2-40B4-BE49-F238E27FC236}">
                <a16:creationId xmlns:a16="http://schemas.microsoft.com/office/drawing/2014/main" id="{494D9B33-5949-C149-809A-D997359F1767}"/>
              </a:ext>
            </a:extLst>
          </p:cNvPr>
          <p:cNvPicPr>
            <a:picLocks noChangeAspect="1"/>
          </p:cNvPicPr>
          <p:nvPr/>
        </p:nvPicPr>
        <p:blipFill rotWithShape="1">
          <a:blip r:embed="rId2"/>
          <a:srcRect t="31982" b="33405"/>
          <a:stretch/>
        </p:blipFill>
        <p:spPr>
          <a:xfrm>
            <a:off x="10287000" y="16124"/>
            <a:ext cx="1905000" cy="659383"/>
          </a:xfrm>
          <a:prstGeom prst="rect">
            <a:avLst/>
          </a:prstGeom>
        </p:spPr>
      </p:pic>
    </p:spTree>
    <p:extLst>
      <p:ext uri="{BB962C8B-B14F-4D97-AF65-F5344CB8AC3E}">
        <p14:creationId xmlns:p14="http://schemas.microsoft.com/office/powerpoint/2010/main" val="2907009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E1D63F4-55D3-3D43-936B-59C739A114AC}"/>
              </a:ext>
            </a:extLst>
          </p:cNvPr>
          <p:cNvSpPr>
            <a:spLocks noGrp="1"/>
          </p:cNvSpPr>
          <p:nvPr>
            <p:ph type="title"/>
          </p:nvPr>
        </p:nvSpPr>
        <p:spPr>
          <a:xfrm>
            <a:off x="581192" y="5262296"/>
            <a:ext cx="11159464" cy="689514"/>
          </a:xfrm>
        </p:spPr>
        <p:txBody>
          <a:bodyPr/>
          <a:lstStyle/>
          <a:p>
            <a:pPr algn="ctr"/>
            <a:r>
              <a:rPr lang="en-US" dirty="0">
                <a:solidFill>
                  <a:schemeClr val="bg1"/>
                </a:solidFill>
              </a:rPr>
              <a:t>The model was trained and run on </a:t>
            </a:r>
            <a:r>
              <a:rPr lang="en-US" dirty="0" err="1">
                <a:solidFill>
                  <a:schemeClr val="bg1"/>
                </a:solidFill>
              </a:rPr>
              <a:t>aws</a:t>
            </a:r>
            <a:r>
              <a:rPr lang="en-US" dirty="0">
                <a:solidFill>
                  <a:schemeClr val="bg1"/>
                </a:solidFill>
              </a:rPr>
              <a:t> server</a:t>
            </a:r>
          </a:p>
        </p:txBody>
      </p:sp>
      <p:sp>
        <p:nvSpPr>
          <p:cNvPr id="6" name="Content Placeholder 5">
            <a:extLst>
              <a:ext uri="{FF2B5EF4-FFF2-40B4-BE49-F238E27FC236}">
                <a16:creationId xmlns:a16="http://schemas.microsoft.com/office/drawing/2014/main" id="{FA5BF8AA-A0D1-CA48-9486-B9468C009E85}"/>
              </a:ext>
            </a:extLst>
          </p:cNvPr>
          <p:cNvSpPr>
            <a:spLocks noGrp="1"/>
          </p:cNvSpPr>
          <p:nvPr>
            <p:ph idx="1"/>
          </p:nvPr>
        </p:nvSpPr>
        <p:spPr>
          <a:xfrm>
            <a:off x="447816" y="659383"/>
            <a:ext cx="11292840" cy="4204800"/>
          </a:xfrm>
        </p:spPr>
        <p:txBody>
          <a:bodyPr/>
          <a:lstStyle/>
          <a:p>
            <a:r>
              <a:rPr lang="en-US" sz="2400" dirty="0">
                <a:solidFill>
                  <a:srgbClr val="0070C0"/>
                </a:solidFill>
              </a:rPr>
              <a:t>Free sound General-Purpose Audio Tagging Challenge - 2018</a:t>
            </a:r>
          </a:p>
          <a:p>
            <a:pPr lvl="1"/>
            <a:r>
              <a:rPr lang="en-US" dirty="0"/>
              <a:t>Can you automatically recognize sounds from a wide range of real-world environments? Single label</a:t>
            </a:r>
          </a:p>
          <a:p>
            <a:r>
              <a:rPr lang="en-US" dirty="0"/>
              <a:t>9500 Sample files (.wav)</a:t>
            </a:r>
          </a:p>
          <a:p>
            <a:r>
              <a:rPr lang="en-US" dirty="0"/>
              <a:t>3700 Sample files manually verified</a:t>
            </a:r>
          </a:p>
          <a:p>
            <a:r>
              <a:rPr lang="en-US" dirty="0"/>
              <a:t>"</a:t>
            </a:r>
            <a:r>
              <a:rPr lang="en-US" sz="1400" dirty="0" err="1"/>
              <a:t>Acoustic_guitar</a:t>
            </a:r>
            <a:r>
              <a:rPr lang="en-US" sz="1400" dirty="0"/>
              <a:t>", "Applause", "Bark", "</a:t>
            </a:r>
            <a:r>
              <a:rPr lang="en-US" sz="1400" dirty="0" err="1"/>
              <a:t>Bass_drum</a:t>
            </a:r>
            <a:r>
              <a:rPr lang="en-US" sz="1400" dirty="0"/>
              <a:t>", "</a:t>
            </a:r>
            <a:r>
              <a:rPr lang="en-US" sz="1400" dirty="0" err="1"/>
              <a:t>Burping_or_eructation</a:t>
            </a:r>
            <a:r>
              <a:rPr lang="en-US" sz="1400" dirty="0"/>
              <a:t>", "Bus", "Cello", "Chime", "Clarinet", "</a:t>
            </a:r>
            <a:r>
              <a:rPr lang="en-US" sz="1400" dirty="0" err="1"/>
              <a:t>Computer_keyboard</a:t>
            </a:r>
            <a:r>
              <a:rPr lang="en-US" sz="1400" dirty="0"/>
              <a:t>", "Cough", "Cowbell", "</a:t>
            </a:r>
            <a:r>
              <a:rPr lang="en-US" sz="1400" dirty="0" err="1"/>
              <a:t>Double_bass</a:t>
            </a:r>
            <a:r>
              <a:rPr lang="en-US" sz="1400" dirty="0"/>
              <a:t>", "</a:t>
            </a:r>
            <a:r>
              <a:rPr lang="en-US" sz="1400" dirty="0" err="1"/>
              <a:t>Drawer_open_or_close</a:t>
            </a:r>
            <a:r>
              <a:rPr lang="en-US" sz="1400" dirty="0"/>
              <a:t>", "</a:t>
            </a:r>
            <a:r>
              <a:rPr lang="en-US" sz="1400" dirty="0" err="1"/>
              <a:t>Electric_piano</a:t>
            </a:r>
            <a:r>
              <a:rPr lang="en-US" sz="1400" dirty="0"/>
              <a:t>", "Fart", "</a:t>
            </a:r>
            <a:r>
              <a:rPr lang="en-US" sz="1400" dirty="0" err="1"/>
              <a:t>Finger_snapping</a:t>
            </a:r>
            <a:r>
              <a:rPr lang="en-US" sz="1400" dirty="0"/>
              <a:t>", "Fireworks", "Flute", "Glockenspiel", "Gong", "</a:t>
            </a:r>
            <a:r>
              <a:rPr lang="en-US" sz="1400" dirty="0" err="1"/>
              <a:t>Gunshot_or_gunfire</a:t>
            </a:r>
            <a:r>
              <a:rPr lang="en-US" sz="1400" dirty="0"/>
              <a:t>", "Harmonica", "Hi-hat", "</a:t>
            </a:r>
            <a:r>
              <a:rPr lang="en-US" sz="1400" dirty="0" err="1"/>
              <a:t>Keys_jangling</a:t>
            </a:r>
            <a:r>
              <a:rPr lang="en-US" sz="1400" dirty="0"/>
              <a:t>", "Knock", "Laughter", "Meow", "</a:t>
            </a:r>
            <a:r>
              <a:rPr lang="en-US" sz="1400" dirty="0" err="1"/>
              <a:t>Microwave_oven</a:t>
            </a:r>
            <a:r>
              <a:rPr lang="en-US" sz="1400" dirty="0"/>
              <a:t>", "Oboe", "Saxophone", "Scissors", "Shatter", "</a:t>
            </a:r>
            <a:r>
              <a:rPr lang="en-US" sz="1400" dirty="0" err="1"/>
              <a:t>Snare_drum</a:t>
            </a:r>
            <a:r>
              <a:rPr lang="en-US" sz="1400" dirty="0"/>
              <a:t>", "Squeak", "Tambourine", "Tearing", "Telephone", "Trumpet", "</a:t>
            </a:r>
            <a:r>
              <a:rPr lang="en-US" sz="1400" dirty="0" err="1"/>
              <a:t>Violin_or_fiddle</a:t>
            </a:r>
            <a:r>
              <a:rPr lang="en-US" sz="1400" dirty="0"/>
              <a:t>", "Writing"</a:t>
            </a:r>
            <a:endParaRPr lang="en-US" dirty="0"/>
          </a:p>
          <a:p>
            <a:r>
              <a:rPr lang="en-US" dirty="0"/>
              <a:t>Extraction of features is a very important part in analyzing and finding relations between different sounds</a:t>
            </a:r>
          </a:p>
        </p:txBody>
      </p:sp>
      <p:pic>
        <p:nvPicPr>
          <p:cNvPr id="8" name="Picture 7">
            <a:extLst>
              <a:ext uri="{FF2B5EF4-FFF2-40B4-BE49-F238E27FC236}">
                <a16:creationId xmlns:a16="http://schemas.microsoft.com/office/drawing/2014/main" id="{5A220461-899E-7443-920B-DE0744AAA110}"/>
              </a:ext>
            </a:extLst>
          </p:cNvPr>
          <p:cNvPicPr>
            <a:picLocks noChangeAspect="1"/>
          </p:cNvPicPr>
          <p:nvPr/>
        </p:nvPicPr>
        <p:blipFill rotWithShape="1">
          <a:blip r:embed="rId3"/>
          <a:srcRect t="31982" b="33405"/>
          <a:stretch/>
        </p:blipFill>
        <p:spPr>
          <a:xfrm>
            <a:off x="10287000" y="0"/>
            <a:ext cx="1905000" cy="659383"/>
          </a:xfrm>
          <a:prstGeom prst="rect">
            <a:avLst/>
          </a:prstGeom>
        </p:spPr>
      </p:pic>
    </p:spTree>
    <p:extLst>
      <p:ext uri="{BB962C8B-B14F-4D97-AF65-F5344CB8AC3E}">
        <p14:creationId xmlns:p14="http://schemas.microsoft.com/office/powerpoint/2010/main" val="933818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E1D63F4-55D3-3D43-936B-59C739A114AC}"/>
              </a:ext>
            </a:extLst>
          </p:cNvPr>
          <p:cNvSpPr>
            <a:spLocks noGrp="1"/>
          </p:cNvSpPr>
          <p:nvPr>
            <p:ph type="title"/>
          </p:nvPr>
        </p:nvSpPr>
        <p:spPr>
          <a:xfrm>
            <a:off x="581192" y="5262296"/>
            <a:ext cx="11159464" cy="689514"/>
          </a:xfrm>
        </p:spPr>
        <p:txBody>
          <a:bodyPr/>
          <a:lstStyle/>
          <a:p>
            <a:pPr algn="ctr"/>
            <a:r>
              <a:rPr lang="en-US" dirty="0">
                <a:solidFill>
                  <a:schemeClr val="bg1"/>
                </a:solidFill>
              </a:rPr>
              <a:t>audio signal can be expressed as a function of Amplitude and Time</a:t>
            </a:r>
          </a:p>
        </p:txBody>
      </p:sp>
      <p:pic>
        <p:nvPicPr>
          <p:cNvPr id="8" name="Picture 7">
            <a:extLst>
              <a:ext uri="{FF2B5EF4-FFF2-40B4-BE49-F238E27FC236}">
                <a16:creationId xmlns:a16="http://schemas.microsoft.com/office/drawing/2014/main" id="{5A220461-899E-7443-920B-DE0744AAA110}"/>
              </a:ext>
            </a:extLst>
          </p:cNvPr>
          <p:cNvPicPr>
            <a:picLocks noChangeAspect="1"/>
          </p:cNvPicPr>
          <p:nvPr/>
        </p:nvPicPr>
        <p:blipFill rotWithShape="1">
          <a:blip r:embed="rId3"/>
          <a:srcRect t="31982" b="33405"/>
          <a:stretch/>
        </p:blipFill>
        <p:spPr>
          <a:xfrm>
            <a:off x="10287000" y="0"/>
            <a:ext cx="1905000" cy="659383"/>
          </a:xfrm>
          <a:prstGeom prst="rect">
            <a:avLst/>
          </a:prstGeom>
        </p:spPr>
      </p:pic>
      <p:pic>
        <p:nvPicPr>
          <p:cNvPr id="2" name="Picture 1">
            <a:extLst>
              <a:ext uri="{FF2B5EF4-FFF2-40B4-BE49-F238E27FC236}">
                <a16:creationId xmlns:a16="http://schemas.microsoft.com/office/drawing/2014/main" id="{2F393C95-9DC7-064E-9746-4FEC8FF74419}"/>
              </a:ext>
            </a:extLst>
          </p:cNvPr>
          <p:cNvPicPr>
            <a:picLocks noChangeAspect="1"/>
          </p:cNvPicPr>
          <p:nvPr/>
        </p:nvPicPr>
        <p:blipFill>
          <a:blip r:embed="rId4"/>
          <a:stretch>
            <a:fillRect/>
          </a:stretch>
        </p:blipFill>
        <p:spPr>
          <a:xfrm>
            <a:off x="1294411" y="659383"/>
            <a:ext cx="8878857" cy="4435131"/>
          </a:xfrm>
          <a:prstGeom prst="rect">
            <a:avLst/>
          </a:prstGeom>
        </p:spPr>
      </p:pic>
    </p:spTree>
    <p:extLst>
      <p:ext uri="{BB962C8B-B14F-4D97-AF65-F5344CB8AC3E}">
        <p14:creationId xmlns:p14="http://schemas.microsoft.com/office/powerpoint/2010/main" val="30747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E1D63F4-55D3-3D43-936B-59C739A114AC}"/>
              </a:ext>
            </a:extLst>
          </p:cNvPr>
          <p:cNvSpPr>
            <a:spLocks noGrp="1"/>
          </p:cNvSpPr>
          <p:nvPr>
            <p:ph type="title"/>
          </p:nvPr>
        </p:nvSpPr>
        <p:spPr>
          <a:xfrm>
            <a:off x="581192" y="5262296"/>
            <a:ext cx="11159464" cy="689514"/>
          </a:xfrm>
        </p:spPr>
        <p:txBody>
          <a:bodyPr/>
          <a:lstStyle/>
          <a:p>
            <a:pPr algn="ctr"/>
            <a:r>
              <a:rPr lang="en-US" dirty="0">
                <a:solidFill>
                  <a:schemeClr val="bg1"/>
                </a:solidFill>
              </a:rPr>
              <a:t>Extract  the features – Amplitude envelope of a waveform</a:t>
            </a:r>
          </a:p>
        </p:txBody>
      </p:sp>
      <p:pic>
        <p:nvPicPr>
          <p:cNvPr id="8" name="Picture 7">
            <a:extLst>
              <a:ext uri="{FF2B5EF4-FFF2-40B4-BE49-F238E27FC236}">
                <a16:creationId xmlns:a16="http://schemas.microsoft.com/office/drawing/2014/main" id="{5A220461-899E-7443-920B-DE0744AAA110}"/>
              </a:ext>
            </a:extLst>
          </p:cNvPr>
          <p:cNvPicPr>
            <a:picLocks noChangeAspect="1"/>
          </p:cNvPicPr>
          <p:nvPr/>
        </p:nvPicPr>
        <p:blipFill rotWithShape="1">
          <a:blip r:embed="rId3"/>
          <a:srcRect t="31982" b="33405"/>
          <a:stretch/>
        </p:blipFill>
        <p:spPr>
          <a:xfrm>
            <a:off x="10287000" y="0"/>
            <a:ext cx="1905000" cy="659383"/>
          </a:xfrm>
          <a:prstGeom prst="rect">
            <a:avLst/>
          </a:prstGeom>
        </p:spPr>
      </p:pic>
      <p:pic>
        <p:nvPicPr>
          <p:cNvPr id="4" name="Picture 3">
            <a:extLst>
              <a:ext uri="{FF2B5EF4-FFF2-40B4-BE49-F238E27FC236}">
                <a16:creationId xmlns:a16="http://schemas.microsoft.com/office/drawing/2014/main" id="{BBC3D5FE-ED32-9143-9CDC-0D7BEA1A0503}"/>
              </a:ext>
            </a:extLst>
          </p:cNvPr>
          <p:cNvPicPr>
            <a:picLocks noChangeAspect="1"/>
          </p:cNvPicPr>
          <p:nvPr/>
        </p:nvPicPr>
        <p:blipFill>
          <a:blip r:embed="rId4"/>
          <a:stretch>
            <a:fillRect/>
          </a:stretch>
        </p:blipFill>
        <p:spPr>
          <a:xfrm>
            <a:off x="401942" y="659382"/>
            <a:ext cx="10395760" cy="4437911"/>
          </a:xfrm>
          <a:prstGeom prst="rect">
            <a:avLst/>
          </a:prstGeom>
        </p:spPr>
      </p:pic>
    </p:spTree>
    <p:extLst>
      <p:ext uri="{BB962C8B-B14F-4D97-AF65-F5344CB8AC3E}">
        <p14:creationId xmlns:p14="http://schemas.microsoft.com/office/powerpoint/2010/main" val="149359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E1D63F4-55D3-3D43-936B-59C739A114AC}"/>
              </a:ext>
            </a:extLst>
          </p:cNvPr>
          <p:cNvSpPr>
            <a:spLocks noGrp="1"/>
          </p:cNvSpPr>
          <p:nvPr>
            <p:ph type="title"/>
          </p:nvPr>
        </p:nvSpPr>
        <p:spPr>
          <a:xfrm>
            <a:off x="581192" y="5262296"/>
            <a:ext cx="11159464" cy="689514"/>
          </a:xfrm>
        </p:spPr>
        <p:txBody>
          <a:bodyPr/>
          <a:lstStyle/>
          <a:p>
            <a:pPr algn="ctr"/>
            <a:r>
              <a:rPr lang="en-US" dirty="0">
                <a:solidFill>
                  <a:schemeClr val="bg1"/>
                </a:solidFill>
              </a:rPr>
              <a:t>Mel frequency </a:t>
            </a:r>
            <a:r>
              <a:rPr lang="en-US" dirty="0" err="1">
                <a:solidFill>
                  <a:schemeClr val="bg1"/>
                </a:solidFill>
              </a:rPr>
              <a:t>cepstrum</a:t>
            </a:r>
            <a:r>
              <a:rPr lang="en-US" dirty="0">
                <a:solidFill>
                  <a:schemeClr val="bg1"/>
                </a:solidFill>
              </a:rPr>
              <a:t> coefficients</a:t>
            </a:r>
          </a:p>
        </p:txBody>
      </p:sp>
      <p:pic>
        <p:nvPicPr>
          <p:cNvPr id="8" name="Picture 7">
            <a:extLst>
              <a:ext uri="{FF2B5EF4-FFF2-40B4-BE49-F238E27FC236}">
                <a16:creationId xmlns:a16="http://schemas.microsoft.com/office/drawing/2014/main" id="{5A220461-899E-7443-920B-DE0744AAA110}"/>
              </a:ext>
            </a:extLst>
          </p:cNvPr>
          <p:cNvPicPr>
            <a:picLocks noChangeAspect="1"/>
          </p:cNvPicPr>
          <p:nvPr/>
        </p:nvPicPr>
        <p:blipFill rotWithShape="1">
          <a:blip r:embed="rId3"/>
          <a:srcRect t="31982" b="33405"/>
          <a:stretch/>
        </p:blipFill>
        <p:spPr>
          <a:xfrm>
            <a:off x="10287000" y="0"/>
            <a:ext cx="1905000" cy="659383"/>
          </a:xfrm>
          <a:prstGeom prst="rect">
            <a:avLst/>
          </a:prstGeom>
        </p:spPr>
      </p:pic>
      <p:pic>
        <p:nvPicPr>
          <p:cNvPr id="2" name="Picture 1">
            <a:extLst>
              <a:ext uri="{FF2B5EF4-FFF2-40B4-BE49-F238E27FC236}">
                <a16:creationId xmlns:a16="http://schemas.microsoft.com/office/drawing/2014/main" id="{C6A23925-97DF-3846-AB44-902E4B7A2302}"/>
              </a:ext>
            </a:extLst>
          </p:cNvPr>
          <p:cNvPicPr>
            <a:picLocks noChangeAspect="1"/>
          </p:cNvPicPr>
          <p:nvPr/>
        </p:nvPicPr>
        <p:blipFill>
          <a:blip r:embed="rId4"/>
          <a:stretch>
            <a:fillRect/>
          </a:stretch>
        </p:blipFill>
        <p:spPr>
          <a:xfrm>
            <a:off x="399780" y="659382"/>
            <a:ext cx="10582748" cy="4418455"/>
          </a:xfrm>
          <a:prstGeom prst="rect">
            <a:avLst/>
          </a:prstGeom>
        </p:spPr>
      </p:pic>
    </p:spTree>
    <p:extLst>
      <p:ext uri="{BB962C8B-B14F-4D97-AF65-F5344CB8AC3E}">
        <p14:creationId xmlns:p14="http://schemas.microsoft.com/office/powerpoint/2010/main" val="3654000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E1D63F4-55D3-3D43-936B-59C739A114AC}"/>
              </a:ext>
            </a:extLst>
          </p:cNvPr>
          <p:cNvSpPr>
            <a:spLocks noGrp="1"/>
          </p:cNvSpPr>
          <p:nvPr>
            <p:ph type="title"/>
          </p:nvPr>
        </p:nvSpPr>
        <p:spPr>
          <a:xfrm>
            <a:off x="581192" y="5262296"/>
            <a:ext cx="11159464" cy="689514"/>
          </a:xfrm>
        </p:spPr>
        <p:txBody>
          <a:bodyPr/>
          <a:lstStyle/>
          <a:p>
            <a:pPr algn="ctr"/>
            <a:r>
              <a:rPr lang="en-US" dirty="0">
                <a:solidFill>
                  <a:schemeClr val="bg1"/>
                </a:solidFill>
              </a:rPr>
              <a:t>Libraries used</a:t>
            </a:r>
          </a:p>
        </p:txBody>
      </p:sp>
      <p:sp>
        <p:nvSpPr>
          <p:cNvPr id="6" name="Content Placeholder 5">
            <a:extLst>
              <a:ext uri="{FF2B5EF4-FFF2-40B4-BE49-F238E27FC236}">
                <a16:creationId xmlns:a16="http://schemas.microsoft.com/office/drawing/2014/main" id="{FA5BF8AA-A0D1-CA48-9486-B9468C009E85}"/>
              </a:ext>
            </a:extLst>
          </p:cNvPr>
          <p:cNvSpPr>
            <a:spLocks noGrp="1"/>
          </p:cNvSpPr>
          <p:nvPr>
            <p:ph idx="1"/>
          </p:nvPr>
        </p:nvSpPr>
        <p:spPr>
          <a:xfrm>
            <a:off x="331084" y="657285"/>
            <a:ext cx="6293452" cy="4204800"/>
          </a:xfrm>
        </p:spPr>
        <p:txBody>
          <a:bodyPr>
            <a:normAutofit/>
          </a:bodyPr>
          <a:lstStyle/>
          <a:p>
            <a:r>
              <a:rPr lang="en-US" sz="1800" dirty="0">
                <a:solidFill>
                  <a:schemeClr val="tx1"/>
                </a:solidFill>
              </a:rPr>
              <a:t>import </a:t>
            </a:r>
            <a:r>
              <a:rPr lang="en-US" sz="1800" dirty="0" err="1">
                <a:solidFill>
                  <a:schemeClr val="tx1"/>
                </a:solidFill>
              </a:rPr>
              <a:t>os</a:t>
            </a:r>
            <a:endParaRPr lang="en-US" sz="1800" dirty="0">
              <a:solidFill>
                <a:schemeClr val="tx1"/>
              </a:solidFill>
            </a:endParaRPr>
          </a:p>
          <a:p>
            <a:r>
              <a:rPr lang="en-US" sz="1800" dirty="0">
                <a:solidFill>
                  <a:schemeClr val="tx1"/>
                </a:solidFill>
              </a:rPr>
              <a:t>import glob</a:t>
            </a:r>
          </a:p>
          <a:p>
            <a:r>
              <a:rPr lang="en-US" sz="1800" dirty="0">
                <a:solidFill>
                  <a:schemeClr val="tx1"/>
                </a:solidFill>
              </a:rPr>
              <a:t>import </a:t>
            </a:r>
            <a:r>
              <a:rPr lang="en-US" sz="1800" dirty="0" err="1">
                <a:solidFill>
                  <a:schemeClr val="tx1"/>
                </a:solidFill>
              </a:rPr>
              <a:t>numpy</a:t>
            </a:r>
            <a:r>
              <a:rPr lang="en-US" sz="1800" dirty="0">
                <a:solidFill>
                  <a:schemeClr val="tx1"/>
                </a:solidFill>
              </a:rPr>
              <a:t> as np</a:t>
            </a:r>
          </a:p>
          <a:p>
            <a:r>
              <a:rPr lang="en-US" sz="1800" dirty="0">
                <a:solidFill>
                  <a:schemeClr val="tx1"/>
                </a:solidFill>
              </a:rPr>
              <a:t>from </a:t>
            </a:r>
            <a:r>
              <a:rPr lang="en-US" sz="1800" dirty="0" err="1">
                <a:solidFill>
                  <a:schemeClr val="tx1"/>
                </a:solidFill>
              </a:rPr>
              <a:t>tqdm</a:t>
            </a:r>
            <a:r>
              <a:rPr lang="en-US" sz="1800" dirty="0">
                <a:solidFill>
                  <a:schemeClr val="tx1"/>
                </a:solidFill>
              </a:rPr>
              <a:t> import </a:t>
            </a:r>
            <a:r>
              <a:rPr lang="en-US" sz="1800" dirty="0" err="1">
                <a:solidFill>
                  <a:schemeClr val="tx1"/>
                </a:solidFill>
              </a:rPr>
              <a:t>tqdm</a:t>
            </a:r>
            <a:endParaRPr lang="en-US" sz="1800" dirty="0">
              <a:solidFill>
                <a:schemeClr val="tx1"/>
              </a:solidFill>
            </a:endParaRPr>
          </a:p>
          <a:p>
            <a:r>
              <a:rPr lang="en-US" sz="1800" dirty="0">
                <a:solidFill>
                  <a:schemeClr val="tx1"/>
                </a:solidFill>
              </a:rPr>
              <a:t>import </a:t>
            </a:r>
            <a:r>
              <a:rPr lang="en-US" sz="1800" dirty="0" err="1">
                <a:solidFill>
                  <a:schemeClr val="tx1"/>
                </a:solidFill>
              </a:rPr>
              <a:t>librosa</a:t>
            </a:r>
            <a:endParaRPr lang="en-US" sz="1800" dirty="0">
              <a:solidFill>
                <a:schemeClr val="tx1"/>
              </a:solidFill>
            </a:endParaRPr>
          </a:p>
          <a:p>
            <a:r>
              <a:rPr lang="en-US" sz="1800" dirty="0">
                <a:solidFill>
                  <a:schemeClr val="tx1"/>
                </a:solidFill>
              </a:rPr>
              <a:t>import pandas as </a:t>
            </a:r>
            <a:r>
              <a:rPr lang="en-US" sz="1800" dirty="0" err="1">
                <a:solidFill>
                  <a:schemeClr val="tx1"/>
                </a:solidFill>
              </a:rPr>
              <a:t>pd</a:t>
            </a:r>
            <a:endParaRPr lang="en-US" sz="1800" dirty="0">
              <a:solidFill>
                <a:schemeClr val="tx1"/>
              </a:solidFill>
            </a:endParaRPr>
          </a:p>
          <a:p>
            <a:r>
              <a:rPr lang="en-US" sz="1800" dirty="0">
                <a:solidFill>
                  <a:schemeClr val="tx1"/>
                </a:solidFill>
              </a:rPr>
              <a:t>from </a:t>
            </a:r>
            <a:r>
              <a:rPr lang="en-US" sz="1800" dirty="0" err="1">
                <a:solidFill>
                  <a:schemeClr val="tx1"/>
                </a:solidFill>
              </a:rPr>
              <a:t>sklearn.utils</a:t>
            </a:r>
            <a:r>
              <a:rPr lang="en-US" sz="1800" dirty="0">
                <a:solidFill>
                  <a:schemeClr val="tx1"/>
                </a:solidFill>
              </a:rPr>
              <a:t> import shuffle</a:t>
            </a:r>
          </a:p>
          <a:p>
            <a:r>
              <a:rPr lang="en-US" sz="1800" dirty="0">
                <a:solidFill>
                  <a:schemeClr val="tx1"/>
                </a:solidFill>
              </a:rPr>
              <a:t>from </a:t>
            </a:r>
            <a:r>
              <a:rPr lang="en-US" sz="1800" dirty="0" err="1">
                <a:solidFill>
                  <a:schemeClr val="tx1"/>
                </a:solidFill>
              </a:rPr>
              <a:t>keras.utils</a:t>
            </a:r>
            <a:r>
              <a:rPr lang="en-US" sz="1800" dirty="0">
                <a:solidFill>
                  <a:schemeClr val="tx1"/>
                </a:solidFill>
              </a:rPr>
              <a:t> import </a:t>
            </a:r>
            <a:r>
              <a:rPr lang="en-US" sz="1800" dirty="0" err="1">
                <a:solidFill>
                  <a:schemeClr val="tx1"/>
                </a:solidFill>
              </a:rPr>
              <a:t>np_utils</a:t>
            </a:r>
            <a:endParaRPr lang="en-US" sz="1800" dirty="0">
              <a:solidFill>
                <a:schemeClr val="tx1"/>
              </a:solidFill>
            </a:endParaRPr>
          </a:p>
          <a:p>
            <a:r>
              <a:rPr lang="en-US" sz="1800" dirty="0">
                <a:solidFill>
                  <a:schemeClr val="tx1"/>
                </a:solidFill>
              </a:rPr>
              <a:t>import time</a:t>
            </a:r>
          </a:p>
        </p:txBody>
      </p:sp>
      <p:pic>
        <p:nvPicPr>
          <p:cNvPr id="8" name="Picture 7">
            <a:extLst>
              <a:ext uri="{FF2B5EF4-FFF2-40B4-BE49-F238E27FC236}">
                <a16:creationId xmlns:a16="http://schemas.microsoft.com/office/drawing/2014/main" id="{5A220461-899E-7443-920B-DE0744AAA110}"/>
              </a:ext>
            </a:extLst>
          </p:cNvPr>
          <p:cNvPicPr>
            <a:picLocks noChangeAspect="1"/>
          </p:cNvPicPr>
          <p:nvPr/>
        </p:nvPicPr>
        <p:blipFill rotWithShape="1">
          <a:blip r:embed="rId3"/>
          <a:srcRect t="31982" b="33405"/>
          <a:stretch/>
        </p:blipFill>
        <p:spPr>
          <a:xfrm>
            <a:off x="10287000" y="0"/>
            <a:ext cx="1905000" cy="659383"/>
          </a:xfrm>
          <a:prstGeom prst="rect">
            <a:avLst/>
          </a:prstGeom>
        </p:spPr>
      </p:pic>
      <p:sp>
        <p:nvSpPr>
          <p:cNvPr id="7" name="Content Placeholder 5">
            <a:extLst>
              <a:ext uri="{FF2B5EF4-FFF2-40B4-BE49-F238E27FC236}">
                <a16:creationId xmlns:a16="http://schemas.microsoft.com/office/drawing/2014/main" id="{6B4AABD3-3FE9-2A4E-A5D7-93963AFE9770}"/>
              </a:ext>
            </a:extLst>
          </p:cNvPr>
          <p:cNvSpPr txBox="1">
            <a:spLocks/>
          </p:cNvSpPr>
          <p:nvPr/>
        </p:nvSpPr>
        <p:spPr>
          <a:xfrm>
            <a:off x="6397901" y="659383"/>
            <a:ext cx="6293452" cy="4204800"/>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0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9pPr>
          </a:lstStyle>
          <a:p>
            <a:endParaRPr lang="en-US" sz="1800" dirty="0">
              <a:solidFill>
                <a:schemeClr val="tx1"/>
              </a:solidFill>
            </a:endParaRPr>
          </a:p>
          <a:p>
            <a:r>
              <a:rPr lang="en-US" sz="1800" dirty="0">
                <a:solidFill>
                  <a:schemeClr val="tx1"/>
                </a:solidFill>
              </a:rPr>
              <a:t>from </a:t>
            </a:r>
            <a:r>
              <a:rPr lang="en-US" sz="1800" dirty="0" err="1">
                <a:solidFill>
                  <a:schemeClr val="tx1"/>
                </a:solidFill>
              </a:rPr>
              <a:t>keras.models</a:t>
            </a:r>
            <a:r>
              <a:rPr lang="en-US" sz="1800" dirty="0">
                <a:solidFill>
                  <a:schemeClr val="tx1"/>
                </a:solidFill>
              </a:rPr>
              <a:t> import Model</a:t>
            </a:r>
          </a:p>
          <a:p>
            <a:r>
              <a:rPr lang="en-US" sz="1800" dirty="0">
                <a:solidFill>
                  <a:schemeClr val="tx1"/>
                </a:solidFill>
              </a:rPr>
              <a:t>from </a:t>
            </a:r>
            <a:r>
              <a:rPr lang="en-US" sz="1800" dirty="0" err="1">
                <a:solidFill>
                  <a:schemeClr val="tx1"/>
                </a:solidFill>
              </a:rPr>
              <a:t>keras.layers</a:t>
            </a:r>
            <a:r>
              <a:rPr lang="en-US" sz="1800" dirty="0">
                <a:solidFill>
                  <a:schemeClr val="tx1"/>
                </a:solidFill>
              </a:rPr>
              <a:t> import Conv1D, MaxPooling1D, Input, Conv2D, MaxPooling2D</a:t>
            </a:r>
          </a:p>
          <a:p>
            <a:r>
              <a:rPr lang="en-US" sz="1800" dirty="0">
                <a:solidFill>
                  <a:schemeClr val="tx1"/>
                </a:solidFill>
              </a:rPr>
              <a:t>from </a:t>
            </a:r>
            <a:r>
              <a:rPr lang="en-US" sz="1800" dirty="0" err="1">
                <a:solidFill>
                  <a:schemeClr val="tx1"/>
                </a:solidFill>
              </a:rPr>
              <a:t>keras.models</a:t>
            </a:r>
            <a:r>
              <a:rPr lang="en-US" sz="1800" dirty="0">
                <a:solidFill>
                  <a:schemeClr val="tx1"/>
                </a:solidFill>
              </a:rPr>
              <a:t> import Sequential</a:t>
            </a:r>
          </a:p>
          <a:p>
            <a:r>
              <a:rPr lang="en-US" sz="1800" dirty="0">
                <a:solidFill>
                  <a:schemeClr val="tx1"/>
                </a:solidFill>
              </a:rPr>
              <a:t>from </a:t>
            </a:r>
            <a:r>
              <a:rPr lang="en-US" sz="1800" dirty="0" err="1">
                <a:solidFill>
                  <a:schemeClr val="tx1"/>
                </a:solidFill>
              </a:rPr>
              <a:t>keras.layers</a:t>
            </a:r>
            <a:r>
              <a:rPr lang="en-US" sz="1800" dirty="0">
                <a:solidFill>
                  <a:schemeClr val="tx1"/>
                </a:solidFill>
              </a:rPr>
              <a:t> import Dense, Bidirectional, LSTM, </a:t>
            </a:r>
            <a:r>
              <a:rPr lang="en-US" sz="1800" dirty="0" err="1">
                <a:solidFill>
                  <a:schemeClr val="tx1"/>
                </a:solidFill>
              </a:rPr>
              <a:t>BatchNormalization</a:t>
            </a:r>
            <a:r>
              <a:rPr lang="en-US" sz="1800" dirty="0">
                <a:solidFill>
                  <a:schemeClr val="tx1"/>
                </a:solidFill>
              </a:rPr>
              <a:t>, Dropout, Flatten, Embedding</a:t>
            </a:r>
          </a:p>
          <a:p>
            <a:r>
              <a:rPr lang="en-US" sz="1800" dirty="0">
                <a:solidFill>
                  <a:schemeClr val="tx1"/>
                </a:solidFill>
              </a:rPr>
              <a:t>from </a:t>
            </a:r>
            <a:r>
              <a:rPr lang="en-US" sz="1800" dirty="0" err="1">
                <a:solidFill>
                  <a:schemeClr val="tx1"/>
                </a:solidFill>
              </a:rPr>
              <a:t>keras.optimizers</a:t>
            </a:r>
            <a:r>
              <a:rPr lang="en-US" sz="1800" dirty="0">
                <a:solidFill>
                  <a:schemeClr val="tx1"/>
                </a:solidFill>
              </a:rPr>
              <a:t> import SGD</a:t>
            </a:r>
          </a:p>
          <a:p>
            <a:r>
              <a:rPr lang="en-US" sz="1800" dirty="0">
                <a:solidFill>
                  <a:schemeClr val="tx1"/>
                </a:solidFill>
              </a:rPr>
              <a:t>from </a:t>
            </a:r>
            <a:r>
              <a:rPr lang="en-US" sz="1800" dirty="0" err="1">
                <a:solidFill>
                  <a:schemeClr val="tx1"/>
                </a:solidFill>
              </a:rPr>
              <a:t>sklearn.metrics</a:t>
            </a:r>
            <a:r>
              <a:rPr lang="en-US" sz="1800" dirty="0">
                <a:solidFill>
                  <a:schemeClr val="tx1"/>
                </a:solidFill>
              </a:rPr>
              <a:t> import </a:t>
            </a:r>
            <a:r>
              <a:rPr lang="en-US" sz="1800" dirty="0" err="1">
                <a:solidFill>
                  <a:schemeClr val="tx1"/>
                </a:solidFill>
              </a:rPr>
              <a:t>confusion_matrix</a:t>
            </a:r>
            <a:endParaRPr lang="en-US" sz="1600" dirty="0">
              <a:solidFill>
                <a:schemeClr val="tx1"/>
              </a:solidFill>
            </a:endParaRPr>
          </a:p>
        </p:txBody>
      </p:sp>
    </p:spTree>
    <p:extLst>
      <p:ext uri="{BB962C8B-B14F-4D97-AF65-F5344CB8AC3E}">
        <p14:creationId xmlns:p14="http://schemas.microsoft.com/office/powerpoint/2010/main" val="178246513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186</TotalTime>
  <Words>665</Words>
  <Application>Microsoft Macintosh PowerPoint</Application>
  <PresentationFormat>Widescreen</PresentationFormat>
  <Paragraphs>47</Paragraphs>
  <Slides>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Gill Sans MT</vt:lpstr>
      <vt:lpstr>Wingdings 2</vt:lpstr>
      <vt:lpstr>Dividend</vt:lpstr>
      <vt:lpstr>Free sound audio tagging</vt:lpstr>
      <vt:lpstr>The model was trained and run on aws server</vt:lpstr>
      <vt:lpstr>audio signal can be expressed as a function of Amplitude and Time</vt:lpstr>
      <vt:lpstr>Extract  the features – Amplitude envelope of a waveform</vt:lpstr>
      <vt:lpstr>Mel frequency cepstrum coefficients</vt:lpstr>
      <vt:lpstr>Libraries used</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 sound audio tagging</dc:title>
  <dc:creator>ramneek bali</dc:creator>
  <cp:lastModifiedBy>ramneek bali</cp:lastModifiedBy>
  <cp:revision>7</cp:revision>
  <dcterms:created xsi:type="dcterms:W3CDTF">2019-05-21T19:54:23Z</dcterms:created>
  <dcterms:modified xsi:type="dcterms:W3CDTF">2019-05-21T23:01:01Z</dcterms:modified>
</cp:coreProperties>
</file>