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59" r:id="rId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09/02/2014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09/02/2014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AC68C2-BA71-0143-8B78-FE74981DC06A}" type="datetimeFigureOut">
              <a:rPr lang="fr-FR" smtClean="0"/>
              <a:t>09/02/2014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AC68C2-BA71-0143-8B78-FE74981DC06A}" type="datetimeFigureOut">
              <a:rPr lang="fr-FR" smtClean="0"/>
              <a:t>09/02/2014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AC68C2-BA71-0143-8B78-FE74981DC06A}" type="datetimeFigureOut">
              <a:rPr lang="fr-FR" smtClean="0"/>
              <a:t>09/02/2014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09/02/2014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09/02/2014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rme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09/02/2014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09/02/2014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AC68C2-BA71-0143-8B78-FE74981DC06A}" type="datetimeFigureOut">
              <a:rPr lang="fr-FR" smtClean="0"/>
              <a:t>09/02/2014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09/02/2014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09/02/2014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09/02/2014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09/02/2014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09/02/2014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09/02/2014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7AC68C2-BA71-0143-8B78-FE74981DC06A}" type="datetimeFigureOut">
              <a:rPr lang="fr-FR" smtClean="0"/>
              <a:t>09/02/2014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Agile </a:t>
            </a:r>
            <a:r>
              <a:rPr lang="fr-FR" dirty="0" err="1" smtClean="0"/>
              <a:t>Unified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(AUP)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574313" y="3920618"/>
            <a:ext cx="4574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Nicolas RICHARD</a:t>
            </a:r>
          </a:p>
          <a:p>
            <a:r>
              <a:rPr lang="fr-F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Émiliana</a:t>
            </a:r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AWORET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-110966" y="3920618"/>
            <a:ext cx="4574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Guillaume DIOT</a:t>
            </a:r>
          </a:p>
          <a:p>
            <a:pPr algn="r"/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Yann BIDON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421172" y="61891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927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AUP </a:t>
            </a:r>
            <a:r>
              <a:rPr lang="fr-FR" dirty="0"/>
              <a:t>– </a:t>
            </a:r>
            <a:r>
              <a:rPr lang="fr-FR" dirty="0" smtClean="0"/>
              <a:t>Origine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Implémentation partielle des méthodes RU (vu en cours)</a:t>
            </a:r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Version allégée des IBM Rational </a:t>
            </a:r>
            <a:r>
              <a:rPr lang="fr-FR" dirty="0" err="1" smtClean="0"/>
              <a:t>Unified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 smtClean="0"/>
              <a:t> (RUP)</a:t>
            </a:r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Moins théoriques, met l’accent sur l’optimisation</a:t>
            </a:r>
            <a:endParaRPr lang="fr-FR" dirty="0"/>
          </a:p>
        </p:txBody>
      </p:sp>
      <p:sp>
        <p:nvSpPr>
          <p:cNvPr id="4" name="Arrondir un rectangle avec un coin diagonal 3"/>
          <p:cNvSpPr/>
          <p:nvPr/>
        </p:nvSpPr>
        <p:spPr>
          <a:xfrm>
            <a:off x="708958" y="6558484"/>
            <a:ext cx="7508776" cy="184397"/>
          </a:xfrm>
          <a:prstGeom prst="round2DiagRect">
            <a:avLst/>
          </a:prstGeom>
          <a:solidFill>
            <a:srgbClr val="0A336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708958" y="6558484"/>
            <a:ext cx="881571" cy="18439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3661914" y="6481718"/>
            <a:ext cx="143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Avancement</a:t>
            </a:r>
          </a:p>
        </p:txBody>
      </p:sp>
    </p:spTree>
    <p:extLst>
      <p:ext uri="{BB962C8B-B14F-4D97-AF65-F5344CB8AC3E}">
        <p14:creationId xmlns:p14="http://schemas.microsoft.com/office/powerpoint/2010/main" val="200324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AUP – Principe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8957" y="2527444"/>
            <a:ext cx="7675225" cy="3661708"/>
          </a:xfrm>
        </p:spPr>
        <p:txBody>
          <a:bodyPr>
            <a:normAutofit/>
          </a:bodyPr>
          <a:lstStyle/>
          <a:p>
            <a:pPr>
              <a:buClr>
                <a:schemeClr val="bg2">
                  <a:lumMod val="90000"/>
                </a:schemeClr>
              </a:buClr>
            </a:pPr>
            <a:r>
              <a:rPr lang="fr-FR" sz="2800" dirty="0" smtClean="0"/>
              <a:t>7 étapes majeures : 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fr-FR" b="1" dirty="0" smtClean="0"/>
              <a:t>Modèle : </a:t>
            </a:r>
            <a:r>
              <a:rPr lang="fr-FR" dirty="0" smtClean="0"/>
              <a:t>comprendre l’activité de l’entreprise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fr-FR" b="1" dirty="0"/>
              <a:t>Mise en </a:t>
            </a:r>
            <a:r>
              <a:rPr lang="fr-FR" b="1" dirty="0" smtClean="0"/>
              <a:t>œuvre : </a:t>
            </a:r>
            <a:r>
              <a:rPr lang="fr-FR" dirty="0" smtClean="0"/>
              <a:t>développement de l’application et tests unitaires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fr-FR" b="1" dirty="0" smtClean="0"/>
              <a:t>Tests : </a:t>
            </a:r>
            <a:r>
              <a:rPr lang="fr-FR" dirty="0" smtClean="0"/>
              <a:t>assurer la qualité en effectuant tous les tests possibles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fr-FR" b="1" dirty="0" smtClean="0"/>
              <a:t>Déploiement : </a:t>
            </a:r>
            <a:r>
              <a:rPr lang="fr-FR" dirty="0" smtClean="0"/>
              <a:t>livraison et tests avec le client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fr-FR" b="1" dirty="0" smtClean="0"/>
              <a:t>Gestion de la configuration : </a:t>
            </a:r>
            <a:r>
              <a:rPr lang="fr-FR" dirty="0" smtClean="0"/>
              <a:t>suivi des versions des artefacts.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fr-FR" b="1" dirty="0" smtClean="0"/>
              <a:t>Gestion du projet : </a:t>
            </a:r>
            <a:r>
              <a:rPr lang="fr-FR" dirty="0" smtClean="0"/>
              <a:t>gestion des risques, de l’équipe de </a:t>
            </a:r>
            <a:r>
              <a:rPr lang="fr-FR" dirty="0" err="1" smtClean="0"/>
              <a:t>dev</a:t>
            </a:r>
            <a:r>
              <a:rPr lang="fr-FR" dirty="0" smtClean="0"/>
              <a:t>.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fr-FR" b="1" dirty="0" smtClean="0"/>
              <a:t>Environnement : </a:t>
            </a:r>
            <a:r>
              <a:rPr lang="fr-FR" dirty="0" smtClean="0"/>
              <a:t>soutien de l’équipe (répondre aux besoins)</a:t>
            </a:r>
            <a:endParaRPr lang="fr-FR" b="1" dirty="0" smtClean="0"/>
          </a:p>
          <a:p>
            <a:pPr lvl="1">
              <a:buClr>
                <a:schemeClr val="bg2">
                  <a:lumMod val="90000"/>
                </a:schemeClr>
              </a:buClr>
            </a:pPr>
            <a:endParaRPr lang="fr-FR" b="1" dirty="0" smtClean="0"/>
          </a:p>
          <a:p>
            <a:pPr lvl="1">
              <a:buClr>
                <a:schemeClr val="bg2">
                  <a:lumMod val="90000"/>
                </a:schemeClr>
              </a:buClr>
            </a:pPr>
            <a:endParaRPr lang="fr-FR" b="1" dirty="0" smtClean="0"/>
          </a:p>
          <a:p>
            <a:pPr lvl="1">
              <a:buClr>
                <a:schemeClr val="bg2">
                  <a:lumMod val="90000"/>
                </a:schemeClr>
              </a:buClr>
            </a:pPr>
            <a:endParaRPr lang="fr-FR" b="1" dirty="0" smtClean="0"/>
          </a:p>
          <a:p>
            <a:pPr lvl="1">
              <a:buClr>
                <a:schemeClr val="bg2">
                  <a:lumMod val="90000"/>
                </a:schemeClr>
              </a:buClr>
            </a:pPr>
            <a:endParaRPr lang="fr-FR" b="1" dirty="0"/>
          </a:p>
        </p:txBody>
      </p:sp>
      <p:sp>
        <p:nvSpPr>
          <p:cNvPr id="4" name="Arrondir un rectangle avec un coin diagonal 3"/>
          <p:cNvSpPr/>
          <p:nvPr/>
        </p:nvSpPr>
        <p:spPr>
          <a:xfrm>
            <a:off x="708958" y="6558484"/>
            <a:ext cx="7508776" cy="184397"/>
          </a:xfrm>
          <a:prstGeom prst="round2DiagRect">
            <a:avLst/>
          </a:prstGeom>
          <a:solidFill>
            <a:srgbClr val="0A336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708958" y="6558484"/>
            <a:ext cx="1707660" cy="18439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3661914" y="6481718"/>
            <a:ext cx="143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Avancement</a:t>
            </a:r>
          </a:p>
        </p:txBody>
      </p:sp>
    </p:spTree>
    <p:extLst>
      <p:ext uri="{BB962C8B-B14F-4D97-AF65-F5344CB8AC3E}">
        <p14:creationId xmlns:p14="http://schemas.microsoft.com/office/powerpoint/2010/main" val="172065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AUP – Philosophie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8957" y="2527444"/>
            <a:ext cx="7675225" cy="3661708"/>
          </a:xfrm>
        </p:spPr>
        <p:txBody>
          <a:bodyPr>
            <a:normAutofit/>
          </a:bodyPr>
          <a:lstStyle/>
          <a:p>
            <a:pPr lvl="1">
              <a:buClr>
                <a:schemeClr val="bg2">
                  <a:lumMod val="90000"/>
                </a:schemeClr>
              </a:buClr>
            </a:pPr>
            <a:endParaRPr lang="fr-FR" b="1" dirty="0"/>
          </a:p>
        </p:txBody>
      </p:sp>
      <p:sp>
        <p:nvSpPr>
          <p:cNvPr id="4" name="Arrondir un rectangle avec un coin diagonal 3"/>
          <p:cNvSpPr/>
          <p:nvPr/>
        </p:nvSpPr>
        <p:spPr>
          <a:xfrm>
            <a:off x="708958" y="6558484"/>
            <a:ext cx="7508776" cy="184397"/>
          </a:xfrm>
          <a:prstGeom prst="round2DiagRect">
            <a:avLst/>
          </a:prstGeom>
          <a:solidFill>
            <a:srgbClr val="0A336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708958" y="6558484"/>
            <a:ext cx="2607726" cy="18439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3661914" y="6481718"/>
            <a:ext cx="143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Avancement</a:t>
            </a:r>
          </a:p>
        </p:txBody>
      </p:sp>
    </p:spTree>
    <p:extLst>
      <p:ext uri="{BB962C8B-B14F-4D97-AF65-F5344CB8AC3E}">
        <p14:creationId xmlns:p14="http://schemas.microsoft.com/office/powerpoint/2010/main" val="343906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AUP – Livrables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8957" y="2527444"/>
            <a:ext cx="7675225" cy="3661708"/>
          </a:xfrm>
        </p:spPr>
        <p:txBody>
          <a:bodyPr>
            <a:normAutofit/>
          </a:bodyPr>
          <a:lstStyle/>
          <a:p>
            <a:pPr lvl="1">
              <a:buClr>
                <a:schemeClr val="bg2">
                  <a:lumMod val="90000"/>
                </a:schemeClr>
              </a:buClr>
            </a:pPr>
            <a:endParaRPr lang="fr-FR" b="1" dirty="0"/>
          </a:p>
        </p:txBody>
      </p:sp>
      <p:sp>
        <p:nvSpPr>
          <p:cNvPr id="4" name="Arrondir un rectangle avec un coin diagonal 3"/>
          <p:cNvSpPr/>
          <p:nvPr/>
        </p:nvSpPr>
        <p:spPr>
          <a:xfrm>
            <a:off x="708958" y="6558484"/>
            <a:ext cx="7508776" cy="184397"/>
          </a:xfrm>
          <a:prstGeom prst="round2DiagRect">
            <a:avLst/>
          </a:prstGeom>
          <a:solidFill>
            <a:srgbClr val="0A336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708957" y="6558484"/>
            <a:ext cx="3606431" cy="18439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8" name="ZoneTexte 7"/>
          <p:cNvSpPr txBox="1"/>
          <p:nvPr/>
        </p:nvSpPr>
        <p:spPr>
          <a:xfrm>
            <a:off x="3661914" y="6481718"/>
            <a:ext cx="143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Avancement</a:t>
            </a:r>
          </a:p>
        </p:txBody>
      </p:sp>
    </p:spTree>
    <p:extLst>
      <p:ext uri="{BB962C8B-B14F-4D97-AF65-F5344CB8AC3E}">
        <p14:creationId xmlns:p14="http://schemas.microsoft.com/office/powerpoint/2010/main" val="248180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AUP – Aujourd’hui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770094"/>
            <a:ext cx="8229599" cy="3267169"/>
          </a:xfrm>
        </p:spPr>
        <p:txBody>
          <a:bodyPr/>
          <a:lstStyle/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Remplacé en 2012 par la méthode </a:t>
            </a:r>
            <a:r>
              <a:rPr lang="fr-FR" dirty="0" err="1" smtClean="0"/>
              <a:t>Disciplined</a:t>
            </a:r>
            <a:r>
              <a:rPr lang="fr-FR" dirty="0" smtClean="0"/>
              <a:t> Agile </a:t>
            </a:r>
            <a:r>
              <a:rPr lang="fr-FR" dirty="0" err="1" smtClean="0"/>
              <a:t>Delivery</a:t>
            </a:r>
            <a:endParaRPr lang="fr-FR" dirty="0" smtClean="0"/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Plus d’évolution sur cette méthode</a:t>
            </a:r>
            <a:endParaRPr lang="fr-FR" dirty="0"/>
          </a:p>
        </p:txBody>
      </p:sp>
      <p:sp>
        <p:nvSpPr>
          <p:cNvPr id="4" name="Arrondir un rectangle avec un coin diagonal 3"/>
          <p:cNvSpPr/>
          <p:nvPr/>
        </p:nvSpPr>
        <p:spPr>
          <a:xfrm>
            <a:off x="708958" y="6558484"/>
            <a:ext cx="7508776" cy="184397"/>
          </a:xfrm>
          <a:prstGeom prst="round2DiagRect">
            <a:avLst/>
          </a:prstGeom>
          <a:solidFill>
            <a:srgbClr val="0A336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708957" y="6558484"/>
            <a:ext cx="4185927" cy="18439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3661914" y="6481718"/>
            <a:ext cx="143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Avancement</a:t>
            </a:r>
          </a:p>
        </p:txBody>
      </p:sp>
    </p:spTree>
    <p:extLst>
      <p:ext uri="{BB962C8B-B14F-4D97-AF65-F5344CB8AC3E}">
        <p14:creationId xmlns:p14="http://schemas.microsoft.com/office/powerpoint/2010/main" val="106812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èse">
  <a:themeElements>
    <a:clrScheme name="Genèse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èse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ès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Genèse.thmx</Template>
  <TotalTime>40</TotalTime>
  <Words>145</Words>
  <Application>Microsoft Macintosh PowerPoint</Application>
  <PresentationFormat>Présentation à l'écran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Genèse</vt:lpstr>
      <vt:lpstr>Agile Unified Process (AUP)</vt:lpstr>
      <vt:lpstr>AUP – Origine</vt:lpstr>
      <vt:lpstr>AUP – Principe</vt:lpstr>
      <vt:lpstr>AUP – Philosophie</vt:lpstr>
      <vt:lpstr>AUP – Livrables</vt:lpstr>
      <vt:lpstr>AUP – Aujourd’hui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Unified Process (AUP)</dc:title>
  <dc:creator>Nicolas Richard</dc:creator>
  <cp:lastModifiedBy>Nicolas Richard</cp:lastModifiedBy>
  <cp:revision>9</cp:revision>
  <dcterms:created xsi:type="dcterms:W3CDTF">2014-02-09T16:46:16Z</dcterms:created>
  <dcterms:modified xsi:type="dcterms:W3CDTF">2014-02-09T17:26:50Z</dcterms:modified>
</cp:coreProperties>
</file>