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Lst>
  <p:sldSz cy="5143500" cx="9144000"/>
  <p:notesSz cx="6858000" cy="9144000"/>
  <p:embeddedFontLst>
    <p:embeddedFont>
      <p:font typeface="Nunito"/>
      <p:regular r:id="rId12"/>
      <p:bold r:id="rId13"/>
      <p:italic r:id="rId14"/>
      <p:boldItalic r:id="rId1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81A08CA-177B-49D1-9336-E8B2EB882012}">
  <a:tblStyle styleId="{881A08CA-177B-49D1-9336-E8B2EB882012}"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font" Target="fonts/Nunito-bold.fntdata"/><Relationship Id="rId12" Type="http://schemas.openxmlformats.org/officeDocument/2006/relationships/font" Target="fonts/Nunit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font" Target="fonts/Nunito-boldItalic.fntdata"/><Relationship Id="rId14" Type="http://schemas.openxmlformats.org/officeDocument/2006/relationships/font" Target="fonts/Nunito-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371058751e3_2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371058751e3_2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371058751e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371058751e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95000"/>
              </a:lnSpc>
              <a:spcBef>
                <a:spcPts val="600"/>
              </a:spcBef>
              <a:spcAft>
                <a:spcPts val="600"/>
              </a:spcAft>
              <a:buNone/>
            </a:pPr>
            <a:r>
              <a:t/>
            </a:r>
            <a:endParaRPr>
              <a:solidFill>
                <a:schemeClr val="dk1"/>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ca2d2fd44e47b7b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ca2d2fd44e47b7b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371058751e3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371058751e3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371058751e3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371058751e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Font typeface="Nunito"/>
              <a:buNone/>
              <a:defRPr sz="2800">
                <a:solidFill>
                  <a:schemeClr val="dk1"/>
                </a:solidFill>
                <a:latin typeface="Nunito"/>
                <a:ea typeface="Nunito"/>
                <a:cs typeface="Nunito"/>
                <a:sym typeface="Nunito"/>
              </a:defRPr>
            </a:lvl1pPr>
            <a:lvl2pPr lvl="1">
              <a:spcBef>
                <a:spcPts val="0"/>
              </a:spcBef>
              <a:spcAft>
                <a:spcPts val="0"/>
              </a:spcAft>
              <a:buClr>
                <a:schemeClr val="dk1"/>
              </a:buClr>
              <a:buSzPts val="2800"/>
              <a:buFont typeface="Nunito"/>
              <a:buNone/>
              <a:defRPr sz="2800">
                <a:solidFill>
                  <a:schemeClr val="dk1"/>
                </a:solidFill>
                <a:latin typeface="Nunito"/>
                <a:ea typeface="Nunito"/>
                <a:cs typeface="Nunito"/>
                <a:sym typeface="Nunito"/>
              </a:defRPr>
            </a:lvl2pPr>
            <a:lvl3pPr lvl="2">
              <a:spcBef>
                <a:spcPts val="0"/>
              </a:spcBef>
              <a:spcAft>
                <a:spcPts val="0"/>
              </a:spcAft>
              <a:buClr>
                <a:schemeClr val="dk1"/>
              </a:buClr>
              <a:buSzPts val="2800"/>
              <a:buFont typeface="Nunito"/>
              <a:buNone/>
              <a:defRPr sz="2800">
                <a:solidFill>
                  <a:schemeClr val="dk1"/>
                </a:solidFill>
                <a:latin typeface="Nunito"/>
                <a:ea typeface="Nunito"/>
                <a:cs typeface="Nunito"/>
                <a:sym typeface="Nunito"/>
              </a:defRPr>
            </a:lvl3pPr>
            <a:lvl4pPr lvl="3">
              <a:spcBef>
                <a:spcPts val="0"/>
              </a:spcBef>
              <a:spcAft>
                <a:spcPts val="0"/>
              </a:spcAft>
              <a:buClr>
                <a:schemeClr val="dk1"/>
              </a:buClr>
              <a:buSzPts val="2800"/>
              <a:buFont typeface="Nunito"/>
              <a:buNone/>
              <a:defRPr sz="2800">
                <a:solidFill>
                  <a:schemeClr val="dk1"/>
                </a:solidFill>
                <a:latin typeface="Nunito"/>
                <a:ea typeface="Nunito"/>
                <a:cs typeface="Nunito"/>
                <a:sym typeface="Nunito"/>
              </a:defRPr>
            </a:lvl4pPr>
            <a:lvl5pPr lvl="4">
              <a:spcBef>
                <a:spcPts val="0"/>
              </a:spcBef>
              <a:spcAft>
                <a:spcPts val="0"/>
              </a:spcAft>
              <a:buClr>
                <a:schemeClr val="dk1"/>
              </a:buClr>
              <a:buSzPts val="2800"/>
              <a:buFont typeface="Nunito"/>
              <a:buNone/>
              <a:defRPr sz="2800">
                <a:solidFill>
                  <a:schemeClr val="dk1"/>
                </a:solidFill>
                <a:latin typeface="Nunito"/>
                <a:ea typeface="Nunito"/>
                <a:cs typeface="Nunito"/>
                <a:sym typeface="Nunito"/>
              </a:defRPr>
            </a:lvl5pPr>
            <a:lvl6pPr lvl="5">
              <a:spcBef>
                <a:spcPts val="0"/>
              </a:spcBef>
              <a:spcAft>
                <a:spcPts val="0"/>
              </a:spcAft>
              <a:buClr>
                <a:schemeClr val="dk1"/>
              </a:buClr>
              <a:buSzPts val="2800"/>
              <a:buFont typeface="Nunito"/>
              <a:buNone/>
              <a:defRPr sz="2800">
                <a:solidFill>
                  <a:schemeClr val="dk1"/>
                </a:solidFill>
                <a:latin typeface="Nunito"/>
                <a:ea typeface="Nunito"/>
                <a:cs typeface="Nunito"/>
                <a:sym typeface="Nunito"/>
              </a:defRPr>
            </a:lvl6pPr>
            <a:lvl7pPr lvl="6">
              <a:spcBef>
                <a:spcPts val="0"/>
              </a:spcBef>
              <a:spcAft>
                <a:spcPts val="0"/>
              </a:spcAft>
              <a:buClr>
                <a:schemeClr val="dk1"/>
              </a:buClr>
              <a:buSzPts val="2800"/>
              <a:buFont typeface="Nunito"/>
              <a:buNone/>
              <a:defRPr sz="2800">
                <a:solidFill>
                  <a:schemeClr val="dk1"/>
                </a:solidFill>
                <a:latin typeface="Nunito"/>
                <a:ea typeface="Nunito"/>
                <a:cs typeface="Nunito"/>
                <a:sym typeface="Nunito"/>
              </a:defRPr>
            </a:lvl7pPr>
            <a:lvl8pPr lvl="7">
              <a:spcBef>
                <a:spcPts val="0"/>
              </a:spcBef>
              <a:spcAft>
                <a:spcPts val="0"/>
              </a:spcAft>
              <a:buClr>
                <a:schemeClr val="dk1"/>
              </a:buClr>
              <a:buSzPts val="2800"/>
              <a:buFont typeface="Nunito"/>
              <a:buNone/>
              <a:defRPr sz="2800">
                <a:solidFill>
                  <a:schemeClr val="dk1"/>
                </a:solidFill>
                <a:latin typeface="Nunito"/>
                <a:ea typeface="Nunito"/>
                <a:cs typeface="Nunito"/>
                <a:sym typeface="Nunito"/>
              </a:defRPr>
            </a:lvl8pPr>
            <a:lvl9pPr lvl="8">
              <a:spcBef>
                <a:spcPts val="0"/>
              </a:spcBef>
              <a:spcAft>
                <a:spcPts val="0"/>
              </a:spcAft>
              <a:buClr>
                <a:schemeClr val="dk1"/>
              </a:buClr>
              <a:buSzPts val="2800"/>
              <a:buFont typeface="Nunito"/>
              <a:buNone/>
              <a:defRPr sz="2800">
                <a:solidFill>
                  <a:schemeClr val="dk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Font typeface="Nunito"/>
              <a:buChar char="●"/>
              <a:defRPr sz="1800">
                <a:solidFill>
                  <a:schemeClr val="lt2"/>
                </a:solidFill>
                <a:latin typeface="Nunito"/>
                <a:ea typeface="Nunito"/>
                <a:cs typeface="Nunito"/>
                <a:sym typeface="Nunito"/>
              </a:defRPr>
            </a:lvl1pPr>
            <a:lvl2pPr indent="-317500" lvl="1" marL="914400">
              <a:lnSpc>
                <a:spcPct val="115000"/>
              </a:lnSpc>
              <a:spcBef>
                <a:spcPts val="0"/>
              </a:spcBef>
              <a:spcAft>
                <a:spcPts val="0"/>
              </a:spcAft>
              <a:buClr>
                <a:schemeClr val="lt2"/>
              </a:buClr>
              <a:buSzPts val="1400"/>
              <a:buFont typeface="Nunito"/>
              <a:buChar char="○"/>
              <a:defRPr>
                <a:solidFill>
                  <a:schemeClr val="lt2"/>
                </a:solidFill>
                <a:latin typeface="Nunito"/>
                <a:ea typeface="Nunito"/>
                <a:cs typeface="Nunito"/>
                <a:sym typeface="Nunito"/>
              </a:defRPr>
            </a:lvl2pPr>
            <a:lvl3pPr indent="-317500" lvl="2" marL="1371600">
              <a:lnSpc>
                <a:spcPct val="115000"/>
              </a:lnSpc>
              <a:spcBef>
                <a:spcPts val="0"/>
              </a:spcBef>
              <a:spcAft>
                <a:spcPts val="0"/>
              </a:spcAft>
              <a:buClr>
                <a:schemeClr val="lt2"/>
              </a:buClr>
              <a:buSzPts val="1400"/>
              <a:buFont typeface="Nunito"/>
              <a:buChar char="■"/>
              <a:defRPr>
                <a:solidFill>
                  <a:schemeClr val="lt2"/>
                </a:solidFill>
                <a:latin typeface="Nunito"/>
                <a:ea typeface="Nunito"/>
                <a:cs typeface="Nunito"/>
                <a:sym typeface="Nunito"/>
              </a:defRPr>
            </a:lvl3pPr>
            <a:lvl4pPr indent="-317500" lvl="3" marL="1828800">
              <a:lnSpc>
                <a:spcPct val="115000"/>
              </a:lnSpc>
              <a:spcBef>
                <a:spcPts val="0"/>
              </a:spcBef>
              <a:spcAft>
                <a:spcPts val="0"/>
              </a:spcAft>
              <a:buClr>
                <a:schemeClr val="lt2"/>
              </a:buClr>
              <a:buSzPts val="1400"/>
              <a:buFont typeface="Nunito"/>
              <a:buChar char="●"/>
              <a:defRPr>
                <a:solidFill>
                  <a:schemeClr val="lt2"/>
                </a:solidFill>
                <a:latin typeface="Nunito"/>
                <a:ea typeface="Nunito"/>
                <a:cs typeface="Nunito"/>
                <a:sym typeface="Nunito"/>
              </a:defRPr>
            </a:lvl4pPr>
            <a:lvl5pPr indent="-317500" lvl="4" marL="2286000">
              <a:lnSpc>
                <a:spcPct val="115000"/>
              </a:lnSpc>
              <a:spcBef>
                <a:spcPts val="0"/>
              </a:spcBef>
              <a:spcAft>
                <a:spcPts val="0"/>
              </a:spcAft>
              <a:buClr>
                <a:schemeClr val="lt2"/>
              </a:buClr>
              <a:buSzPts val="1400"/>
              <a:buFont typeface="Nunito"/>
              <a:buChar char="○"/>
              <a:defRPr>
                <a:solidFill>
                  <a:schemeClr val="lt2"/>
                </a:solidFill>
                <a:latin typeface="Nunito"/>
                <a:ea typeface="Nunito"/>
                <a:cs typeface="Nunito"/>
                <a:sym typeface="Nunito"/>
              </a:defRPr>
            </a:lvl5pPr>
            <a:lvl6pPr indent="-317500" lvl="5" marL="2743200">
              <a:lnSpc>
                <a:spcPct val="115000"/>
              </a:lnSpc>
              <a:spcBef>
                <a:spcPts val="0"/>
              </a:spcBef>
              <a:spcAft>
                <a:spcPts val="0"/>
              </a:spcAft>
              <a:buClr>
                <a:schemeClr val="lt2"/>
              </a:buClr>
              <a:buSzPts val="1400"/>
              <a:buFont typeface="Nunito"/>
              <a:buChar char="■"/>
              <a:defRPr>
                <a:solidFill>
                  <a:schemeClr val="lt2"/>
                </a:solidFill>
                <a:latin typeface="Nunito"/>
                <a:ea typeface="Nunito"/>
                <a:cs typeface="Nunito"/>
                <a:sym typeface="Nunito"/>
              </a:defRPr>
            </a:lvl6pPr>
            <a:lvl7pPr indent="-317500" lvl="6" marL="3200400">
              <a:lnSpc>
                <a:spcPct val="115000"/>
              </a:lnSpc>
              <a:spcBef>
                <a:spcPts val="0"/>
              </a:spcBef>
              <a:spcAft>
                <a:spcPts val="0"/>
              </a:spcAft>
              <a:buClr>
                <a:schemeClr val="lt2"/>
              </a:buClr>
              <a:buSzPts val="1400"/>
              <a:buFont typeface="Nunito"/>
              <a:buChar char="●"/>
              <a:defRPr>
                <a:solidFill>
                  <a:schemeClr val="lt2"/>
                </a:solidFill>
                <a:latin typeface="Nunito"/>
                <a:ea typeface="Nunito"/>
                <a:cs typeface="Nunito"/>
                <a:sym typeface="Nunito"/>
              </a:defRPr>
            </a:lvl7pPr>
            <a:lvl8pPr indent="-317500" lvl="7" marL="3657600">
              <a:lnSpc>
                <a:spcPct val="115000"/>
              </a:lnSpc>
              <a:spcBef>
                <a:spcPts val="0"/>
              </a:spcBef>
              <a:spcAft>
                <a:spcPts val="0"/>
              </a:spcAft>
              <a:buClr>
                <a:schemeClr val="lt2"/>
              </a:buClr>
              <a:buSzPts val="1400"/>
              <a:buFont typeface="Nunito"/>
              <a:buChar char="○"/>
              <a:defRPr>
                <a:solidFill>
                  <a:schemeClr val="lt2"/>
                </a:solidFill>
                <a:latin typeface="Nunito"/>
                <a:ea typeface="Nunito"/>
                <a:cs typeface="Nunito"/>
                <a:sym typeface="Nunito"/>
              </a:defRPr>
            </a:lvl8pPr>
            <a:lvl9pPr indent="-317500" lvl="8" marL="4114800">
              <a:lnSpc>
                <a:spcPct val="115000"/>
              </a:lnSpc>
              <a:spcBef>
                <a:spcPts val="0"/>
              </a:spcBef>
              <a:spcAft>
                <a:spcPts val="0"/>
              </a:spcAft>
              <a:buClr>
                <a:schemeClr val="lt2"/>
              </a:buClr>
              <a:buSzPts val="1400"/>
              <a:buFont typeface="Nunito"/>
              <a:buChar char="■"/>
              <a:defRPr>
                <a:solidFill>
                  <a:schemeClr val="lt2"/>
                </a:solidFill>
                <a:latin typeface="Nunito"/>
                <a:ea typeface="Nunito"/>
                <a:cs typeface="Nunito"/>
                <a:sym typeface="Nuni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8.png"/><Relationship Id="rId5" Type="http://schemas.openxmlformats.org/officeDocument/2006/relationships/image" Target="../media/image9.png"/><Relationship Id="rId6" Type="http://schemas.openxmlformats.org/officeDocument/2006/relationships/image" Target="../media/image3.png"/><Relationship Id="rId7"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6.png"/><Relationship Id="rId5"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pic>
        <p:nvPicPr>
          <p:cNvPr id="54" name="Google Shape;54;p13"/>
          <p:cNvPicPr preferRelativeResize="0"/>
          <p:nvPr/>
        </p:nvPicPr>
        <p:blipFill>
          <a:blip r:embed="rId3">
            <a:alphaModFix/>
          </a:blip>
          <a:stretch>
            <a:fillRect/>
          </a:stretch>
        </p:blipFill>
        <p:spPr>
          <a:xfrm>
            <a:off x="6523747" y="0"/>
            <a:ext cx="2620254" cy="2420400"/>
          </a:xfrm>
          <a:prstGeom prst="rect">
            <a:avLst/>
          </a:prstGeom>
          <a:noFill/>
          <a:ln>
            <a:noFill/>
          </a:ln>
        </p:spPr>
      </p:pic>
      <p:sp>
        <p:nvSpPr>
          <p:cNvPr id="55" name="Google Shape;55;p13"/>
          <p:cNvSpPr txBox="1"/>
          <p:nvPr/>
        </p:nvSpPr>
        <p:spPr>
          <a:xfrm>
            <a:off x="319150" y="330100"/>
            <a:ext cx="7287000" cy="131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800">
                <a:solidFill>
                  <a:schemeClr val="dk1"/>
                </a:solidFill>
                <a:latin typeface="Nunito"/>
                <a:ea typeface="Nunito"/>
                <a:cs typeface="Nunito"/>
                <a:sym typeface="Nunito"/>
              </a:rPr>
              <a:t>Swanalytics Churn Analysis: Swan Teleco </a:t>
            </a:r>
            <a:endParaRPr sz="3800">
              <a:solidFill>
                <a:schemeClr val="dk1"/>
              </a:solidFill>
              <a:latin typeface="Nunito"/>
              <a:ea typeface="Nunito"/>
              <a:cs typeface="Nunito"/>
              <a:sym typeface="Nunito"/>
            </a:endParaRPr>
          </a:p>
        </p:txBody>
      </p:sp>
      <p:sp>
        <p:nvSpPr>
          <p:cNvPr id="56" name="Google Shape;56;p13"/>
          <p:cNvSpPr txBox="1"/>
          <p:nvPr/>
        </p:nvSpPr>
        <p:spPr>
          <a:xfrm>
            <a:off x="294450" y="1719400"/>
            <a:ext cx="5182200" cy="50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rgbClr val="F26A0B"/>
                </a:solidFill>
                <a:latin typeface="Nunito"/>
                <a:ea typeface="Nunito"/>
                <a:cs typeface="Nunito"/>
                <a:sym typeface="Nunito"/>
              </a:rPr>
              <a:t>James Allen, Graciela Diwa, Harry Webber</a:t>
            </a:r>
            <a:endParaRPr b="1" sz="1800">
              <a:solidFill>
                <a:srgbClr val="F26A0B"/>
              </a:solidFill>
              <a:latin typeface="Nunito"/>
              <a:ea typeface="Nunito"/>
              <a:cs typeface="Nunito"/>
              <a:sym typeface="Nunito"/>
            </a:endParaRPr>
          </a:p>
        </p:txBody>
      </p:sp>
      <p:sp>
        <p:nvSpPr>
          <p:cNvPr id="57" name="Google Shape;57;p13"/>
          <p:cNvSpPr txBox="1"/>
          <p:nvPr/>
        </p:nvSpPr>
        <p:spPr>
          <a:xfrm>
            <a:off x="352925" y="2380300"/>
            <a:ext cx="8536500" cy="105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lt2"/>
                </a:solidFill>
                <a:latin typeface="Nunito"/>
                <a:ea typeface="Nunito"/>
                <a:cs typeface="Nunito"/>
                <a:sym typeface="Nunito"/>
              </a:rPr>
              <a:t>Swanalytics specialises in data analytics and churn analysis, helping clients to increase customer retention by providing predictive modelling solutions to guide marketing strategies.</a:t>
            </a:r>
            <a:endParaRPr sz="1200">
              <a:solidFill>
                <a:schemeClr val="lt2"/>
              </a:solidFill>
              <a:latin typeface="Nunito"/>
              <a:ea typeface="Nunito"/>
              <a:cs typeface="Nunito"/>
              <a:sym typeface="Nunito"/>
            </a:endParaRPr>
          </a:p>
          <a:p>
            <a:pPr indent="0" lvl="0" marL="0" rtl="0" algn="l">
              <a:spcBef>
                <a:spcPts val="0"/>
              </a:spcBef>
              <a:spcAft>
                <a:spcPts val="0"/>
              </a:spcAft>
              <a:buNone/>
            </a:pPr>
            <a:r>
              <a:t/>
            </a:r>
            <a:endParaRPr sz="1200">
              <a:solidFill>
                <a:schemeClr val="lt2"/>
              </a:solidFill>
              <a:latin typeface="Nunito"/>
              <a:ea typeface="Nunito"/>
              <a:cs typeface="Nunito"/>
              <a:sym typeface="Nunito"/>
            </a:endParaRPr>
          </a:p>
          <a:p>
            <a:pPr indent="0" lvl="0" marL="0" rtl="0" algn="l">
              <a:spcBef>
                <a:spcPts val="0"/>
              </a:spcBef>
              <a:spcAft>
                <a:spcPts val="0"/>
              </a:spcAft>
              <a:buNone/>
            </a:pPr>
            <a:r>
              <a:rPr lang="en" sz="1200">
                <a:solidFill>
                  <a:schemeClr val="lt2"/>
                </a:solidFill>
                <a:latin typeface="Nunito"/>
                <a:ea typeface="Nunito"/>
                <a:cs typeface="Nunito"/>
                <a:sym typeface="Nunito"/>
              </a:rPr>
              <a:t>We would like to thank Swan Teleco for </a:t>
            </a:r>
            <a:r>
              <a:rPr lang="en" sz="1200">
                <a:solidFill>
                  <a:schemeClr val="lt2"/>
                </a:solidFill>
                <a:latin typeface="Nunito"/>
                <a:ea typeface="Nunito"/>
                <a:cs typeface="Nunito"/>
                <a:sym typeface="Nunito"/>
              </a:rPr>
              <a:t>the opportunity to collaborate with the company on this churn analysis project.</a:t>
            </a:r>
            <a:endParaRPr sz="1200">
              <a:solidFill>
                <a:schemeClr val="lt2"/>
              </a:solidFill>
              <a:latin typeface="Nunito"/>
              <a:ea typeface="Nunito"/>
              <a:cs typeface="Nunito"/>
              <a:sym typeface="Nunito"/>
            </a:endParaRPr>
          </a:p>
        </p:txBody>
      </p:sp>
      <p:sp>
        <p:nvSpPr>
          <p:cNvPr id="58" name="Google Shape;58;p13"/>
          <p:cNvSpPr txBox="1"/>
          <p:nvPr/>
        </p:nvSpPr>
        <p:spPr>
          <a:xfrm>
            <a:off x="2072850" y="3493275"/>
            <a:ext cx="4998300" cy="142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chemeClr val="lt2"/>
                </a:solidFill>
                <a:latin typeface="Nunito"/>
                <a:ea typeface="Nunito"/>
                <a:cs typeface="Nunito"/>
                <a:sym typeface="Nunito"/>
              </a:rPr>
              <a:t>Project Aims:</a:t>
            </a:r>
            <a:endParaRPr sz="1500">
              <a:solidFill>
                <a:schemeClr val="lt2"/>
              </a:solidFill>
              <a:latin typeface="Nunito"/>
              <a:ea typeface="Nunito"/>
              <a:cs typeface="Nunito"/>
              <a:sym typeface="Nunito"/>
            </a:endParaRPr>
          </a:p>
          <a:p>
            <a:pPr indent="-311150" lvl="0" marL="457200" rtl="0" algn="l">
              <a:spcBef>
                <a:spcPts val="0"/>
              </a:spcBef>
              <a:spcAft>
                <a:spcPts val="0"/>
              </a:spcAft>
              <a:buClr>
                <a:schemeClr val="lt2"/>
              </a:buClr>
              <a:buSzPts val="1300"/>
              <a:buFont typeface="Nunito"/>
              <a:buChar char="●"/>
            </a:pPr>
            <a:r>
              <a:rPr lang="en" sz="1300">
                <a:solidFill>
                  <a:schemeClr val="lt2"/>
                </a:solidFill>
                <a:latin typeface="Nunito"/>
                <a:ea typeface="Nunito"/>
                <a:cs typeface="Nunito"/>
                <a:sym typeface="Nunito"/>
              </a:rPr>
              <a:t>Understand demographic of churners</a:t>
            </a:r>
            <a:endParaRPr sz="1300">
              <a:solidFill>
                <a:schemeClr val="lt2"/>
              </a:solidFill>
              <a:latin typeface="Nunito"/>
              <a:ea typeface="Nunito"/>
              <a:cs typeface="Nunito"/>
              <a:sym typeface="Nunito"/>
            </a:endParaRPr>
          </a:p>
          <a:p>
            <a:pPr indent="-311150" lvl="0" marL="457200" rtl="0" algn="l">
              <a:spcBef>
                <a:spcPts val="0"/>
              </a:spcBef>
              <a:spcAft>
                <a:spcPts val="0"/>
              </a:spcAft>
              <a:buClr>
                <a:schemeClr val="lt2"/>
              </a:buClr>
              <a:buSzPts val="1300"/>
              <a:buFont typeface="Nunito"/>
              <a:buChar char="●"/>
            </a:pPr>
            <a:r>
              <a:rPr lang="en" sz="1300">
                <a:solidFill>
                  <a:schemeClr val="lt2"/>
                </a:solidFill>
                <a:latin typeface="Nunito"/>
                <a:ea typeface="Nunito"/>
                <a:cs typeface="Nunito"/>
                <a:sym typeface="Nunito"/>
              </a:rPr>
              <a:t>Recommend one factor to incentivise for new sign ups</a:t>
            </a:r>
            <a:endParaRPr sz="1300">
              <a:solidFill>
                <a:schemeClr val="lt2"/>
              </a:solidFill>
              <a:latin typeface="Nunito"/>
              <a:ea typeface="Nunito"/>
              <a:cs typeface="Nunito"/>
              <a:sym typeface="Nunito"/>
            </a:endParaRPr>
          </a:p>
          <a:p>
            <a:pPr indent="-311150" lvl="0" marL="457200" rtl="0" algn="l">
              <a:spcBef>
                <a:spcPts val="0"/>
              </a:spcBef>
              <a:spcAft>
                <a:spcPts val="0"/>
              </a:spcAft>
              <a:buClr>
                <a:schemeClr val="lt2"/>
              </a:buClr>
              <a:buSzPts val="1300"/>
              <a:buFont typeface="Nunito"/>
              <a:buChar char="●"/>
            </a:pPr>
            <a:r>
              <a:rPr lang="en" sz="1300">
                <a:solidFill>
                  <a:schemeClr val="lt2"/>
                </a:solidFill>
                <a:latin typeface="Nunito"/>
                <a:ea typeface="Nunito"/>
                <a:cs typeface="Nunito"/>
                <a:sym typeface="Nunito"/>
              </a:rPr>
              <a:t>Churn analysis to provide a list of Top 500 to mail </a:t>
            </a:r>
            <a:endParaRPr sz="1300">
              <a:solidFill>
                <a:schemeClr val="lt2"/>
              </a:solidFill>
              <a:latin typeface="Nunito"/>
              <a:ea typeface="Nunito"/>
              <a:cs typeface="Nunito"/>
              <a:sym typeface="Nunito"/>
            </a:endParaRPr>
          </a:p>
          <a:p>
            <a:pPr indent="-311150" lvl="0" marL="457200" rtl="0" algn="l">
              <a:spcBef>
                <a:spcPts val="0"/>
              </a:spcBef>
              <a:spcAft>
                <a:spcPts val="0"/>
              </a:spcAft>
              <a:buClr>
                <a:schemeClr val="lt2"/>
              </a:buClr>
              <a:buSzPts val="1300"/>
              <a:buFont typeface="Nunito"/>
              <a:buChar char="●"/>
            </a:pPr>
            <a:r>
              <a:rPr lang="en" sz="1300">
                <a:solidFill>
                  <a:schemeClr val="lt2"/>
                </a:solidFill>
                <a:latin typeface="Nunito"/>
                <a:ea typeface="Nunito"/>
                <a:cs typeface="Nunito"/>
                <a:sym typeface="Nunito"/>
              </a:rPr>
              <a:t>Churn risk of remaining customers</a:t>
            </a:r>
            <a:endParaRPr sz="1300">
              <a:solidFill>
                <a:schemeClr val="lt2"/>
              </a:solidFill>
              <a:latin typeface="Nunito"/>
              <a:ea typeface="Nunito"/>
              <a:cs typeface="Nunito"/>
              <a:sym typeface="Nuni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4"/>
          <p:cNvSpPr txBox="1"/>
          <p:nvPr>
            <p:ph type="title"/>
          </p:nvPr>
        </p:nvSpPr>
        <p:spPr>
          <a:xfrm>
            <a:off x="96975" y="32575"/>
            <a:ext cx="51072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Key Info and Demographics</a:t>
            </a:r>
            <a:endParaRPr/>
          </a:p>
        </p:txBody>
      </p:sp>
      <p:pic>
        <p:nvPicPr>
          <p:cNvPr id="64" name="Google Shape;64;p14"/>
          <p:cNvPicPr preferRelativeResize="0"/>
          <p:nvPr/>
        </p:nvPicPr>
        <p:blipFill>
          <a:blip r:embed="rId3">
            <a:alphaModFix/>
          </a:blip>
          <a:stretch>
            <a:fillRect/>
          </a:stretch>
        </p:blipFill>
        <p:spPr>
          <a:xfrm>
            <a:off x="8035275" y="0"/>
            <a:ext cx="1108724" cy="1024175"/>
          </a:xfrm>
          <a:prstGeom prst="rect">
            <a:avLst/>
          </a:prstGeom>
          <a:noFill/>
          <a:ln>
            <a:noFill/>
          </a:ln>
        </p:spPr>
      </p:pic>
      <p:pic>
        <p:nvPicPr>
          <p:cNvPr id="65" name="Google Shape;65;p14"/>
          <p:cNvPicPr preferRelativeResize="0"/>
          <p:nvPr/>
        </p:nvPicPr>
        <p:blipFill>
          <a:blip r:embed="rId4">
            <a:alphaModFix/>
          </a:blip>
          <a:stretch>
            <a:fillRect/>
          </a:stretch>
        </p:blipFill>
        <p:spPr>
          <a:xfrm>
            <a:off x="4257973" y="1028730"/>
            <a:ext cx="2325372" cy="1734190"/>
          </a:xfrm>
          <a:prstGeom prst="rect">
            <a:avLst/>
          </a:prstGeom>
          <a:noFill/>
          <a:ln>
            <a:noFill/>
          </a:ln>
        </p:spPr>
      </p:pic>
      <p:pic>
        <p:nvPicPr>
          <p:cNvPr id="66" name="Google Shape;66;p14"/>
          <p:cNvPicPr preferRelativeResize="0"/>
          <p:nvPr/>
        </p:nvPicPr>
        <p:blipFill>
          <a:blip r:embed="rId5">
            <a:alphaModFix/>
          </a:blip>
          <a:stretch>
            <a:fillRect/>
          </a:stretch>
        </p:blipFill>
        <p:spPr>
          <a:xfrm>
            <a:off x="6583348" y="1028734"/>
            <a:ext cx="2325372" cy="1734182"/>
          </a:xfrm>
          <a:prstGeom prst="rect">
            <a:avLst/>
          </a:prstGeom>
          <a:noFill/>
          <a:ln>
            <a:noFill/>
          </a:ln>
        </p:spPr>
      </p:pic>
      <p:pic>
        <p:nvPicPr>
          <p:cNvPr id="67" name="Google Shape;67;p14"/>
          <p:cNvPicPr preferRelativeResize="0"/>
          <p:nvPr/>
        </p:nvPicPr>
        <p:blipFill>
          <a:blip r:embed="rId6">
            <a:alphaModFix/>
          </a:blip>
          <a:stretch>
            <a:fillRect/>
          </a:stretch>
        </p:blipFill>
        <p:spPr>
          <a:xfrm>
            <a:off x="173175" y="2860475"/>
            <a:ext cx="2417027" cy="2212248"/>
          </a:xfrm>
          <a:prstGeom prst="rect">
            <a:avLst/>
          </a:prstGeom>
          <a:noFill/>
          <a:ln>
            <a:noFill/>
          </a:ln>
        </p:spPr>
      </p:pic>
      <p:sp>
        <p:nvSpPr>
          <p:cNvPr id="68" name="Google Shape;68;p14"/>
          <p:cNvSpPr txBox="1"/>
          <p:nvPr>
            <p:ph idx="1" type="body"/>
          </p:nvPr>
        </p:nvSpPr>
        <p:spPr>
          <a:xfrm>
            <a:off x="2668350" y="2860475"/>
            <a:ext cx="3485700" cy="2161500"/>
          </a:xfrm>
          <a:prstGeom prst="rect">
            <a:avLst/>
          </a:prstGeom>
        </p:spPr>
        <p:txBody>
          <a:bodyPr anchorCtr="0" anchor="t" bIns="91425" lIns="91425" spcFirstLastPara="1" rIns="91425" wrap="square" tIns="91425">
            <a:normAutofit/>
          </a:bodyPr>
          <a:lstStyle/>
          <a:p>
            <a:pPr indent="0" lvl="0" marL="0" rtl="0" algn="l">
              <a:lnSpc>
                <a:spcPct val="95000"/>
              </a:lnSpc>
              <a:spcBef>
                <a:spcPts val="0"/>
              </a:spcBef>
              <a:spcAft>
                <a:spcPts val="0"/>
              </a:spcAft>
              <a:buNone/>
            </a:pPr>
            <a:r>
              <a:rPr b="1" lang="en" sz="1430">
                <a:solidFill>
                  <a:srgbClr val="F26A0B"/>
                </a:solidFill>
              </a:rPr>
              <a:t>Demographics of Churning Customers</a:t>
            </a:r>
            <a:endParaRPr b="1" sz="1430">
              <a:solidFill>
                <a:srgbClr val="F26A0B"/>
              </a:solidFill>
            </a:endParaRPr>
          </a:p>
          <a:p>
            <a:pPr indent="0" lvl="0" marL="0" rtl="0" algn="l">
              <a:lnSpc>
                <a:spcPct val="95000"/>
              </a:lnSpc>
              <a:spcBef>
                <a:spcPts val="1200"/>
              </a:spcBef>
              <a:spcAft>
                <a:spcPts val="0"/>
              </a:spcAft>
              <a:buNone/>
            </a:pPr>
            <a:r>
              <a:rPr lang="en" sz="830"/>
              <a:t>Based on what we have just explained about tenure, we could advise that you should encourage customers to stay with you for longer and encourage staff (members of sales teams) to sign people up to longer contracts - and you absolutely should!</a:t>
            </a:r>
            <a:br>
              <a:rPr lang="en" sz="830"/>
            </a:br>
            <a:r>
              <a:rPr lang="en" sz="830"/>
              <a:t>… but this is quite obvious, so we also decided to investigate some of the other </a:t>
            </a:r>
            <a:r>
              <a:rPr lang="en" sz="830"/>
              <a:t>identifiable </a:t>
            </a:r>
            <a:r>
              <a:rPr lang="en" sz="830"/>
              <a:t>patterns and demographics common among churning customers.</a:t>
            </a:r>
            <a:endParaRPr sz="830"/>
          </a:p>
          <a:p>
            <a:pPr indent="0" lvl="0" marL="0" rtl="0" algn="l">
              <a:lnSpc>
                <a:spcPct val="95000"/>
              </a:lnSpc>
              <a:spcBef>
                <a:spcPts val="1200"/>
              </a:spcBef>
              <a:spcAft>
                <a:spcPts val="1200"/>
              </a:spcAft>
              <a:buNone/>
            </a:pPr>
            <a:r>
              <a:rPr lang="en" sz="830"/>
              <a:t>One other key criterion that has a significant impact on whether customers churn is whether they have dependents or not. We found that around ⅓ of people with no dependents had left the </a:t>
            </a:r>
            <a:r>
              <a:rPr lang="en" sz="830"/>
              <a:t>company whilst fewer than 10% of customers who do have dependents had churned [see pie chart - right].</a:t>
            </a:r>
            <a:endParaRPr sz="830"/>
          </a:p>
        </p:txBody>
      </p:sp>
      <p:sp>
        <p:nvSpPr>
          <p:cNvPr id="69" name="Google Shape;69;p14"/>
          <p:cNvSpPr txBox="1"/>
          <p:nvPr/>
        </p:nvSpPr>
        <p:spPr>
          <a:xfrm>
            <a:off x="4903675" y="281238"/>
            <a:ext cx="2123100" cy="461700"/>
          </a:xfrm>
          <a:prstGeom prst="rect">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900">
                <a:solidFill>
                  <a:schemeClr val="lt2"/>
                </a:solidFill>
                <a:latin typeface="Nunito"/>
                <a:ea typeface="Nunito"/>
                <a:cs typeface="Nunito"/>
                <a:sym typeface="Nunito"/>
              </a:rPr>
              <a:t>Correlation between Churn Value and Tenure Months: -0.352 (3 d.p.)</a:t>
            </a:r>
            <a:endParaRPr b="1" sz="900">
              <a:solidFill>
                <a:schemeClr val="lt2"/>
              </a:solidFill>
              <a:latin typeface="Nunito"/>
              <a:ea typeface="Nunito"/>
              <a:cs typeface="Nunito"/>
              <a:sym typeface="Nunito"/>
            </a:endParaRPr>
          </a:p>
        </p:txBody>
      </p:sp>
      <p:pic>
        <p:nvPicPr>
          <p:cNvPr id="70" name="Google Shape;70;p14"/>
          <p:cNvPicPr preferRelativeResize="0"/>
          <p:nvPr/>
        </p:nvPicPr>
        <p:blipFill>
          <a:blip r:embed="rId7">
            <a:alphaModFix/>
          </a:blip>
          <a:stretch>
            <a:fillRect/>
          </a:stretch>
        </p:blipFill>
        <p:spPr>
          <a:xfrm>
            <a:off x="5584500" y="3255875"/>
            <a:ext cx="3324227" cy="1662113"/>
          </a:xfrm>
          <a:prstGeom prst="rect">
            <a:avLst/>
          </a:prstGeom>
          <a:noFill/>
          <a:ln>
            <a:noFill/>
          </a:ln>
        </p:spPr>
      </p:pic>
      <p:sp>
        <p:nvSpPr>
          <p:cNvPr id="71" name="Google Shape;71;p14"/>
          <p:cNvSpPr txBox="1"/>
          <p:nvPr>
            <p:ph idx="1" type="body"/>
          </p:nvPr>
        </p:nvSpPr>
        <p:spPr>
          <a:xfrm>
            <a:off x="173175" y="491500"/>
            <a:ext cx="4161000" cy="2429100"/>
          </a:xfrm>
          <a:prstGeom prst="rect">
            <a:avLst/>
          </a:prstGeom>
        </p:spPr>
        <p:txBody>
          <a:bodyPr anchorCtr="0" anchor="t" bIns="91425" lIns="91425" spcFirstLastPara="1" rIns="91425" wrap="square" tIns="91425">
            <a:normAutofit/>
          </a:bodyPr>
          <a:lstStyle/>
          <a:p>
            <a:pPr indent="0" lvl="0" marL="0" rtl="0" algn="l">
              <a:lnSpc>
                <a:spcPct val="95000"/>
              </a:lnSpc>
              <a:spcBef>
                <a:spcPts val="0"/>
              </a:spcBef>
              <a:spcAft>
                <a:spcPts val="0"/>
              </a:spcAft>
              <a:buNone/>
            </a:pPr>
            <a:r>
              <a:rPr b="1" lang="en" sz="1430">
                <a:solidFill>
                  <a:srgbClr val="F26A0B"/>
                </a:solidFill>
              </a:rPr>
              <a:t>Customer Contract and Tenure</a:t>
            </a:r>
            <a:endParaRPr b="1" sz="1430">
              <a:solidFill>
                <a:srgbClr val="F26A0B"/>
              </a:solidFill>
            </a:endParaRPr>
          </a:p>
          <a:p>
            <a:pPr indent="0" lvl="0" marL="0" rtl="0" algn="l">
              <a:lnSpc>
                <a:spcPct val="95000"/>
              </a:lnSpc>
              <a:spcBef>
                <a:spcPts val="1200"/>
              </a:spcBef>
              <a:spcAft>
                <a:spcPts val="0"/>
              </a:spcAft>
              <a:buNone/>
            </a:pPr>
            <a:r>
              <a:rPr lang="en" sz="830"/>
              <a:t>One of the first things that we identified during our exploratory data analysis was that the number of months of tenure has a notable negative correlation (-0.352) with whether a customer has churned. As tenure increases, fewer customers churn. </a:t>
            </a:r>
            <a:r>
              <a:rPr lang="en" sz="830"/>
              <a:t>This led us to investigate the distribution of customers by the tenure of their contract with the company.</a:t>
            </a:r>
            <a:endParaRPr sz="830"/>
          </a:p>
          <a:p>
            <a:pPr indent="0" lvl="0" marL="0" rtl="0" algn="l">
              <a:lnSpc>
                <a:spcPct val="95000"/>
              </a:lnSpc>
              <a:spcBef>
                <a:spcPts val="1200"/>
              </a:spcBef>
              <a:spcAft>
                <a:spcPts val="0"/>
              </a:spcAft>
              <a:buNone/>
            </a:pPr>
            <a:r>
              <a:rPr lang="en" sz="830"/>
              <a:t>The graphs to the right show a clear </a:t>
            </a:r>
            <a:r>
              <a:rPr lang="en" sz="830"/>
              <a:t>pattern </a:t>
            </a:r>
            <a:r>
              <a:rPr lang="en" sz="830"/>
              <a:t>in the tenure of churning customers. There are large number of customers who leave the company before their contract has lasted 5 months. In fact, of the customers who have churned - nearly 40% of them did so within the first 5 months. </a:t>
            </a:r>
            <a:r>
              <a:rPr lang="en" sz="830"/>
              <a:t>This was </a:t>
            </a:r>
            <a:r>
              <a:rPr lang="en" sz="830"/>
              <a:t>744 of the total 1869 churning customers based on the dataset provided.</a:t>
            </a:r>
            <a:endParaRPr sz="830"/>
          </a:p>
          <a:p>
            <a:pPr indent="0" lvl="0" marL="0" rtl="0" algn="l">
              <a:lnSpc>
                <a:spcPct val="95000"/>
              </a:lnSpc>
              <a:spcBef>
                <a:spcPts val="1200"/>
              </a:spcBef>
              <a:spcAft>
                <a:spcPts val="1200"/>
              </a:spcAft>
              <a:buNone/>
            </a:pPr>
            <a:r>
              <a:rPr lang="en" sz="830"/>
              <a:t>This aligns </a:t>
            </a:r>
            <a:r>
              <a:rPr lang="en" sz="830"/>
              <a:t>with the fact that very few customers who left the company held a two-year contract; in contrast, almost half of those who were listed in the dataset as being on a month-to-month contract have left the company [see graph below].</a:t>
            </a:r>
            <a:endParaRPr sz="83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pic>
        <p:nvPicPr>
          <p:cNvPr id="76" name="Google Shape;76;p15"/>
          <p:cNvPicPr preferRelativeResize="0"/>
          <p:nvPr/>
        </p:nvPicPr>
        <p:blipFill>
          <a:blip r:embed="rId3">
            <a:alphaModFix/>
          </a:blip>
          <a:stretch>
            <a:fillRect/>
          </a:stretch>
        </p:blipFill>
        <p:spPr>
          <a:xfrm>
            <a:off x="8035275" y="0"/>
            <a:ext cx="1108724" cy="1024175"/>
          </a:xfrm>
          <a:prstGeom prst="rect">
            <a:avLst/>
          </a:prstGeom>
          <a:noFill/>
          <a:ln>
            <a:noFill/>
          </a:ln>
        </p:spPr>
      </p:pic>
      <p:sp>
        <p:nvSpPr>
          <p:cNvPr id="77" name="Google Shape;77;p15"/>
          <p:cNvSpPr txBox="1"/>
          <p:nvPr/>
        </p:nvSpPr>
        <p:spPr>
          <a:xfrm>
            <a:off x="396500" y="2751750"/>
            <a:ext cx="3687900" cy="481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lang="en" sz="700">
                <a:solidFill>
                  <a:schemeClr val="lt2"/>
                </a:solidFill>
                <a:latin typeface="Nunito"/>
                <a:ea typeface="Nunito"/>
                <a:cs typeface="Nunito"/>
                <a:sym typeface="Nunito"/>
              </a:rPr>
              <a:t>The feature importances of the model suggests that </a:t>
            </a:r>
            <a:r>
              <a:rPr b="1" lang="en" sz="700">
                <a:solidFill>
                  <a:schemeClr val="lt2"/>
                </a:solidFill>
                <a:latin typeface="Nunito"/>
                <a:ea typeface="Nunito"/>
                <a:cs typeface="Nunito"/>
                <a:sym typeface="Nunito"/>
              </a:rPr>
              <a:t>monthly charges</a:t>
            </a:r>
            <a:r>
              <a:rPr lang="en" sz="700">
                <a:solidFill>
                  <a:schemeClr val="lt2"/>
                </a:solidFill>
                <a:latin typeface="Nunito"/>
                <a:ea typeface="Nunito"/>
                <a:cs typeface="Nunito"/>
                <a:sym typeface="Nunito"/>
              </a:rPr>
              <a:t>, </a:t>
            </a:r>
            <a:r>
              <a:rPr b="1" lang="en" sz="700">
                <a:solidFill>
                  <a:schemeClr val="lt2"/>
                </a:solidFill>
                <a:latin typeface="Nunito"/>
                <a:ea typeface="Nunito"/>
                <a:cs typeface="Nunito"/>
                <a:sym typeface="Nunito"/>
              </a:rPr>
              <a:t>contract</a:t>
            </a:r>
            <a:r>
              <a:rPr lang="en" sz="700">
                <a:solidFill>
                  <a:schemeClr val="lt2"/>
                </a:solidFill>
                <a:latin typeface="Nunito"/>
                <a:ea typeface="Nunito"/>
                <a:cs typeface="Nunito"/>
                <a:sym typeface="Nunito"/>
              </a:rPr>
              <a:t> and </a:t>
            </a:r>
            <a:r>
              <a:rPr b="1" lang="en" sz="700">
                <a:solidFill>
                  <a:schemeClr val="lt2"/>
                </a:solidFill>
                <a:latin typeface="Nunito"/>
                <a:ea typeface="Nunito"/>
                <a:cs typeface="Nunito"/>
                <a:sym typeface="Nunito"/>
              </a:rPr>
              <a:t>tenure months</a:t>
            </a:r>
            <a:r>
              <a:rPr lang="en" sz="700">
                <a:solidFill>
                  <a:schemeClr val="lt2"/>
                </a:solidFill>
                <a:latin typeface="Nunito"/>
                <a:ea typeface="Nunito"/>
                <a:cs typeface="Nunito"/>
                <a:sym typeface="Nunito"/>
              </a:rPr>
              <a:t> are important to consider when predicting which customers will churn.</a:t>
            </a:r>
            <a:endParaRPr sz="700">
              <a:solidFill>
                <a:schemeClr val="lt2"/>
              </a:solidFill>
              <a:latin typeface="Nunito"/>
              <a:ea typeface="Nunito"/>
              <a:cs typeface="Nunito"/>
              <a:sym typeface="Nunito"/>
            </a:endParaRPr>
          </a:p>
        </p:txBody>
      </p:sp>
      <p:pic>
        <p:nvPicPr>
          <p:cNvPr id="78" name="Google Shape;78;p15"/>
          <p:cNvPicPr preferRelativeResize="0"/>
          <p:nvPr/>
        </p:nvPicPr>
        <p:blipFill>
          <a:blip r:embed="rId4">
            <a:alphaModFix/>
          </a:blip>
          <a:stretch>
            <a:fillRect/>
          </a:stretch>
        </p:blipFill>
        <p:spPr>
          <a:xfrm>
            <a:off x="352800" y="3249334"/>
            <a:ext cx="2168698" cy="1623943"/>
          </a:xfrm>
          <a:prstGeom prst="rect">
            <a:avLst/>
          </a:prstGeom>
          <a:noFill/>
          <a:ln>
            <a:noFill/>
          </a:ln>
        </p:spPr>
      </p:pic>
      <p:graphicFrame>
        <p:nvGraphicFramePr>
          <p:cNvPr id="79" name="Google Shape;79;p15"/>
          <p:cNvGraphicFramePr/>
          <p:nvPr/>
        </p:nvGraphicFramePr>
        <p:xfrm>
          <a:off x="2837375" y="3357088"/>
          <a:ext cx="3000000" cy="3000000"/>
        </p:xfrm>
        <a:graphic>
          <a:graphicData uri="http://schemas.openxmlformats.org/drawingml/2006/table">
            <a:tbl>
              <a:tblPr>
                <a:noFill/>
                <a:tableStyleId>{881A08CA-177B-49D1-9336-E8B2EB882012}</a:tableStyleId>
              </a:tblPr>
              <a:tblGrid>
                <a:gridCol w="425975"/>
                <a:gridCol w="425975"/>
                <a:gridCol w="425975"/>
              </a:tblGrid>
              <a:tr h="356500">
                <a:tc gridSpan="3">
                  <a:txBody>
                    <a:bodyPr/>
                    <a:lstStyle/>
                    <a:p>
                      <a:pPr indent="0" lvl="0" marL="0" rtl="0" algn="l">
                        <a:lnSpc>
                          <a:spcPct val="115000"/>
                        </a:lnSpc>
                        <a:spcBef>
                          <a:spcPts val="0"/>
                        </a:spcBef>
                        <a:spcAft>
                          <a:spcPts val="0"/>
                        </a:spcAft>
                        <a:buNone/>
                      </a:pPr>
                      <a:r>
                        <a:rPr lang="en" sz="600">
                          <a:solidFill>
                            <a:srgbClr val="F26A0B"/>
                          </a:solidFill>
                          <a:latin typeface="Nunito"/>
                          <a:ea typeface="Nunito"/>
                          <a:cs typeface="Nunito"/>
                          <a:sym typeface="Nunito"/>
                        </a:rPr>
                        <a:t>Random Forest (+GridSearch) Key Metrics</a:t>
                      </a:r>
                      <a:endParaRPr sz="400">
                        <a:solidFill>
                          <a:srgbClr val="F26A0B"/>
                        </a:solidFill>
                        <a:latin typeface="Nunito"/>
                        <a:ea typeface="Nunito"/>
                        <a:cs typeface="Nunito"/>
                        <a:sym typeface="Nuni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chemeClr val="lt2"/>
                      </a:solidFill>
                      <a:prstDash val="solid"/>
                      <a:round/>
                      <a:headEnd len="sm" w="sm" type="none"/>
                      <a:tailEnd len="sm" w="sm" type="none"/>
                    </a:lnB>
                  </a:tcPr>
                </a:tc>
                <a:tc hMerge="1"/>
                <a:tc hMerge="1"/>
              </a:tr>
              <a:tr h="135275">
                <a:tc>
                  <a:txBody>
                    <a:bodyPr/>
                    <a:lstStyle/>
                    <a:p>
                      <a:pPr indent="0" lvl="0" marL="0" rtl="0" algn="l">
                        <a:lnSpc>
                          <a:spcPct val="115000"/>
                        </a:lnSpc>
                        <a:spcBef>
                          <a:spcPts val="0"/>
                        </a:spcBef>
                        <a:spcAft>
                          <a:spcPts val="0"/>
                        </a:spcAft>
                        <a:buNone/>
                      </a:pPr>
                      <a:r>
                        <a:t/>
                      </a:r>
                      <a:endParaRPr sz="600">
                        <a:solidFill>
                          <a:schemeClr val="lt2"/>
                        </a:solidFill>
                        <a:latin typeface="Nunito"/>
                        <a:ea typeface="Nunito"/>
                        <a:cs typeface="Nunito"/>
                        <a:sym typeface="Nunito"/>
                      </a:endParaRPr>
                    </a:p>
                  </a:txBody>
                  <a:tcPr marT="19050" marB="19050" marR="28575" marL="28575" anchor="b">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600">
                          <a:solidFill>
                            <a:schemeClr val="lt2"/>
                          </a:solidFill>
                          <a:latin typeface="Nunito"/>
                          <a:ea typeface="Nunito"/>
                          <a:cs typeface="Nunito"/>
                          <a:sym typeface="Nunito"/>
                        </a:rPr>
                        <a:t>Train</a:t>
                      </a:r>
                      <a:endParaRPr sz="600">
                        <a:solidFill>
                          <a:schemeClr val="lt2"/>
                        </a:solidFill>
                        <a:latin typeface="Nunito"/>
                        <a:ea typeface="Nunito"/>
                        <a:cs typeface="Nunito"/>
                        <a:sym typeface="Nunito"/>
                      </a:endParaRPr>
                    </a:p>
                  </a:txBody>
                  <a:tcPr marT="19050" marB="19050" marR="28575" marL="28575" anchor="b">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600">
                          <a:solidFill>
                            <a:schemeClr val="lt2"/>
                          </a:solidFill>
                          <a:latin typeface="Nunito"/>
                          <a:ea typeface="Nunito"/>
                          <a:cs typeface="Nunito"/>
                          <a:sym typeface="Nunito"/>
                        </a:rPr>
                        <a:t>Test</a:t>
                      </a:r>
                      <a:endParaRPr sz="600">
                        <a:solidFill>
                          <a:schemeClr val="lt2"/>
                        </a:solidFill>
                        <a:latin typeface="Nunito"/>
                        <a:ea typeface="Nunito"/>
                        <a:cs typeface="Nunito"/>
                        <a:sym typeface="Nunito"/>
                      </a:endParaRPr>
                    </a:p>
                  </a:txBody>
                  <a:tcPr marT="19050" marB="19050" marR="28575" marL="28575" anchor="b">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r h="135275">
                <a:tc>
                  <a:txBody>
                    <a:bodyPr/>
                    <a:lstStyle/>
                    <a:p>
                      <a:pPr indent="0" lvl="0" marL="0" rtl="0" algn="l">
                        <a:lnSpc>
                          <a:spcPct val="115000"/>
                        </a:lnSpc>
                        <a:spcBef>
                          <a:spcPts val="0"/>
                        </a:spcBef>
                        <a:spcAft>
                          <a:spcPts val="0"/>
                        </a:spcAft>
                        <a:buNone/>
                      </a:pPr>
                      <a:r>
                        <a:rPr lang="en" sz="600">
                          <a:solidFill>
                            <a:schemeClr val="lt2"/>
                          </a:solidFill>
                          <a:latin typeface="Nunito"/>
                          <a:ea typeface="Nunito"/>
                          <a:cs typeface="Nunito"/>
                          <a:sym typeface="Nunito"/>
                        </a:rPr>
                        <a:t>Accuracy</a:t>
                      </a:r>
                      <a:endParaRPr sz="600">
                        <a:solidFill>
                          <a:schemeClr val="lt2"/>
                        </a:solidFill>
                        <a:latin typeface="Nunito"/>
                        <a:ea typeface="Nunito"/>
                        <a:cs typeface="Nunito"/>
                        <a:sym typeface="Nunito"/>
                      </a:endParaRPr>
                    </a:p>
                  </a:txBody>
                  <a:tcPr marT="19050" marB="19050" marR="28575" marL="28575" anchor="b">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600">
                          <a:solidFill>
                            <a:schemeClr val="lt2"/>
                          </a:solidFill>
                          <a:latin typeface="Nunito"/>
                          <a:ea typeface="Nunito"/>
                          <a:cs typeface="Nunito"/>
                          <a:sym typeface="Nunito"/>
                        </a:rPr>
                        <a:t>0.82</a:t>
                      </a:r>
                      <a:endParaRPr sz="600">
                        <a:solidFill>
                          <a:schemeClr val="lt2"/>
                        </a:solidFill>
                        <a:latin typeface="Nunito"/>
                        <a:ea typeface="Nunito"/>
                        <a:cs typeface="Nunito"/>
                        <a:sym typeface="Nunito"/>
                      </a:endParaRPr>
                    </a:p>
                  </a:txBody>
                  <a:tcPr marT="19050" marB="19050" marR="28575" marL="28575" anchor="b">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600">
                          <a:solidFill>
                            <a:schemeClr val="lt2"/>
                          </a:solidFill>
                          <a:latin typeface="Nunito"/>
                          <a:ea typeface="Nunito"/>
                          <a:cs typeface="Nunito"/>
                          <a:sym typeface="Nunito"/>
                        </a:rPr>
                        <a:t>0.78</a:t>
                      </a:r>
                      <a:endParaRPr sz="600">
                        <a:solidFill>
                          <a:schemeClr val="lt2"/>
                        </a:solidFill>
                        <a:latin typeface="Nunito"/>
                        <a:ea typeface="Nunito"/>
                        <a:cs typeface="Nunito"/>
                        <a:sym typeface="Nunito"/>
                      </a:endParaRPr>
                    </a:p>
                  </a:txBody>
                  <a:tcPr marT="19050" marB="19050" marR="28575" marL="28575" anchor="b">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r h="135275">
                <a:tc>
                  <a:txBody>
                    <a:bodyPr/>
                    <a:lstStyle/>
                    <a:p>
                      <a:pPr indent="0" lvl="0" marL="0" rtl="0" algn="l">
                        <a:lnSpc>
                          <a:spcPct val="115000"/>
                        </a:lnSpc>
                        <a:spcBef>
                          <a:spcPts val="0"/>
                        </a:spcBef>
                        <a:spcAft>
                          <a:spcPts val="0"/>
                        </a:spcAft>
                        <a:buNone/>
                      </a:pPr>
                      <a:r>
                        <a:rPr lang="en" sz="600">
                          <a:solidFill>
                            <a:schemeClr val="lt2"/>
                          </a:solidFill>
                          <a:latin typeface="Nunito"/>
                          <a:ea typeface="Nunito"/>
                          <a:cs typeface="Nunito"/>
                          <a:sym typeface="Nunito"/>
                        </a:rPr>
                        <a:t>Precision</a:t>
                      </a:r>
                      <a:endParaRPr sz="600">
                        <a:solidFill>
                          <a:schemeClr val="lt2"/>
                        </a:solidFill>
                        <a:latin typeface="Nunito"/>
                        <a:ea typeface="Nunito"/>
                        <a:cs typeface="Nunito"/>
                        <a:sym typeface="Nunito"/>
                      </a:endParaRPr>
                    </a:p>
                  </a:txBody>
                  <a:tcPr marT="19050" marB="19050" marR="28575" marL="28575" anchor="b">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600">
                          <a:solidFill>
                            <a:schemeClr val="lt2"/>
                          </a:solidFill>
                          <a:latin typeface="Nunito"/>
                          <a:ea typeface="Nunito"/>
                          <a:cs typeface="Nunito"/>
                          <a:sym typeface="Nunito"/>
                        </a:rPr>
                        <a:t>0.62</a:t>
                      </a:r>
                      <a:endParaRPr sz="600">
                        <a:solidFill>
                          <a:schemeClr val="lt2"/>
                        </a:solidFill>
                        <a:latin typeface="Nunito"/>
                        <a:ea typeface="Nunito"/>
                        <a:cs typeface="Nunito"/>
                        <a:sym typeface="Nunito"/>
                      </a:endParaRPr>
                    </a:p>
                  </a:txBody>
                  <a:tcPr marT="19050" marB="19050" marR="28575" marL="28575" anchor="b">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600">
                          <a:solidFill>
                            <a:schemeClr val="lt2"/>
                          </a:solidFill>
                          <a:latin typeface="Nunito"/>
                          <a:ea typeface="Nunito"/>
                          <a:cs typeface="Nunito"/>
                          <a:sym typeface="Nunito"/>
                        </a:rPr>
                        <a:t>0.53</a:t>
                      </a:r>
                      <a:endParaRPr sz="600">
                        <a:solidFill>
                          <a:schemeClr val="lt2"/>
                        </a:solidFill>
                        <a:latin typeface="Nunito"/>
                        <a:ea typeface="Nunito"/>
                        <a:cs typeface="Nunito"/>
                        <a:sym typeface="Nunito"/>
                      </a:endParaRPr>
                    </a:p>
                  </a:txBody>
                  <a:tcPr marT="19050" marB="19050" marR="28575" marL="28575" anchor="b">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r h="135275">
                <a:tc>
                  <a:txBody>
                    <a:bodyPr/>
                    <a:lstStyle/>
                    <a:p>
                      <a:pPr indent="0" lvl="0" marL="0" rtl="0" algn="l">
                        <a:lnSpc>
                          <a:spcPct val="115000"/>
                        </a:lnSpc>
                        <a:spcBef>
                          <a:spcPts val="0"/>
                        </a:spcBef>
                        <a:spcAft>
                          <a:spcPts val="0"/>
                        </a:spcAft>
                        <a:buNone/>
                      </a:pPr>
                      <a:r>
                        <a:rPr lang="en" sz="600">
                          <a:solidFill>
                            <a:schemeClr val="lt2"/>
                          </a:solidFill>
                          <a:latin typeface="Nunito"/>
                          <a:ea typeface="Nunito"/>
                          <a:cs typeface="Nunito"/>
                          <a:sym typeface="Nunito"/>
                        </a:rPr>
                        <a:t>Recall</a:t>
                      </a:r>
                      <a:endParaRPr sz="600">
                        <a:solidFill>
                          <a:schemeClr val="lt2"/>
                        </a:solidFill>
                        <a:latin typeface="Nunito"/>
                        <a:ea typeface="Nunito"/>
                        <a:cs typeface="Nunito"/>
                        <a:sym typeface="Nunito"/>
                      </a:endParaRPr>
                    </a:p>
                  </a:txBody>
                  <a:tcPr marT="19050" marB="19050" marR="28575" marL="28575" anchor="b">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600">
                          <a:solidFill>
                            <a:schemeClr val="lt2"/>
                          </a:solidFill>
                          <a:latin typeface="Nunito"/>
                          <a:ea typeface="Nunito"/>
                          <a:cs typeface="Nunito"/>
                          <a:sym typeface="Nunito"/>
                        </a:rPr>
                        <a:t>0.87</a:t>
                      </a:r>
                      <a:endParaRPr sz="600">
                        <a:solidFill>
                          <a:schemeClr val="lt2"/>
                        </a:solidFill>
                        <a:latin typeface="Nunito"/>
                        <a:ea typeface="Nunito"/>
                        <a:cs typeface="Nunito"/>
                        <a:sym typeface="Nunito"/>
                      </a:endParaRPr>
                    </a:p>
                  </a:txBody>
                  <a:tcPr marT="19050" marB="19050" marR="28575" marL="28575" anchor="b">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600">
                          <a:solidFill>
                            <a:schemeClr val="lt2"/>
                          </a:solidFill>
                          <a:latin typeface="Nunito"/>
                          <a:ea typeface="Nunito"/>
                          <a:cs typeface="Nunito"/>
                          <a:sym typeface="Nunito"/>
                        </a:rPr>
                        <a:t>0.76</a:t>
                      </a:r>
                      <a:endParaRPr sz="600">
                        <a:solidFill>
                          <a:schemeClr val="lt2"/>
                        </a:solidFill>
                        <a:latin typeface="Nunito"/>
                        <a:ea typeface="Nunito"/>
                        <a:cs typeface="Nunito"/>
                        <a:sym typeface="Nunito"/>
                      </a:endParaRPr>
                    </a:p>
                  </a:txBody>
                  <a:tcPr marT="19050" marB="19050" marR="28575" marL="28575" anchor="b">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r h="135275">
                <a:tc>
                  <a:txBody>
                    <a:bodyPr/>
                    <a:lstStyle/>
                    <a:p>
                      <a:pPr indent="0" lvl="0" marL="0" rtl="0" algn="l">
                        <a:lnSpc>
                          <a:spcPct val="115000"/>
                        </a:lnSpc>
                        <a:spcBef>
                          <a:spcPts val="0"/>
                        </a:spcBef>
                        <a:spcAft>
                          <a:spcPts val="0"/>
                        </a:spcAft>
                        <a:buNone/>
                      </a:pPr>
                      <a:r>
                        <a:rPr lang="en" sz="600">
                          <a:solidFill>
                            <a:schemeClr val="lt2"/>
                          </a:solidFill>
                          <a:latin typeface="Nunito"/>
                          <a:ea typeface="Nunito"/>
                          <a:cs typeface="Nunito"/>
                          <a:sym typeface="Nunito"/>
                        </a:rPr>
                        <a:t>F1</a:t>
                      </a:r>
                      <a:endParaRPr sz="600">
                        <a:solidFill>
                          <a:schemeClr val="lt2"/>
                        </a:solidFill>
                        <a:latin typeface="Nunito"/>
                        <a:ea typeface="Nunito"/>
                        <a:cs typeface="Nunito"/>
                        <a:sym typeface="Nunito"/>
                      </a:endParaRPr>
                    </a:p>
                  </a:txBody>
                  <a:tcPr marT="19050" marB="19050" marR="28575" marL="28575" anchor="b">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600">
                          <a:solidFill>
                            <a:schemeClr val="lt2"/>
                          </a:solidFill>
                          <a:latin typeface="Nunito"/>
                          <a:ea typeface="Nunito"/>
                          <a:cs typeface="Nunito"/>
                          <a:sym typeface="Nunito"/>
                        </a:rPr>
                        <a:t>0.72</a:t>
                      </a:r>
                      <a:endParaRPr sz="600">
                        <a:solidFill>
                          <a:schemeClr val="lt2"/>
                        </a:solidFill>
                        <a:latin typeface="Nunito"/>
                        <a:ea typeface="Nunito"/>
                        <a:cs typeface="Nunito"/>
                        <a:sym typeface="Nunito"/>
                      </a:endParaRPr>
                    </a:p>
                  </a:txBody>
                  <a:tcPr marT="19050" marB="19050" marR="28575" marL="28575" anchor="b">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600">
                          <a:solidFill>
                            <a:schemeClr val="lt2"/>
                          </a:solidFill>
                          <a:latin typeface="Nunito"/>
                          <a:ea typeface="Nunito"/>
                          <a:cs typeface="Nunito"/>
                          <a:sym typeface="Nunito"/>
                        </a:rPr>
                        <a:t>0.63</a:t>
                      </a:r>
                      <a:endParaRPr sz="600">
                        <a:solidFill>
                          <a:schemeClr val="lt2"/>
                        </a:solidFill>
                        <a:latin typeface="Nunito"/>
                        <a:ea typeface="Nunito"/>
                        <a:cs typeface="Nunito"/>
                        <a:sym typeface="Nunito"/>
                      </a:endParaRPr>
                    </a:p>
                  </a:txBody>
                  <a:tcPr marT="19050" marB="19050" marR="28575" marL="28575" anchor="b">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bl>
          </a:graphicData>
        </a:graphic>
      </p:graphicFrame>
      <p:graphicFrame>
        <p:nvGraphicFramePr>
          <p:cNvPr id="80" name="Google Shape;80;p15"/>
          <p:cNvGraphicFramePr/>
          <p:nvPr/>
        </p:nvGraphicFramePr>
        <p:xfrm>
          <a:off x="5013288" y="3351900"/>
          <a:ext cx="3000000" cy="3000000"/>
        </p:xfrm>
        <a:graphic>
          <a:graphicData uri="http://schemas.openxmlformats.org/drawingml/2006/table">
            <a:tbl>
              <a:tblPr>
                <a:noFill/>
                <a:tableStyleId>{881A08CA-177B-49D1-9336-E8B2EB882012}</a:tableStyleId>
              </a:tblPr>
              <a:tblGrid>
                <a:gridCol w="425975"/>
                <a:gridCol w="425975"/>
                <a:gridCol w="425975"/>
              </a:tblGrid>
              <a:tr h="389825">
                <a:tc gridSpan="3">
                  <a:txBody>
                    <a:bodyPr/>
                    <a:lstStyle/>
                    <a:p>
                      <a:pPr indent="0" lvl="0" marL="0" rtl="0" algn="l">
                        <a:lnSpc>
                          <a:spcPct val="115000"/>
                        </a:lnSpc>
                        <a:spcBef>
                          <a:spcPts val="0"/>
                        </a:spcBef>
                        <a:spcAft>
                          <a:spcPts val="0"/>
                        </a:spcAft>
                        <a:buNone/>
                      </a:pPr>
                      <a:r>
                        <a:rPr lang="en" sz="600">
                          <a:solidFill>
                            <a:srgbClr val="F26A0B"/>
                          </a:solidFill>
                          <a:latin typeface="Nunito"/>
                          <a:ea typeface="Nunito"/>
                          <a:cs typeface="Nunito"/>
                          <a:sym typeface="Nunito"/>
                        </a:rPr>
                        <a:t>Logistic Regression Key Metrics</a:t>
                      </a:r>
                      <a:endParaRPr sz="600">
                        <a:solidFill>
                          <a:srgbClr val="F26A0B"/>
                        </a:solidFill>
                        <a:latin typeface="Nunito"/>
                        <a:ea typeface="Nunito"/>
                        <a:cs typeface="Nunito"/>
                        <a:sym typeface="Nuni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10575">
                      <a:solidFill>
                        <a:schemeClr val="lt2"/>
                      </a:solidFill>
                      <a:prstDash val="solid"/>
                      <a:round/>
                      <a:headEnd len="sm" w="sm" type="none"/>
                      <a:tailEnd len="sm" w="sm" type="none"/>
                    </a:lnB>
                  </a:tcPr>
                </a:tc>
                <a:tc hMerge="1"/>
                <a:tc hMerge="1"/>
              </a:tr>
              <a:tr h="135275">
                <a:tc>
                  <a:txBody>
                    <a:bodyPr/>
                    <a:lstStyle/>
                    <a:p>
                      <a:pPr indent="0" lvl="0" marL="0" rtl="0" algn="l">
                        <a:lnSpc>
                          <a:spcPct val="115000"/>
                        </a:lnSpc>
                        <a:spcBef>
                          <a:spcPts val="0"/>
                        </a:spcBef>
                        <a:spcAft>
                          <a:spcPts val="0"/>
                        </a:spcAft>
                        <a:buNone/>
                      </a:pPr>
                      <a:r>
                        <a:t/>
                      </a:r>
                      <a:endParaRPr sz="600">
                        <a:solidFill>
                          <a:schemeClr val="lt2"/>
                        </a:solidFill>
                        <a:latin typeface="Nunito"/>
                        <a:ea typeface="Nunito"/>
                        <a:cs typeface="Nunito"/>
                        <a:sym typeface="Nunito"/>
                      </a:endParaRPr>
                    </a:p>
                  </a:txBody>
                  <a:tcPr marT="19050" marB="19050" marR="28575" marL="28575" anchor="b">
                    <a:lnL cap="flat" cmpd="sng" w="10575">
                      <a:solidFill>
                        <a:schemeClr val="lt2"/>
                      </a:solidFill>
                      <a:prstDash val="solid"/>
                      <a:round/>
                      <a:headEnd len="sm" w="sm" type="none"/>
                      <a:tailEnd len="sm" w="sm" type="none"/>
                    </a:lnL>
                    <a:lnR cap="flat" cmpd="sng" w="10575">
                      <a:solidFill>
                        <a:schemeClr val="lt2"/>
                      </a:solidFill>
                      <a:prstDash val="solid"/>
                      <a:round/>
                      <a:headEnd len="sm" w="sm" type="none"/>
                      <a:tailEnd len="sm" w="sm" type="none"/>
                    </a:lnR>
                    <a:lnT cap="flat" cmpd="sng" w="10575">
                      <a:solidFill>
                        <a:schemeClr val="lt2"/>
                      </a:solidFill>
                      <a:prstDash val="solid"/>
                      <a:round/>
                      <a:headEnd len="sm" w="sm" type="none"/>
                      <a:tailEnd len="sm" w="sm" type="none"/>
                    </a:lnT>
                    <a:lnB cap="flat" cmpd="sng" w="10575">
                      <a:solidFill>
                        <a:schemeClr val="lt2"/>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600">
                          <a:solidFill>
                            <a:schemeClr val="lt2"/>
                          </a:solidFill>
                          <a:latin typeface="Nunito"/>
                          <a:ea typeface="Nunito"/>
                          <a:cs typeface="Nunito"/>
                          <a:sym typeface="Nunito"/>
                        </a:rPr>
                        <a:t>Train</a:t>
                      </a:r>
                      <a:endParaRPr sz="600">
                        <a:solidFill>
                          <a:schemeClr val="lt2"/>
                        </a:solidFill>
                        <a:latin typeface="Nunito"/>
                        <a:ea typeface="Nunito"/>
                        <a:cs typeface="Nunito"/>
                        <a:sym typeface="Nunito"/>
                      </a:endParaRPr>
                    </a:p>
                  </a:txBody>
                  <a:tcPr marT="19050" marB="19050" marR="28575" marL="28575" anchor="b">
                    <a:lnL cap="flat" cmpd="sng" w="10575">
                      <a:solidFill>
                        <a:schemeClr val="lt2"/>
                      </a:solidFill>
                      <a:prstDash val="solid"/>
                      <a:round/>
                      <a:headEnd len="sm" w="sm" type="none"/>
                      <a:tailEnd len="sm" w="sm" type="none"/>
                    </a:lnL>
                    <a:lnR cap="flat" cmpd="sng" w="10575">
                      <a:solidFill>
                        <a:schemeClr val="lt2"/>
                      </a:solidFill>
                      <a:prstDash val="solid"/>
                      <a:round/>
                      <a:headEnd len="sm" w="sm" type="none"/>
                      <a:tailEnd len="sm" w="sm" type="none"/>
                    </a:lnR>
                    <a:lnT cap="flat" cmpd="sng" w="10575">
                      <a:solidFill>
                        <a:schemeClr val="lt2"/>
                      </a:solidFill>
                      <a:prstDash val="solid"/>
                      <a:round/>
                      <a:headEnd len="sm" w="sm" type="none"/>
                      <a:tailEnd len="sm" w="sm" type="none"/>
                    </a:lnT>
                    <a:lnB cap="flat" cmpd="sng" w="10575">
                      <a:solidFill>
                        <a:schemeClr val="lt2"/>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600">
                          <a:solidFill>
                            <a:schemeClr val="lt2"/>
                          </a:solidFill>
                          <a:latin typeface="Nunito"/>
                          <a:ea typeface="Nunito"/>
                          <a:cs typeface="Nunito"/>
                          <a:sym typeface="Nunito"/>
                        </a:rPr>
                        <a:t>Test</a:t>
                      </a:r>
                      <a:endParaRPr sz="600">
                        <a:solidFill>
                          <a:schemeClr val="lt2"/>
                        </a:solidFill>
                        <a:latin typeface="Nunito"/>
                        <a:ea typeface="Nunito"/>
                        <a:cs typeface="Nunito"/>
                        <a:sym typeface="Nunito"/>
                      </a:endParaRPr>
                    </a:p>
                  </a:txBody>
                  <a:tcPr marT="19050" marB="19050" marR="28575" marL="28575" anchor="b">
                    <a:lnL cap="flat" cmpd="sng" w="10575">
                      <a:solidFill>
                        <a:schemeClr val="lt2"/>
                      </a:solidFill>
                      <a:prstDash val="solid"/>
                      <a:round/>
                      <a:headEnd len="sm" w="sm" type="none"/>
                      <a:tailEnd len="sm" w="sm" type="none"/>
                    </a:lnL>
                    <a:lnR cap="flat" cmpd="sng" w="10575">
                      <a:solidFill>
                        <a:schemeClr val="lt2"/>
                      </a:solidFill>
                      <a:prstDash val="solid"/>
                      <a:round/>
                      <a:headEnd len="sm" w="sm" type="none"/>
                      <a:tailEnd len="sm" w="sm" type="none"/>
                    </a:lnR>
                    <a:lnT cap="flat" cmpd="sng" w="10575">
                      <a:solidFill>
                        <a:schemeClr val="lt2"/>
                      </a:solidFill>
                      <a:prstDash val="solid"/>
                      <a:round/>
                      <a:headEnd len="sm" w="sm" type="none"/>
                      <a:tailEnd len="sm" w="sm" type="none"/>
                    </a:lnT>
                    <a:lnB cap="flat" cmpd="sng" w="10575">
                      <a:solidFill>
                        <a:schemeClr val="lt2"/>
                      </a:solidFill>
                      <a:prstDash val="solid"/>
                      <a:round/>
                      <a:headEnd len="sm" w="sm" type="none"/>
                      <a:tailEnd len="sm" w="sm" type="none"/>
                    </a:lnB>
                  </a:tcPr>
                </a:tc>
              </a:tr>
              <a:tr h="135275">
                <a:tc>
                  <a:txBody>
                    <a:bodyPr/>
                    <a:lstStyle/>
                    <a:p>
                      <a:pPr indent="0" lvl="0" marL="0" rtl="0" algn="l">
                        <a:lnSpc>
                          <a:spcPct val="115000"/>
                        </a:lnSpc>
                        <a:spcBef>
                          <a:spcPts val="0"/>
                        </a:spcBef>
                        <a:spcAft>
                          <a:spcPts val="0"/>
                        </a:spcAft>
                        <a:buNone/>
                      </a:pPr>
                      <a:r>
                        <a:rPr lang="en" sz="600">
                          <a:solidFill>
                            <a:schemeClr val="lt2"/>
                          </a:solidFill>
                          <a:latin typeface="Nunito"/>
                          <a:ea typeface="Nunito"/>
                          <a:cs typeface="Nunito"/>
                          <a:sym typeface="Nunito"/>
                        </a:rPr>
                        <a:t>Accuracy</a:t>
                      </a:r>
                      <a:endParaRPr sz="600">
                        <a:solidFill>
                          <a:schemeClr val="lt2"/>
                        </a:solidFill>
                        <a:latin typeface="Nunito"/>
                        <a:ea typeface="Nunito"/>
                        <a:cs typeface="Nunito"/>
                        <a:sym typeface="Nunito"/>
                      </a:endParaRPr>
                    </a:p>
                  </a:txBody>
                  <a:tcPr marT="19050" marB="19050" marR="28575" marL="28575" anchor="b">
                    <a:lnL cap="flat" cmpd="sng" w="10575">
                      <a:solidFill>
                        <a:schemeClr val="lt2"/>
                      </a:solidFill>
                      <a:prstDash val="solid"/>
                      <a:round/>
                      <a:headEnd len="sm" w="sm" type="none"/>
                      <a:tailEnd len="sm" w="sm" type="none"/>
                    </a:lnL>
                    <a:lnR cap="flat" cmpd="sng" w="10575">
                      <a:solidFill>
                        <a:schemeClr val="lt2"/>
                      </a:solidFill>
                      <a:prstDash val="solid"/>
                      <a:round/>
                      <a:headEnd len="sm" w="sm" type="none"/>
                      <a:tailEnd len="sm" w="sm" type="none"/>
                    </a:lnR>
                    <a:lnT cap="flat" cmpd="sng" w="10575">
                      <a:solidFill>
                        <a:schemeClr val="lt2"/>
                      </a:solidFill>
                      <a:prstDash val="solid"/>
                      <a:round/>
                      <a:headEnd len="sm" w="sm" type="none"/>
                      <a:tailEnd len="sm" w="sm" type="none"/>
                    </a:lnT>
                    <a:lnB cap="flat" cmpd="sng" w="10575">
                      <a:solidFill>
                        <a:schemeClr val="lt2"/>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600">
                          <a:solidFill>
                            <a:schemeClr val="lt2"/>
                          </a:solidFill>
                          <a:latin typeface="Nunito"/>
                          <a:ea typeface="Nunito"/>
                          <a:cs typeface="Nunito"/>
                          <a:sym typeface="Nunito"/>
                        </a:rPr>
                        <a:t>0.81</a:t>
                      </a:r>
                      <a:endParaRPr sz="600">
                        <a:solidFill>
                          <a:schemeClr val="lt2"/>
                        </a:solidFill>
                        <a:latin typeface="Nunito"/>
                        <a:ea typeface="Nunito"/>
                        <a:cs typeface="Nunito"/>
                        <a:sym typeface="Nunito"/>
                      </a:endParaRPr>
                    </a:p>
                  </a:txBody>
                  <a:tcPr marT="19050" marB="19050" marR="28575" marL="28575" anchor="b">
                    <a:lnL cap="flat" cmpd="sng" w="10575">
                      <a:solidFill>
                        <a:schemeClr val="lt2"/>
                      </a:solidFill>
                      <a:prstDash val="solid"/>
                      <a:round/>
                      <a:headEnd len="sm" w="sm" type="none"/>
                      <a:tailEnd len="sm" w="sm" type="none"/>
                    </a:lnL>
                    <a:lnR cap="flat" cmpd="sng" w="10575">
                      <a:solidFill>
                        <a:schemeClr val="lt2"/>
                      </a:solidFill>
                      <a:prstDash val="solid"/>
                      <a:round/>
                      <a:headEnd len="sm" w="sm" type="none"/>
                      <a:tailEnd len="sm" w="sm" type="none"/>
                    </a:lnR>
                    <a:lnT cap="flat" cmpd="sng" w="10575">
                      <a:solidFill>
                        <a:schemeClr val="lt2"/>
                      </a:solidFill>
                      <a:prstDash val="solid"/>
                      <a:round/>
                      <a:headEnd len="sm" w="sm" type="none"/>
                      <a:tailEnd len="sm" w="sm" type="none"/>
                    </a:lnT>
                    <a:lnB cap="flat" cmpd="sng" w="10575">
                      <a:solidFill>
                        <a:schemeClr val="lt2"/>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600">
                          <a:solidFill>
                            <a:schemeClr val="lt2"/>
                          </a:solidFill>
                          <a:latin typeface="Nunito"/>
                          <a:ea typeface="Nunito"/>
                          <a:cs typeface="Nunito"/>
                          <a:sym typeface="Nunito"/>
                        </a:rPr>
                        <a:t>0.81</a:t>
                      </a:r>
                      <a:endParaRPr sz="600">
                        <a:solidFill>
                          <a:schemeClr val="lt2"/>
                        </a:solidFill>
                        <a:latin typeface="Nunito"/>
                        <a:ea typeface="Nunito"/>
                        <a:cs typeface="Nunito"/>
                        <a:sym typeface="Nunito"/>
                      </a:endParaRPr>
                    </a:p>
                  </a:txBody>
                  <a:tcPr marT="19050" marB="19050" marR="28575" marL="28575" anchor="b">
                    <a:lnL cap="flat" cmpd="sng" w="10575">
                      <a:solidFill>
                        <a:schemeClr val="lt2"/>
                      </a:solidFill>
                      <a:prstDash val="solid"/>
                      <a:round/>
                      <a:headEnd len="sm" w="sm" type="none"/>
                      <a:tailEnd len="sm" w="sm" type="none"/>
                    </a:lnL>
                    <a:lnR cap="flat" cmpd="sng" w="10575">
                      <a:solidFill>
                        <a:schemeClr val="lt2"/>
                      </a:solidFill>
                      <a:prstDash val="solid"/>
                      <a:round/>
                      <a:headEnd len="sm" w="sm" type="none"/>
                      <a:tailEnd len="sm" w="sm" type="none"/>
                    </a:lnR>
                    <a:lnT cap="flat" cmpd="sng" w="10575">
                      <a:solidFill>
                        <a:schemeClr val="lt2"/>
                      </a:solidFill>
                      <a:prstDash val="solid"/>
                      <a:round/>
                      <a:headEnd len="sm" w="sm" type="none"/>
                      <a:tailEnd len="sm" w="sm" type="none"/>
                    </a:lnT>
                    <a:lnB cap="flat" cmpd="sng" w="10575">
                      <a:solidFill>
                        <a:schemeClr val="lt2"/>
                      </a:solidFill>
                      <a:prstDash val="solid"/>
                      <a:round/>
                      <a:headEnd len="sm" w="sm" type="none"/>
                      <a:tailEnd len="sm" w="sm" type="none"/>
                    </a:lnB>
                  </a:tcPr>
                </a:tc>
              </a:tr>
              <a:tr h="135275">
                <a:tc>
                  <a:txBody>
                    <a:bodyPr/>
                    <a:lstStyle/>
                    <a:p>
                      <a:pPr indent="0" lvl="0" marL="0" rtl="0" algn="l">
                        <a:lnSpc>
                          <a:spcPct val="115000"/>
                        </a:lnSpc>
                        <a:spcBef>
                          <a:spcPts val="0"/>
                        </a:spcBef>
                        <a:spcAft>
                          <a:spcPts val="0"/>
                        </a:spcAft>
                        <a:buNone/>
                      </a:pPr>
                      <a:r>
                        <a:rPr lang="en" sz="600">
                          <a:solidFill>
                            <a:schemeClr val="lt2"/>
                          </a:solidFill>
                          <a:latin typeface="Nunito"/>
                          <a:ea typeface="Nunito"/>
                          <a:cs typeface="Nunito"/>
                          <a:sym typeface="Nunito"/>
                        </a:rPr>
                        <a:t>Precision</a:t>
                      </a:r>
                      <a:endParaRPr sz="600">
                        <a:solidFill>
                          <a:schemeClr val="lt2"/>
                        </a:solidFill>
                        <a:latin typeface="Nunito"/>
                        <a:ea typeface="Nunito"/>
                        <a:cs typeface="Nunito"/>
                        <a:sym typeface="Nunito"/>
                      </a:endParaRPr>
                    </a:p>
                  </a:txBody>
                  <a:tcPr marT="19050" marB="19050" marR="28575" marL="28575" anchor="b">
                    <a:lnL cap="flat" cmpd="sng" w="10575">
                      <a:solidFill>
                        <a:schemeClr val="lt2"/>
                      </a:solidFill>
                      <a:prstDash val="solid"/>
                      <a:round/>
                      <a:headEnd len="sm" w="sm" type="none"/>
                      <a:tailEnd len="sm" w="sm" type="none"/>
                    </a:lnL>
                    <a:lnR cap="flat" cmpd="sng" w="10575">
                      <a:solidFill>
                        <a:schemeClr val="lt2"/>
                      </a:solidFill>
                      <a:prstDash val="solid"/>
                      <a:round/>
                      <a:headEnd len="sm" w="sm" type="none"/>
                      <a:tailEnd len="sm" w="sm" type="none"/>
                    </a:lnR>
                    <a:lnT cap="flat" cmpd="sng" w="10575">
                      <a:solidFill>
                        <a:schemeClr val="lt2"/>
                      </a:solidFill>
                      <a:prstDash val="solid"/>
                      <a:round/>
                      <a:headEnd len="sm" w="sm" type="none"/>
                      <a:tailEnd len="sm" w="sm" type="none"/>
                    </a:lnT>
                    <a:lnB cap="flat" cmpd="sng" w="10575">
                      <a:solidFill>
                        <a:schemeClr val="lt2"/>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600">
                          <a:solidFill>
                            <a:schemeClr val="lt2"/>
                          </a:solidFill>
                          <a:latin typeface="Nunito"/>
                          <a:ea typeface="Nunito"/>
                          <a:cs typeface="Nunito"/>
                          <a:sym typeface="Nunito"/>
                        </a:rPr>
                        <a:t>0.67</a:t>
                      </a:r>
                      <a:endParaRPr sz="600">
                        <a:solidFill>
                          <a:schemeClr val="lt2"/>
                        </a:solidFill>
                        <a:latin typeface="Nunito"/>
                        <a:ea typeface="Nunito"/>
                        <a:cs typeface="Nunito"/>
                        <a:sym typeface="Nunito"/>
                      </a:endParaRPr>
                    </a:p>
                  </a:txBody>
                  <a:tcPr marT="19050" marB="19050" marR="28575" marL="28575" anchor="b">
                    <a:lnL cap="flat" cmpd="sng" w="10575">
                      <a:solidFill>
                        <a:schemeClr val="lt2"/>
                      </a:solidFill>
                      <a:prstDash val="solid"/>
                      <a:round/>
                      <a:headEnd len="sm" w="sm" type="none"/>
                      <a:tailEnd len="sm" w="sm" type="none"/>
                    </a:lnL>
                    <a:lnR cap="flat" cmpd="sng" w="10575">
                      <a:solidFill>
                        <a:schemeClr val="lt2"/>
                      </a:solidFill>
                      <a:prstDash val="solid"/>
                      <a:round/>
                      <a:headEnd len="sm" w="sm" type="none"/>
                      <a:tailEnd len="sm" w="sm" type="none"/>
                    </a:lnR>
                    <a:lnT cap="flat" cmpd="sng" w="10575">
                      <a:solidFill>
                        <a:schemeClr val="lt2"/>
                      </a:solidFill>
                      <a:prstDash val="solid"/>
                      <a:round/>
                      <a:headEnd len="sm" w="sm" type="none"/>
                      <a:tailEnd len="sm" w="sm" type="none"/>
                    </a:lnT>
                    <a:lnB cap="flat" cmpd="sng" w="10575">
                      <a:solidFill>
                        <a:schemeClr val="lt2"/>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600">
                          <a:solidFill>
                            <a:schemeClr val="lt2"/>
                          </a:solidFill>
                          <a:latin typeface="Nunito"/>
                          <a:ea typeface="Nunito"/>
                          <a:cs typeface="Nunito"/>
                          <a:sym typeface="Nunito"/>
                        </a:rPr>
                        <a:t>0.64</a:t>
                      </a:r>
                      <a:endParaRPr sz="600">
                        <a:solidFill>
                          <a:schemeClr val="lt2"/>
                        </a:solidFill>
                        <a:latin typeface="Nunito"/>
                        <a:ea typeface="Nunito"/>
                        <a:cs typeface="Nunito"/>
                        <a:sym typeface="Nunito"/>
                      </a:endParaRPr>
                    </a:p>
                  </a:txBody>
                  <a:tcPr marT="19050" marB="19050" marR="28575" marL="28575" anchor="b">
                    <a:lnL cap="flat" cmpd="sng" w="10575">
                      <a:solidFill>
                        <a:schemeClr val="lt2"/>
                      </a:solidFill>
                      <a:prstDash val="solid"/>
                      <a:round/>
                      <a:headEnd len="sm" w="sm" type="none"/>
                      <a:tailEnd len="sm" w="sm" type="none"/>
                    </a:lnL>
                    <a:lnR cap="flat" cmpd="sng" w="10575">
                      <a:solidFill>
                        <a:schemeClr val="lt2"/>
                      </a:solidFill>
                      <a:prstDash val="solid"/>
                      <a:round/>
                      <a:headEnd len="sm" w="sm" type="none"/>
                      <a:tailEnd len="sm" w="sm" type="none"/>
                    </a:lnR>
                    <a:lnT cap="flat" cmpd="sng" w="10575">
                      <a:solidFill>
                        <a:schemeClr val="lt2"/>
                      </a:solidFill>
                      <a:prstDash val="solid"/>
                      <a:round/>
                      <a:headEnd len="sm" w="sm" type="none"/>
                      <a:tailEnd len="sm" w="sm" type="none"/>
                    </a:lnT>
                    <a:lnB cap="flat" cmpd="sng" w="10575">
                      <a:solidFill>
                        <a:schemeClr val="lt2"/>
                      </a:solidFill>
                      <a:prstDash val="solid"/>
                      <a:round/>
                      <a:headEnd len="sm" w="sm" type="none"/>
                      <a:tailEnd len="sm" w="sm" type="none"/>
                    </a:lnB>
                  </a:tcPr>
                </a:tc>
              </a:tr>
              <a:tr h="135275">
                <a:tc>
                  <a:txBody>
                    <a:bodyPr/>
                    <a:lstStyle/>
                    <a:p>
                      <a:pPr indent="0" lvl="0" marL="0" rtl="0" algn="l">
                        <a:lnSpc>
                          <a:spcPct val="115000"/>
                        </a:lnSpc>
                        <a:spcBef>
                          <a:spcPts val="0"/>
                        </a:spcBef>
                        <a:spcAft>
                          <a:spcPts val="0"/>
                        </a:spcAft>
                        <a:buNone/>
                      </a:pPr>
                      <a:r>
                        <a:rPr lang="en" sz="600">
                          <a:solidFill>
                            <a:schemeClr val="lt2"/>
                          </a:solidFill>
                          <a:latin typeface="Nunito"/>
                          <a:ea typeface="Nunito"/>
                          <a:cs typeface="Nunito"/>
                          <a:sym typeface="Nunito"/>
                        </a:rPr>
                        <a:t>Recall</a:t>
                      </a:r>
                      <a:endParaRPr sz="600">
                        <a:solidFill>
                          <a:schemeClr val="lt2"/>
                        </a:solidFill>
                        <a:latin typeface="Nunito"/>
                        <a:ea typeface="Nunito"/>
                        <a:cs typeface="Nunito"/>
                        <a:sym typeface="Nunito"/>
                      </a:endParaRPr>
                    </a:p>
                  </a:txBody>
                  <a:tcPr marT="19050" marB="19050" marR="28575" marL="28575" anchor="b">
                    <a:lnL cap="flat" cmpd="sng" w="10575">
                      <a:solidFill>
                        <a:schemeClr val="lt2"/>
                      </a:solidFill>
                      <a:prstDash val="solid"/>
                      <a:round/>
                      <a:headEnd len="sm" w="sm" type="none"/>
                      <a:tailEnd len="sm" w="sm" type="none"/>
                    </a:lnL>
                    <a:lnR cap="flat" cmpd="sng" w="10575">
                      <a:solidFill>
                        <a:schemeClr val="lt2"/>
                      </a:solidFill>
                      <a:prstDash val="solid"/>
                      <a:round/>
                      <a:headEnd len="sm" w="sm" type="none"/>
                      <a:tailEnd len="sm" w="sm" type="none"/>
                    </a:lnR>
                    <a:lnT cap="flat" cmpd="sng" w="10575">
                      <a:solidFill>
                        <a:schemeClr val="lt2"/>
                      </a:solidFill>
                      <a:prstDash val="solid"/>
                      <a:round/>
                      <a:headEnd len="sm" w="sm" type="none"/>
                      <a:tailEnd len="sm" w="sm" type="none"/>
                    </a:lnT>
                    <a:lnB cap="flat" cmpd="sng" w="10575">
                      <a:solidFill>
                        <a:schemeClr val="lt2"/>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600">
                          <a:solidFill>
                            <a:schemeClr val="lt2"/>
                          </a:solidFill>
                          <a:latin typeface="Nunito"/>
                          <a:ea typeface="Nunito"/>
                          <a:cs typeface="Nunito"/>
                          <a:sym typeface="Nunito"/>
                        </a:rPr>
                        <a:t>0.59</a:t>
                      </a:r>
                      <a:endParaRPr sz="600">
                        <a:solidFill>
                          <a:schemeClr val="lt2"/>
                        </a:solidFill>
                        <a:latin typeface="Nunito"/>
                        <a:ea typeface="Nunito"/>
                        <a:cs typeface="Nunito"/>
                        <a:sym typeface="Nunito"/>
                      </a:endParaRPr>
                    </a:p>
                  </a:txBody>
                  <a:tcPr marT="19050" marB="19050" marR="28575" marL="28575" anchor="b">
                    <a:lnL cap="flat" cmpd="sng" w="10575">
                      <a:solidFill>
                        <a:schemeClr val="lt2"/>
                      </a:solidFill>
                      <a:prstDash val="solid"/>
                      <a:round/>
                      <a:headEnd len="sm" w="sm" type="none"/>
                      <a:tailEnd len="sm" w="sm" type="none"/>
                    </a:lnL>
                    <a:lnR cap="flat" cmpd="sng" w="10575">
                      <a:solidFill>
                        <a:schemeClr val="lt2"/>
                      </a:solidFill>
                      <a:prstDash val="solid"/>
                      <a:round/>
                      <a:headEnd len="sm" w="sm" type="none"/>
                      <a:tailEnd len="sm" w="sm" type="none"/>
                    </a:lnR>
                    <a:lnT cap="flat" cmpd="sng" w="10575">
                      <a:solidFill>
                        <a:schemeClr val="lt2"/>
                      </a:solidFill>
                      <a:prstDash val="solid"/>
                      <a:round/>
                      <a:headEnd len="sm" w="sm" type="none"/>
                      <a:tailEnd len="sm" w="sm" type="none"/>
                    </a:lnT>
                    <a:lnB cap="flat" cmpd="sng" w="10575">
                      <a:solidFill>
                        <a:schemeClr val="lt2"/>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600">
                          <a:solidFill>
                            <a:schemeClr val="lt2"/>
                          </a:solidFill>
                          <a:latin typeface="Nunito"/>
                          <a:ea typeface="Nunito"/>
                          <a:cs typeface="Nunito"/>
                          <a:sym typeface="Nunito"/>
                        </a:rPr>
                        <a:t>0.57</a:t>
                      </a:r>
                      <a:endParaRPr sz="600">
                        <a:solidFill>
                          <a:schemeClr val="lt2"/>
                        </a:solidFill>
                        <a:latin typeface="Nunito"/>
                        <a:ea typeface="Nunito"/>
                        <a:cs typeface="Nunito"/>
                        <a:sym typeface="Nunito"/>
                      </a:endParaRPr>
                    </a:p>
                  </a:txBody>
                  <a:tcPr marT="19050" marB="19050" marR="28575" marL="28575" anchor="b">
                    <a:lnL cap="flat" cmpd="sng" w="10575">
                      <a:solidFill>
                        <a:schemeClr val="lt2"/>
                      </a:solidFill>
                      <a:prstDash val="solid"/>
                      <a:round/>
                      <a:headEnd len="sm" w="sm" type="none"/>
                      <a:tailEnd len="sm" w="sm" type="none"/>
                    </a:lnL>
                    <a:lnR cap="flat" cmpd="sng" w="10575">
                      <a:solidFill>
                        <a:schemeClr val="lt2"/>
                      </a:solidFill>
                      <a:prstDash val="solid"/>
                      <a:round/>
                      <a:headEnd len="sm" w="sm" type="none"/>
                      <a:tailEnd len="sm" w="sm" type="none"/>
                    </a:lnR>
                    <a:lnT cap="flat" cmpd="sng" w="10575">
                      <a:solidFill>
                        <a:schemeClr val="lt2"/>
                      </a:solidFill>
                      <a:prstDash val="solid"/>
                      <a:round/>
                      <a:headEnd len="sm" w="sm" type="none"/>
                      <a:tailEnd len="sm" w="sm" type="none"/>
                    </a:lnT>
                    <a:lnB cap="flat" cmpd="sng" w="10575">
                      <a:solidFill>
                        <a:schemeClr val="lt2"/>
                      </a:solidFill>
                      <a:prstDash val="solid"/>
                      <a:round/>
                      <a:headEnd len="sm" w="sm" type="none"/>
                      <a:tailEnd len="sm" w="sm" type="none"/>
                    </a:lnB>
                  </a:tcPr>
                </a:tc>
              </a:tr>
              <a:tr h="135275">
                <a:tc>
                  <a:txBody>
                    <a:bodyPr/>
                    <a:lstStyle/>
                    <a:p>
                      <a:pPr indent="0" lvl="0" marL="0" rtl="0" algn="l">
                        <a:lnSpc>
                          <a:spcPct val="115000"/>
                        </a:lnSpc>
                        <a:spcBef>
                          <a:spcPts val="0"/>
                        </a:spcBef>
                        <a:spcAft>
                          <a:spcPts val="0"/>
                        </a:spcAft>
                        <a:buNone/>
                      </a:pPr>
                      <a:r>
                        <a:rPr lang="en" sz="600">
                          <a:solidFill>
                            <a:schemeClr val="lt2"/>
                          </a:solidFill>
                          <a:latin typeface="Nunito"/>
                          <a:ea typeface="Nunito"/>
                          <a:cs typeface="Nunito"/>
                          <a:sym typeface="Nunito"/>
                        </a:rPr>
                        <a:t>F1</a:t>
                      </a:r>
                      <a:endParaRPr sz="600">
                        <a:solidFill>
                          <a:schemeClr val="lt2"/>
                        </a:solidFill>
                        <a:latin typeface="Nunito"/>
                        <a:ea typeface="Nunito"/>
                        <a:cs typeface="Nunito"/>
                        <a:sym typeface="Nunito"/>
                      </a:endParaRPr>
                    </a:p>
                  </a:txBody>
                  <a:tcPr marT="19050" marB="19050" marR="28575" marL="28575" anchor="b">
                    <a:lnL cap="flat" cmpd="sng" w="10575">
                      <a:solidFill>
                        <a:schemeClr val="lt2"/>
                      </a:solidFill>
                      <a:prstDash val="solid"/>
                      <a:round/>
                      <a:headEnd len="sm" w="sm" type="none"/>
                      <a:tailEnd len="sm" w="sm" type="none"/>
                    </a:lnL>
                    <a:lnR cap="flat" cmpd="sng" w="10575">
                      <a:solidFill>
                        <a:schemeClr val="lt2"/>
                      </a:solidFill>
                      <a:prstDash val="solid"/>
                      <a:round/>
                      <a:headEnd len="sm" w="sm" type="none"/>
                      <a:tailEnd len="sm" w="sm" type="none"/>
                    </a:lnR>
                    <a:lnT cap="flat" cmpd="sng" w="10575">
                      <a:solidFill>
                        <a:schemeClr val="lt2"/>
                      </a:solidFill>
                      <a:prstDash val="solid"/>
                      <a:round/>
                      <a:headEnd len="sm" w="sm" type="none"/>
                      <a:tailEnd len="sm" w="sm" type="none"/>
                    </a:lnT>
                    <a:lnB cap="flat" cmpd="sng" w="10575">
                      <a:solidFill>
                        <a:schemeClr val="lt2"/>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600">
                          <a:solidFill>
                            <a:schemeClr val="lt2"/>
                          </a:solidFill>
                          <a:latin typeface="Nunito"/>
                          <a:ea typeface="Nunito"/>
                          <a:cs typeface="Nunito"/>
                          <a:sym typeface="Nunito"/>
                        </a:rPr>
                        <a:t>0.63</a:t>
                      </a:r>
                      <a:endParaRPr sz="600">
                        <a:solidFill>
                          <a:schemeClr val="lt2"/>
                        </a:solidFill>
                        <a:latin typeface="Nunito"/>
                        <a:ea typeface="Nunito"/>
                        <a:cs typeface="Nunito"/>
                        <a:sym typeface="Nunito"/>
                      </a:endParaRPr>
                    </a:p>
                  </a:txBody>
                  <a:tcPr marT="19050" marB="19050" marR="28575" marL="28575" anchor="b">
                    <a:lnL cap="flat" cmpd="sng" w="10575">
                      <a:solidFill>
                        <a:schemeClr val="lt2"/>
                      </a:solidFill>
                      <a:prstDash val="solid"/>
                      <a:round/>
                      <a:headEnd len="sm" w="sm" type="none"/>
                      <a:tailEnd len="sm" w="sm" type="none"/>
                    </a:lnL>
                    <a:lnR cap="flat" cmpd="sng" w="10575">
                      <a:solidFill>
                        <a:schemeClr val="lt2"/>
                      </a:solidFill>
                      <a:prstDash val="solid"/>
                      <a:round/>
                      <a:headEnd len="sm" w="sm" type="none"/>
                      <a:tailEnd len="sm" w="sm" type="none"/>
                    </a:lnR>
                    <a:lnT cap="flat" cmpd="sng" w="10575">
                      <a:solidFill>
                        <a:schemeClr val="lt2"/>
                      </a:solidFill>
                      <a:prstDash val="solid"/>
                      <a:round/>
                      <a:headEnd len="sm" w="sm" type="none"/>
                      <a:tailEnd len="sm" w="sm" type="none"/>
                    </a:lnT>
                    <a:lnB cap="flat" cmpd="sng" w="10575">
                      <a:solidFill>
                        <a:schemeClr val="lt2"/>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600">
                          <a:solidFill>
                            <a:schemeClr val="lt2"/>
                          </a:solidFill>
                          <a:latin typeface="Nunito"/>
                          <a:ea typeface="Nunito"/>
                          <a:cs typeface="Nunito"/>
                          <a:sym typeface="Nunito"/>
                        </a:rPr>
                        <a:t>0.60</a:t>
                      </a:r>
                      <a:endParaRPr sz="600">
                        <a:solidFill>
                          <a:schemeClr val="lt2"/>
                        </a:solidFill>
                        <a:latin typeface="Nunito"/>
                        <a:ea typeface="Nunito"/>
                        <a:cs typeface="Nunito"/>
                        <a:sym typeface="Nunito"/>
                      </a:endParaRPr>
                    </a:p>
                  </a:txBody>
                  <a:tcPr marT="19050" marB="19050" marR="28575" marL="28575" anchor="b">
                    <a:lnL cap="flat" cmpd="sng" w="10575">
                      <a:solidFill>
                        <a:schemeClr val="lt2"/>
                      </a:solidFill>
                      <a:prstDash val="solid"/>
                      <a:round/>
                      <a:headEnd len="sm" w="sm" type="none"/>
                      <a:tailEnd len="sm" w="sm" type="none"/>
                    </a:lnL>
                    <a:lnR cap="flat" cmpd="sng" w="10575">
                      <a:solidFill>
                        <a:schemeClr val="lt2"/>
                      </a:solidFill>
                      <a:prstDash val="solid"/>
                      <a:round/>
                      <a:headEnd len="sm" w="sm" type="none"/>
                      <a:tailEnd len="sm" w="sm" type="none"/>
                    </a:lnR>
                    <a:lnT cap="flat" cmpd="sng" w="10575">
                      <a:solidFill>
                        <a:schemeClr val="lt2"/>
                      </a:solidFill>
                      <a:prstDash val="solid"/>
                      <a:round/>
                      <a:headEnd len="sm" w="sm" type="none"/>
                      <a:tailEnd len="sm" w="sm" type="none"/>
                    </a:lnT>
                    <a:lnB cap="flat" cmpd="sng" w="10575">
                      <a:solidFill>
                        <a:schemeClr val="lt2"/>
                      </a:solidFill>
                      <a:prstDash val="solid"/>
                      <a:round/>
                      <a:headEnd len="sm" w="sm" type="none"/>
                      <a:tailEnd len="sm" w="sm" type="none"/>
                    </a:lnB>
                  </a:tcPr>
                </a:tc>
              </a:tr>
            </a:tbl>
          </a:graphicData>
        </a:graphic>
      </p:graphicFrame>
      <p:cxnSp>
        <p:nvCxnSpPr>
          <p:cNvPr id="81" name="Google Shape;81;p15"/>
          <p:cNvCxnSpPr/>
          <p:nvPr/>
        </p:nvCxnSpPr>
        <p:spPr>
          <a:xfrm flipH="1">
            <a:off x="4448075" y="-129750"/>
            <a:ext cx="10800" cy="5143500"/>
          </a:xfrm>
          <a:prstGeom prst="straightConnector1">
            <a:avLst/>
          </a:prstGeom>
          <a:noFill/>
          <a:ln cap="flat" cmpd="sng" w="9525">
            <a:solidFill>
              <a:schemeClr val="dk2"/>
            </a:solidFill>
            <a:prstDash val="solid"/>
            <a:round/>
            <a:headEnd len="med" w="med" type="none"/>
            <a:tailEnd len="med" w="med" type="none"/>
          </a:ln>
        </p:spPr>
      </p:cxnSp>
      <p:sp>
        <p:nvSpPr>
          <p:cNvPr id="82" name="Google Shape;82;p15"/>
          <p:cNvSpPr txBox="1"/>
          <p:nvPr/>
        </p:nvSpPr>
        <p:spPr>
          <a:xfrm>
            <a:off x="365275" y="664875"/>
            <a:ext cx="2898000" cy="37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26A0B"/>
                </a:solidFill>
                <a:latin typeface="Nunito"/>
                <a:ea typeface="Nunito"/>
                <a:cs typeface="Nunito"/>
                <a:sym typeface="Nunito"/>
              </a:rPr>
              <a:t>Random Forest</a:t>
            </a:r>
            <a:endParaRPr b="1">
              <a:solidFill>
                <a:srgbClr val="F26A0B"/>
              </a:solidFill>
              <a:latin typeface="Nunito"/>
              <a:ea typeface="Nunito"/>
              <a:cs typeface="Nunito"/>
              <a:sym typeface="Nunito"/>
            </a:endParaRPr>
          </a:p>
        </p:txBody>
      </p:sp>
      <p:sp>
        <p:nvSpPr>
          <p:cNvPr id="83" name="Google Shape;83;p15"/>
          <p:cNvSpPr txBox="1"/>
          <p:nvPr/>
        </p:nvSpPr>
        <p:spPr>
          <a:xfrm>
            <a:off x="364400" y="983000"/>
            <a:ext cx="3624900" cy="170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700">
                <a:solidFill>
                  <a:schemeClr val="lt2"/>
                </a:solidFill>
                <a:latin typeface="Nunito"/>
                <a:ea typeface="Nunito"/>
                <a:cs typeface="Nunito"/>
                <a:sym typeface="Nunito"/>
              </a:rPr>
              <a:t>With a limited spot of just 500 Customer IDs to send to the marketing team, it was essential that as many </a:t>
            </a:r>
            <a:r>
              <a:rPr b="1" lang="en" sz="700">
                <a:solidFill>
                  <a:schemeClr val="lt2"/>
                </a:solidFill>
                <a:latin typeface="Nunito"/>
                <a:ea typeface="Nunito"/>
                <a:cs typeface="Nunito"/>
                <a:sym typeface="Nunito"/>
              </a:rPr>
              <a:t>ACTUAL</a:t>
            </a:r>
            <a:r>
              <a:rPr lang="en" sz="700">
                <a:solidFill>
                  <a:schemeClr val="lt2"/>
                </a:solidFill>
                <a:latin typeface="Nunito"/>
                <a:ea typeface="Nunito"/>
                <a:cs typeface="Nunito"/>
                <a:sym typeface="Nunito"/>
              </a:rPr>
              <a:t> churners were captured by the model. This signalled that </a:t>
            </a:r>
            <a:r>
              <a:rPr b="1" lang="en" sz="700">
                <a:solidFill>
                  <a:schemeClr val="lt2"/>
                </a:solidFill>
                <a:latin typeface="Nunito"/>
                <a:ea typeface="Nunito"/>
                <a:cs typeface="Nunito"/>
                <a:sym typeface="Nunito"/>
              </a:rPr>
              <a:t>precision</a:t>
            </a:r>
            <a:r>
              <a:rPr lang="en" sz="700">
                <a:solidFill>
                  <a:schemeClr val="lt2"/>
                </a:solidFill>
                <a:latin typeface="Nunito"/>
                <a:ea typeface="Nunito"/>
                <a:cs typeface="Nunito"/>
                <a:sym typeface="Nunito"/>
              </a:rPr>
              <a:t> and </a:t>
            </a:r>
            <a:r>
              <a:rPr b="1" lang="en" sz="700">
                <a:solidFill>
                  <a:schemeClr val="lt2"/>
                </a:solidFill>
                <a:latin typeface="Nunito"/>
                <a:ea typeface="Nunito"/>
                <a:cs typeface="Nunito"/>
                <a:sym typeface="Nunito"/>
              </a:rPr>
              <a:t>recall</a:t>
            </a:r>
            <a:r>
              <a:rPr lang="en" sz="700">
                <a:solidFill>
                  <a:schemeClr val="lt2"/>
                </a:solidFill>
                <a:latin typeface="Nunito"/>
                <a:ea typeface="Nunito"/>
                <a:cs typeface="Nunito"/>
                <a:sym typeface="Nunito"/>
              </a:rPr>
              <a:t> were key metrics for evaluating our model.</a:t>
            </a:r>
            <a:endParaRPr sz="700">
              <a:solidFill>
                <a:schemeClr val="lt2"/>
              </a:solidFill>
              <a:latin typeface="Nunito"/>
              <a:ea typeface="Nunito"/>
              <a:cs typeface="Nunito"/>
              <a:sym typeface="Nunito"/>
            </a:endParaRPr>
          </a:p>
          <a:p>
            <a:pPr indent="0" lvl="0" marL="0" rtl="0" algn="l">
              <a:spcBef>
                <a:spcPts val="0"/>
              </a:spcBef>
              <a:spcAft>
                <a:spcPts val="0"/>
              </a:spcAft>
              <a:buNone/>
            </a:pPr>
            <a:r>
              <a:t/>
            </a:r>
            <a:endParaRPr sz="700">
              <a:solidFill>
                <a:schemeClr val="lt2"/>
              </a:solidFill>
              <a:latin typeface="Nunito"/>
              <a:ea typeface="Nunito"/>
              <a:cs typeface="Nunito"/>
              <a:sym typeface="Nunito"/>
            </a:endParaRPr>
          </a:p>
          <a:p>
            <a:pPr indent="0" lvl="0" marL="0" rtl="0" algn="l">
              <a:spcBef>
                <a:spcPts val="0"/>
              </a:spcBef>
              <a:spcAft>
                <a:spcPts val="0"/>
              </a:spcAft>
              <a:buNone/>
            </a:pPr>
            <a:r>
              <a:rPr lang="en" sz="700">
                <a:solidFill>
                  <a:schemeClr val="lt2"/>
                </a:solidFill>
                <a:latin typeface="Nunito"/>
                <a:ea typeface="Nunito"/>
                <a:cs typeface="Nunito"/>
                <a:sym typeface="Nunito"/>
              </a:rPr>
              <a:t>Random Forest (RF ) was used in order to predict churners. This ensemble method attempted to increase accuracy and minimise overfit - whilst maximising precision and recall, with F1 being the harmonic mean of the two.</a:t>
            </a:r>
            <a:endParaRPr sz="700">
              <a:solidFill>
                <a:schemeClr val="lt2"/>
              </a:solidFill>
              <a:latin typeface="Nunito"/>
              <a:ea typeface="Nunito"/>
              <a:cs typeface="Nunito"/>
              <a:sym typeface="Nunito"/>
            </a:endParaRPr>
          </a:p>
          <a:p>
            <a:pPr indent="0" lvl="0" marL="0" rtl="0" algn="l">
              <a:spcBef>
                <a:spcPts val="0"/>
              </a:spcBef>
              <a:spcAft>
                <a:spcPts val="0"/>
              </a:spcAft>
              <a:buNone/>
            </a:pPr>
            <a:r>
              <a:t/>
            </a:r>
            <a:endParaRPr sz="700">
              <a:solidFill>
                <a:schemeClr val="lt2"/>
              </a:solidFill>
              <a:latin typeface="Nunito"/>
              <a:ea typeface="Nunito"/>
              <a:cs typeface="Nunito"/>
              <a:sym typeface="Nunito"/>
            </a:endParaRPr>
          </a:p>
          <a:p>
            <a:pPr indent="0" lvl="0" marL="0" rtl="0" algn="l">
              <a:spcBef>
                <a:spcPts val="0"/>
              </a:spcBef>
              <a:spcAft>
                <a:spcPts val="0"/>
              </a:spcAft>
              <a:buNone/>
            </a:pPr>
            <a:r>
              <a:rPr lang="en" sz="700">
                <a:solidFill>
                  <a:schemeClr val="lt2"/>
                </a:solidFill>
                <a:latin typeface="Nunito"/>
                <a:ea typeface="Nunito"/>
                <a:cs typeface="Nunito"/>
                <a:sym typeface="Nunito"/>
              </a:rPr>
              <a:t>Grid Search was also applied to the RF to systematically optimise </a:t>
            </a:r>
            <a:r>
              <a:rPr lang="en" sz="700">
                <a:solidFill>
                  <a:schemeClr val="lt2"/>
                </a:solidFill>
                <a:latin typeface="Nunito"/>
                <a:ea typeface="Nunito"/>
                <a:cs typeface="Nunito"/>
                <a:sym typeface="Nunito"/>
              </a:rPr>
              <a:t>hyperparameters</a:t>
            </a:r>
            <a:r>
              <a:rPr lang="en" sz="700">
                <a:solidFill>
                  <a:schemeClr val="lt2"/>
                </a:solidFill>
                <a:latin typeface="Nunito"/>
                <a:ea typeface="Nunito"/>
                <a:cs typeface="Nunito"/>
                <a:sym typeface="Nunito"/>
              </a:rPr>
              <a:t> as well as nudging the model with parameters like </a:t>
            </a:r>
            <a:r>
              <a:rPr lang="en" sz="700">
                <a:solidFill>
                  <a:schemeClr val="lt2"/>
                </a:solidFill>
                <a:highlight>
                  <a:srgbClr val="434343"/>
                </a:highlight>
                <a:latin typeface="Nunito"/>
                <a:ea typeface="Nunito"/>
                <a:cs typeface="Nunito"/>
                <a:sym typeface="Nunito"/>
              </a:rPr>
              <a:t>class_weight=’balanced’</a:t>
            </a:r>
            <a:r>
              <a:rPr lang="en" sz="700">
                <a:solidFill>
                  <a:schemeClr val="lt2"/>
                </a:solidFill>
                <a:latin typeface="Nunito"/>
                <a:ea typeface="Nunito"/>
                <a:cs typeface="Nunito"/>
                <a:sym typeface="Nunito"/>
              </a:rPr>
              <a:t> and </a:t>
            </a:r>
            <a:r>
              <a:rPr lang="en" sz="700">
                <a:solidFill>
                  <a:schemeClr val="lt2"/>
                </a:solidFill>
                <a:highlight>
                  <a:srgbClr val="434343"/>
                </a:highlight>
                <a:latin typeface="Nunito"/>
                <a:ea typeface="Nunito"/>
                <a:cs typeface="Nunito"/>
                <a:sym typeface="Nunito"/>
              </a:rPr>
              <a:t>scoring=f1</a:t>
            </a:r>
            <a:r>
              <a:rPr lang="en" sz="700">
                <a:solidFill>
                  <a:schemeClr val="lt2"/>
                </a:solidFill>
                <a:latin typeface="Nunito"/>
                <a:ea typeface="Nunito"/>
                <a:cs typeface="Nunito"/>
                <a:sym typeface="Nunito"/>
              </a:rPr>
              <a:t> to extract performance.</a:t>
            </a:r>
            <a:endParaRPr sz="700">
              <a:solidFill>
                <a:schemeClr val="lt2"/>
              </a:solidFill>
              <a:latin typeface="Nunito"/>
              <a:ea typeface="Nunito"/>
              <a:cs typeface="Nunito"/>
              <a:sym typeface="Nunito"/>
            </a:endParaRPr>
          </a:p>
          <a:p>
            <a:pPr indent="0" lvl="0" marL="0" rtl="0" algn="l">
              <a:spcBef>
                <a:spcPts val="0"/>
              </a:spcBef>
              <a:spcAft>
                <a:spcPts val="0"/>
              </a:spcAft>
              <a:buNone/>
            </a:pPr>
            <a:r>
              <a:t/>
            </a:r>
            <a:endParaRPr sz="700">
              <a:solidFill>
                <a:schemeClr val="lt2"/>
              </a:solidFill>
              <a:latin typeface="Nunito"/>
              <a:ea typeface="Nunito"/>
              <a:cs typeface="Nunito"/>
              <a:sym typeface="Nunito"/>
            </a:endParaRPr>
          </a:p>
          <a:p>
            <a:pPr indent="0" lvl="0" marL="0" rtl="0" algn="l">
              <a:spcBef>
                <a:spcPts val="0"/>
              </a:spcBef>
              <a:spcAft>
                <a:spcPts val="0"/>
              </a:spcAft>
              <a:buNone/>
            </a:pPr>
            <a:r>
              <a:rPr lang="en" sz="700">
                <a:solidFill>
                  <a:schemeClr val="lt2"/>
                </a:solidFill>
                <a:latin typeface="Nunito"/>
                <a:ea typeface="Nunito"/>
                <a:cs typeface="Nunito"/>
                <a:sym typeface="Nunito"/>
              </a:rPr>
              <a:t> This was essential when seeking to balance recall and precision. Over a series of iterative trials, this final model was produced and use to create a prediction of likely churners.</a:t>
            </a:r>
            <a:endParaRPr sz="700">
              <a:solidFill>
                <a:schemeClr val="lt2"/>
              </a:solidFill>
              <a:latin typeface="Nunito"/>
              <a:ea typeface="Nunito"/>
              <a:cs typeface="Nunito"/>
              <a:sym typeface="Nunito"/>
            </a:endParaRPr>
          </a:p>
          <a:p>
            <a:pPr indent="0" lvl="0" marL="0" rtl="0" algn="l">
              <a:spcBef>
                <a:spcPts val="0"/>
              </a:spcBef>
              <a:spcAft>
                <a:spcPts val="0"/>
              </a:spcAft>
              <a:buNone/>
            </a:pPr>
            <a:r>
              <a:t/>
            </a:r>
            <a:endParaRPr sz="700">
              <a:solidFill>
                <a:schemeClr val="lt2"/>
              </a:solidFill>
              <a:latin typeface="Nunito"/>
              <a:ea typeface="Nunito"/>
              <a:cs typeface="Nunito"/>
              <a:sym typeface="Nunito"/>
            </a:endParaRPr>
          </a:p>
        </p:txBody>
      </p:sp>
      <p:sp>
        <p:nvSpPr>
          <p:cNvPr id="84" name="Google Shape;84;p15"/>
          <p:cNvSpPr txBox="1"/>
          <p:nvPr>
            <p:ph type="title"/>
          </p:nvPr>
        </p:nvSpPr>
        <p:spPr>
          <a:xfrm>
            <a:off x="96975" y="32575"/>
            <a:ext cx="37842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Predictive Modelling</a:t>
            </a:r>
            <a:endParaRPr/>
          </a:p>
        </p:txBody>
      </p:sp>
      <p:sp>
        <p:nvSpPr>
          <p:cNvPr id="85" name="Google Shape;85;p15"/>
          <p:cNvSpPr txBox="1"/>
          <p:nvPr/>
        </p:nvSpPr>
        <p:spPr>
          <a:xfrm>
            <a:off x="4789250" y="664875"/>
            <a:ext cx="2504700" cy="37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26A0B"/>
                </a:solidFill>
                <a:latin typeface="Nunito"/>
                <a:ea typeface="Nunito"/>
                <a:cs typeface="Nunito"/>
                <a:sym typeface="Nunito"/>
              </a:rPr>
              <a:t>Logistic Regression</a:t>
            </a:r>
            <a:endParaRPr b="1">
              <a:solidFill>
                <a:srgbClr val="F26A0B"/>
              </a:solidFill>
              <a:latin typeface="Nunito"/>
              <a:ea typeface="Nunito"/>
              <a:cs typeface="Nunito"/>
              <a:sym typeface="Nunito"/>
            </a:endParaRPr>
          </a:p>
        </p:txBody>
      </p:sp>
      <p:sp>
        <p:nvSpPr>
          <p:cNvPr id="86" name="Google Shape;86;p15"/>
          <p:cNvSpPr txBox="1"/>
          <p:nvPr/>
        </p:nvSpPr>
        <p:spPr>
          <a:xfrm>
            <a:off x="4789250" y="985425"/>
            <a:ext cx="3728400" cy="176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700">
                <a:solidFill>
                  <a:schemeClr val="lt2"/>
                </a:solidFill>
                <a:latin typeface="Nunito"/>
                <a:ea typeface="Nunito"/>
                <a:cs typeface="Nunito"/>
                <a:sym typeface="Nunito"/>
              </a:rPr>
              <a:t>A logistic regression was used to predict the likelihood that a given customer would churn. Due to the nature of this we decided that we wanted to </a:t>
            </a:r>
            <a:r>
              <a:rPr b="1" lang="en" sz="700">
                <a:solidFill>
                  <a:schemeClr val="lt2"/>
                </a:solidFill>
                <a:latin typeface="Nunito"/>
                <a:ea typeface="Nunito"/>
                <a:cs typeface="Nunito"/>
                <a:sym typeface="Nunito"/>
              </a:rPr>
              <a:t>maximise precision</a:t>
            </a:r>
            <a:r>
              <a:rPr lang="en" sz="700">
                <a:solidFill>
                  <a:schemeClr val="lt2"/>
                </a:solidFill>
                <a:latin typeface="Nunito"/>
                <a:ea typeface="Nunito"/>
                <a:cs typeface="Nunito"/>
                <a:sym typeface="Nunito"/>
              </a:rPr>
              <a:t> whilst keeping the other metrics at a strong level. This means that that the top 500 we predicted are more often than not correct allowing the sales team to really focus on keeping these customers within the business.</a:t>
            </a:r>
            <a:endParaRPr sz="700">
              <a:solidFill>
                <a:schemeClr val="lt2"/>
              </a:solidFill>
              <a:latin typeface="Nunito"/>
              <a:ea typeface="Nunito"/>
              <a:cs typeface="Nunito"/>
              <a:sym typeface="Nunito"/>
            </a:endParaRPr>
          </a:p>
          <a:p>
            <a:pPr indent="0" lvl="0" marL="0" rtl="0" algn="l">
              <a:spcBef>
                <a:spcPts val="0"/>
              </a:spcBef>
              <a:spcAft>
                <a:spcPts val="0"/>
              </a:spcAft>
              <a:buNone/>
            </a:pPr>
            <a:r>
              <a:t/>
            </a:r>
            <a:endParaRPr sz="700">
              <a:solidFill>
                <a:schemeClr val="lt2"/>
              </a:solidFill>
              <a:latin typeface="Nunito"/>
              <a:ea typeface="Nunito"/>
              <a:cs typeface="Nunito"/>
              <a:sym typeface="Nunito"/>
            </a:endParaRPr>
          </a:p>
          <a:p>
            <a:pPr indent="0" lvl="0" marL="0" rtl="0" algn="l">
              <a:spcBef>
                <a:spcPts val="0"/>
              </a:spcBef>
              <a:spcAft>
                <a:spcPts val="0"/>
              </a:spcAft>
              <a:buNone/>
            </a:pPr>
            <a:r>
              <a:rPr lang="en" sz="700">
                <a:solidFill>
                  <a:schemeClr val="lt2"/>
                </a:solidFill>
                <a:latin typeface="Nunito"/>
                <a:ea typeface="Nunito"/>
                <a:cs typeface="Nunito"/>
                <a:sym typeface="Nunito"/>
              </a:rPr>
              <a:t>As per the table below the features with the higher coefficient (the ones which influence the model with the largest impact.) are </a:t>
            </a:r>
            <a:r>
              <a:rPr b="1" lang="en" sz="700">
                <a:solidFill>
                  <a:schemeClr val="lt2"/>
                </a:solidFill>
                <a:latin typeface="Nunito"/>
                <a:ea typeface="Nunito"/>
                <a:cs typeface="Nunito"/>
                <a:sym typeface="Nunito"/>
              </a:rPr>
              <a:t>dependants </a:t>
            </a:r>
            <a:r>
              <a:rPr lang="en" sz="700">
                <a:solidFill>
                  <a:schemeClr val="lt2"/>
                </a:solidFill>
                <a:latin typeface="Nunito"/>
                <a:ea typeface="Nunito"/>
                <a:cs typeface="Nunito"/>
                <a:sym typeface="Nunito"/>
              </a:rPr>
              <a:t>followed by the </a:t>
            </a:r>
            <a:r>
              <a:rPr b="1" lang="en" sz="700">
                <a:solidFill>
                  <a:schemeClr val="lt2"/>
                </a:solidFill>
                <a:latin typeface="Nunito"/>
                <a:ea typeface="Nunito"/>
                <a:cs typeface="Nunito"/>
                <a:sym typeface="Nunito"/>
              </a:rPr>
              <a:t>c</a:t>
            </a:r>
            <a:r>
              <a:rPr b="1" lang="en" sz="700">
                <a:solidFill>
                  <a:schemeClr val="lt2"/>
                </a:solidFill>
                <a:latin typeface="Nunito"/>
                <a:ea typeface="Nunito"/>
                <a:cs typeface="Nunito"/>
                <a:sym typeface="Nunito"/>
              </a:rPr>
              <a:t>ontract lengths</a:t>
            </a:r>
            <a:r>
              <a:rPr lang="en" sz="700">
                <a:solidFill>
                  <a:schemeClr val="lt2"/>
                </a:solidFill>
                <a:latin typeface="Nunito"/>
                <a:ea typeface="Nunito"/>
                <a:cs typeface="Nunito"/>
                <a:sym typeface="Nunito"/>
              </a:rPr>
              <a:t>. If the sales team are able to push people into longer contracts this will reduce the churn rate of customers leading to </a:t>
            </a:r>
            <a:r>
              <a:rPr b="1" lang="en" sz="700">
                <a:solidFill>
                  <a:schemeClr val="lt2"/>
                </a:solidFill>
                <a:latin typeface="Nunito"/>
                <a:ea typeface="Nunito"/>
                <a:cs typeface="Nunito"/>
                <a:sym typeface="Nunito"/>
              </a:rPr>
              <a:t>higher revenue</a:t>
            </a:r>
            <a:r>
              <a:rPr lang="en" sz="700">
                <a:solidFill>
                  <a:schemeClr val="lt2"/>
                </a:solidFill>
                <a:latin typeface="Nunito"/>
                <a:ea typeface="Nunito"/>
                <a:cs typeface="Nunito"/>
                <a:sym typeface="Nunito"/>
              </a:rPr>
              <a:t>.</a:t>
            </a:r>
            <a:endParaRPr sz="700">
              <a:solidFill>
                <a:schemeClr val="lt2"/>
              </a:solidFill>
              <a:latin typeface="Nunito"/>
              <a:ea typeface="Nunito"/>
              <a:cs typeface="Nunito"/>
              <a:sym typeface="Nunito"/>
            </a:endParaRPr>
          </a:p>
          <a:p>
            <a:pPr indent="0" lvl="0" marL="0" rtl="0" algn="l">
              <a:spcBef>
                <a:spcPts val="0"/>
              </a:spcBef>
              <a:spcAft>
                <a:spcPts val="0"/>
              </a:spcAft>
              <a:buNone/>
            </a:pPr>
            <a:r>
              <a:t/>
            </a:r>
            <a:endParaRPr sz="700">
              <a:solidFill>
                <a:schemeClr val="lt2"/>
              </a:solidFill>
              <a:latin typeface="Nunito"/>
              <a:ea typeface="Nunito"/>
              <a:cs typeface="Nunito"/>
              <a:sym typeface="Nunito"/>
            </a:endParaRPr>
          </a:p>
          <a:p>
            <a:pPr indent="0" lvl="0" marL="0" rtl="0" algn="l">
              <a:spcBef>
                <a:spcPts val="0"/>
              </a:spcBef>
              <a:spcAft>
                <a:spcPts val="0"/>
              </a:spcAft>
              <a:buNone/>
            </a:pPr>
            <a:r>
              <a:rPr lang="en" sz="700">
                <a:solidFill>
                  <a:schemeClr val="lt2"/>
                </a:solidFill>
                <a:latin typeface="Nunito"/>
                <a:ea typeface="Nunito"/>
                <a:cs typeface="Nunito"/>
                <a:sym typeface="Nunito"/>
              </a:rPr>
              <a:t>Since logistic regression is a linear model with low variance and higher bias, it is less prone to overfitting when compared to decision trees and random forests. This is reflected in the more consistent scores on the metrics across training and test data.</a:t>
            </a:r>
            <a:endParaRPr sz="700">
              <a:solidFill>
                <a:schemeClr val="lt2"/>
              </a:solidFill>
              <a:latin typeface="Nunito"/>
              <a:ea typeface="Nunito"/>
              <a:cs typeface="Nunito"/>
              <a:sym typeface="Nunito"/>
            </a:endParaRPr>
          </a:p>
        </p:txBody>
      </p:sp>
      <p:graphicFrame>
        <p:nvGraphicFramePr>
          <p:cNvPr id="87" name="Google Shape;87;p15"/>
          <p:cNvGraphicFramePr/>
          <p:nvPr/>
        </p:nvGraphicFramePr>
        <p:xfrm>
          <a:off x="6649400" y="2843925"/>
          <a:ext cx="3000000" cy="3000000"/>
        </p:xfrm>
        <a:graphic>
          <a:graphicData uri="http://schemas.openxmlformats.org/drawingml/2006/table">
            <a:tbl>
              <a:tblPr>
                <a:noFill/>
                <a:tableStyleId>{881A08CA-177B-49D1-9336-E8B2EB882012}</a:tableStyleId>
              </a:tblPr>
              <a:tblGrid>
                <a:gridCol w="473750"/>
                <a:gridCol w="1337200"/>
              </a:tblGrid>
              <a:tr h="111750">
                <a:tc gridSpan="2">
                  <a:txBody>
                    <a:bodyPr/>
                    <a:lstStyle/>
                    <a:p>
                      <a:pPr indent="0" lvl="0" marL="0" rtl="0" algn="l">
                        <a:lnSpc>
                          <a:spcPct val="115000"/>
                        </a:lnSpc>
                        <a:spcBef>
                          <a:spcPts val="0"/>
                        </a:spcBef>
                        <a:spcAft>
                          <a:spcPts val="0"/>
                        </a:spcAft>
                        <a:buNone/>
                      </a:pPr>
                      <a:r>
                        <a:rPr lang="en" sz="600">
                          <a:solidFill>
                            <a:srgbClr val="F26A0B"/>
                          </a:solidFill>
                          <a:latin typeface="Nunito"/>
                          <a:ea typeface="Nunito"/>
                          <a:cs typeface="Nunito"/>
                          <a:sym typeface="Nunito"/>
                        </a:rPr>
                        <a:t>Logistic Regression Top 10 Important Features</a:t>
                      </a:r>
                      <a:endParaRPr b="1" sz="600">
                        <a:solidFill>
                          <a:srgbClr val="F26A0B"/>
                        </a:solidFill>
                        <a:latin typeface="Nunito"/>
                        <a:ea typeface="Nunito"/>
                        <a:cs typeface="Nunito"/>
                        <a:sym typeface="Nunito"/>
                      </a:endParaRPr>
                    </a:p>
                  </a:txBody>
                  <a:tcPr marT="19050" marB="19050" marR="28575" marL="28575" anchor="b">
                    <a:lnL cap="flat" cmpd="sng" w="10575">
                      <a:solidFill>
                        <a:schemeClr val="lt2"/>
                      </a:solidFill>
                      <a:prstDash val="solid"/>
                      <a:round/>
                      <a:headEnd len="sm" w="sm" type="none"/>
                      <a:tailEnd len="sm" w="sm" type="none"/>
                    </a:lnL>
                    <a:lnR cap="flat" cmpd="sng" w="10575">
                      <a:solidFill>
                        <a:schemeClr val="lt2"/>
                      </a:solidFill>
                      <a:prstDash val="solid"/>
                      <a:round/>
                      <a:headEnd len="sm" w="sm" type="none"/>
                      <a:tailEnd len="sm" w="sm" type="none"/>
                    </a:lnR>
                    <a:lnT cap="flat" cmpd="sng" w="10575">
                      <a:solidFill>
                        <a:schemeClr val="lt2"/>
                      </a:solidFill>
                      <a:prstDash val="solid"/>
                      <a:round/>
                      <a:headEnd len="sm" w="sm" type="none"/>
                      <a:tailEnd len="sm" w="sm" type="none"/>
                    </a:lnT>
                    <a:lnB cap="flat" cmpd="sng" w="10575">
                      <a:solidFill>
                        <a:schemeClr val="lt2"/>
                      </a:solidFill>
                      <a:prstDash val="solid"/>
                      <a:round/>
                      <a:headEnd len="sm" w="sm" type="none"/>
                      <a:tailEnd len="sm" w="sm" type="none"/>
                    </a:lnB>
                    <a:solidFill>
                      <a:schemeClr val="lt1"/>
                    </a:solidFill>
                  </a:tcPr>
                </a:tc>
                <a:tc hMerge="1"/>
              </a:tr>
              <a:tr h="111750">
                <a:tc>
                  <a:txBody>
                    <a:bodyPr/>
                    <a:lstStyle/>
                    <a:p>
                      <a:pPr indent="0" lvl="0" marL="0" rtl="0" algn="r">
                        <a:lnSpc>
                          <a:spcPct val="115000"/>
                        </a:lnSpc>
                        <a:spcBef>
                          <a:spcPts val="0"/>
                        </a:spcBef>
                        <a:spcAft>
                          <a:spcPts val="0"/>
                        </a:spcAft>
                        <a:buNone/>
                      </a:pPr>
                      <a:r>
                        <a:rPr b="1" lang="en" sz="600">
                          <a:solidFill>
                            <a:schemeClr val="lt2"/>
                          </a:solidFill>
                          <a:latin typeface="Nunito"/>
                          <a:ea typeface="Nunito"/>
                          <a:cs typeface="Nunito"/>
                          <a:sym typeface="Nunito"/>
                        </a:rPr>
                        <a:t>Coefficient</a:t>
                      </a:r>
                      <a:endParaRPr b="1" sz="600">
                        <a:solidFill>
                          <a:schemeClr val="lt2"/>
                        </a:solidFill>
                        <a:latin typeface="Nunito"/>
                        <a:ea typeface="Nunito"/>
                        <a:cs typeface="Nunito"/>
                        <a:sym typeface="Nunito"/>
                      </a:endParaRPr>
                    </a:p>
                  </a:txBody>
                  <a:tcPr marT="19050" marB="19050" marR="28575" marL="28575" anchor="b">
                    <a:lnL cap="flat" cmpd="sng" w="10575">
                      <a:solidFill>
                        <a:schemeClr val="lt2"/>
                      </a:solidFill>
                      <a:prstDash val="solid"/>
                      <a:round/>
                      <a:headEnd len="sm" w="sm" type="none"/>
                      <a:tailEnd len="sm" w="sm" type="none"/>
                    </a:lnL>
                    <a:lnR cap="flat" cmpd="sng" w="10575">
                      <a:solidFill>
                        <a:schemeClr val="lt2"/>
                      </a:solidFill>
                      <a:prstDash val="solid"/>
                      <a:round/>
                      <a:headEnd len="sm" w="sm" type="none"/>
                      <a:tailEnd len="sm" w="sm" type="none"/>
                    </a:lnR>
                    <a:lnT cap="flat" cmpd="sng" w="10575">
                      <a:solidFill>
                        <a:schemeClr val="lt2"/>
                      </a:solidFill>
                      <a:prstDash val="solid"/>
                      <a:round/>
                      <a:headEnd len="sm" w="sm" type="none"/>
                      <a:tailEnd len="sm" w="sm" type="none"/>
                    </a:lnT>
                    <a:lnB cap="flat" cmpd="sng" w="10575">
                      <a:solidFill>
                        <a:schemeClr val="lt2"/>
                      </a:solidFill>
                      <a:prstDash val="solid"/>
                      <a:round/>
                      <a:headEnd len="sm" w="sm" type="none"/>
                      <a:tailEnd len="sm" w="sm" type="none"/>
                    </a:lnB>
                    <a:solidFill>
                      <a:schemeClr val="lt1"/>
                    </a:solidFill>
                  </a:tcPr>
                </a:tc>
                <a:tc>
                  <a:txBody>
                    <a:bodyPr/>
                    <a:lstStyle/>
                    <a:p>
                      <a:pPr indent="0" lvl="0" marL="0" rtl="0" algn="r">
                        <a:lnSpc>
                          <a:spcPct val="115000"/>
                        </a:lnSpc>
                        <a:spcBef>
                          <a:spcPts val="0"/>
                        </a:spcBef>
                        <a:spcAft>
                          <a:spcPts val="0"/>
                        </a:spcAft>
                        <a:buNone/>
                      </a:pPr>
                      <a:r>
                        <a:rPr b="1" lang="en" sz="600">
                          <a:solidFill>
                            <a:schemeClr val="lt2"/>
                          </a:solidFill>
                          <a:latin typeface="Nunito"/>
                          <a:ea typeface="Nunito"/>
                          <a:cs typeface="Nunito"/>
                          <a:sym typeface="Nunito"/>
                        </a:rPr>
                        <a:t>Feature</a:t>
                      </a:r>
                      <a:endParaRPr b="1" sz="600">
                        <a:solidFill>
                          <a:schemeClr val="lt2"/>
                        </a:solidFill>
                        <a:latin typeface="Nunito"/>
                        <a:ea typeface="Nunito"/>
                        <a:cs typeface="Nunito"/>
                        <a:sym typeface="Nunito"/>
                      </a:endParaRPr>
                    </a:p>
                  </a:txBody>
                  <a:tcPr marT="19050" marB="19050" marR="28575" marL="28575" anchor="b">
                    <a:lnL cap="flat" cmpd="sng" w="10575">
                      <a:solidFill>
                        <a:schemeClr val="lt2"/>
                      </a:solidFill>
                      <a:prstDash val="solid"/>
                      <a:round/>
                      <a:headEnd len="sm" w="sm" type="none"/>
                      <a:tailEnd len="sm" w="sm" type="none"/>
                    </a:lnL>
                    <a:lnR cap="flat" cmpd="sng" w="10575">
                      <a:solidFill>
                        <a:schemeClr val="lt2"/>
                      </a:solidFill>
                      <a:prstDash val="solid"/>
                      <a:round/>
                      <a:headEnd len="sm" w="sm" type="none"/>
                      <a:tailEnd len="sm" w="sm" type="none"/>
                    </a:lnR>
                    <a:lnT cap="flat" cmpd="sng" w="10575">
                      <a:solidFill>
                        <a:schemeClr val="lt2"/>
                      </a:solidFill>
                      <a:prstDash val="solid"/>
                      <a:round/>
                      <a:headEnd len="sm" w="sm" type="none"/>
                      <a:tailEnd len="sm" w="sm" type="none"/>
                    </a:lnT>
                    <a:lnB cap="flat" cmpd="sng" w="10575">
                      <a:solidFill>
                        <a:schemeClr val="lt2"/>
                      </a:solidFill>
                      <a:prstDash val="solid"/>
                      <a:round/>
                      <a:headEnd len="sm" w="sm" type="none"/>
                      <a:tailEnd len="sm" w="sm" type="none"/>
                    </a:lnB>
                    <a:solidFill>
                      <a:schemeClr val="lt1"/>
                    </a:solidFill>
                  </a:tcPr>
                </a:tc>
              </a:tr>
              <a:tr h="111750">
                <a:tc>
                  <a:txBody>
                    <a:bodyPr/>
                    <a:lstStyle/>
                    <a:p>
                      <a:pPr indent="0" lvl="0" marL="0" rtl="0" algn="r">
                        <a:lnSpc>
                          <a:spcPct val="115000"/>
                        </a:lnSpc>
                        <a:spcBef>
                          <a:spcPts val="0"/>
                        </a:spcBef>
                        <a:spcAft>
                          <a:spcPts val="0"/>
                        </a:spcAft>
                        <a:buNone/>
                      </a:pPr>
                      <a:r>
                        <a:rPr lang="en" sz="600">
                          <a:solidFill>
                            <a:schemeClr val="lt2"/>
                          </a:solidFill>
                          <a:latin typeface="Nunito"/>
                          <a:ea typeface="Nunito"/>
                          <a:cs typeface="Nunito"/>
                          <a:sym typeface="Nunito"/>
                        </a:rPr>
                        <a:t>1.53</a:t>
                      </a:r>
                      <a:endParaRPr sz="600">
                        <a:solidFill>
                          <a:schemeClr val="lt2"/>
                        </a:solidFill>
                        <a:latin typeface="Nunito"/>
                        <a:ea typeface="Nunito"/>
                        <a:cs typeface="Nunito"/>
                        <a:sym typeface="Nunito"/>
                      </a:endParaRPr>
                    </a:p>
                  </a:txBody>
                  <a:tcPr marT="19050" marB="19050" marR="28575" marL="28575" anchor="b">
                    <a:lnL cap="flat" cmpd="sng" w="10575">
                      <a:solidFill>
                        <a:schemeClr val="lt2"/>
                      </a:solidFill>
                      <a:prstDash val="solid"/>
                      <a:round/>
                      <a:headEnd len="sm" w="sm" type="none"/>
                      <a:tailEnd len="sm" w="sm" type="none"/>
                    </a:lnL>
                    <a:lnR cap="flat" cmpd="sng" w="10575">
                      <a:solidFill>
                        <a:schemeClr val="lt2"/>
                      </a:solidFill>
                      <a:prstDash val="solid"/>
                      <a:round/>
                      <a:headEnd len="sm" w="sm" type="none"/>
                      <a:tailEnd len="sm" w="sm" type="none"/>
                    </a:lnR>
                    <a:lnT cap="flat" cmpd="sng" w="10575">
                      <a:solidFill>
                        <a:schemeClr val="lt2"/>
                      </a:solidFill>
                      <a:prstDash val="solid"/>
                      <a:round/>
                      <a:headEnd len="sm" w="sm" type="none"/>
                      <a:tailEnd len="sm" w="sm" type="none"/>
                    </a:lnT>
                    <a:lnB cap="flat" cmpd="sng" w="10575">
                      <a:solidFill>
                        <a:schemeClr val="lt2"/>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600">
                          <a:solidFill>
                            <a:schemeClr val="lt2"/>
                          </a:solidFill>
                          <a:latin typeface="Nunito"/>
                          <a:ea typeface="Nunito"/>
                          <a:cs typeface="Nunito"/>
                          <a:sym typeface="Nunito"/>
                        </a:rPr>
                        <a:t>Dependents</a:t>
                      </a:r>
                      <a:endParaRPr sz="600">
                        <a:solidFill>
                          <a:schemeClr val="lt2"/>
                        </a:solidFill>
                        <a:latin typeface="Nunito"/>
                        <a:ea typeface="Nunito"/>
                        <a:cs typeface="Nunito"/>
                        <a:sym typeface="Nunito"/>
                      </a:endParaRPr>
                    </a:p>
                  </a:txBody>
                  <a:tcPr marT="19050" marB="19050" marR="28575" marL="28575" anchor="b">
                    <a:lnL cap="flat" cmpd="sng" w="10575">
                      <a:solidFill>
                        <a:schemeClr val="lt2"/>
                      </a:solidFill>
                      <a:prstDash val="solid"/>
                      <a:round/>
                      <a:headEnd len="sm" w="sm" type="none"/>
                      <a:tailEnd len="sm" w="sm" type="none"/>
                    </a:lnL>
                    <a:lnR cap="flat" cmpd="sng" w="10575">
                      <a:solidFill>
                        <a:schemeClr val="lt2"/>
                      </a:solidFill>
                      <a:prstDash val="solid"/>
                      <a:round/>
                      <a:headEnd len="sm" w="sm" type="none"/>
                      <a:tailEnd len="sm" w="sm" type="none"/>
                    </a:lnR>
                    <a:lnT cap="flat" cmpd="sng" w="10575">
                      <a:solidFill>
                        <a:schemeClr val="lt2"/>
                      </a:solidFill>
                      <a:prstDash val="solid"/>
                      <a:round/>
                      <a:headEnd len="sm" w="sm" type="none"/>
                      <a:tailEnd len="sm" w="sm" type="none"/>
                    </a:lnT>
                    <a:lnB cap="flat" cmpd="sng" w="10575">
                      <a:solidFill>
                        <a:schemeClr val="lt2"/>
                      </a:solidFill>
                      <a:prstDash val="solid"/>
                      <a:round/>
                      <a:headEnd len="sm" w="sm" type="none"/>
                      <a:tailEnd len="sm" w="sm" type="none"/>
                    </a:lnB>
                  </a:tcPr>
                </a:tc>
              </a:tr>
              <a:tr h="132025">
                <a:tc>
                  <a:txBody>
                    <a:bodyPr/>
                    <a:lstStyle/>
                    <a:p>
                      <a:pPr indent="0" lvl="0" marL="0" rtl="0" algn="r">
                        <a:lnSpc>
                          <a:spcPct val="115000"/>
                        </a:lnSpc>
                        <a:spcBef>
                          <a:spcPts val="0"/>
                        </a:spcBef>
                        <a:spcAft>
                          <a:spcPts val="0"/>
                        </a:spcAft>
                        <a:buNone/>
                      </a:pPr>
                      <a:r>
                        <a:rPr lang="en" sz="600">
                          <a:solidFill>
                            <a:schemeClr val="lt2"/>
                          </a:solidFill>
                          <a:latin typeface="Nunito"/>
                          <a:ea typeface="Nunito"/>
                          <a:cs typeface="Nunito"/>
                          <a:sym typeface="Nunito"/>
                        </a:rPr>
                        <a:t>1.20</a:t>
                      </a:r>
                      <a:endParaRPr sz="600">
                        <a:solidFill>
                          <a:schemeClr val="lt2"/>
                        </a:solidFill>
                        <a:latin typeface="Nunito"/>
                        <a:ea typeface="Nunito"/>
                        <a:cs typeface="Nunito"/>
                        <a:sym typeface="Nunito"/>
                      </a:endParaRPr>
                    </a:p>
                  </a:txBody>
                  <a:tcPr marT="19050" marB="19050" marR="28575" marL="28575" anchor="b">
                    <a:lnL cap="flat" cmpd="sng" w="10575">
                      <a:solidFill>
                        <a:schemeClr val="lt2"/>
                      </a:solidFill>
                      <a:prstDash val="solid"/>
                      <a:round/>
                      <a:headEnd len="sm" w="sm" type="none"/>
                      <a:tailEnd len="sm" w="sm" type="none"/>
                    </a:lnL>
                    <a:lnR cap="flat" cmpd="sng" w="10575">
                      <a:solidFill>
                        <a:schemeClr val="lt2"/>
                      </a:solidFill>
                      <a:prstDash val="solid"/>
                      <a:round/>
                      <a:headEnd len="sm" w="sm" type="none"/>
                      <a:tailEnd len="sm" w="sm" type="none"/>
                    </a:lnR>
                    <a:lnT cap="flat" cmpd="sng" w="10575">
                      <a:solidFill>
                        <a:schemeClr val="lt2"/>
                      </a:solidFill>
                      <a:prstDash val="solid"/>
                      <a:round/>
                      <a:headEnd len="sm" w="sm" type="none"/>
                      <a:tailEnd len="sm" w="sm" type="none"/>
                    </a:lnT>
                    <a:lnB cap="flat" cmpd="sng" w="10575">
                      <a:solidFill>
                        <a:schemeClr val="lt2"/>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600">
                          <a:solidFill>
                            <a:schemeClr val="lt2"/>
                          </a:solidFill>
                          <a:latin typeface="Nunito"/>
                          <a:ea typeface="Nunito"/>
                          <a:cs typeface="Nunito"/>
                          <a:sym typeface="Nunito"/>
                        </a:rPr>
                        <a:t>Contract_Two year</a:t>
                      </a:r>
                      <a:endParaRPr sz="600">
                        <a:solidFill>
                          <a:schemeClr val="lt2"/>
                        </a:solidFill>
                        <a:latin typeface="Nunito"/>
                        <a:ea typeface="Nunito"/>
                        <a:cs typeface="Nunito"/>
                        <a:sym typeface="Nunito"/>
                      </a:endParaRPr>
                    </a:p>
                  </a:txBody>
                  <a:tcPr marT="19050" marB="19050" marR="28575" marL="28575" anchor="b">
                    <a:lnL cap="flat" cmpd="sng" w="10575">
                      <a:solidFill>
                        <a:schemeClr val="lt2"/>
                      </a:solidFill>
                      <a:prstDash val="solid"/>
                      <a:round/>
                      <a:headEnd len="sm" w="sm" type="none"/>
                      <a:tailEnd len="sm" w="sm" type="none"/>
                    </a:lnL>
                    <a:lnR cap="flat" cmpd="sng" w="10575">
                      <a:solidFill>
                        <a:schemeClr val="lt2"/>
                      </a:solidFill>
                      <a:prstDash val="solid"/>
                      <a:round/>
                      <a:headEnd len="sm" w="sm" type="none"/>
                      <a:tailEnd len="sm" w="sm" type="none"/>
                    </a:lnR>
                    <a:lnT cap="flat" cmpd="sng" w="10575">
                      <a:solidFill>
                        <a:schemeClr val="lt2"/>
                      </a:solidFill>
                      <a:prstDash val="solid"/>
                      <a:round/>
                      <a:headEnd len="sm" w="sm" type="none"/>
                      <a:tailEnd len="sm" w="sm" type="none"/>
                    </a:lnT>
                    <a:lnB cap="flat" cmpd="sng" w="10575">
                      <a:solidFill>
                        <a:schemeClr val="lt2"/>
                      </a:solidFill>
                      <a:prstDash val="solid"/>
                      <a:round/>
                      <a:headEnd len="sm" w="sm" type="none"/>
                      <a:tailEnd len="sm" w="sm" type="none"/>
                    </a:lnB>
                  </a:tcPr>
                </a:tc>
              </a:tr>
              <a:tr h="132025">
                <a:tc>
                  <a:txBody>
                    <a:bodyPr/>
                    <a:lstStyle/>
                    <a:p>
                      <a:pPr indent="0" lvl="0" marL="0" rtl="0" algn="r">
                        <a:lnSpc>
                          <a:spcPct val="115000"/>
                        </a:lnSpc>
                        <a:spcBef>
                          <a:spcPts val="0"/>
                        </a:spcBef>
                        <a:spcAft>
                          <a:spcPts val="0"/>
                        </a:spcAft>
                        <a:buNone/>
                      </a:pPr>
                      <a:r>
                        <a:rPr lang="en" sz="600">
                          <a:solidFill>
                            <a:schemeClr val="lt2"/>
                          </a:solidFill>
                          <a:latin typeface="Nunito"/>
                          <a:ea typeface="Nunito"/>
                          <a:cs typeface="Nunito"/>
                          <a:sym typeface="Nunito"/>
                        </a:rPr>
                        <a:t>1.14</a:t>
                      </a:r>
                      <a:endParaRPr sz="600">
                        <a:solidFill>
                          <a:schemeClr val="lt2"/>
                        </a:solidFill>
                        <a:latin typeface="Nunito"/>
                        <a:ea typeface="Nunito"/>
                        <a:cs typeface="Nunito"/>
                        <a:sym typeface="Nunito"/>
                      </a:endParaRPr>
                    </a:p>
                  </a:txBody>
                  <a:tcPr marT="19050" marB="19050" marR="28575" marL="28575" anchor="b">
                    <a:lnL cap="flat" cmpd="sng" w="10575">
                      <a:solidFill>
                        <a:schemeClr val="lt2"/>
                      </a:solidFill>
                      <a:prstDash val="solid"/>
                      <a:round/>
                      <a:headEnd len="sm" w="sm" type="none"/>
                      <a:tailEnd len="sm" w="sm" type="none"/>
                    </a:lnL>
                    <a:lnR cap="flat" cmpd="sng" w="10575">
                      <a:solidFill>
                        <a:schemeClr val="lt2"/>
                      </a:solidFill>
                      <a:prstDash val="solid"/>
                      <a:round/>
                      <a:headEnd len="sm" w="sm" type="none"/>
                      <a:tailEnd len="sm" w="sm" type="none"/>
                    </a:lnR>
                    <a:lnT cap="flat" cmpd="sng" w="10575">
                      <a:solidFill>
                        <a:schemeClr val="lt2"/>
                      </a:solidFill>
                      <a:prstDash val="solid"/>
                      <a:round/>
                      <a:headEnd len="sm" w="sm" type="none"/>
                      <a:tailEnd len="sm" w="sm" type="none"/>
                    </a:lnT>
                    <a:lnB cap="flat" cmpd="sng" w="10575">
                      <a:solidFill>
                        <a:schemeClr val="lt2"/>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600">
                          <a:solidFill>
                            <a:schemeClr val="lt2"/>
                          </a:solidFill>
                          <a:latin typeface="Nunito"/>
                          <a:ea typeface="Nunito"/>
                          <a:cs typeface="Nunito"/>
                          <a:sym typeface="Nunito"/>
                        </a:rPr>
                        <a:t>Phone Service</a:t>
                      </a:r>
                      <a:endParaRPr sz="600">
                        <a:solidFill>
                          <a:schemeClr val="lt2"/>
                        </a:solidFill>
                        <a:latin typeface="Nunito"/>
                        <a:ea typeface="Nunito"/>
                        <a:cs typeface="Nunito"/>
                        <a:sym typeface="Nunito"/>
                      </a:endParaRPr>
                    </a:p>
                  </a:txBody>
                  <a:tcPr marT="19050" marB="19050" marR="28575" marL="28575" anchor="b">
                    <a:lnL cap="flat" cmpd="sng" w="10575">
                      <a:solidFill>
                        <a:schemeClr val="lt2"/>
                      </a:solidFill>
                      <a:prstDash val="solid"/>
                      <a:round/>
                      <a:headEnd len="sm" w="sm" type="none"/>
                      <a:tailEnd len="sm" w="sm" type="none"/>
                    </a:lnL>
                    <a:lnR cap="flat" cmpd="sng" w="10575">
                      <a:solidFill>
                        <a:schemeClr val="lt2"/>
                      </a:solidFill>
                      <a:prstDash val="solid"/>
                      <a:round/>
                      <a:headEnd len="sm" w="sm" type="none"/>
                      <a:tailEnd len="sm" w="sm" type="none"/>
                    </a:lnR>
                    <a:lnT cap="flat" cmpd="sng" w="10575">
                      <a:solidFill>
                        <a:schemeClr val="lt2"/>
                      </a:solidFill>
                      <a:prstDash val="solid"/>
                      <a:round/>
                      <a:headEnd len="sm" w="sm" type="none"/>
                      <a:tailEnd len="sm" w="sm" type="none"/>
                    </a:lnT>
                    <a:lnB cap="flat" cmpd="sng" w="10575">
                      <a:solidFill>
                        <a:schemeClr val="lt2"/>
                      </a:solidFill>
                      <a:prstDash val="solid"/>
                      <a:round/>
                      <a:headEnd len="sm" w="sm" type="none"/>
                      <a:tailEnd len="sm" w="sm" type="none"/>
                    </a:lnB>
                  </a:tcPr>
                </a:tc>
              </a:tr>
              <a:tr h="132025">
                <a:tc>
                  <a:txBody>
                    <a:bodyPr/>
                    <a:lstStyle/>
                    <a:p>
                      <a:pPr indent="0" lvl="0" marL="0" rtl="0" algn="r">
                        <a:lnSpc>
                          <a:spcPct val="115000"/>
                        </a:lnSpc>
                        <a:spcBef>
                          <a:spcPts val="0"/>
                        </a:spcBef>
                        <a:spcAft>
                          <a:spcPts val="0"/>
                        </a:spcAft>
                        <a:buNone/>
                      </a:pPr>
                      <a:r>
                        <a:rPr lang="en" sz="600">
                          <a:solidFill>
                            <a:schemeClr val="lt2"/>
                          </a:solidFill>
                          <a:latin typeface="Nunito"/>
                          <a:ea typeface="Nunito"/>
                          <a:cs typeface="Nunito"/>
                          <a:sym typeface="Nunito"/>
                        </a:rPr>
                        <a:t>0.69</a:t>
                      </a:r>
                      <a:endParaRPr sz="600">
                        <a:solidFill>
                          <a:schemeClr val="lt2"/>
                        </a:solidFill>
                        <a:latin typeface="Nunito"/>
                        <a:ea typeface="Nunito"/>
                        <a:cs typeface="Nunito"/>
                        <a:sym typeface="Nunito"/>
                      </a:endParaRPr>
                    </a:p>
                  </a:txBody>
                  <a:tcPr marT="19050" marB="19050" marR="28575" marL="28575" anchor="b">
                    <a:lnL cap="flat" cmpd="sng" w="10575">
                      <a:solidFill>
                        <a:schemeClr val="lt2"/>
                      </a:solidFill>
                      <a:prstDash val="solid"/>
                      <a:round/>
                      <a:headEnd len="sm" w="sm" type="none"/>
                      <a:tailEnd len="sm" w="sm" type="none"/>
                    </a:lnL>
                    <a:lnR cap="flat" cmpd="sng" w="10575">
                      <a:solidFill>
                        <a:schemeClr val="lt2"/>
                      </a:solidFill>
                      <a:prstDash val="solid"/>
                      <a:round/>
                      <a:headEnd len="sm" w="sm" type="none"/>
                      <a:tailEnd len="sm" w="sm" type="none"/>
                    </a:lnR>
                    <a:lnT cap="flat" cmpd="sng" w="10575">
                      <a:solidFill>
                        <a:schemeClr val="lt2"/>
                      </a:solidFill>
                      <a:prstDash val="solid"/>
                      <a:round/>
                      <a:headEnd len="sm" w="sm" type="none"/>
                      <a:tailEnd len="sm" w="sm" type="none"/>
                    </a:lnT>
                    <a:lnB cap="flat" cmpd="sng" w="10575">
                      <a:solidFill>
                        <a:schemeClr val="lt2"/>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600">
                          <a:solidFill>
                            <a:schemeClr val="lt2"/>
                          </a:solidFill>
                          <a:latin typeface="Nunito"/>
                          <a:ea typeface="Nunito"/>
                          <a:cs typeface="Nunito"/>
                          <a:sym typeface="Nunito"/>
                        </a:rPr>
                        <a:t>Contract_One year</a:t>
                      </a:r>
                      <a:endParaRPr sz="600">
                        <a:solidFill>
                          <a:schemeClr val="lt2"/>
                        </a:solidFill>
                        <a:latin typeface="Nunito"/>
                        <a:ea typeface="Nunito"/>
                        <a:cs typeface="Nunito"/>
                        <a:sym typeface="Nunito"/>
                      </a:endParaRPr>
                    </a:p>
                  </a:txBody>
                  <a:tcPr marT="19050" marB="19050" marR="28575" marL="28575" anchor="b">
                    <a:lnL cap="flat" cmpd="sng" w="10575">
                      <a:solidFill>
                        <a:schemeClr val="lt2"/>
                      </a:solidFill>
                      <a:prstDash val="solid"/>
                      <a:round/>
                      <a:headEnd len="sm" w="sm" type="none"/>
                      <a:tailEnd len="sm" w="sm" type="none"/>
                    </a:lnL>
                    <a:lnR cap="flat" cmpd="sng" w="10575">
                      <a:solidFill>
                        <a:schemeClr val="lt2"/>
                      </a:solidFill>
                      <a:prstDash val="solid"/>
                      <a:round/>
                      <a:headEnd len="sm" w="sm" type="none"/>
                      <a:tailEnd len="sm" w="sm" type="none"/>
                    </a:lnR>
                    <a:lnT cap="flat" cmpd="sng" w="10575">
                      <a:solidFill>
                        <a:schemeClr val="lt2"/>
                      </a:solidFill>
                      <a:prstDash val="solid"/>
                      <a:round/>
                      <a:headEnd len="sm" w="sm" type="none"/>
                      <a:tailEnd len="sm" w="sm" type="none"/>
                    </a:lnT>
                    <a:lnB cap="flat" cmpd="sng" w="10575">
                      <a:solidFill>
                        <a:schemeClr val="lt2"/>
                      </a:solidFill>
                      <a:prstDash val="solid"/>
                      <a:round/>
                      <a:headEnd len="sm" w="sm" type="none"/>
                      <a:tailEnd len="sm" w="sm" type="none"/>
                    </a:lnB>
                  </a:tcPr>
                </a:tc>
              </a:tr>
              <a:tr h="132025">
                <a:tc>
                  <a:txBody>
                    <a:bodyPr/>
                    <a:lstStyle/>
                    <a:p>
                      <a:pPr indent="0" lvl="0" marL="0" rtl="0" algn="r">
                        <a:lnSpc>
                          <a:spcPct val="115000"/>
                        </a:lnSpc>
                        <a:spcBef>
                          <a:spcPts val="0"/>
                        </a:spcBef>
                        <a:spcAft>
                          <a:spcPts val="0"/>
                        </a:spcAft>
                        <a:buNone/>
                      </a:pPr>
                      <a:r>
                        <a:rPr lang="en" sz="600">
                          <a:solidFill>
                            <a:schemeClr val="lt2"/>
                          </a:solidFill>
                          <a:latin typeface="Nunito"/>
                          <a:ea typeface="Nunito"/>
                          <a:cs typeface="Nunito"/>
                          <a:sym typeface="Nunito"/>
                        </a:rPr>
                        <a:t>0.51</a:t>
                      </a:r>
                      <a:endParaRPr sz="600">
                        <a:solidFill>
                          <a:schemeClr val="lt2"/>
                        </a:solidFill>
                        <a:latin typeface="Nunito"/>
                        <a:ea typeface="Nunito"/>
                        <a:cs typeface="Nunito"/>
                        <a:sym typeface="Nunito"/>
                      </a:endParaRPr>
                    </a:p>
                  </a:txBody>
                  <a:tcPr marT="19050" marB="19050" marR="28575" marL="28575" anchor="b">
                    <a:lnL cap="flat" cmpd="sng" w="10575">
                      <a:solidFill>
                        <a:schemeClr val="lt2"/>
                      </a:solidFill>
                      <a:prstDash val="solid"/>
                      <a:round/>
                      <a:headEnd len="sm" w="sm" type="none"/>
                      <a:tailEnd len="sm" w="sm" type="none"/>
                    </a:lnL>
                    <a:lnR cap="flat" cmpd="sng" w="10575">
                      <a:solidFill>
                        <a:schemeClr val="lt2"/>
                      </a:solidFill>
                      <a:prstDash val="solid"/>
                      <a:round/>
                      <a:headEnd len="sm" w="sm" type="none"/>
                      <a:tailEnd len="sm" w="sm" type="none"/>
                    </a:lnR>
                    <a:lnT cap="flat" cmpd="sng" w="10575">
                      <a:solidFill>
                        <a:schemeClr val="lt2"/>
                      </a:solidFill>
                      <a:prstDash val="solid"/>
                      <a:round/>
                      <a:headEnd len="sm" w="sm" type="none"/>
                      <a:tailEnd len="sm" w="sm" type="none"/>
                    </a:lnT>
                    <a:lnB cap="flat" cmpd="sng" w="10575">
                      <a:solidFill>
                        <a:schemeClr val="lt2"/>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600">
                          <a:solidFill>
                            <a:schemeClr val="lt2"/>
                          </a:solidFill>
                          <a:latin typeface="Nunito"/>
                          <a:ea typeface="Nunito"/>
                          <a:cs typeface="Nunito"/>
                          <a:sym typeface="Nunito"/>
                        </a:rPr>
                        <a:t>Online Security</a:t>
                      </a:r>
                      <a:endParaRPr sz="600">
                        <a:solidFill>
                          <a:schemeClr val="lt2"/>
                        </a:solidFill>
                        <a:latin typeface="Nunito"/>
                        <a:ea typeface="Nunito"/>
                        <a:cs typeface="Nunito"/>
                        <a:sym typeface="Nunito"/>
                      </a:endParaRPr>
                    </a:p>
                  </a:txBody>
                  <a:tcPr marT="19050" marB="19050" marR="28575" marL="28575" anchor="b">
                    <a:lnL cap="flat" cmpd="sng" w="10575">
                      <a:solidFill>
                        <a:schemeClr val="lt2"/>
                      </a:solidFill>
                      <a:prstDash val="solid"/>
                      <a:round/>
                      <a:headEnd len="sm" w="sm" type="none"/>
                      <a:tailEnd len="sm" w="sm" type="none"/>
                    </a:lnL>
                    <a:lnR cap="flat" cmpd="sng" w="10575">
                      <a:solidFill>
                        <a:schemeClr val="lt2"/>
                      </a:solidFill>
                      <a:prstDash val="solid"/>
                      <a:round/>
                      <a:headEnd len="sm" w="sm" type="none"/>
                      <a:tailEnd len="sm" w="sm" type="none"/>
                    </a:lnR>
                    <a:lnT cap="flat" cmpd="sng" w="10575">
                      <a:solidFill>
                        <a:schemeClr val="lt2"/>
                      </a:solidFill>
                      <a:prstDash val="solid"/>
                      <a:round/>
                      <a:headEnd len="sm" w="sm" type="none"/>
                      <a:tailEnd len="sm" w="sm" type="none"/>
                    </a:lnT>
                    <a:lnB cap="flat" cmpd="sng" w="10575">
                      <a:solidFill>
                        <a:schemeClr val="lt2"/>
                      </a:solidFill>
                      <a:prstDash val="solid"/>
                      <a:round/>
                      <a:headEnd len="sm" w="sm" type="none"/>
                      <a:tailEnd len="sm" w="sm" type="none"/>
                    </a:lnB>
                  </a:tcPr>
                </a:tc>
              </a:tr>
              <a:tr h="111750">
                <a:tc>
                  <a:txBody>
                    <a:bodyPr/>
                    <a:lstStyle/>
                    <a:p>
                      <a:pPr indent="0" lvl="0" marL="0" rtl="0" algn="r">
                        <a:lnSpc>
                          <a:spcPct val="115000"/>
                        </a:lnSpc>
                        <a:spcBef>
                          <a:spcPts val="0"/>
                        </a:spcBef>
                        <a:spcAft>
                          <a:spcPts val="0"/>
                        </a:spcAft>
                        <a:buNone/>
                      </a:pPr>
                      <a:r>
                        <a:rPr lang="en" sz="600">
                          <a:solidFill>
                            <a:schemeClr val="lt2"/>
                          </a:solidFill>
                          <a:latin typeface="Nunito"/>
                          <a:ea typeface="Nunito"/>
                          <a:cs typeface="Nunito"/>
                          <a:sym typeface="Nunito"/>
                        </a:rPr>
                        <a:t>0.50</a:t>
                      </a:r>
                      <a:endParaRPr sz="600">
                        <a:solidFill>
                          <a:schemeClr val="lt2"/>
                        </a:solidFill>
                        <a:latin typeface="Nunito"/>
                        <a:ea typeface="Nunito"/>
                        <a:cs typeface="Nunito"/>
                        <a:sym typeface="Nunito"/>
                      </a:endParaRPr>
                    </a:p>
                  </a:txBody>
                  <a:tcPr marT="19050" marB="19050" marR="28575" marL="28575" anchor="b">
                    <a:lnL cap="flat" cmpd="sng" w="10575">
                      <a:solidFill>
                        <a:schemeClr val="lt2"/>
                      </a:solidFill>
                      <a:prstDash val="solid"/>
                      <a:round/>
                      <a:headEnd len="sm" w="sm" type="none"/>
                      <a:tailEnd len="sm" w="sm" type="none"/>
                    </a:lnL>
                    <a:lnR cap="flat" cmpd="sng" w="10575">
                      <a:solidFill>
                        <a:schemeClr val="lt2"/>
                      </a:solidFill>
                      <a:prstDash val="solid"/>
                      <a:round/>
                      <a:headEnd len="sm" w="sm" type="none"/>
                      <a:tailEnd len="sm" w="sm" type="none"/>
                    </a:lnR>
                    <a:lnT cap="flat" cmpd="sng" w="10575">
                      <a:solidFill>
                        <a:schemeClr val="lt2"/>
                      </a:solidFill>
                      <a:prstDash val="solid"/>
                      <a:round/>
                      <a:headEnd len="sm" w="sm" type="none"/>
                      <a:tailEnd len="sm" w="sm" type="none"/>
                    </a:lnT>
                    <a:lnB cap="flat" cmpd="sng" w="10575">
                      <a:solidFill>
                        <a:schemeClr val="lt2"/>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600">
                          <a:solidFill>
                            <a:schemeClr val="lt2"/>
                          </a:solidFill>
                          <a:latin typeface="Nunito"/>
                          <a:ea typeface="Nunito"/>
                          <a:cs typeface="Nunito"/>
                          <a:sym typeface="Nunito"/>
                        </a:rPr>
                        <a:t>Tech Support</a:t>
                      </a:r>
                      <a:endParaRPr sz="600">
                        <a:solidFill>
                          <a:schemeClr val="lt2"/>
                        </a:solidFill>
                        <a:latin typeface="Nunito"/>
                        <a:ea typeface="Nunito"/>
                        <a:cs typeface="Nunito"/>
                        <a:sym typeface="Nunito"/>
                      </a:endParaRPr>
                    </a:p>
                  </a:txBody>
                  <a:tcPr marT="19050" marB="19050" marR="28575" marL="28575" anchor="b">
                    <a:lnL cap="flat" cmpd="sng" w="10575">
                      <a:solidFill>
                        <a:schemeClr val="lt2"/>
                      </a:solidFill>
                      <a:prstDash val="solid"/>
                      <a:round/>
                      <a:headEnd len="sm" w="sm" type="none"/>
                      <a:tailEnd len="sm" w="sm" type="none"/>
                    </a:lnL>
                    <a:lnR cap="flat" cmpd="sng" w="10575">
                      <a:solidFill>
                        <a:schemeClr val="lt2"/>
                      </a:solidFill>
                      <a:prstDash val="solid"/>
                      <a:round/>
                      <a:headEnd len="sm" w="sm" type="none"/>
                      <a:tailEnd len="sm" w="sm" type="none"/>
                    </a:lnR>
                    <a:lnT cap="flat" cmpd="sng" w="10575">
                      <a:solidFill>
                        <a:schemeClr val="lt2"/>
                      </a:solidFill>
                      <a:prstDash val="solid"/>
                      <a:round/>
                      <a:headEnd len="sm" w="sm" type="none"/>
                      <a:tailEnd len="sm" w="sm" type="none"/>
                    </a:lnT>
                    <a:lnB cap="flat" cmpd="sng" w="10575">
                      <a:solidFill>
                        <a:schemeClr val="lt2"/>
                      </a:solidFill>
                      <a:prstDash val="solid"/>
                      <a:round/>
                      <a:headEnd len="sm" w="sm" type="none"/>
                      <a:tailEnd len="sm" w="sm" type="none"/>
                    </a:lnB>
                  </a:tcPr>
                </a:tc>
              </a:tr>
              <a:tr h="122600">
                <a:tc>
                  <a:txBody>
                    <a:bodyPr/>
                    <a:lstStyle/>
                    <a:p>
                      <a:pPr indent="0" lvl="0" marL="0" rtl="0" algn="r">
                        <a:lnSpc>
                          <a:spcPct val="115000"/>
                        </a:lnSpc>
                        <a:spcBef>
                          <a:spcPts val="0"/>
                        </a:spcBef>
                        <a:spcAft>
                          <a:spcPts val="0"/>
                        </a:spcAft>
                        <a:buNone/>
                      </a:pPr>
                      <a:r>
                        <a:rPr lang="en" sz="600">
                          <a:solidFill>
                            <a:schemeClr val="lt2"/>
                          </a:solidFill>
                          <a:latin typeface="Nunito"/>
                          <a:ea typeface="Nunito"/>
                          <a:cs typeface="Nunito"/>
                          <a:sym typeface="Nunito"/>
                        </a:rPr>
                        <a:t>0.33</a:t>
                      </a:r>
                      <a:endParaRPr sz="600">
                        <a:solidFill>
                          <a:schemeClr val="lt2"/>
                        </a:solidFill>
                        <a:latin typeface="Nunito"/>
                        <a:ea typeface="Nunito"/>
                        <a:cs typeface="Nunito"/>
                        <a:sym typeface="Nunito"/>
                      </a:endParaRPr>
                    </a:p>
                  </a:txBody>
                  <a:tcPr marT="19050" marB="19050" marR="28575" marL="28575" anchor="b">
                    <a:lnL cap="flat" cmpd="sng" w="10575">
                      <a:solidFill>
                        <a:schemeClr val="lt2"/>
                      </a:solidFill>
                      <a:prstDash val="solid"/>
                      <a:round/>
                      <a:headEnd len="sm" w="sm" type="none"/>
                      <a:tailEnd len="sm" w="sm" type="none"/>
                    </a:lnL>
                    <a:lnR cap="flat" cmpd="sng" w="10575">
                      <a:solidFill>
                        <a:schemeClr val="lt2"/>
                      </a:solidFill>
                      <a:prstDash val="solid"/>
                      <a:round/>
                      <a:headEnd len="sm" w="sm" type="none"/>
                      <a:tailEnd len="sm" w="sm" type="none"/>
                    </a:lnR>
                    <a:lnT cap="flat" cmpd="sng" w="10575">
                      <a:solidFill>
                        <a:schemeClr val="lt2"/>
                      </a:solidFill>
                      <a:prstDash val="solid"/>
                      <a:round/>
                      <a:headEnd len="sm" w="sm" type="none"/>
                      <a:tailEnd len="sm" w="sm" type="none"/>
                    </a:lnT>
                    <a:lnB cap="flat" cmpd="sng" w="10575">
                      <a:solidFill>
                        <a:schemeClr val="lt2"/>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600">
                          <a:solidFill>
                            <a:schemeClr val="lt2"/>
                          </a:solidFill>
                          <a:latin typeface="Nunito"/>
                          <a:ea typeface="Nunito"/>
                          <a:cs typeface="Nunito"/>
                          <a:sym typeface="Nunito"/>
                        </a:rPr>
                        <a:t>Paperless Billing</a:t>
                      </a:r>
                      <a:endParaRPr sz="600">
                        <a:solidFill>
                          <a:schemeClr val="lt2"/>
                        </a:solidFill>
                        <a:latin typeface="Nunito"/>
                        <a:ea typeface="Nunito"/>
                        <a:cs typeface="Nunito"/>
                        <a:sym typeface="Nunito"/>
                      </a:endParaRPr>
                    </a:p>
                  </a:txBody>
                  <a:tcPr marT="19050" marB="19050" marR="28575" marL="28575" anchor="b">
                    <a:lnL cap="flat" cmpd="sng" w="10575">
                      <a:solidFill>
                        <a:schemeClr val="lt2"/>
                      </a:solidFill>
                      <a:prstDash val="solid"/>
                      <a:round/>
                      <a:headEnd len="sm" w="sm" type="none"/>
                      <a:tailEnd len="sm" w="sm" type="none"/>
                    </a:lnL>
                    <a:lnR cap="flat" cmpd="sng" w="10575">
                      <a:solidFill>
                        <a:schemeClr val="lt2"/>
                      </a:solidFill>
                      <a:prstDash val="solid"/>
                      <a:round/>
                      <a:headEnd len="sm" w="sm" type="none"/>
                      <a:tailEnd len="sm" w="sm" type="none"/>
                    </a:lnR>
                    <a:lnT cap="flat" cmpd="sng" w="10575">
                      <a:solidFill>
                        <a:schemeClr val="lt2"/>
                      </a:solidFill>
                      <a:prstDash val="solid"/>
                      <a:round/>
                      <a:headEnd len="sm" w="sm" type="none"/>
                      <a:tailEnd len="sm" w="sm" type="none"/>
                    </a:lnT>
                    <a:lnB cap="flat" cmpd="sng" w="10575">
                      <a:solidFill>
                        <a:schemeClr val="lt2"/>
                      </a:solidFill>
                      <a:prstDash val="solid"/>
                      <a:round/>
                      <a:headEnd len="sm" w="sm" type="none"/>
                      <a:tailEnd len="sm" w="sm" type="none"/>
                    </a:lnB>
                  </a:tcPr>
                </a:tc>
              </a:tr>
              <a:tr h="131050">
                <a:tc>
                  <a:txBody>
                    <a:bodyPr/>
                    <a:lstStyle/>
                    <a:p>
                      <a:pPr indent="0" lvl="0" marL="0" rtl="0" algn="r">
                        <a:lnSpc>
                          <a:spcPct val="115000"/>
                        </a:lnSpc>
                        <a:spcBef>
                          <a:spcPts val="0"/>
                        </a:spcBef>
                        <a:spcAft>
                          <a:spcPts val="0"/>
                        </a:spcAft>
                        <a:buNone/>
                      </a:pPr>
                      <a:r>
                        <a:rPr lang="en" sz="600">
                          <a:solidFill>
                            <a:schemeClr val="lt2"/>
                          </a:solidFill>
                          <a:latin typeface="Nunito"/>
                          <a:ea typeface="Nunito"/>
                          <a:cs typeface="Nunito"/>
                          <a:sym typeface="Nunito"/>
                        </a:rPr>
                        <a:t>0.32</a:t>
                      </a:r>
                      <a:endParaRPr sz="600">
                        <a:solidFill>
                          <a:schemeClr val="lt2"/>
                        </a:solidFill>
                        <a:latin typeface="Nunito"/>
                        <a:ea typeface="Nunito"/>
                        <a:cs typeface="Nunito"/>
                        <a:sym typeface="Nunito"/>
                      </a:endParaRPr>
                    </a:p>
                  </a:txBody>
                  <a:tcPr marT="19050" marB="19050" marR="28575" marL="28575" anchor="b">
                    <a:lnL cap="flat" cmpd="sng" w="10575">
                      <a:solidFill>
                        <a:schemeClr val="lt2"/>
                      </a:solidFill>
                      <a:prstDash val="solid"/>
                      <a:round/>
                      <a:headEnd len="sm" w="sm" type="none"/>
                      <a:tailEnd len="sm" w="sm" type="none"/>
                    </a:lnL>
                    <a:lnR cap="flat" cmpd="sng" w="10575">
                      <a:solidFill>
                        <a:schemeClr val="lt2"/>
                      </a:solidFill>
                      <a:prstDash val="solid"/>
                      <a:round/>
                      <a:headEnd len="sm" w="sm" type="none"/>
                      <a:tailEnd len="sm" w="sm" type="none"/>
                    </a:lnR>
                    <a:lnT cap="flat" cmpd="sng" w="10575">
                      <a:solidFill>
                        <a:schemeClr val="lt2"/>
                      </a:solidFill>
                      <a:prstDash val="solid"/>
                      <a:round/>
                      <a:headEnd len="sm" w="sm" type="none"/>
                      <a:tailEnd len="sm" w="sm" type="none"/>
                    </a:lnT>
                    <a:lnB cap="flat" cmpd="sng" w="10575">
                      <a:solidFill>
                        <a:schemeClr val="lt2"/>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600">
                          <a:solidFill>
                            <a:schemeClr val="lt2"/>
                          </a:solidFill>
                          <a:latin typeface="Nunito"/>
                          <a:ea typeface="Nunito"/>
                          <a:cs typeface="Nunito"/>
                          <a:sym typeface="Nunito"/>
                        </a:rPr>
                        <a:t>Payment_Method_Electronic check</a:t>
                      </a:r>
                      <a:endParaRPr sz="600">
                        <a:solidFill>
                          <a:schemeClr val="lt2"/>
                        </a:solidFill>
                        <a:latin typeface="Nunito"/>
                        <a:ea typeface="Nunito"/>
                        <a:cs typeface="Nunito"/>
                        <a:sym typeface="Nunito"/>
                      </a:endParaRPr>
                    </a:p>
                  </a:txBody>
                  <a:tcPr marT="19050" marB="19050" marR="28575" marL="28575" anchor="b">
                    <a:lnL cap="flat" cmpd="sng" w="10575">
                      <a:solidFill>
                        <a:schemeClr val="lt2"/>
                      </a:solidFill>
                      <a:prstDash val="solid"/>
                      <a:round/>
                      <a:headEnd len="sm" w="sm" type="none"/>
                      <a:tailEnd len="sm" w="sm" type="none"/>
                    </a:lnL>
                    <a:lnR cap="flat" cmpd="sng" w="10575">
                      <a:solidFill>
                        <a:schemeClr val="lt2"/>
                      </a:solidFill>
                      <a:prstDash val="solid"/>
                      <a:round/>
                      <a:headEnd len="sm" w="sm" type="none"/>
                      <a:tailEnd len="sm" w="sm" type="none"/>
                    </a:lnR>
                    <a:lnT cap="flat" cmpd="sng" w="10575">
                      <a:solidFill>
                        <a:schemeClr val="lt2"/>
                      </a:solidFill>
                      <a:prstDash val="solid"/>
                      <a:round/>
                      <a:headEnd len="sm" w="sm" type="none"/>
                      <a:tailEnd len="sm" w="sm" type="none"/>
                    </a:lnT>
                    <a:lnB cap="flat" cmpd="sng" w="10575">
                      <a:solidFill>
                        <a:schemeClr val="lt2"/>
                      </a:solidFill>
                      <a:prstDash val="solid"/>
                      <a:round/>
                      <a:headEnd len="sm" w="sm" type="none"/>
                      <a:tailEnd len="sm" w="sm" type="none"/>
                    </a:lnB>
                  </a:tcPr>
                </a:tc>
              </a:tr>
              <a:tr h="111750">
                <a:tc>
                  <a:txBody>
                    <a:bodyPr/>
                    <a:lstStyle/>
                    <a:p>
                      <a:pPr indent="0" lvl="0" marL="0" rtl="0" algn="r">
                        <a:lnSpc>
                          <a:spcPct val="115000"/>
                        </a:lnSpc>
                        <a:spcBef>
                          <a:spcPts val="0"/>
                        </a:spcBef>
                        <a:spcAft>
                          <a:spcPts val="0"/>
                        </a:spcAft>
                        <a:buNone/>
                      </a:pPr>
                      <a:r>
                        <a:rPr lang="en" sz="600">
                          <a:solidFill>
                            <a:schemeClr val="lt2"/>
                          </a:solidFill>
                          <a:latin typeface="Nunito"/>
                          <a:ea typeface="Nunito"/>
                          <a:cs typeface="Nunito"/>
                          <a:sym typeface="Nunito"/>
                        </a:rPr>
                        <a:t>0.31</a:t>
                      </a:r>
                      <a:endParaRPr sz="600">
                        <a:solidFill>
                          <a:schemeClr val="lt2"/>
                        </a:solidFill>
                        <a:latin typeface="Nunito"/>
                        <a:ea typeface="Nunito"/>
                        <a:cs typeface="Nunito"/>
                        <a:sym typeface="Nunito"/>
                      </a:endParaRPr>
                    </a:p>
                  </a:txBody>
                  <a:tcPr marT="19050" marB="19050" marR="28575" marL="28575" anchor="b">
                    <a:lnL cap="flat" cmpd="sng" w="10575">
                      <a:solidFill>
                        <a:schemeClr val="lt2"/>
                      </a:solidFill>
                      <a:prstDash val="solid"/>
                      <a:round/>
                      <a:headEnd len="sm" w="sm" type="none"/>
                      <a:tailEnd len="sm" w="sm" type="none"/>
                    </a:lnL>
                    <a:lnR cap="flat" cmpd="sng" w="10575">
                      <a:solidFill>
                        <a:schemeClr val="lt2"/>
                      </a:solidFill>
                      <a:prstDash val="solid"/>
                      <a:round/>
                      <a:headEnd len="sm" w="sm" type="none"/>
                      <a:tailEnd len="sm" w="sm" type="none"/>
                    </a:lnR>
                    <a:lnT cap="flat" cmpd="sng" w="10575">
                      <a:solidFill>
                        <a:schemeClr val="lt2"/>
                      </a:solidFill>
                      <a:prstDash val="solid"/>
                      <a:round/>
                      <a:headEnd len="sm" w="sm" type="none"/>
                      <a:tailEnd len="sm" w="sm" type="none"/>
                    </a:lnT>
                    <a:lnB cap="flat" cmpd="sng" w="10575">
                      <a:solidFill>
                        <a:schemeClr val="lt2"/>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600">
                          <a:solidFill>
                            <a:schemeClr val="lt2"/>
                          </a:solidFill>
                          <a:latin typeface="Nunito"/>
                          <a:ea typeface="Nunito"/>
                          <a:cs typeface="Nunito"/>
                          <a:sym typeface="Nunito"/>
                        </a:rPr>
                        <a:t>Partner</a:t>
                      </a:r>
                      <a:endParaRPr sz="600">
                        <a:solidFill>
                          <a:schemeClr val="lt2"/>
                        </a:solidFill>
                        <a:latin typeface="Nunito"/>
                        <a:ea typeface="Nunito"/>
                        <a:cs typeface="Nunito"/>
                        <a:sym typeface="Nunito"/>
                      </a:endParaRPr>
                    </a:p>
                  </a:txBody>
                  <a:tcPr marT="19050" marB="19050" marR="28575" marL="28575" anchor="b">
                    <a:lnL cap="flat" cmpd="sng" w="10575">
                      <a:solidFill>
                        <a:schemeClr val="lt2"/>
                      </a:solidFill>
                      <a:prstDash val="solid"/>
                      <a:round/>
                      <a:headEnd len="sm" w="sm" type="none"/>
                      <a:tailEnd len="sm" w="sm" type="none"/>
                    </a:lnL>
                    <a:lnR cap="flat" cmpd="sng" w="10575">
                      <a:solidFill>
                        <a:schemeClr val="lt2"/>
                      </a:solidFill>
                      <a:prstDash val="solid"/>
                      <a:round/>
                      <a:headEnd len="sm" w="sm" type="none"/>
                      <a:tailEnd len="sm" w="sm" type="none"/>
                    </a:lnR>
                    <a:lnT cap="flat" cmpd="sng" w="10575">
                      <a:solidFill>
                        <a:schemeClr val="lt2"/>
                      </a:solidFill>
                      <a:prstDash val="solid"/>
                      <a:round/>
                      <a:headEnd len="sm" w="sm" type="none"/>
                      <a:tailEnd len="sm" w="sm" type="none"/>
                    </a:lnT>
                    <a:lnB cap="flat" cmpd="sng" w="10575">
                      <a:solidFill>
                        <a:schemeClr val="lt2"/>
                      </a:solidFill>
                      <a:prstDash val="solid"/>
                      <a:round/>
                      <a:headEnd len="sm" w="sm" type="none"/>
                      <a:tailEnd len="sm" w="sm" type="none"/>
                    </a:lnB>
                  </a:tcPr>
                </a:tc>
              </a:tr>
              <a:tr h="132025">
                <a:tc>
                  <a:txBody>
                    <a:bodyPr/>
                    <a:lstStyle/>
                    <a:p>
                      <a:pPr indent="0" lvl="0" marL="0" rtl="0" algn="r">
                        <a:lnSpc>
                          <a:spcPct val="115000"/>
                        </a:lnSpc>
                        <a:spcBef>
                          <a:spcPts val="0"/>
                        </a:spcBef>
                        <a:spcAft>
                          <a:spcPts val="0"/>
                        </a:spcAft>
                        <a:buNone/>
                      </a:pPr>
                      <a:r>
                        <a:rPr lang="en" sz="600">
                          <a:solidFill>
                            <a:schemeClr val="lt2"/>
                          </a:solidFill>
                          <a:latin typeface="Nunito"/>
                          <a:ea typeface="Nunito"/>
                          <a:cs typeface="Nunito"/>
                          <a:sym typeface="Nunito"/>
                        </a:rPr>
                        <a:t>0.29</a:t>
                      </a:r>
                      <a:endParaRPr sz="600">
                        <a:solidFill>
                          <a:schemeClr val="lt2"/>
                        </a:solidFill>
                        <a:latin typeface="Nunito"/>
                        <a:ea typeface="Nunito"/>
                        <a:cs typeface="Nunito"/>
                        <a:sym typeface="Nunito"/>
                      </a:endParaRPr>
                    </a:p>
                  </a:txBody>
                  <a:tcPr marT="19050" marB="19050" marR="28575" marL="28575" anchor="b">
                    <a:lnL cap="flat" cmpd="sng" w="10575">
                      <a:solidFill>
                        <a:schemeClr val="lt2"/>
                      </a:solidFill>
                      <a:prstDash val="solid"/>
                      <a:round/>
                      <a:headEnd len="sm" w="sm" type="none"/>
                      <a:tailEnd len="sm" w="sm" type="none"/>
                    </a:lnL>
                    <a:lnR cap="flat" cmpd="sng" w="10575">
                      <a:solidFill>
                        <a:schemeClr val="lt2"/>
                      </a:solidFill>
                      <a:prstDash val="solid"/>
                      <a:round/>
                      <a:headEnd len="sm" w="sm" type="none"/>
                      <a:tailEnd len="sm" w="sm" type="none"/>
                    </a:lnR>
                    <a:lnT cap="flat" cmpd="sng" w="10575">
                      <a:solidFill>
                        <a:schemeClr val="lt2"/>
                      </a:solidFill>
                      <a:prstDash val="solid"/>
                      <a:round/>
                      <a:headEnd len="sm" w="sm" type="none"/>
                      <a:tailEnd len="sm" w="sm" type="none"/>
                    </a:lnT>
                    <a:lnB cap="flat" cmpd="sng" w="10575">
                      <a:solidFill>
                        <a:schemeClr val="lt2"/>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600">
                          <a:solidFill>
                            <a:schemeClr val="lt2"/>
                          </a:solidFill>
                          <a:latin typeface="Nunito"/>
                          <a:ea typeface="Nunito"/>
                          <a:cs typeface="Nunito"/>
                          <a:sym typeface="Nunito"/>
                        </a:rPr>
                        <a:t>Online Backup</a:t>
                      </a:r>
                      <a:endParaRPr sz="600">
                        <a:solidFill>
                          <a:schemeClr val="lt2"/>
                        </a:solidFill>
                        <a:latin typeface="Nunito"/>
                        <a:ea typeface="Nunito"/>
                        <a:cs typeface="Nunito"/>
                        <a:sym typeface="Nunito"/>
                      </a:endParaRPr>
                    </a:p>
                  </a:txBody>
                  <a:tcPr marT="19050" marB="19050" marR="28575" marL="28575" anchor="b">
                    <a:lnL cap="flat" cmpd="sng" w="10575">
                      <a:solidFill>
                        <a:schemeClr val="lt2"/>
                      </a:solidFill>
                      <a:prstDash val="solid"/>
                      <a:round/>
                      <a:headEnd len="sm" w="sm" type="none"/>
                      <a:tailEnd len="sm" w="sm" type="none"/>
                    </a:lnL>
                    <a:lnR cap="flat" cmpd="sng" w="10575">
                      <a:solidFill>
                        <a:schemeClr val="lt2"/>
                      </a:solidFill>
                      <a:prstDash val="solid"/>
                      <a:round/>
                      <a:headEnd len="sm" w="sm" type="none"/>
                      <a:tailEnd len="sm" w="sm" type="none"/>
                    </a:lnR>
                    <a:lnT cap="flat" cmpd="sng" w="10575">
                      <a:solidFill>
                        <a:schemeClr val="lt2"/>
                      </a:solidFill>
                      <a:prstDash val="solid"/>
                      <a:round/>
                      <a:headEnd len="sm" w="sm" type="none"/>
                      <a:tailEnd len="sm" w="sm" type="none"/>
                    </a:lnT>
                    <a:lnB cap="flat" cmpd="sng" w="10575">
                      <a:solidFill>
                        <a:schemeClr val="lt2"/>
                      </a:solidFill>
                      <a:prstDash val="solid"/>
                      <a:round/>
                      <a:headEnd len="sm" w="sm" type="none"/>
                      <a:tailEnd len="sm" w="sm" type="none"/>
                    </a:lnB>
                  </a:tcPr>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pic>
        <p:nvPicPr>
          <p:cNvPr id="92" name="Google Shape;92;p16"/>
          <p:cNvPicPr preferRelativeResize="0"/>
          <p:nvPr/>
        </p:nvPicPr>
        <p:blipFill>
          <a:blip r:embed="rId3">
            <a:alphaModFix/>
          </a:blip>
          <a:stretch>
            <a:fillRect/>
          </a:stretch>
        </p:blipFill>
        <p:spPr>
          <a:xfrm>
            <a:off x="8035275" y="0"/>
            <a:ext cx="1108724" cy="1024175"/>
          </a:xfrm>
          <a:prstGeom prst="rect">
            <a:avLst/>
          </a:prstGeom>
          <a:noFill/>
          <a:ln>
            <a:noFill/>
          </a:ln>
        </p:spPr>
      </p:pic>
      <p:sp>
        <p:nvSpPr>
          <p:cNvPr id="93" name="Google Shape;93;p16"/>
          <p:cNvSpPr txBox="1"/>
          <p:nvPr>
            <p:ph type="title"/>
          </p:nvPr>
        </p:nvSpPr>
        <p:spPr>
          <a:xfrm>
            <a:off x="96975" y="32575"/>
            <a:ext cx="7421700" cy="777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500"/>
              <a:t>Factors that affect customer churn</a:t>
            </a:r>
            <a:endParaRPr sz="2500"/>
          </a:p>
        </p:txBody>
      </p:sp>
      <p:sp>
        <p:nvSpPr>
          <p:cNvPr id="94" name="Google Shape;94;p16"/>
          <p:cNvSpPr txBox="1"/>
          <p:nvPr/>
        </p:nvSpPr>
        <p:spPr>
          <a:xfrm>
            <a:off x="2679050" y="734000"/>
            <a:ext cx="5422800" cy="160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chemeClr val="lt2"/>
                </a:solidFill>
                <a:latin typeface="Nunito"/>
                <a:ea typeface="Nunito"/>
                <a:cs typeface="Nunito"/>
                <a:sym typeface="Nunito"/>
              </a:rPr>
              <a:t>When a customer leaves the service, they are asked why they left. This table shows us some of the main reasons. We can identify from the table that a large number of responses were associated with actions of market competitors to the company. Approximately one third (33.23%) explicitly stated that their reason for leaving was a direct result of comparison with a competitor, including: higher download speeds, more data, better devices or a better offer. Whilst this is clearly an area that the company could address, this would mean fundamental changes to the services and/or pricing strategy.</a:t>
            </a:r>
            <a:endParaRPr sz="800">
              <a:solidFill>
                <a:schemeClr val="lt2"/>
              </a:solidFill>
              <a:latin typeface="Nunito"/>
              <a:ea typeface="Nunito"/>
              <a:cs typeface="Nunito"/>
              <a:sym typeface="Nunito"/>
            </a:endParaRPr>
          </a:p>
          <a:p>
            <a:pPr indent="0" lvl="0" marL="0" rtl="0" algn="l">
              <a:spcBef>
                <a:spcPts val="0"/>
              </a:spcBef>
              <a:spcAft>
                <a:spcPts val="0"/>
              </a:spcAft>
              <a:buNone/>
            </a:pPr>
            <a:r>
              <a:t/>
            </a:r>
            <a:endParaRPr sz="800">
              <a:solidFill>
                <a:schemeClr val="lt2"/>
              </a:solidFill>
              <a:latin typeface="Nunito"/>
              <a:ea typeface="Nunito"/>
              <a:cs typeface="Nunito"/>
              <a:sym typeface="Nunito"/>
            </a:endParaRPr>
          </a:p>
          <a:p>
            <a:pPr indent="0" lvl="0" marL="0" rtl="0" algn="l">
              <a:spcBef>
                <a:spcPts val="0"/>
              </a:spcBef>
              <a:spcAft>
                <a:spcPts val="0"/>
              </a:spcAft>
              <a:buNone/>
            </a:pPr>
            <a:r>
              <a:rPr lang="en" sz="800">
                <a:solidFill>
                  <a:schemeClr val="lt2"/>
                </a:solidFill>
                <a:latin typeface="Nunito"/>
                <a:ea typeface="Nunito"/>
                <a:cs typeface="Nunito"/>
                <a:sym typeface="Nunito"/>
              </a:rPr>
              <a:t>There are also a number of leaving survey respondents who cited attitude of support people or service provider as a reason for leaving - this may suggest that additional customer service training for support teams would be advisable in lowering the churn rate. The other stated factors for customers leaving include network reliability and pricing, which again are potential areas that could be addressed from an operational standpoint.</a:t>
            </a:r>
            <a:endParaRPr sz="800">
              <a:solidFill>
                <a:schemeClr val="lt2"/>
              </a:solidFill>
              <a:latin typeface="Nunito"/>
              <a:ea typeface="Nunito"/>
              <a:cs typeface="Nunito"/>
              <a:sym typeface="Nunito"/>
            </a:endParaRPr>
          </a:p>
        </p:txBody>
      </p:sp>
      <p:graphicFrame>
        <p:nvGraphicFramePr>
          <p:cNvPr id="95" name="Google Shape;95;p16"/>
          <p:cNvGraphicFramePr/>
          <p:nvPr/>
        </p:nvGraphicFramePr>
        <p:xfrm>
          <a:off x="252600" y="663513"/>
          <a:ext cx="3000000" cy="3000000"/>
        </p:xfrm>
        <a:graphic>
          <a:graphicData uri="http://schemas.openxmlformats.org/drawingml/2006/table">
            <a:tbl>
              <a:tblPr>
                <a:noFill/>
                <a:tableStyleId>{881A08CA-177B-49D1-9336-E8B2EB882012}</a:tableStyleId>
              </a:tblPr>
              <a:tblGrid>
                <a:gridCol w="1708150"/>
                <a:gridCol w="565900"/>
              </a:tblGrid>
              <a:tr h="130925">
                <a:tc>
                  <a:txBody>
                    <a:bodyPr/>
                    <a:lstStyle/>
                    <a:p>
                      <a:pPr indent="0" lvl="0" marL="0" rtl="0" algn="ctr">
                        <a:lnSpc>
                          <a:spcPct val="115000"/>
                        </a:lnSpc>
                        <a:spcBef>
                          <a:spcPts val="0"/>
                        </a:spcBef>
                        <a:spcAft>
                          <a:spcPts val="0"/>
                        </a:spcAft>
                        <a:buNone/>
                      </a:pPr>
                      <a:r>
                        <a:rPr b="1" lang="en" sz="600">
                          <a:solidFill>
                            <a:srgbClr val="F26A0B"/>
                          </a:solidFill>
                          <a:latin typeface="Nunito"/>
                          <a:ea typeface="Nunito"/>
                          <a:cs typeface="Nunito"/>
                          <a:sym typeface="Nunito"/>
                        </a:rPr>
                        <a:t>Churn Reason</a:t>
                      </a:r>
                      <a:endParaRPr b="1" sz="600">
                        <a:solidFill>
                          <a:srgbClr val="F26A0B"/>
                        </a:solidFill>
                        <a:latin typeface="Nunito"/>
                        <a:ea typeface="Nunito"/>
                        <a:cs typeface="Nunito"/>
                        <a:sym typeface="Nunito"/>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BDBDBD"/>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600">
                          <a:solidFill>
                            <a:srgbClr val="F26A0B"/>
                          </a:solidFill>
                          <a:latin typeface="Nunito"/>
                          <a:ea typeface="Nunito"/>
                          <a:cs typeface="Nunito"/>
                          <a:sym typeface="Nunito"/>
                        </a:rPr>
                        <a:t>%</a:t>
                      </a:r>
                      <a:endParaRPr b="1" sz="600">
                        <a:solidFill>
                          <a:srgbClr val="F26A0B"/>
                        </a:solidFill>
                        <a:latin typeface="Nunito"/>
                        <a:ea typeface="Nunito"/>
                        <a:cs typeface="Nunito"/>
                        <a:sym typeface="Nunito"/>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BDBDBD"/>
                      </a:solidFill>
                      <a:prstDash val="solid"/>
                      <a:round/>
                      <a:headEnd len="sm" w="sm" type="none"/>
                      <a:tailEnd len="sm" w="sm" type="none"/>
                    </a:lnB>
                  </a:tcPr>
                </a:tc>
              </a:tr>
              <a:tr h="130925">
                <a:tc>
                  <a:txBody>
                    <a:bodyPr/>
                    <a:lstStyle/>
                    <a:p>
                      <a:pPr indent="0" lvl="0" marL="0" rtl="0" algn="ctr">
                        <a:lnSpc>
                          <a:spcPct val="115000"/>
                        </a:lnSpc>
                        <a:spcBef>
                          <a:spcPts val="0"/>
                        </a:spcBef>
                        <a:spcAft>
                          <a:spcPts val="0"/>
                        </a:spcAft>
                        <a:buNone/>
                      </a:pPr>
                      <a:r>
                        <a:rPr lang="en" sz="600">
                          <a:solidFill>
                            <a:schemeClr val="lt2"/>
                          </a:solidFill>
                          <a:latin typeface="Nunito"/>
                          <a:ea typeface="Nunito"/>
                          <a:cs typeface="Nunito"/>
                          <a:sym typeface="Nunito"/>
                        </a:rPr>
                        <a:t>Attitude of support person</a:t>
                      </a:r>
                      <a:endParaRPr sz="600">
                        <a:solidFill>
                          <a:schemeClr val="lt2"/>
                        </a:solidFill>
                        <a:latin typeface="Nunito"/>
                        <a:ea typeface="Nunito"/>
                        <a:cs typeface="Nunito"/>
                        <a:sym typeface="Nunito"/>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BDBDBD"/>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600">
                          <a:solidFill>
                            <a:schemeClr val="lt2"/>
                          </a:solidFill>
                          <a:latin typeface="Nunito"/>
                          <a:ea typeface="Nunito"/>
                          <a:cs typeface="Nunito"/>
                          <a:sym typeface="Nunito"/>
                        </a:rPr>
                        <a:t>10.27</a:t>
                      </a:r>
                      <a:endParaRPr sz="600">
                        <a:solidFill>
                          <a:schemeClr val="lt2"/>
                        </a:solidFill>
                        <a:latin typeface="Nunito"/>
                        <a:ea typeface="Nunito"/>
                        <a:cs typeface="Nunito"/>
                        <a:sym typeface="Nunito"/>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BDBDBD"/>
                      </a:solidFill>
                      <a:prstDash val="solid"/>
                      <a:round/>
                      <a:headEnd len="sm" w="sm" type="none"/>
                      <a:tailEnd len="sm" w="sm" type="none"/>
                    </a:lnT>
                    <a:lnB cap="flat" cmpd="sng" w="9525">
                      <a:solidFill>
                        <a:srgbClr val="CCCCCC"/>
                      </a:solidFill>
                      <a:prstDash val="solid"/>
                      <a:round/>
                      <a:headEnd len="sm" w="sm" type="none"/>
                      <a:tailEnd len="sm" w="sm" type="none"/>
                    </a:lnB>
                  </a:tcPr>
                </a:tc>
              </a:tr>
              <a:tr h="141475">
                <a:tc>
                  <a:txBody>
                    <a:bodyPr/>
                    <a:lstStyle/>
                    <a:p>
                      <a:pPr indent="0" lvl="0" marL="0" rtl="0" algn="ctr">
                        <a:lnSpc>
                          <a:spcPct val="115000"/>
                        </a:lnSpc>
                        <a:spcBef>
                          <a:spcPts val="0"/>
                        </a:spcBef>
                        <a:spcAft>
                          <a:spcPts val="0"/>
                        </a:spcAft>
                        <a:buNone/>
                      </a:pPr>
                      <a:r>
                        <a:rPr lang="en" sz="600">
                          <a:solidFill>
                            <a:schemeClr val="lt2"/>
                          </a:solidFill>
                          <a:latin typeface="Nunito"/>
                          <a:ea typeface="Nunito"/>
                          <a:cs typeface="Nunito"/>
                          <a:sym typeface="Nunito"/>
                        </a:rPr>
                        <a:t>Competitor offered higher download speeds</a:t>
                      </a:r>
                      <a:endParaRPr sz="600">
                        <a:solidFill>
                          <a:schemeClr val="lt2"/>
                        </a:solidFill>
                        <a:latin typeface="Nunito"/>
                        <a:ea typeface="Nunito"/>
                        <a:cs typeface="Nunito"/>
                        <a:sym typeface="Nunito"/>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600">
                          <a:solidFill>
                            <a:schemeClr val="lt2"/>
                          </a:solidFill>
                          <a:latin typeface="Nunito"/>
                          <a:ea typeface="Nunito"/>
                          <a:cs typeface="Nunito"/>
                          <a:sym typeface="Nunito"/>
                        </a:rPr>
                        <a:t>10.11</a:t>
                      </a:r>
                      <a:endParaRPr sz="600">
                        <a:solidFill>
                          <a:schemeClr val="lt2"/>
                        </a:solidFill>
                        <a:latin typeface="Nunito"/>
                        <a:ea typeface="Nunito"/>
                        <a:cs typeface="Nunito"/>
                        <a:sym typeface="Nunito"/>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145975">
                <a:tc>
                  <a:txBody>
                    <a:bodyPr/>
                    <a:lstStyle/>
                    <a:p>
                      <a:pPr indent="0" lvl="0" marL="0" rtl="0" algn="ctr">
                        <a:lnSpc>
                          <a:spcPct val="115000"/>
                        </a:lnSpc>
                        <a:spcBef>
                          <a:spcPts val="0"/>
                        </a:spcBef>
                        <a:spcAft>
                          <a:spcPts val="0"/>
                        </a:spcAft>
                        <a:buNone/>
                      </a:pPr>
                      <a:r>
                        <a:rPr lang="en" sz="600">
                          <a:solidFill>
                            <a:schemeClr val="lt2"/>
                          </a:solidFill>
                          <a:latin typeface="Nunito"/>
                          <a:ea typeface="Nunito"/>
                          <a:cs typeface="Nunito"/>
                          <a:sym typeface="Nunito"/>
                        </a:rPr>
                        <a:t>Competitor offered more data</a:t>
                      </a:r>
                      <a:endParaRPr sz="600">
                        <a:solidFill>
                          <a:schemeClr val="lt2"/>
                        </a:solidFill>
                        <a:latin typeface="Nunito"/>
                        <a:ea typeface="Nunito"/>
                        <a:cs typeface="Nunito"/>
                        <a:sym typeface="Nunito"/>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600">
                          <a:solidFill>
                            <a:schemeClr val="lt2"/>
                          </a:solidFill>
                          <a:latin typeface="Nunito"/>
                          <a:ea typeface="Nunito"/>
                          <a:cs typeface="Nunito"/>
                          <a:sym typeface="Nunito"/>
                        </a:rPr>
                        <a:t>8.67</a:t>
                      </a:r>
                      <a:endParaRPr sz="600">
                        <a:solidFill>
                          <a:schemeClr val="lt2"/>
                        </a:solidFill>
                        <a:latin typeface="Nunito"/>
                        <a:ea typeface="Nunito"/>
                        <a:cs typeface="Nunito"/>
                        <a:sym typeface="Nunito"/>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130925">
                <a:tc>
                  <a:txBody>
                    <a:bodyPr/>
                    <a:lstStyle/>
                    <a:p>
                      <a:pPr indent="0" lvl="0" marL="0" rtl="0" algn="ctr">
                        <a:lnSpc>
                          <a:spcPct val="115000"/>
                        </a:lnSpc>
                        <a:spcBef>
                          <a:spcPts val="0"/>
                        </a:spcBef>
                        <a:spcAft>
                          <a:spcPts val="0"/>
                        </a:spcAft>
                        <a:buNone/>
                      </a:pPr>
                      <a:r>
                        <a:rPr lang="en" sz="600">
                          <a:solidFill>
                            <a:schemeClr val="lt2"/>
                          </a:solidFill>
                          <a:latin typeface="Nunito"/>
                          <a:ea typeface="Nunito"/>
                          <a:cs typeface="Nunito"/>
                          <a:sym typeface="Nunito"/>
                        </a:rPr>
                        <a:t>Don't know</a:t>
                      </a:r>
                      <a:endParaRPr sz="600">
                        <a:solidFill>
                          <a:schemeClr val="lt2"/>
                        </a:solidFill>
                        <a:latin typeface="Nunito"/>
                        <a:ea typeface="Nunito"/>
                        <a:cs typeface="Nunito"/>
                        <a:sym typeface="Nunito"/>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600">
                          <a:solidFill>
                            <a:schemeClr val="lt2"/>
                          </a:solidFill>
                          <a:latin typeface="Nunito"/>
                          <a:ea typeface="Nunito"/>
                          <a:cs typeface="Nunito"/>
                          <a:sym typeface="Nunito"/>
                        </a:rPr>
                        <a:t>8.24</a:t>
                      </a:r>
                      <a:endParaRPr sz="600">
                        <a:solidFill>
                          <a:schemeClr val="lt2"/>
                        </a:solidFill>
                        <a:latin typeface="Nunito"/>
                        <a:ea typeface="Nunito"/>
                        <a:cs typeface="Nunito"/>
                        <a:sym typeface="Nunito"/>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145975">
                <a:tc>
                  <a:txBody>
                    <a:bodyPr/>
                    <a:lstStyle/>
                    <a:p>
                      <a:pPr indent="0" lvl="0" marL="0" rtl="0" algn="ctr">
                        <a:lnSpc>
                          <a:spcPct val="115000"/>
                        </a:lnSpc>
                        <a:spcBef>
                          <a:spcPts val="0"/>
                        </a:spcBef>
                        <a:spcAft>
                          <a:spcPts val="0"/>
                        </a:spcAft>
                        <a:buNone/>
                      </a:pPr>
                      <a:r>
                        <a:rPr lang="en" sz="600">
                          <a:solidFill>
                            <a:schemeClr val="lt2"/>
                          </a:solidFill>
                          <a:latin typeface="Nunito"/>
                          <a:ea typeface="Nunito"/>
                          <a:cs typeface="Nunito"/>
                          <a:sym typeface="Nunito"/>
                        </a:rPr>
                        <a:t>Competitor made better offer</a:t>
                      </a:r>
                      <a:endParaRPr sz="600">
                        <a:solidFill>
                          <a:schemeClr val="lt2"/>
                        </a:solidFill>
                        <a:latin typeface="Nunito"/>
                        <a:ea typeface="Nunito"/>
                        <a:cs typeface="Nunito"/>
                        <a:sym typeface="Nunito"/>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600">
                          <a:solidFill>
                            <a:schemeClr val="lt2"/>
                          </a:solidFill>
                          <a:latin typeface="Nunito"/>
                          <a:ea typeface="Nunito"/>
                          <a:cs typeface="Nunito"/>
                          <a:sym typeface="Nunito"/>
                        </a:rPr>
                        <a:t>7.49</a:t>
                      </a:r>
                      <a:endParaRPr sz="600">
                        <a:solidFill>
                          <a:schemeClr val="lt2"/>
                        </a:solidFill>
                        <a:latin typeface="Nunito"/>
                        <a:ea typeface="Nunito"/>
                        <a:cs typeface="Nunito"/>
                        <a:sym typeface="Nunito"/>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130925">
                <a:tc>
                  <a:txBody>
                    <a:bodyPr/>
                    <a:lstStyle/>
                    <a:p>
                      <a:pPr indent="0" lvl="0" marL="0" rtl="0" algn="ctr">
                        <a:lnSpc>
                          <a:spcPct val="115000"/>
                        </a:lnSpc>
                        <a:spcBef>
                          <a:spcPts val="0"/>
                        </a:spcBef>
                        <a:spcAft>
                          <a:spcPts val="0"/>
                        </a:spcAft>
                        <a:buNone/>
                      </a:pPr>
                      <a:r>
                        <a:rPr lang="en" sz="600">
                          <a:solidFill>
                            <a:schemeClr val="lt2"/>
                          </a:solidFill>
                          <a:latin typeface="Nunito"/>
                          <a:ea typeface="Nunito"/>
                          <a:cs typeface="Nunito"/>
                          <a:sym typeface="Nunito"/>
                        </a:rPr>
                        <a:t>Attitude of service provider</a:t>
                      </a:r>
                      <a:endParaRPr sz="600">
                        <a:solidFill>
                          <a:schemeClr val="lt2"/>
                        </a:solidFill>
                        <a:latin typeface="Nunito"/>
                        <a:ea typeface="Nunito"/>
                        <a:cs typeface="Nunito"/>
                        <a:sym typeface="Nunito"/>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600">
                          <a:solidFill>
                            <a:schemeClr val="lt2"/>
                          </a:solidFill>
                          <a:latin typeface="Nunito"/>
                          <a:ea typeface="Nunito"/>
                          <a:cs typeface="Nunito"/>
                          <a:sym typeface="Nunito"/>
                        </a:rPr>
                        <a:t>7.22</a:t>
                      </a:r>
                      <a:endParaRPr sz="600">
                        <a:solidFill>
                          <a:schemeClr val="lt2"/>
                        </a:solidFill>
                        <a:latin typeface="Nunito"/>
                        <a:ea typeface="Nunito"/>
                        <a:cs typeface="Nunito"/>
                        <a:sym typeface="Nunito"/>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138700">
                <a:tc>
                  <a:txBody>
                    <a:bodyPr/>
                    <a:lstStyle/>
                    <a:p>
                      <a:pPr indent="0" lvl="0" marL="0" rtl="0" algn="ctr">
                        <a:lnSpc>
                          <a:spcPct val="115000"/>
                        </a:lnSpc>
                        <a:spcBef>
                          <a:spcPts val="0"/>
                        </a:spcBef>
                        <a:spcAft>
                          <a:spcPts val="0"/>
                        </a:spcAft>
                        <a:buNone/>
                      </a:pPr>
                      <a:r>
                        <a:rPr lang="en" sz="600">
                          <a:solidFill>
                            <a:schemeClr val="lt2"/>
                          </a:solidFill>
                          <a:latin typeface="Nunito"/>
                          <a:ea typeface="Nunito"/>
                          <a:cs typeface="Nunito"/>
                          <a:sym typeface="Nunito"/>
                        </a:rPr>
                        <a:t>Competitor had better devices</a:t>
                      </a:r>
                      <a:endParaRPr sz="600">
                        <a:solidFill>
                          <a:schemeClr val="lt2"/>
                        </a:solidFill>
                        <a:latin typeface="Nunito"/>
                        <a:ea typeface="Nunito"/>
                        <a:cs typeface="Nunito"/>
                        <a:sym typeface="Nunito"/>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600">
                          <a:solidFill>
                            <a:schemeClr val="lt2"/>
                          </a:solidFill>
                          <a:latin typeface="Nunito"/>
                          <a:ea typeface="Nunito"/>
                          <a:cs typeface="Nunito"/>
                          <a:sym typeface="Nunito"/>
                        </a:rPr>
                        <a:t>6.96</a:t>
                      </a:r>
                      <a:endParaRPr sz="600">
                        <a:solidFill>
                          <a:schemeClr val="lt2"/>
                        </a:solidFill>
                        <a:latin typeface="Nunito"/>
                        <a:ea typeface="Nunito"/>
                        <a:cs typeface="Nunito"/>
                        <a:sym typeface="Nunito"/>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130925">
                <a:tc>
                  <a:txBody>
                    <a:bodyPr/>
                    <a:lstStyle/>
                    <a:p>
                      <a:pPr indent="0" lvl="0" marL="0" rtl="0" algn="ctr">
                        <a:lnSpc>
                          <a:spcPct val="115000"/>
                        </a:lnSpc>
                        <a:spcBef>
                          <a:spcPts val="0"/>
                        </a:spcBef>
                        <a:spcAft>
                          <a:spcPts val="0"/>
                        </a:spcAft>
                        <a:buNone/>
                      </a:pPr>
                      <a:r>
                        <a:rPr lang="en" sz="600">
                          <a:solidFill>
                            <a:schemeClr val="lt2"/>
                          </a:solidFill>
                          <a:latin typeface="Nunito"/>
                          <a:ea typeface="Nunito"/>
                          <a:cs typeface="Nunito"/>
                          <a:sym typeface="Nunito"/>
                        </a:rPr>
                        <a:t>Network reliability</a:t>
                      </a:r>
                      <a:endParaRPr sz="600">
                        <a:solidFill>
                          <a:schemeClr val="lt2"/>
                        </a:solidFill>
                        <a:latin typeface="Nunito"/>
                        <a:ea typeface="Nunito"/>
                        <a:cs typeface="Nunito"/>
                        <a:sym typeface="Nunito"/>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600">
                          <a:solidFill>
                            <a:schemeClr val="lt2"/>
                          </a:solidFill>
                          <a:latin typeface="Nunito"/>
                          <a:ea typeface="Nunito"/>
                          <a:cs typeface="Nunito"/>
                          <a:sym typeface="Nunito"/>
                        </a:rPr>
                        <a:t>5.51</a:t>
                      </a:r>
                      <a:endParaRPr sz="600">
                        <a:solidFill>
                          <a:schemeClr val="lt2"/>
                        </a:solidFill>
                        <a:latin typeface="Nunito"/>
                        <a:ea typeface="Nunito"/>
                        <a:cs typeface="Nunito"/>
                        <a:sym typeface="Nunito"/>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130925">
                <a:tc>
                  <a:txBody>
                    <a:bodyPr/>
                    <a:lstStyle/>
                    <a:p>
                      <a:pPr indent="0" lvl="0" marL="0" rtl="0" algn="ctr">
                        <a:lnSpc>
                          <a:spcPct val="115000"/>
                        </a:lnSpc>
                        <a:spcBef>
                          <a:spcPts val="0"/>
                        </a:spcBef>
                        <a:spcAft>
                          <a:spcPts val="0"/>
                        </a:spcAft>
                        <a:buNone/>
                      </a:pPr>
                      <a:r>
                        <a:rPr lang="en" sz="600">
                          <a:solidFill>
                            <a:schemeClr val="lt2"/>
                          </a:solidFill>
                          <a:latin typeface="Nunito"/>
                          <a:ea typeface="Nunito"/>
                          <a:cs typeface="Nunito"/>
                          <a:sym typeface="Nunito"/>
                        </a:rPr>
                        <a:t>Product dissatisfaction</a:t>
                      </a:r>
                      <a:endParaRPr sz="600">
                        <a:solidFill>
                          <a:schemeClr val="lt2"/>
                        </a:solidFill>
                        <a:latin typeface="Nunito"/>
                        <a:ea typeface="Nunito"/>
                        <a:cs typeface="Nunito"/>
                        <a:sym typeface="Nunito"/>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600">
                          <a:solidFill>
                            <a:schemeClr val="lt2"/>
                          </a:solidFill>
                          <a:latin typeface="Nunito"/>
                          <a:ea typeface="Nunito"/>
                          <a:cs typeface="Nunito"/>
                          <a:sym typeface="Nunito"/>
                        </a:rPr>
                        <a:t>5.46</a:t>
                      </a:r>
                      <a:endParaRPr sz="600">
                        <a:solidFill>
                          <a:schemeClr val="lt2"/>
                        </a:solidFill>
                        <a:latin typeface="Nunito"/>
                        <a:ea typeface="Nunito"/>
                        <a:cs typeface="Nunito"/>
                        <a:sym typeface="Nunito"/>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130925">
                <a:tc>
                  <a:txBody>
                    <a:bodyPr/>
                    <a:lstStyle/>
                    <a:p>
                      <a:pPr indent="0" lvl="0" marL="0" rtl="0" algn="ctr">
                        <a:lnSpc>
                          <a:spcPct val="115000"/>
                        </a:lnSpc>
                        <a:spcBef>
                          <a:spcPts val="0"/>
                        </a:spcBef>
                        <a:spcAft>
                          <a:spcPts val="0"/>
                        </a:spcAft>
                        <a:buNone/>
                      </a:pPr>
                      <a:r>
                        <a:rPr lang="en" sz="600">
                          <a:solidFill>
                            <a:schemeClr val="lt2"/>
                          </a:solidFill>
                          <a:latin typeface="Nunito"/>
                          <a:ea typeface="Nunito"/>
                          <a:cs typeface="Nunito"/>
                          <a:sym typeface="Nunito"/>
                        </a:rPr>
                        <a:t>Price too high</a:t>
                      </a:r>
                      <a:endParaRPr sz="600">
                        <a:solidFill>
                          <a:schemeClr val="lt2"/>
                        </a:solidFill>
                        <a:latin typeface="Nunito"/>
                        <a:ea typeface="Nunito"/>
                        <a:cs typeface="Nunito"/>
                        <a:sym typeface="Nunito"/>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600">
                          <a:solidFill>
                            <a:schemeClr val="lt2"/>
                          </a:solidFill>
                          <a:latin typeface="Nunito"/>
                          <a:ea typeface="Nunito"/>
                          <a:cs typeface="Nunito"/>
                          <a:sym typeface="Nunito"/>
                        </a:rPr>
                        <a:t>5.24</a:t>
                      </a:r>
                      <a:endParaRPr sz="600">
                        <a:solidFill>
                          <a:schemeClr val="lt2"/>
                        </a:solidFill>
                        <a:latin typeface="Nunito"/>
                        <a:ea typeface="Nunito"/>
                        <a:cs typeface="Nunito"/>
                        <a:sym typeface="Nunito"/>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130925">
                <a:tc>
                  <a:txBody>
                    <a:bodyPr/>
                    <a:lstStyle/>
                    <a:p>
                      <a:pPr indent="0" lvl="0" marL="0" rtl="0" algn="ctr">
                        <a:lnSpc>
                          <a:spcPct val="115000"/>
                        </a:lnSpc>
                        <a:spcBef>
                          <a:spcPts val="0"/>
                        </a:spcBef>
                        <a:spcAft>
                          <a:spcPts val="0"/>
                        </a:spcAft>
                        <a:buNone/>
                      </a:pPr>
                      <a:r>
                        <a:rPr lang="en" sz="600">
                          <a:solidFill>
                            <a:schemeClr val="lt2"/>
                          </a:solidFill>
                          <a:latin typeface="Nunito"/>
                          <a:ea typeface="Nunito"/>
                          <a:cs typeface="Nunito"/>
                          <a:sym typeface="Nunito"/>
                        </a:rPr>
                        <a:t>Other reasons</a:t>
                      </a:r>
                      <a:endParaRPr sz="600">
                        <a:solidFill>
                          <a:schemeClr val="lt2"/>
                        </a:solidFill>
                        <a:latin typeface="Nunito"/>
                        <a:ea typeface="Nunito"/>
                        <a:cs typeface="Nunito"/>
                        <a:sym typeface="Nunito"/>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600">
                          <a:solidFill>
                            <a:schemeClr val="lt2"/>
                          </a:solidFill>
                          <a:latin typeface="Nunito"/>
                          <a:ea typeface="Nunito"/>
                          <a:cs typeface="Nunito"/>
                          <a:sym typeface="Nunito"/>
                        </a:rPr>
                        <a:t>24.82</a:t>
                      </a:r>
                      <a:endParaRPr sz="600">
                        <a:solidFill>
                          <a:schemeClr val="lt2"/>
                        </a:solidFill>
                        <a:latin typeface="Nunito"/>
                        <a:ea typeface="Nunito"/>
                        <a:cs typeface="Nunito"/>
                        <a:sym typeface="Nunito"/>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bl>
          </a:graphicData>
        </a:graphic>
      </p:graphicFrame>
      <p:sp>
        <p:nvSpPr>
          <p:cNvPr id="96" name="Google Shape;96;p16"/>
          <p:cNvSpPr txBox="1"/>
          <p:nvPr/>
        </p:nvSpPr>
        <p:spPr>
          <a:xfrm>
            <a:off x="252600" y="2406750"/>
            <a:ext cx="4470300" cy="2574600"/>
          </a:xfrm>
          <a:prstGeom prst="rect">
            <a:avLst/>
          </a:prstGeom>
          <a:noFill/>
          <a:ln>
            <a:noFill/>
          </a:ln>
        </p:spPr>
        <p:txBody>
          <a:bodyPr anchorCtr="0" anchor="t" bIns="91425" lIns="91425" spcFirstLastPara="1" rIns="91425" wrap="square" tIns="91425">
            <a:noAutofit/>
          </a:bodyPr>
          <a:lstStyle/>
          <a:p>
            <a:pPr indent="0" lvl="0" marL="0" rtl="0" algn="l">
              <a:lnSpc>
                <a:spcPct val="95000"/>
              </a:lnSpc>
              <a:spcBef>
                <a:spcPts val="0"/>
              </a:spcBef>
              <a:spcAft>
                <a:spcPts val="0"/>
              </a:spcAft>
              <a:buNone/>
            </a:pPr>
            <a:r>
              <a:rPr b="1" lang="en" sz="1430">
                <a:solidFill>
                  <a:srgbClr val="F26A0B"/>
                </a:solidFill>
                <a:latin typeface="Nunito"/>
                <a:ea typeface="Nunito"/>
                <a:cs typeface="Nunito"/>
                <a:sym typeface="Nunito"/>
              </a:rPr>
              <a:t>Factors to Incentivise</a:t>
            </a:r>
            <a:endParaRPr b="1" sz="1430">
              <a:solidFill>
                <a:srgbClr val="F26A0B"/>
              </a:solidFill>
              <a:latin typeface="Nunito"/>
              <a:ea typeface="Nunito"/>
              <a:cs typeface="Nunito"/>
              <a:sym typeface="Nunito"/>
            </a:endParaRPr>
          </a:p>
          <a:p>
            <a:pPr indent="0" lvl="0" marL="0" rtl="0" algn="l">
              <a:spcBef>
                <a:spcPts val="1200"/>
              </a:spcBef>
              <a:spcAft>
                <a:spcPts val="0"/>
              </a:spcAft>
              <a:buNone/>
            </a:pPr>
            <a:r>
              <a:rPr lang="en" sz="800">
                <a:solidFill>
                  <a:schemeClr val="lt2"/>
                </a:solidFill>
                <a:latin typeface="Nunito"/>
                <a:ea typeface="Nunito"/>
                <a:cs typeface="Nunito"/>
                <a:sym typeface="Nunito"/>
              </a:rPr>
              <a:t>These are factors where we found a difference in churn of customers. We found that uptake of these factors meant that customers were less likely to churn. </a:t>
            </a:r>
            <a:endParaRPr sz="800">
              <a:solidFill>
                <a:schemeClr val="lt2"/>
              </a:solidFill>
              <a:latin typeface="Nunito"/>
              <a:ea typeface="Nunito"/>
              <a:cs typeface="Nunito"/>
              <a:sym typeface="Nunito"/>
            </a:endParaRPr>
          </a:p>
          <a:p>
            <a:pPr indent="0" lvl="0" marL="0" rtl="0" algn="l">
              <a:spcBef>
                <a:spcPts val="0"/>
              </a:spcBef>
              <a:spcAft>
                <a:spcPts val="0"/>
              </a:spcAft>
              <a:buNone/>
            </a:pPr>
            <a:r>
              <a:t/>
            </a:r>
            <a:endParaRPr sz="800">
              <a:solidFill>
                <a:schemeClr val="lt2"/>
              </a:solidFill>
              <a:latin typeface="Nunito"/>
              <a:ea typeface="Nunito"/>
              <a:cs typeface="Nunito"/>
              <a:sym typeface="Nunito"/>
            </a:endParaRPr>
          </a:p>
          <a:p>
            <a:pPr indent="-279400" lvl="0" marL="457200" rtl="0" algn="l">
              <a:spcBef>
                <a:spcPts val="0"/>
              </a:spcBef>
              <a:spcAft>
                <a:spcPts val="0"/>
              </a:spcAft>
              <a:buClr>
                <a:schemeClr val="lt2"/>
              </a:buClr>
              <a:buSzPts val="800"/>
              <a:buFont typeface="Nunito"/>
              <a:buChar char="●"/>
            </a:pPr>
            <a:r>
              <a:rPr lang="en" sz="800">
                <a:solidFill>
                  <a:schemeClr val="lt2"/>
                </a:solidFill>
                <a:latin typeface="Nunito"/>
                <a:ea typeface="Nunito"/>
                <a:cs typeface="Nunito"/>
                <a:sym typeface="Nunito"/>
              </a:rPr>
              <a:t>Longer contracts *</a:t>
            </a:r>
            <a:endParaRPr sz="800">
              <a:solidFill>
                <a:schemeClr val="lt2"/>
              </a:solidFill>
              <a:latin typeface="Nunito"/>
              <a:ea typeface="Nunito"/>
              <a:cs typeface="Nunito"/>
              <a:sym typeface="Nunito"/>
            </a:endParaRPr>
          </a:p>
          <a:p>
            <a:pPr indent="-279400" lvl="0" marL="457200" rtl="0" algn="l">
              <a:spcBef>
                <a:spcPts val="0"/>
              </a:spcBef>
              <a:spcAft>
                <a:spcPts val="0"/>
              </a:spcAft>
              <a:buClr>
                <a:schemeClr val="lt2"/>
              </a:buClr>
              <a:buSzPts val="800"/>
              <a:buFont typeface="Nunito"/>
              <a:buChar char="●"/>
            </a:pPr>
            <a:r>
              <a:rPr lang="en" sz="800">
                <a:solidFill>
                  <a:schemeClr val="lt2"/>
                </a:solidFill>
                <a:latin typeface="Nunito"/>
                <a:ea typeface="Nunito"/>
                <a:cs typeface="Nunito"/>
                <a:sym typeface="Nunito"/>
              </a:rPr>
              <a:t>Online Security * </a:t>
            </a:r>
            <a:endParaRPr sz="800">
              <a:solidFill>
                <a:schemeClr val="lt2"/>
              </a:solidFill>
              <a:latin typeface="Nunito"/>
              <a:ea typeface="Nunito"/>
              <a:cs typeface="Nunito"/>
              <a:sym typeface="Nunito"/>
            </a:endParaRPr>
          </a:p>
          <a:p>
            <a:pPr indent="-279400" lvl="0" marL="457200" rtl="0" algn="l">
              <a:spcBef>
                <a:spcPts val="0"/>
              </a:spcBef>
              <a:spcAft>
                <a:spcPts val="0"/>
              </a:spcAft>
              <a:buClr>
                <a:schemeClr val="lt2"/>
              </a:buClr>
              <a:buSzPts val="800"/>
              <a:buFont typeface="Nunito"/>
              <a:buChar char="●"/>
            </a:pPr>
            <a:r>
              <a:rPr lang="en" sz="800">
                <a:solidFill>
                  <a:schemeClr val="lt2"/>
                </a:solidFill>
                <a:latin typeface="Nunito"/>
                <a:ea typeface="Nunito"/>
                <a:cs typeface="Nunito"/>
                <a:sym typeface="Nunito"/>
              </a:rPr>
              <a:t>Opting for DSL over Fiber Optic</a:t>
            </a:r>
            <a:endParaRPr sz="800">
              <a:solidFill>
                <a:schemeClr val="lt2"/>
              </a:solidFill>
              <a:latin typeface="Nunito"/>
              <a:ea typeface="Nunito"/>
              <a:cs typeface="Nunito"/>
              <a:sym typeface="Nunito"/>
            </a:endParaRPr>
          </a:p>
          <a:p>
            <a:pPr indent="-279400" lvl="0" marL="457200" rtl="0" algn="l">
              <a:spcBef>
                <a:spcPts val="0"/>
              </a:spcBef>
              <a:spcAft>
                <a:spcPts val="0"/>
              </a:spcAft>
              <a:buClr>
                <a:schemeClr val="lt2"/>
              </a:buClr>
              <a:buSzPts val="800"/>
              <a:buFont typeface="Nunito"/>
              <a:buChar char="●"/>
            </a:pPr>
            <a:r>
              <a:rPr lang="en" sz="800">
                <a:solidFill>
                  <a:schemeClr val="lt2"/>
                </a:solidFill>
                <a:latin typeface="Nunito"/>
                <a:ea typeface="Nunito"/>
                <a:cs typeface="Nunito"/>
                <a:sym typeface="Nunito"/>
              </a:rPr>
              <a:t>Online Back Ups</a:t>
            </a:r>
            <a:endParaRPr sz="800">
              <a:solidFill>
                <a:schemeClr val="lt2"/>
              </a:solidFill>
              <a:latin typeface="Nunito"/>
              <a:ea typeface="Nunito"/>
              <a:cs typeface="Nunito"/>
              <a:sym typeface="Nunito"/>
            </a:endParaRPr>
          </a:p>
          <a:p>
            <a:pPr indent="0" lvl="0" marL="0" rtl="0" algn="l">
              <a:spcBef>
                <a:spcPts val="0"/>
              </a:spcBef>
              <a:spcAft>
                <a:spcPts val="0"/>
              </a:spcAft>
              <a:buNone/>
            </a:pPr>
            <a:r>
              <a:t/>
            </a:r>
            <a:endParaRPr sz="800">
              <a:solidFill>
                <a:schemeClr val="lt2"/>
              </a:solidFill>
              <a:latin typeface="Nunito"/>
              <a:ea typeface="Nunito"/>
              <a:cs typeface="Nunito"/>
              <a:sym typeface="Nunito"/>
            </a:endParaRPr>
          </a:p>
          <a:p>
            <a:pPr indent="0" lvl="0" marL="0" rtl="0" algn="l">
              <a:spcBef>
                <a:spcPts val="0"/>
              </a:spcBef>
              <a:spcAft>
                <a:spcPts val="0"/>
              </a:spcAft>
              <a:buNone/>
            </a:pPr>
            <a:r>
              <a:rPr lang="en" sz="800">
                <a:solidFill>
                  <a:schemeClr val="lt2"/>
                </a:solidFill>
                <a:latin typeface="Nunito"/>
                <a:ea typeface="Nunito"/>
                <a:cs typeface="Nunito"/>
                <a:sym typeface="Nunito"/>
              </a:rPr>
              <a:t>* In the graphs to the right, we can see that there is the greatest difference in churning between customers with Month-to-month contracts vs customers with One year or Two year contracts. As previously mentioned, these longer contracts can be something that sales staff encourage customers to sign up to.</a:t>
            </a:r>
            <a:endParaRPr sz="800">
              <a:solidFill>
                <a:schemeClr val="lt2"/>
              </a:solidFill>
              <a:latin typeface="Nunito"/>
              <a:ea typeface="Nunito"/>
              <a:cs typeface="Nunito"/>
              <a:sym typeface="Nunito"/>
            </a:endParaRPr>
          </a:p>
          <a:p>
            <a:pPr indent="0" lvl="0" marL="0" rtl="0" algn="l">
              <a:spcBef>
                <a:spcPts val="0"/>
              </a:spcBef>
              <a:spcAft>
                <a:spcPts val="0"/>
              </a:spcAft>
              <a:buNone/>
            </a:pPr>
            <a:r>
              <a:t/>
            </a:r>
            <a:endParaRPr sz="800">
              <a:solidFill>
                <a:schemeClr val="lt2"/>
              </a:solidFill>
              <a:latin typeface="Nunito"/>
              <a:ea typeface="Nunito"/>
              <a:cs typeface="Nunito"/>
              <a:sym typeface="Nunito"/>
            </a:endParaRPr>
          </a:p>
          <a:p>
            <a:pPr indent="0" lvl="0" marL="0" rtl="0" algn="l">
              <a:spcBef>
                <a:spcPts val="0"/>
              </a:spcBef>
              <a:spcAft>
                <a:spcPts val="0"/>
              </a:spcAft>
              <a:buNone/>
            </a:pPr>
            <a:r>
              <a:rPr lang="en" sz="800">
                <a:solidFill>
                  <a:schemeClr val="lt2"/>
                </a:solidFill>
                <a:latin typeface="Nunito"/>
                <a:ea typeface="Nunito"/>
                <a:cs typeface="Nunito"/>
                <a:sym typeface="Nunito"/>
              </a:rPr>
              <a:t>In terms of an actual service or product to incentivise, adding an </a:t>
            </a:r>
            <a:r>
              <a:rPr lang="en" sz="800">
                <a:solidFill>
                  <a:srgbClr val="F26A0B"/>
                </a:solidFill>
                <a:latin typeface="Nunito"/>
                <a:ea typeface="Nunito"/>
                <a:cs typeface="Nunito"/>
                <a:sym typeface="Nunito"/>
              </a:rPr>
              <a:t>Online Security</a:t>
            </a:r>
            <a:r>
              <a:rPr lang="en" sz="800">
                <a:solidFill>
                  <a:schemeClr val="lt2"/>
                </a:solidFill>
                <a:latin typeface="Nunito"/>
                <a:ea typeface="Nunito"/>
                <a:cs typeface="Nunito"/>
                <a:sym typeface="Nunito"/>
              </a:rPr>
              <a:t> package greatly decreases the likelihood that a customer will churn. As a product it will contribute to Swan Teleco’s revenue, and it also has the added influence of reducing churn of existing customers.</a:t>
            </a:r>
            <a:endParaRPr sz="800">
              <a:solidFill>
                <a:schemeClr val="lt2"/>
              </a:solidFill>
              <a:latin typeface="Nunito"/>
              <a:ea typeface="Nunito"/>
              <a:cs typeface="Nunito"/>
              <a:sym typeface="Nunito"/>
            </a:endParaRPr>
          </a:p>
        </p:txBody>
      </p:sp>
      <p:pic>
        <p:nvPicPr>
          <p:cNvPr id="97" name="Google Shape;97;p16"/>
          <p:cNvPicPr preferRelativeResize="0"/>
          <p:nvPr/>
        </p:nvPicPr>
        <p:blipFill>
          <a:blip r:embed="rId4">
            <a:alphaModFix/>
          </a:blip>
          <a:stretch>
            <a:fillRect/>
          </a:stretch>
        </p:blipFill>
        <p:spPr>
          <a:xfrm>
            <a:off x="6931934" y="2804342"/>
            <a:ext cx="2170412" cy="2038729"/>
          </a:xfrm>
          <a:prstGeom prst="rect">
            <a:avLst/>
          </a:prstGeom>
          <a:noFill/>
          <a:ln>
            <a:noFill/>
          </a:ln>
        </p:spPr>
      </p:pic>
      <p:pic>
        <p:nvPicPr>
          <p:cNvPr id="98" name="Google Shape;98;p16"/>
          <p:cNvPicPr preferRelativeResize="0"/>
          <p:nvPr/>
        </p:nvPicPr>
        <p:blipFill>
          <a:blip r:embed="rId5">
            <a:alphaModFix/>
          </a:blip>
          <a:stretch>
            <a:fillRect/>
          </a:stretch>
        </p:blipFill>
        <p:spPr>
          <a:xfrm>
            <a:off x="4722898" y="2830449"/>
            <a:ext cx="2170420" cy="1986538"/>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pic>
        <p:nvPicPr>
          <p:cNvPr id="103" name="Google Shape;103;p17"/>
          <p:cNvPicPr preferRelativeResize="0"/>
          <p:nvPr/>
        </p:nvPicPr>
        <p:blipFill>
          <a:blip r:embed="rId3">
            <a:alphaModFix/>
          </a:blip>
          <a:stretch>
            <a:fillRect/>
          </a:stretch>
        </p:blipFill>
        <p:spPr>
          <a:xfrm>
            <a:off x="8035275" y="0"/>
            <a:ext cx="1108724" cy="1024175"/>
          </a:xfrm>
          <a:prstGeom prst="rect">
            <a:avLst/>
          </a:prstGeom>
          <a:noFill/>
          <a:ln>
            <a:noFill/>
          </a:ln>
        </p:spPr>
      </p:pic>
      <p:sp>
        <p:nvSpPr>
          <p:cNvPr id="104" name="Google Shape;104;p17"/>
          <p:cNvSpPr txBox="1"/>
          <p:nvPr>
            <p:ph type="title"/>
          </p:nvPr>
        </p:nvSpPr>
        <p:spPr>
          <a:xfrm>
            <a:off x="96975" y="32575"/>
            <a:ext cx="37842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Predictions</a:t>
            </a:r>
            <a:endParaRPr/>
          </a:p>
        </p:txBody>
      </p:sp>
      <p:graphicFrame>
        <p:nvGraphicFramePr>
          <p:cNvPr id="105" name="Google Shape;105;p17"/>
          <p:cNvGraphicFramePr/>
          <p:nvPr/>
        </p:nvGraphicFramePr>
        <p:xfrm>
          <a:off x="1192150" y="3758850"/>
          <a:ext cx="3000000" cy="3000000"/>
        </p:xfrm>
        <a:graphic>
          <a:graphicData uri="http://schemas.openxmlformats.org/drawingml/2006/table">
            <a:tbl>
              <a:tblPr>
                <a:noFill/>
                <a:tableStyleId>{881A08CA-177B-49D1-9336-E8B2EB882012}</a:tableStyleId>
              </a:tblPr>
              <a:tblGrid>
                <a:gridCol w="610075"/>
                <a:gridCol w="610075"/>
                <a:gridCol w="610075"/>
              </a:tblGrid>
              <a:tr h="367750">
                <a:tc gridSpan="3">
                  <a:txBody>
                    <a:bodyPr/>
                    <a:lstStyle/>
                    <a:p>
                      <a:pPr indent="0" lvl="0" marL="0" rtl="0" algn="l">
                        <a:lnSpc>
                          <a:spcPct val="115000"/>
                        </a:lnSpc>
                        <a:spcBef>
                          <a:spcPts val="0"/>
                        </a:spcBef>
                        <a:spcAft>
                          <a:spcPts val="0"/>
                        </a:spcAft>
                        <a:buNone/>
                      </a:pPr>
                      <a:r>
                        <a:rPr b="1" lang="en" sz="800">
                          <a:solidFill>
                            <a:srgbClr val="F26A0B"/>
                          </a:solidFill>
                          <a:latin typeface="Nunito"/>
                          <a:ea typeface="Nunito"/>
                          <a:cs typeface="Nunito"/>
                          <a:sym typeface="Nunito"/>
                        </a:rPr>
                        <a:t>All customers split into risk of churning categories</a:t>
                      </a:r>
                      <a:endParaRPr b="1" sz="800">
                        <a:solidFill>
                          <a:srgbClr val="F26A0B"/>
                        </a:solidFill>
                        <a:latin typeface="Nunito"/>
                        <a:ea typeface="Nunito"/>
                        <a:cs typeface="Nunito"/>
                        <a:sym typeface="Nuni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10575">
                      <a:solidFill>
                        <a:schemeClr val="lt2"/>
                      </a:solidFill>
                      <a:prstDash val="solid"/>
                      <a:round/>
                      <a:headEnd len="sm" w="sm" type="none"/>
                      <a:tailEnd len="sm" w="sm" type="none"/>
                    </a:lnB>
                  </a:tcPr>
                </a:tc>
                <a:tc hMerge="1"/>
                <a:tc hMerge="1"/>
              </a:tr>
              <a:tr h="168875">
                <a:tc>
                  <a:txBody>
                    <a:bodyPr/>
                    <a:lstStyle/>
                    <a:p>
                      <a:pPr indent="0" lvl="0" marL="0" rtl="0" algn="l">
                        <a:lnSpc>
                          <a:spcPct val="115000"/>
                        </a:lnSpc>
                        <a:spcBef>
                          <a:spcPts val="0"/>
                        </a:spcBef>
                        <a:spcAft>
                          <a:spcPts val="0"/>
                        </a:spcAft>
                        <a:buNone/>
                      </a:pPr>
                      <a:r>
                        <a:t/>
                      </a:r>
                      <a:endParaRPr sz="800">
                        <a:solidFill>
                          <a:schemeClr val="lt2"/>
                        </a:solidFill>
                        <a:latin typeface="Nunito"/>
                        <a:ea typeface="Nunito"/>
                        <a:cs typeface="Nunito"/>
                        <a:sym typeface="Nunito"/>
                      </a:endParaRPr>
                    </a:p>
                  </a:txBody>
                  <a:tcPr marT="19050" marB="19050" marR="28575" marL="28575" anchor="b">
                    <a:lnL cap="flat" cmpd="sng" w="10575">
                      <a:solidFill>
                        <a:schemeClr val="lt2"/>
                      </a:solidFill>
                      <a:prstDash val="solid"/>
                      <a:round/>
                      <a:headEnd len="sm" w="sm" type="none"/>
                      <a:tailEnd len="sm" w="sm" type="none"/>
                    </a:lnL>
                    <a:lnR cap="flat" cmpd="sng" w="10575">
                      <a:solidFill>
                        <a:schemeClr val="lt2"/>
                      </a:solidFill>
                      <a:prstDash val="solid"/>
                      <a:round/>
                      <a:headEnd len="sm" w="sm" type="none"/>
                      <a:tailEnd len="sm" w="sm" type="none"/>
                    </a:lnR>
                    <a:lnT cap="flat" cmpd="sng" w="10575">
                      <a:solidFill>
                        <a:schemeClr val="lt2"/>
                      </a:solidFill>
                      <a:prstDash val="solid"/>
                      <a:round/>
                      <a:headEnd len="sm" w="sm" type="none"/>
                      <a:tailEnd len="sm" w="sm" type="none"/>
                    </a:lnT>
                    <a:lnB cap="flat" cmpd="sng" w="10575">
                      <a:solidFill>
                        <a:schemeClr val="lt2"/>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800">
                          <a:solidFill>
                            <a:schemeClr val="lt2"/>
                          </a:solidFill>
                          <a:latin typeface="Nunito"/>
                          <a:ea typeface="Nunito"/>
                          <a:cs typeface="Nunito"/>
                          <a:sym typeface="Nunito"/>
                        </a:rPr>
                        <a:t>Amount</a:t>
                      </a:r>
                      <a:endParaRPr sz="800">
                        <a:solidFill>
                          <a:schemeClr val="lt2"/>
                        </a:solidFill>
                        <a:latin typeface="Nunito"/>
                        <a:ea typeface="Nunito"/>
                        <a:cs typeface="Nunito"/>
                        <a:sym typeface="Nunito"/>
                      </a:endParaRPr>
                    </a:p>
                  </a:txBody>
                  <a:tcPr marT="19050" marB="19050" marR="28575" marL="28575" anchor="b">
                    <a:lnL cap="flat" cmpd="sng" w="10575">
                      <a:solidFill>
                        <a:schemeClr val="lt2"/>
                      </a:solidFill>
                      <a:prstDash val="solid"/>
                      <a:round/>
                      <a:headEnd len="sm" w="sm" type="none"/>
                      <a:tailEnd len="sm" w="sm" type="none"/>
                    </a:lnL>
                    <a:lnR cap="flat" cmpd="sng" w="10575">
                      <a:solidFill>
                        <a:schemeClr val="lt2"/>
                      </a:solidFill>
                      <a:prstDash val="solid"/>
                      <a:round/>
                      <a:headEnd len="sm" w="sm" type="none"/>
                      <a:tailEnd len="sm" w="sm" type="none"/>
                    </a:lnR>
                    <a:lnT cap="flat" cmpd="sng" w="10575">
                      <a:solidFill>
                        <a:schemeClr val="lt2"/>
                      </a:solidFill>
                      <a:prstDash val="solid"/>
                      <a:round/>
                      <a:headEnd len="sm" w="sm" type="none"/>
                      <a:tailEnd len="sm" w="sm" type="none"/>
                    </a:lnT>
                    <a:lnB cap="flat" cmpd="sng" w="10575">
                      <a:solidFill>
                        <a:schemeClr val="lt2"/>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800">
                          <a:solidFill>
                            <a:schemeClr val="lt2"/>
                          </a:solidFill>
                          <a:latin typeface="Nunito"/>
                          <a:ea typeface="Nunito"/>
                          <a:cs typeface="Nunito"/>
                          <a:sym typeface="Nunito"/>
                        </a:rPr>
                        <a:t>Percentage</a:t>
                      </a:r>
                      <a:endParaRPr sz="800">
                        <a:solidFill>
                          <a:schemeClr val="lt2"/>
                        </a:solidFill>
                        <a:latin typeface="Nunito"/>
                        <a:ea typeface="Nunito"/>
                        <a:cs typeface="Nunito"/>
                        <a:sym typeface="Nunito"/>
                      </a:endParaRPr>
                    </a:p>
                  </a:txBody>
                  <a:tcPr marT="19050" marB="19050" marR="28575" marL="28575" anchor="b">
                    <a:lnL cap="flat" cmpd="sng" w="10575">
                      <a:solidFill>
                        <a:schemeClr val="lt2"/>
                      </a:solidFill>
                      <a:prstDash val="solid"/>
                      <a:round/>
                      <a:headEnd len="sm" w="sm" type="none"/>
                      <a:tailEnd len="sm" w="sm" type="none"/>
                    </a:lnL>
                    <a:lnR cap="flat" cmpd="sng" w="10575">
                      <a:solidFill>
                        <a:schemeClr val="lt2"/>
                      </a:solidFill>
                      <a:prstDash val="solid"/>
                      <a:round/>
                      <a:headEnd len="sm" w="sm" type="none"/>
                      <a:tailEnd len="sm" w="sm" type="none"/>
                    </a:lnR>
                    <a:lnT cap="flat" cmpd="sng" w="10575">
                      <a:solidFill>
                        <a:schemeClr val="lt2"/>
                      </a:solidFill>
                      <a:prstDash val="solid"/>
                      <a:round/>
                      <a:headEnd len="sm" w="sm" type="none"/>
                      <a:tailEnd len="sm" w="sm" type="none"/>
                    </a:lnT>
                    <a:lnB cap="flat" cmpd="sng" w="10575">
                      <a:solidFill>
                        <a:schemeClr val="lt2"/>
                      </a:solidFill>
                      <a:prstDash val="solid"/>
                      <a:round/>
                      <a:headEnd len="sm" w="sm" type="none"/>
                      <a:tailEnd len="sm" w="sm" type="none"/>
                    </a:lnB>
                  </a:tcPr>
                </a:tc>
              </a:tr>
              <a:tr h="168875">
                <a:tc>
                  <a:txBody>
                    <a:bodyPr/>
                    <a:lstStyle/>
                    <a:p>
                      <a:pPr indent="0" lvl="0" marL="0" rtl="0" algn="l">
                        <a:lnSpc>
                          <a:spcPct val="115000"/>
                        </a:lnSpc>
                        <a:spcBef>
                          <a:spcPts val="0"/>
                        </a:spcBef>
                        <a:spcAft>
                          <a:spcPts val="0"/>
                        </a:spcAft>
                        <a:buNone/>
                      </a:pPr>
                      <a:r>
                        <a:rPr lang="en" sz="800">
                          <a:solidFill>
                            <a:schemeClr val="lt2"/>
                          </a:solidFill>
                          <a:latin typeface="Nunito"/>
                          <a:ea typeface="Nunito"/>
                          <a:cs typeface="Nunito"/>
                          <a:sym typeface="Nunito"/>
                        </a:rPr>
                        <a:t>High</a:t>
                      </a:r>
                      <a:endParaRPr sz="800">
                        <a:solidFill>
                          <a:schemeClr val="lt2"/>
                        </a:solidFill>
                        <a:latin typeface="Nunito"/>
                        <a:ea typeface="Nunito"/>
                        <a:cs typeface="Nunito"/>
                        <a:sym typeface="Nunito"/>
                      </a:endParaRPr>
                    </a:p>
                  </a:txBody>
                  <a:tcPr marT="19050" marB="19050" marR="28575" marL="28575" anchor="b">
                    <a:lnL cap="flat" cmpd="sng" w="10575">
                      <a:solidFill>
                        <a:schemeClr val="lt2"/>
                      </a:solidFill>
                      <a:prstDash val="solid"/>
                      <a:round/>
                      <a:headEnd len="sm" w="sm" type="none"/>
                      <a:tailEnd len="sm" w="sm" type="none"/>
                    </a:lnL>
                    <a:lnR cap="flat" cmpd="sng" w="10575">
                      <a:solidFill>
                        <a:schemeClr val="lt2"/>
                      </a:solidFill>
                      <a:prstDash val="solid"/>
                      <a:round/>
                      <a:headEnd len="sm" w="sm" type="none"/>
                      <a:tailEnd len="sm" w="sm" type="none"/>
                    </a:lnR>
                    <a:lnT cap="flat" cmpd="sng" w="10575">
                      <a:solidFill>
                        <a:schemeClr val="lt2"/>
                      </a:solidFill>
                      <a:prstDash val="solid"/>
                      <a:round/>
                      <a:headEnd len="sm" w="sm" type="none"/>
                      <a:tailEnd len="sm" w="sm" type="none"/>
                    </a:lnT>
                    <a:lnB cap="flat" cmpd="sng" w="10575">
                      <a:solidFill>
                        <a:schemeClr val="lt2"/>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800">
                          <a:solidFill>
                            <a:schemeClr val="lt2"/>
                          </a:solidFill>
                          <a:latin typeface="Nunito"/>
                          <a:ea typeface="Nunito"/>
                          <a:cs typeface="Nunito"/>
                          <a:sym typeface="Nunito"/>
                        </a:rPr>
                        <a:t>500</a:t>
                      </a:r>
                      <a:endParaRPr sz="800">
                        <a:solidFill>
                          <a:schemeClr val="lt2"/>
                        </a:solidFill>
                        <a:latin typeface="Nunito"/>
                        <a:ea typeface="Nunito"/>
                        <a:cs typeface="Nunito"/>
                        <a:sym typeface="Nunito"/>
                      </a:endParaRPr>
                    </a:p>
                  </a:txBody>
                  <a:tcPr marT="19050" marB="19050" marR="28575" marL="28575" anchor="b">
                    <a:lnL cap="flat" cmpd="sng" w="10575">
                      <a:solidFill>
                        <a:schemeClr val="lt2"/>
                      </a:solidFill>
                      <a:prstDash val="solid"/>
                      <a:round/>
                      <a:headEnd len="sm" w="sm" type="none"/>
                      <a:tailEnd len="sm" w="sm" type="none"/>
                    </a:lnL>
                    <a:lnR cap="flat" cmpd="sng" w="10575">
                      <a:solidFill>
                        <a:schemeClr val="lt2"/>
                      </a:solidFill>
                      <a:prstDash val="solid"/>
                      <a:round/>
                      <a:headEnd len="sm" w="sm" type="none"/>
                      <a:tailEnd len="sm" w="sm" type="none"/>
                    </a:lnR>
                    <a:lnT cap="flat" cmpd="sng" w="10575">
                      <a:solidFill>
                        <a:schemeClr val="lt2"/>
                      </a:solidFill>
                      <a:prstDash val="solid"/>
                      <a:round/>
                      <a:headEnd len="sm" w="sm" type="none"/>
                      <a:tailEnd len="sm" w="sm" type="none"/>
                    </a:lnT>
                    <a:lnB cap="flat" cmpd="sng" w="10575">
                      <a:solidFill>
                        <a:schemeClr val="lt2"/>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800">
                          <a:solidFill>
                            <a:schemeClr val="lt2"/>
                          </a:solidFill>
                          <a:latin typeface="Nunito"/>
                          <a:ea typeface="Nunito"/>
                          <a:cs typeface="Nunito"/>
                          <a:sym typeface="Nunito"/>
                        </a:rPr>
                        <a:t>9.66%</a:t>
                      </a:r>
                      <a:endParaRPr sz="800">
                        <a:solidFill>
                          <a:schemeClr val="lt2"/>
                        </a:solidFill>
                        <a:latin typeface="Nunito"/>
                        <a:ea typeface="Nunito"/>
                        <a:cs typeface="Nunito"/>
                        <a:sym typeface="Nunito"/>
                      </a:endParaRPr>
                    </a:p>
                  </a:txBody>
                  <a:tcPr marT="19050" marB="19050" marR="28575" marL="28575" anchor="b">
                    <a:lnL cap="flat" cmpd="sng" w="10575">
                      <a:solidFill>
                        <a:schemeClr val="lt2"/>
                      </a:solidFill>
                      <a:prstDash val="solid"/>
                      <a:round/>
                      <a:headEnd len="sm" w="sm" type="none"/>
                      <a:tailEnd len="sm" w="sm" type="none"/>
                    </a:lnL>
                    <a:lnR cap="flat" cmpd="sng" w="10575">
                      <a:solidFill>
                        <a:schemeClr val="lt2"/>
                      </a:solidFill>
                      <a:prstDash val="solid"/>
                      <a:round/>
                      <a:headEnd len="sm" w="sm" type="none"/>
                      <a:tailEnd len="sm" w="sm" type="none"/>
                    </a:lnR>
                    <a:lnT cap="flat" cmpd="sng" w="10575">
                      <a:solidFill>
                        <a:schemeClr val="lt2"/>
                      </a:solidFill>
                      <a:prstDash val="solid"/>
                      <a:round/>
                      <a:headEnd len="sm" w="sm" type="none"/>
                      <a:tailEnd len="sm" w="sm" type="none"/>
                    </a:lnT>
                    <a:lnB cap="flat" cmpd="sng" w="10575">
                      <a:solidFill>
                        <a:schemeClr val="lt2"/>
                      </a:solidFill>
                      <a:prstDash val="solid"/>
                      <a:round/>
                      <a:headEnd len="sm" w="sm" type="none"/>
                      <a:tailEnd len="sm" w="sm" type="none"/>
                    </a:lnB>
                  </a:tcPr>
                </a:tc>
              </a:tr>
              <a:tr h="168875">
                <a:tc>
                  <a:txBody>
                    <a:bodyPr/>
                    <a:lstStyle/>
                    <a:p>
                      <a:pPr indent="0" lvl="0" marL="0" rtl="0" algn="l">
                        <a:lnSpc>
                          <a:spcPct val="115000"/>
                        </a:lnSpc>
                        <a:spcBef>
                          <a:spcPts val="0"/>
                        </a:spcBef>
                        <a:spcAft>
                          <a:spcPts val="0"/>
                        </a:spcAft>
                        <a:buNone/>
                      </a:pPr>
                      <a:r>
                        <a:rPr lang="en" sz="800">
                          <a:solidFill>
                            <a:schemeClr val="lt2"/>
                          </a:solidFill>
                          <a:latin typeface="Nunito"/>
                          <a:ea typeface="Nunito"/>
                          <a:cs typeface="Nunito"/>
                          <a:sym typeface="Nunito"/>
                        </a:rPr>
                        <a:t>Medium</a:t>
                      </a:r>
                      <a:endParaRPr sz="800">
                        <a:solidFill>
                          <a:schemeClr val="lt2"/>
                        </a:solidFill>
                        <a:latin typeface="Nunito"/>
                        <a:ea typeface="Nunito"/>
                        <a:cs typeface="Nunito"/>
                        <a:sym typeface="Nunito"/>
                      </a:endParaRPr>
                    </a:p>
                  </a:txBody>
                  <a:tcPr marT="19050" marB="19050" marR="28575" marL="28575" anchor="b">
                    <a:lnL cap="flat" cmpd="sng" w="10575">
                      <a:solidFill>
                        <a:schemeClr val="lt2"/>
                      </a:solidFill>
                      <a:prstDash val="solid"/>
                      <a:round/>
                      <a:headEnd len="sm" w="sm" type="none"/>
                      <a:tailEnd len="sm" w="sm" type="none"/>
                    </a:lnL>
                    <a:lnR cap="flat" cmpd="sng" w="10575">
                      <a:solidFill>
                        <a:schemeClr val="lt2"/>
                      </a:solidFill>
                      <a:prstDash val="solid"/>
                      <a:round/>
                      <a:headEnd len="sm" w="sm" type="none"/>
                      <a:tailEnd len="sm" w="sm" type="none"/>
                    </a:lnR>
                    <a:lnT cap="flat" cmpd="sng" w="10575">
                      <a:solidFill>
                        <a:schemeClr val="lt2"/>
                      </a:solidFill>
                      <a:prstDash val="solid"/>
                      <a:round/>
                      <a:headEnd len="sm" w="sm" type="none"/>
                      <a:tailEnd len="sm" w="sm" type="none"/>
                    </a:lnT>
                    <a:lnB cap="flat" cmpd="sng" w="10575">
                      <a:solidFill>
                        <a:schemeClr val="lt2"/>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800">
                          <a:solidFill>
                            <a:schemeClr val="lt2"/>
                          </a:solidFill>
                          <a:latin typeface="Nunito"/>
                          <a:ea typeface="Nunito"/>
                          <a:cs typeface="Nunito"/>
                          <a:sym typeface="Nunito"/>
                        </a:rPr>
                        <a:t>1073</a:t>
                      </a:r>
                      <a:endParaRPr sz="800">
                        <a:solidFill>
                          <a:schemeClr val="lt2"/>
                        </a:solidFill>
                        <a:latin typeface="Nunito"/>
                        <a:ea typeface="Nunito"/>
                        <a:cs typeface="Nunito"/>
                        <a:sym typeface="Nunito"/>
                      </a:endParaRPr>
                    </a:p>
                  </a:txBody>
                  <a:tcPr marT="19050" marB="19050" marR="28575" marL="28575" anchor="b">
                    <a:lnL cap="flat" cmpd="sng" w="10575">
                      <a:solidFill>
                        <a:schemeClr val="lt2"/>
                      </a:solidFill>
                      <a:prstDash val="solid"/>
                      <a:round/>
                      <a:headEnd len="sm" w="sm" type="none"/>
                      <a:tailEnd len="sm" w="sm" type="none"/>
                    </a:lnL>
                    <a:lnR cap="flat" cmpd="sng" w="10575">
                      <a:solidFill>
                        <a:schemeClr val="lt2"/>
                      </a:solidFill>
                      <a:prstDash val="solid"/>
                      <a:round/>
                      <a:headEnd len="sm" w="sm" type="none"/>
                      <a:tailEnd len="sm" w="sm" type="none"/>
                    </a:lnR>
                    <a:lnT cap="flat" cmpd="sng" w="10575">
                      <a:solidFill>
                        <a:schemeClr val="lt2"/>
                      </a:solidFill>
                      <a:prstDash val="solid"/>
                      <a:round/>
                      <a:headEnd len="sm" w="sm" type="none"/>
                      <a:tailEnd len="sm" w="sm" type="none"/>
                    </a:lnT>
                    <a:lnB cap="flat" cmpd="sng" w="10575">
                      <a:solidFill>
                        <a:schemeClr val="lt2"/>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800">
                          <a:solidFill>
                            <a:schemeClr val="lt2"/>
                          </a:solidFill>
                          <a:latin typeface="Nunito"/>
                          <a:ea typeface="Nunito"/>
                          <a:cs typeface="Nunito"/>
                          <a:sym typeface="Nunito"/>
                        </a:rPr>
                        <a:t>20.74%</a:t>
                      </a:r>
                      <a:endParaRPr sz="800">
                        <a:solidFill>
                          <a:schemeClr val="lt2"/>
                        </a:solidFill>
                        <a:latin typeface="Nunito"/>
                        <a:ea typeface="Nunito"/>
                        <a:cs typeface="Nunito"/>
                        <a:sym typeface="Nunito"/>
                      </a:endParaRPr>
                    </a:p>
                  </a:txBody>
                  <a:tcPr marT="19050" marB="19050" marR="28575" marL="28575" anchor="b">
                    <a:lnL cap="flat" cmpd="sng" w="10575">
                      <a:solidFill>
                        <a:schemeClr val="lt2"/>
                      </a:solidFill>
                      <a:prstDash val="solid"/>
                      <a:round/>
                      <a:headEnd len="sm" w="sm" type="none"/>
                      <a:tailEnd len="sm" w="sm" type="none"/>
                    </a:lnL>
                    <a:lnR cap="flat" cmpd="sng" w="10575">
                      <a:solidFill>
                        <a:schemeClr val="lt2"/>
                      </a:solidFill>
                      <a:prstDash val="solid"/>
                      <a:round/>
                      <a:headEnd len="sm" w="sm" type="none"/>
                      <a:tailEnd len="sm" w="sm" type="none"/>
                    </a:lnR>
                    <a:lnT cap="flat" cmpd="sng" w="10575">
                      <a:solidFill>
                        <a:schemeClr val="lt2"/>
                      </a:solidFill>
                      <a:prstDash val="solid"/>
                      <a:round/>
                      <a:headEnd len="sm" w="sm" type="none"/>
                      <a:tailEnd len="sm" w="sm" type="none"/>
                    </a:lnT>
                    <a:lnB cap="flat" cmpd="sng" w="10575">
                      <a:solidFill>
                        <a:schemeClr val="lt2"/>
                      </a:solidFill>
                      <a:prstDash val="solid"/>
                      <a:round/>
                      <a:headEnd len="sm" w="sm" type="none"/>
                      <a:tailEnd len="sm" w="sm" type="none"/>
                    </a:lnB>
                  </a:tcPr>
                </a:tc>
              </a:tr>
              <a:tr h="168875">
                <a:tc>
                  <a:txBody>
                    <a:bodyPr/>
                    <a:lstStyle/>
                    <a:p>
                      <a:pPr indent="0" lvl="0" marL="0" rtl="0" algn="l">
                        <a:lnSpc>
                          <a:spcPct val="115000"/>
                        </a:lnSpc>
                        <a:spcBef>
                          <a:spcPts val="0"/>
                        </a:spcBef>
                        <a:spcAft>
                          <a:spcPts val="0"/>
                        </a:spcAft>
                        <a:buNone/>
                      </a:pPr>
                      <a:r>
                        <a:rPr lang="en" sz="800">
                          <a:solidFill>
                            <a:schemeClr val="lt2"/>
                          </a:solidFill>
                          <a:latin typeface="Nunito"/>
                          <a:ea typeface="Nunito"/>
                          <a:cs typeface="Nunito"/>
                          <a:sym typeface="Nunito"/>
                        </a:rPr>
                        <a:t>Low</a:t>
                      </a:r>
                      <a:endParaRPr sz="800">
                        <a:solidFill>
                          <a:schemeClr val="lt2"/>
                        </a:solidFill>
                        <a:latin typeface="Nunito"/>
                        <a:ea typeface="Nunito"/>
                        <a:cs typeface="Nunito"/>
                        <a:sym typeface="Nunito"/>
                      </a:endParaRPr>
                    </a:p>
                  </a:txBody>
                  <a:tcPr marT="19050" marB="19050" marR="28575" marL="28575" anchor="b">
                    <a:lnL cap="flat" cmpd="sng" w="10575">
                      <a:solidFill>
                        <a:schemeClr val="lt2"/>
                      </a:solidFill>
                      <a:prstDash val="solid"/>
                      <a:round/>
                      <a:headEnd len="sm" w="sm" type="none"/>
                      <a:tailEnd len="sm" w="sm" type="none"/>
                    </a:lnL>
                    <a:lnR cap="flat" cmpd="sng" w="10575">
                      <a:solidFill>
                        <a:schemeClr val="lt2"/>
                      </a:solidFill>
                      <a:prstDash val="solid"/>
                      <a:round/>
                      <a:headEnd len="sm" w="sm" type="none"/>
                      <a:tailEnd len="sm" w="sm" type="none"/>
                    </a:lnR>
                    <a:lnT cap="flat" cmpd="sng" w="10575">
                      <a:solidFill>
                        <a:schemeClr val="lt2"/>
                      </a:solidFill>
                      <a:prstDash val="solid"/>
                      <a:round/>
                      <a:headEnd len="sm" w="sm" type="none"/>
                      <a:tailEnd len="sm" w="sm" type="none"/>
                    </a:lnT>
                    <a:lnB cap="flat" cmpd="sng" w="10575">
                      <a:solidFill>
                        <a:schemeClr val="lt2"/>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800">
                          <a:solidFill>
                            <a:schemeClr val="lt2"/>
                          </a:solidFill>
                          <a:latin typeface="Nunito"/>
                          <a:ea typeface="Nunito"/>
                          <a:cs typeface="Nunito"/>
                          <a:sym typeface="Nunito"/>
                        </a:rPr>
                        <a:t>3601</a:t>
                      </a:r>
                      <a:endParaRPr sz="800">
                        <a:solidFill>
                          <a:schemeClr val="lt2"/>
                        </a:solidFill>
                        <a:latin typeface="Nunito"/>
                        <a:ea typeface="Nunito"/>
                        <a:cs typeface="Nunito"/>
                        <a:sym typeface="Nunito"/>
                      </a:endParaRPr>
                    </a:p>
                  </a:txBody>
                  <a:tcPr marT="19050" marB="19050" marR="28575" marL="28575" anchor="b">
                    <a:lnL cap="flat" cmpd="sng" w="10575">
                      <a:solidFill>
                        <a:schemeClr val="lt2"/>
                      </a:solidFill>
                      <a:prstDash val="solid"/>
                      <a:round/>
                      <a:headEnd len="sm" w="sm" type="none"/>
                      <a:tailEnd len="sm" w="sm" type="none"/>
                    </a:lnL>
                    <a:lnR cap="flat" cmpd="sng" w="10575">
                      <a:solidFill>
                        <a:schemeClr val="lt2"/>
                      </a:solidFill>
                      <a:prstDash val="solid"/>
                      <a:round/>
                      <a:headEnd len="sm" w="sm" type="none"/>
                      <a:tailEnd len="sm" w="sm" type="none"/>
                    </a:lnR>
                    <a:lnT cap="flat" cmpd="sng" w="10575">
                      <a:solidFill>
                        <a:schemeClr val="lt2"/>
                      </a:solidFill>
                      <a:prstDash val="solid"/>
                      <a:round/>
                      <a:headEnd len="sm" w="sm" type="none"/>
                      <a:tailEnd len="sm" w="sm" type="none"/>
                    </a:lnT>
                    <a:lnB cap="flat" cmpd="sng" w="10575">
                      <a:solidFill>
                        <a:schemeClr val="lt2"/>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800">
                          <a:solidFill>
                            <a:schemeClr val="lt2"/>
                          </a:solidFill>
                          <a:latin typeface="Nunito"/>
                          <a:ea typeface="Nunito"/>
                          <a:cs typeface="Nunito"/>
                          <a:sym typeface="Nunito"/>
                        </a:rPr>
                        <a:t>69.60%</a:t>
                      </a:r>
                      <a:endParaRPr sz="800">
                        <a:solidFill>
                          <a:schemeClr val="lt2"/>
                        </a:solidFill>
                        <a:latin typeface="Nunito"/>
                        <a:ea typeface="Nunito"/>
                        <a:cs typeface="Nunito"/>
                        <a:sym typeface="Nunito"/>
                      </a:endParaRPr>
                    </a:p>
                  </a:txBody>
                  <a:tcPr marT="19050" marB="19050" marR="28575" marL="28575" anchor="b">
                    <a:lnL cap="flat" cmpd="sng" w="10575">
                      <a:solidFill>
                        <a:schemeClr val="lt2"/>
                      </a:solidFill>
                      <a:prstDash val="solid"/>
                      <a:round/>
                      <a:headEnd len="sm" w="sm" type="none"/>
                      <a:tailEnd len="sm" w="sm" type="none"/>
                    </a:lnL>
                    <a:lnR cap="flat" cmpd="sng" w="10575">
                      <a:solidFill>
                        <a:schemeClr val="lt2"/>
                      </a:solidFill>
                      <a:prstDash val="solid"/>
                      <a:round/>
                      <a:headEnd len="sm" w="sm" type="none"/>
                      <a:tailEnd len="sm" w="sm" type="none"/>
                    </a:lnR>
                    <a:lnT cap="flat" cmpd="sng" w="10575">
                      <a:solidFill>
                        <a:schemeClr val="lt2"/>
                      </a:solidFill>
                      <a:prstDash val="solid"/>
                      <a:round/>
                      <a:headEnd len="sm" w="sm" type="none"/>
                      <a:tailEnd len="sm" w="sm" type="none"/>
                    </a:lnT>
                    <a:lnB cap="flat" cmpd="sng" w="10575">
                      <a:solidFill>
                        <a:schemeClr val="lt2"/>
                      </a:solidFill>
                      <a:prstDash val="solid"/>
                      <a:round/>
                      <a:headEnd len="sm" w="sm" type="none"/>
                      <a:tailEnd len="sm" w="sm" type="none"/>
                    </a:lnB>
                  </a:tcPr>
                </a:tc>
              </a:tr>
            </a:tbl>
          </a:graphicData>
        </a:graphic>
      </p:graphicFrame>
      <p:sp>
        <p:nvSpPr>
          <p:cNvPr id="106" name="Google Shape;106;p17"/>
          <p:cNvSpPr txBox="1"/>
          <p:nvPr/>
        </p:nvSpPr>
        <p:spPr>
          <a:xfrm>
            <a:off x="4161275" y="2719325"/>
            <a:ext cx="4517400" cy="216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26A0B"/>
                </a:solidFill>
                <a:latin typeface="Nunito"/>
                <a:ea typeface="Nunito"/>
                <a:cs typeface="Nunito"/>
                <a:sym typeface="Nunito"/>
              </a:rPr>
              <a:t>Churn Risk Groupings (Low, Medium, High)</a:t>
            </a:r>
            <a:endParaRPr b="1">
              <a:solidFill>
                <a:srgbClr val="F26A0B"/>
              </a:solidFill>
              <a:latin typeface="Nunito"/>
              <a:ea typeface="Nunito"/>
              <a:cs typeface="Nunito"/>
              <a:sym typeface="Nunito"/>
            </a:endParaRPr>
          </a:p>
          <a:p>
            <a:pPr indent="0" lvl="0" marL="0" rtl="0" algn="l">
              <a:spcBef>
                <a:spcPts val="0"/>
              </a:spcBef>
              <a:spcAft>
                <a:spcPts val="0"/>
              </a:spcAft>
              <a:buNone/>
            </a:pPr>
            <a:r>
              <a:t/>
            </a:r>
            <a:endParaRPr sz="800">
              <a:solidFill>
                <a:schemeClr val="lt2"/>
              </a:solidFill>
              <a:latin typeface="Nunito"/>
              <a:ea typeface="Nunito"/>
              <a:cs typeface="Nunito"/>
              <a:sym typeface="Nunito"/>
            </a:endParaRPr>
          </a:p>
          <a:p>
            <a:pPr indent="0" lvl="0" marL="0" rtl="0" algn="l">
              <a:spcBef>
                <a:spcPts val="0"/>
              </a:spcBef>
              <a:spcAft>
                <a:spcPts val="0"/>
              </a:spcAft>
              <a:buNone/>
            </a:pPr>
            <a:r>
              <a:rPr lang="en" sz="800">
                <a:solidFill>
                  <a:schemeClr val="lt2"/>
                </a:solidFill>
                <a:latin typeface="Nunito"/>
                <a:ea typeface="Nunito"/>
                <a:cs typeface="Nunito"/>
                <a:sym typeface="Nunito"/>
              </a:rPr>
              <a:t>When we examined the predictions for future customer churn risk, we split them into 3 different categories. The top 500 we have defined as our ‘High Risk’ customers. These are the ones which should be </a:t>
            </a:r>
            <a:r>
              <a:rPr lang="en" sz="800">
                <a:solidFill>
                  <a:schemeClr val="lt2"/>
                </a:solidFill>
                <a:latin typeface="Nunito"/>
                <a:ea typeface="Nunito"/>
                <a:cs typeface="Nunito"/>
                <a:sym typeface="Nunito"/>
              </a:rPr>
              <a:t>targeted with specific products and deals in order to keep them.</a:t>
            </a:r>
            <a:endParaRPr sz="800">
              <a:solidFill>
                <a:schemeClr val="lt2"/>
              </a:solidFill>
              <a:latin typeface="Nunito"/>
              <a:ea typeface="Nunito"/>
              <a:cs typeface="Nunito"/>
              <a:sym typeface="Nunito"/>
            </a:endParaRPr>
          </a:p>
          <a:p>
            <a:pPr indent="0" lvl="0" marL="0" rtl="0" algn="l">
              <a:spcBef>
                <a:spcPts val="0"/>
              </a:spcBef>
              <a:spcAft>
                <a:spcPts val="0"/>
              </a:spcAft>
              <a:buNone/>
            </a:pPr>
            <a:r>
              <a:t/>
            </a:r>
            <a:endParaRPr sz="800">
              <a:solidFill>
                <a:schemeClr val="lt2"/>
              </a:solidFill>
              <a:latin typeface="Nunito"/>
              <a:ea typeface="Nunito"/>
              <a:cs typeface="Nunito"/>
              <a:sym typeface="Nunito"/>
            </a:endParaRPr>
          </a:p>
          <a:p>
            <a:pPr indent="0" lvl="0" marL="0" rtl="0" algn="l">
              <a:spcBef>
                <a:spcPts val="0"/>
              </a:spcBef>
              <a:spcAft>
                <a:spcPts val="0"/>
              </a:spcAft>
              <a:buNone/>
            </a:pPr>
            <a:r>
              <a:rPr lang="en" sz="800">
                <a:solidFill>
                  <a:schemeClr val="lt2"/>
                </a:solidFill>
                <a:latin typeface="Nunito"/>
                <a:ea typeface="Nunito"/>
                <a:cs typeface="Nunito"/>
                <a:sym typeface="Nunito"/>
              </a:rPr>
              <a:t>The ‘Medium’ category is any customer above 30% risk of churning who is outside of the top 500. These are customers which are at a reasonable risk of churning in the future and should be monitored for business reasons. It would be advisable to take actions to maintain the loyalty of these customers moving forward; however this is not as much of a pressing issue as the high churn risk customers.</a:t>
            </a:r>
            <a:endParaRPr sz="800">
              <a:solidFill>
                <a:schemeClr val="lt2"/>
              </a:solidFill>
              <a:latin typeface="Nunito"/>
              <a:ea typeface="Nunito"/>
              <a:cs typeface="Nunito"/>
              <a:sym typeface="Nunito"/>
            </a:endParaRPr>
          </a:p>
          <a:p>
            <a:pPr indent="0" lvl="0" marL="0" rtl="0" algn="l">
              <a:spcBef>
                <a:spcPts val="0"/>
              </a:spcBef>
              <a:spcAft>
                <a:spcPts val="0"/>
              </a:spcAft>
              <a:buNone/>
            </a:pPr>
            <a:r>
              <a:t/>
            </a:r>
            <a:endParaRPr sz="800">
              <a:solidFill>
                <a:schemeClr val="lt2"/>
              </a:solidFill>
              <a:latin typeface="Nunito"/>
              <a:ea typeface="Nunito"/>
              <a:cs typeface="Nunito"/>
              <a:sym typeface="Nunito"/>
            </a:endParaRPr>
          </a:p>
          <a:p>
            <a:pPr indent="0" lvl="0" marL="0" rtl="0" algn="l">
              <a:spcBef>
                <a:spcPts val="0"/>
              </a:spcBef>
              <a:spcAft>
                <a:spcPts val="0"/>
              </a:spcAft>
              <a:buNone/>
            </a:pPr>
            <a:r>
              <a:rPr lang="en" sz="800">
                <a:solidFill>
                  <a:schemeClr val="lt2"/>
                </a:solidFill>
                <a:latin typeface="Nunito"/>
                <a:ea typeface="Nunito"/>
                <a:cs typeface="Nunito"/>
                <a:sym typeface="Nunito"/>
              </a:rPr>
              <a:t>Finally there is the Low category. This is where most of the customers sit and they are the ones who are happy with the service they are being provided and are showing little to no sign of leaving any time soon.</a:t>
            </a:r>
            <a:endParaRPr sz="800">
              <a:solidFill>
                <a:schemeClr val="lt2"/>
              </a:solidFill>
              <a:latin typeface="Nunito"/>
              <a:ea typeface="Nunito"/>
              <a:cs typeface="Nunito"/>
              <a:sym typeface="Nunito"/>
            </a:endParaRPr>
          </a:p>
        </p:txBody>
      </p:sp>
      <p:pic>
        <p:nvPicPr>
          <p:cNvPr id="107" name="Google Shape;107;p17"/>
          <p:cNvPicPr preferRelativeResize="0"/>
          <p:nvPr/>
        </p:nvPicPr>
        <p:blipFill>
          <a:blip r:embed="rId4">
            <a:alphaModFix/>
          </a:blip>
          <a:stretch>
            <a:fillRect/>
          </a:stretch>
        </p:blipFill>
        <p:spPr>
          <a:xfrm>
            <a:off x="4450000" y="220425"/>
            <a:ext cx="3511751" cy="2422302"/>
          </a:xfrm>
          <a:prstGeom prst="rect">
            <a:avLst/>
          </a:prstGeom>
          <a:noFill/>
          <a:ln>
            <a:noFill/>
          </a:ln>
        </p:spPr>
      </p:pic>
      <p:sp>
        <p:nvSpPr>
          <p:cNvPr id="108" name="Google Shape;108;p17"/>
          <p:cNvSpPr txBox="1"/>
          <p:nvPr>
            <p:ph idx="1" type="body"/>
          </p:nvPr>
        </p:nvSpPr>
        <p:spPr>
          <a:xfrm>
            <a:off x="152175" y="560675"/>
            <a:ext cx="3910200" cy="3630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800"/>
              <a:t>The Top 500 at risk of churning </a:t>
            </a:r>
            <a:r>
              <a:rPr lang="en" sz="800"/>
              <a:t>(those we have suggested for mailers) </a:t>
            </a:r>
            <a:r>
              <a:rPr lang="en" sz="800"/>
              <a:t>was obtained by using a </a:t>
            </a:r>
            <a:r>
              <a:rPr lang="en" sz="800"/>
              <a:t>combination</a:t>
            </a:r>
            <a:r>
              <a:rPr lang="en" sz="800"/>
              <a:t> of the the two models, selecting customers who had the highest probability of churning based on our models. Out of these 500 customers, a summary of their churn probabilities is shown below…</a:t>
            </a:r>
            <a:endParaRPr sz="800"/>
          </a:p>
          <a:p>
            <a:pPr indent="0" lvl="0" marL="0" rtl="0" algn="ctr">
              <a:spcBef>
                <a:spcPts val="1200"/>
              </a:spcBef>
              <a:spcAft>
                <a:spcPts val="0"/>
              </a:spcAft>
              <a:buNone/>
            </a:pPr>
            <a:r>
              <a:rPr lang="en" sz="800"/>
              <a:t>The </a:t>
            </a:r>
            <a:r>
              <a:rPr b="1" lang="en" sz="800"/>
              <a:t>lowest </a:t>
            </a:r>
            <a:r>
              <a:rPr lang="en" sz="800"/>
              <a:t>probability : 59%</a:t>
            </a:r>
            <a:endParaRPr sz="800"/>
          </a:p>
          <a:p>
            <a:pPr indent="0" lvl="0" marL="0" rtl="0" algn="ctr">
              <a:spcBef>
                <a:spcPts val="1200"/>
              </a:spcBef>
              <a:spcAft>
                <a:spcPts val="0"/>
              </a:spcAft>
              <a:buNone/>
            </a:pPr>
            <a:r>
              <a:rPr lang="en" sz="800"/>
              <a:t>The </a:t>
            </a:r>
            <a:r>
              <a:rPr b="1" lang="en" sz="800"/>
              <a:t>mean </a:t>
            </a:r>
            <a:r>
              <a:rPr lang="en" sz="800"/>
              <a:t>probability: </a:t>
            </a:r>
            <a:r>
              <a:rPr lang="en" sz="800">
                <a:latin typeface="Arial"/>
                <a:ea typeface="Arial"/>
                <a:cs typeface="Arial"/>
                <a:sym typeface="Arial"/>
              </a:rPr>
              <a:t>70%</a:t>
            </a:r>
            <a:endParaRPr sz="800"/>
          </a:p>
          <a:p>
            <a:pPr indent="0" lvl="0" marL="0" rtl="0" algn="ctr">
              <a:spcBef>
                <a:spcPts val="1200"/>
              </a:spcBef>
              <a:spcAft>
                <a:spcPts val="0"/>
              </a:spcAft>
              <a:buNone/>
            </a:pPr>
            <a:r>
              <a:rPr lang="en" sz="800"/>
              <a:t>The </a:t>
            </a:r>
            <a:r>
              <a:rPr b="1" lang="en" sz="800"/>
              <a:t>highest </a:t>
            </a:r>
            <a:r>
              <a:rPr lang="en" sz="800"/>
              <a:t>probability : </a:t>
            </a:r>
            <a:r>
              <a:rPr lang="en" sz="800">
                <a:latin typeface="Arial"/>
                <a:ea typeface="Arial"/>
                <a:cs typeface="Arial"/>
                <a:sym typeface="Arial"/>
              </a:rPr>
              <a:t>88%</a:t>
            </a:r>
            <a:endParaRPr sz="800">
              <a:latin typeface="Arial"/>
              <a:ea typeface="Arial"/>
              <a:cs typeface="Arial"/>
              <a:sym typeface="Arial"/>
            </a:endParaRPr>
          </a:p>
          <a:p>
            <a:pPr indent="0" lvl="0" marL="0" rtl="0" algn="l">
              <a:spcBef>
                <a:spcPts val="1200"/>
              </a:spcBef>
              <a:spcAft>
                <a:spcPts val="0"/>
              </a:spcAft>
              <a:buNone/>
            </a:pPr>
            <a:r>
              <a:rPr lang="en" sz="800"/>
              <a:t>These figures have come from a mean average of a logistic regression model and a random forest model. We decided to use a combination of the two models to make our output more robust and thorough, which should ultimately lead to reduced errors in the predictions.</a:t>
            </a:r>
            <a:endParaRPr sz="800"/>
          </a:p>
          <a:p>
            <a:pPr indent="0" lvl="0" marL="0" rtl="0" algn="l">
              <a:spcBef>
                <a:spcPts val="1200"/>
              </a:spcBef>
              <a:spcAft>
                <a:spcPts val="0"/>
              </a:spcAft>
              <a:buNone/>
            </a:pPr>
            <a:r>
              <a:rPr lang="en" sz="800"/>
              <a:t>We produced a box plot of the distribution of predicted future churn probability for remaining customers. The plot is right tailed, which means that there is a higher concentration of customers with lower probabilities of churning. In the table below the same can be seen by looking at the percentage of customers in the low category compared to the other two.</a:t>
            </a:r>
            <a:endParaRPr sz="800"/>
          </a:p>
          <a:p>
            <a:pPr indent="0" lvl="0" marL="0" rtl="0" algn="l">
              <a:spcBef>
                <a:spcPts val="1200"/>
              </a:spcBef>
              <a:spcAft>
                <a:spcPts val="1200"/>
              </a:spcAft>
              <a:buNone/>
            </a:pPr>
            <a:r>
              <a:t/>
            </a:r>
            <a:endParaRPr sz="1000">
              <a:solidFill>
                <a:schemeClr val="dk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