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71" r:id="rId3"/>
    <p:sldId id="275" r:id="rId4"/>
    <p:sldId id="273" r:id="rId5"/>
    <p:sldId id="274" r:id="rId6"/>
    <p:sldId id="276" r:id="rId7"/>
    <p:sldId id="286" r:id="rId8"/>
    <p:sldId id="304" r:id="rId9"/>
    <p:sldId id="300" r:id="rId10"/>
    <p:sldId id="302" r:id="rId11"/>
    <p:sldId id="296" r:id="rId12"/>
    <p:sldId id="297" r:id="rId13"/>
    <p:sldId id="299" r:id="rId14"/>
    <p:sldId id="283" r:id="rId15"/>
    <p:sldId id="282" r:id="rId16"/>
    <p:sldId id="294" r:id="rId17"/>
    <p:sldId id="295" r:id="rId18"/>
    <p:sldId id="298" r:id="rId19"/>
    <p:sldId id="258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10">
          <p15:clr>
            <a:srgbClr val="A4A3A4"/>
          </p15:clr>
        </p15:guide>
        <p15:guide id="2" pos="2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841"/>
    <a:srgbClr val="D8E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82"/>
      </p:cViewPr>
      <p:guideLst>
        <p:guide orient="horz" pos="2410"/>
        <p:guide pos="2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Wppt_cov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571472" y="2244727"/>
            <a:ext cx="7772400" cy="684207"/>
          </a:xfrm>
        </p:spPr>
        <p:txBody>
          <a:bodyPr>
            <a:normAutofit/>
          </a:bodyPr>
          <a:lstStyle>
            <a:lvl1pPr algn="l">
              <a:defRPr sz="3600" b="1" i="0" baseline="0">
                <a:solidFill>
                  <a:srgbClr val="D8E039"/>
                </a:solidFill>
                <a:latin typeface="+mj-lt"/>
                <a:ea typeface="+mj-ea"/>
              </a:defRPr>
            </a:lvl1pPr>
          </a:lstStyle>
          <a:p>
            <a:r>
              <a:rPr lang="zh-TW" altLang="en-US" dirty="0"/>
              <a:t>简报标题 </a:t>
            </a:r>
            <a:r>
              <a:rPr lang="en-US" altLang="zh-TW" dirty="0"/>
              <a:t>PRESENTATION TITLE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571472" y="3000372"/>
            <a:ext cx="7786742" cy="642942"/>
          </a:xfrm>
        </p:spPr>
        <p:txBody>
          <a:bodyPr>
            <a:normAutofit/>
          </a:bodyPr>
          <a:lstStyle>
            <a:lvl1pPr marL="0" indent="0" algn="l">
              <a:buNone/>
              <a:defRPr sz="2800" b="0" baseline="0">
                <a:solidFill>
                  <a:srgbClr val="D8E039"/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演示者</a:t>
            </a:r>
            <a:r>
              <a:rPr lang="en-US" altLang="zh-TW" dirty="0"/>
              <a:t>/</a:t>
            </a:r>
            <a:r>
              <a:rPr lang="zh-TW" altLang="en-US" dirty="0"/>
              <a:t>日期 </a:t>
            </a:r>
            <a:r>
              <a:rPr lang="en-US" altLang="zh-TW" dirty="0"/>
              <a:t>Name/Date</a:t>
            </a:r>
            <a:endParaRPr lang="zh-TW" altLang="en-US" dirty="0"/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>
            <a:off x="208801" y="6500834"/>
            <a:ext cx="86273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900" b="1" i="1" dirty="0">
                <a:solidFill>
                  <a:srgbClr val="E72D30"/>
                </a:solidFill>
                <a:latin typeface="+mn-lt"/>
              </a:rPr>
              <a:t>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Wppt_in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95287" y="193670"/>
            <a:ext cx="8353426" cy="714380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rgbClr val="383841"/>
                </a:solidFill>
                <a:latin typeface="+mj-lt"/>
                <a:ea typeface="+mj-ea"/>
              </a:defRPr>
            </a:lvl1pPr>
          </a:lstStyle>
          <a:p>
            <a:r>
              <a:rPr lang="zh-TW" altLang="en-US" dirty="0"/>
              <a:t>标题 </a:t>
            </a:r>
            <a:r>
              <a:rPr lang="en-US" altLang="zh-TW" dirty="0"/>
              <a:t>Subject</a:t>
            </a:r>
            <a:endParaRPr lang="zh-TW" altLang="en-US" dirty="0"/>
          </a:p>
        </p:txBody>
      </p:sp>
      <p:sp>
        <p:nvSpPr>
          <p:cNvPr id="10" name="Text Box 16"/>
          <p:cNvSpPr txBox="1">
            <a:spLocks noChangeArrowheads="1"/>
          </p:cNvSpPr>
          <p:nvPr userDrawn="1"/>
        </p:nvSpPr>
        <p:spPr bwMode="auto">
          <a:xfrm>
            <a:off x="4171950" y="6591756"/>
            <a:ext cx="78970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800" b="1" i="1" baseline="0" dirty="0">
                <a:solidFill>
                  <a:srgbClr val="E72D30"/>
                </a:solidFill>
                <a:latin typeface="+mn-lt"/>
                <a:ea typeface="+mn-ea"/>
              </a:rPr>
              <a:t>Confidential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8485200" y="6453538"/>
            <a:ext cx="35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AA77629D-163C-402F-9B58-7AC7822A575A}" type="slidenum">
              <a:rPr lang="en-US" altLang="zh-TW" sz="1050" b="0" smtClean="0">
                <a:solidFill>
                  <a:srgbClr val="383841"/>
                </a:solidFill>
                <a:latin typeface="+mn-lt"/>
                <a:ea typeface="華康中黑體" pitchFamily="49" charset="-120"/>
              </a:rPr>
              <a:t>‹#›</a:t>
            </a:fld>
            <a:endParaRPr lang="zh-TW" altLang="en-US" sz="1050" b="0" dirty="0">
              <a:solidFill>
                <a:srgbClr val="383841"/>
              </a:solidFill>
              <a:latin typeface="+mn-lt"/>
            </a:endParaRPr>
          </a:p>
        </p:txBody>
      </p:sp>
      <p:sp>
        <p:nvSpPr>
          <p:cNvPr id="14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95287" y="1214422"/>
            <a:ext cx="8353426" cy="5072098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3400" b="0">
                <a:solidFill>
                  <a:schemeClr val="tx1"/>
                </a:solidFill>
                <a:latin typeface="+mn-lt"/>
                <a:ea typeface="+mn-ea"/>
              </a:defRPr>
            </a:lvl1pPr>
            <a:lvl2pPr marL="74295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7145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+mj-lt"/>
              <a:buAutoNum type="arabicPeriod"/>
              <a:defRPr b="0">
                <a:solidFill>
                  <a:schemeClr val="tx1"/>
                </a:solidFill>
                <a:latin typeface="+mn-lt"/>
                <a:ea typeface="+mn-ea"/>
              </a:defRPr>
            </a:lvl4pPr>
          </a:lstStyle>
          <a:p>
            <a:pPr lvl="0"/>
            <a:r>
              <a:rPr lang="zh-TW" altLang="en-US" dirty="0"/>
              <a:t>内文 </a:t>
            </a:r>
            <a:r>
              <a:rPr lang="en-US" altLang="zh-TW" dirty="0"/>
              <a:t>Content</a:t>
            </a:r>
          </a:p>
          <a:p>
            <a:pPr marL="7429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TW" altLang="en-US" dirty="0"/>
              <a:t>内文 </a:t>
            </a:r>
            <a:r>
              <a:rPr lang="en-US" altLang="zh-TW" dirty="0"/>
              <a:t>Content</a:t>
            </a:r>
            <a:endParaRPr lang="zh-TW" altLang="en-US" dirty="0"/>
          </a:p>
          <a:p>
            <a:pPr marL="114300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TW" altLang="en-US" dirty="0"/>
              <a:t>内文 </a:t>
            </a:r>
            <a:r>
              <a:rPr lang="en-US" altLang="zh-TW" dirty="0"/>
              <a:t>Content</a:t>
            </a:r>
            <a:endParaRPr lang="zh-TW" altLang="en-US" dirty="0"/>
          </a:p>
          <a:p>
            <a:pPr marL="1600200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TW" altLang="en-US" dirty="0"/>
              <a:t>内文 </a:t>
            </a:r>
            <a:r>
              <a:rPr lang="en-US" altLang="zh-TW" dirty="0"/>
              <a:t>Content</a:t>
            </a:r>
            <a:endParaRPr lang="zh-TW" altLang="en-US" dirty="0"/>
          </a:p>
          <a:p>
            <a:pPr marL="1600200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TW" altLang="en-US" dirty="0"/>
              <a:t>内文 </a:t>
            </a:r>
            <a:r>
              <a:rPr lang="en-US" altLang="zh-TW" dirty="0"/>
              <a:t>Content</a:t>
            </a:r>
            <a:endParaRPr lang="zh-TW" altLang="en-US" dirty="0"/>
          </a:p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Wppt_in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3286124"/>
            <a:ext cx="8229600" cy="796908"/>
          </a:xfrm>
        </p:spPr>
        <p:txBody>
          <a:bodyPr>
            <a:normAutofit/>
          </a:bodyPr>
          <a:lstStyle>
            <a:lvl1pPr algn="ctr">
              <a:defRPr sz="3600" b="1" baseline="0">
                <a:solidFill>
                  <a:srgbClr val="383841"/>
                </a:solidFill>
                <a:latin typeface="+mj-lt"/>
                <a:ea typeface="+mj-ea"/>
              </a:defRPr>
            </a:lvl1pPr>
          </a:lstStyle>
          <a:p>
            <a:r>
              <a:rPr lang="zh-TW" altLang="en-US" dirty="0"/>
              <a:t>分隔页标题 </a:t>
            </a:r>
            <a:r>
              <a:rPr lang="en-US" altLang="zh-TW" dirty="0"/>
              <a:t>Page</a:t>
            </a:r>
            <a:r>
              <a:rPr lang="zh-TW" altLang="en-US" dirty="0"/>
              <a:t> </a:t>
            </a:r>
            <a:r>
              <a:rPr lang="en-US" altLang="zh-TW" dirty="0"/>
              <a:t>Subject</a:t>
            </a:r>
            <a:endParaRPr lang="zh-TW" altLang="en-US" dirty="0"/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>
            <a:off x="4171950" y="6591756"/>
            <a:ext cx="78970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800" b="1" i="1" baseline="0" dirty="0">
                <a:solidFill>
                  <a:srgbClr val="E72D30"/>
                </a:solidFill>
                <a:latin typeface="+mn-lt"/>
                <a:ea typeface="+mn-ea"/>
              </a:rPr>
              <a:t>Confidential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485200" y="6453538"/>
            <a:ext cx="35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AA77629D-163C-402F-9B58-7AC7822A575A}" type="slidenum">
              <a:rPr lang="en-US" altLang="zh-TW" sz="1050" b="0" smtClean="0">
                <a:solidFill>
                  <a:srgbClr val="383841"/>
                </a:solidFill>
                <a:latin typeface="+mn-lt"/>
                <a:ea typeface="華康中黑體" pitchFamily="49" charset="-120"/>
              </a:rPr>
              <a:t>‹#›</a:t>
            </a:fld>
            <a:endParaRPr lang="zh-TW" altLang="en-US" sz="1050" b="0" dirty="0">
              <a:solidFill>
                <a:srgbClr val="38384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頁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Wppt_cov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482850" y="2314570"/>
            <a:ext cx="4178300" cy="714380"/>
          </a:xfrm>
        </p:spPr>
        <p:txBody>
          <a:bodyPr>
            <a:noAutofit/>
          </a:bodyPr>
          <a:lstStyle>
            <a:lvl1pPr algn="ctr">
              <a:defRPr sz="3600" b="1" baseline="0">
                <a:solidFill>
                  <a:srgbClr val="D8E039"/>
                </a:solidFill>
                <a:latin typeface="+mj-lt"/>
              </a:defRPr>
            </a:lvl1pPr>
          </a:lstStyle>
          <a:p>
            <a:r>
              <a:rPr lang="zh-TW" altLang="en-US" dirty="0"/>
              <a:t>谢谢 </a:t>
            </a:r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4" name="Text Box 16"/>
          <p:cNvSpPr txBox="1">
            <a:spLocks noChangeArrowheads="1"/>
          </p:cNvSpPr>
          <p:nvPr userDrawn="1"/>
        </p:nvSpPr>
        <p:spPr bwMode="auto">
          <a:xfrm>
            <a:off x="208801" y="6500834"/>
            <a:ext cx="86273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900" b="1" i="1" baseline="0" dirty="0">
                <a:solidFill>
                  <a:srgbClr val="E72D30"/>
                </a:solidFill>
                <a:latin typeface="+mn-lt"/>
                <a:ea typeface="+mn-ea"/>
              </a:rPr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0266-2C81-4230-B70C-3BDEF0D414F0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err="1"/>
              <a:t>iComm</a:t>
            </a:r>
            <a:r>
              <a:rPr lang="en-US" altLang="zh-TW" dirty="0"/>
              <a:t> Confidential &amp; Proprietary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698A-ADA8-4267-86ED-601424F0DF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88BED-0E22-410C-A662-1175233C694D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77FC-87B8-47DE-8D76-71B4ED3AEA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6158B host driver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SW MAC 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85" y="98425"/>
            <a:ext cx="8229600" cy="51435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>
                <a:sym typeface="+mn-ea"/>
              </a:rPr>
              <a:t>6158B</a:t>
            </a:r>
            <a:r>
              <a:rPr lang="zh-TW" altLang="en-US">
                <a:sym typeface="+mn-ea"/>
              </a:rPr>
              <a:t>驅動</a:t>
            </a:r>
            <a:r>
              <a:rPr lang="en-US" altLang="zh-TW">
                <a:sym typeface="+mn-ea"/>
              </a:rPr>
              <a:t>-</a:t>
            </a:r>
            <a:r>
              <a:rPr lang="zh-TW" altLang="en-US">
                <a:sym typeface="+mn-ea"/>
              </a:rPr>
              <a:t>測試工具</a:t>
            </a:r>
            <a:r>
              <a:rPr lang="en-US" altLang="zh-TW">
                <a:sym typeface="+mn-ea"/>
              </a:rPr>
              <a:t> </a:t>
            </a:r>
            <a:r>
              <a:rPr lang="en-US" altLang="zh-TW" sz="2220">
                <a:sym typeface="+mn-ea"/>
              </a:rPr>
              <a:t>(unbuntu utility)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7" y="1358770"/>
            <a:ext cx="8793480" cy="1066710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hcitool</a:t>
            </a:r>
            <a:r>
              <a:rPr lang="zh-TW" altLang="en-US" dirty="0"/>
              <a:t>進行</a:t>
            </a:r>
            <a:r>
              <a:rPr lang="en-US" altLang="zh-TW" dirty="0" err="1"/>
              <a:t>lescan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EC5D6-4A22-4130-8C50-9DDF6922B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" y="2099114"/>
            <a:ext cx="8793481" cy="340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4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ym typeface="+mn-ea"/>
              </a:rPr>
              <a:t>6158B</a:t>
            </a:r>
            <a:r>
              <a:rPr lang="zh-TW" altLang="en-US" dirty="0">
                <a:sym typeface="+mn-ea"/>
              </a:rPr>
              <a:t>驅動 </a:t>
            </a:r>
            <a:r>
              <a:rPr lang="en-US" altLang="zh-TW" dirty="0">
                <a:sym typeface="+mn-ea"/>
              </a:rPr>
              <a:t>- </a:t>
            </a:r>
            <a:r>
              <a:rPr lang="en-US" altLang="zh-TW" dirty="0"/>
              <a:t>HCI_OVER_UART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HW Setting – Use UART2(second high speed UART)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10" y="1966695"/>
            <a:ext cx="5125058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276711" y="5399293"/>
            <a:ext cx="4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2060"/>
                </a:solidFill>
              </a:rPr>
              <a:t>RX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784412" y="5650079"/>
            <a:ext cx="4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TX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888863" y="5667561"/>
            <a:ext cx="82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GND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4166955" y="5399293"/>
            <a:ext cx="225025" cy="99937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4029182" y="5286711"/>
            <a:ext cx="0" cy="39254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3307970" y="5286711"/>
            <a:ext cx="318925" cy="408789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122420" y="2573655"/>
            <a:ext cx="765175" cy="81026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7245" y="4914265"/>
            <a:ext cx="1135380" cy="81026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242060" y="3129915"/>
            <a:ext cx="2613025" cy="7943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73705" y="5424805"/>
            <a:ext cx="923290" cy="929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287145" y="4149090"/>
            <a:ext cx="1943735" cy="12388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31800" y="3789045"/>
            <a:ext cx="841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BLE UART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67300" y="3463925"/>
            <a:ext cx="1304925" cy="1935480"/>
          </a:xfrm>
          <a:prstGeom prst="round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591300" y="3834130"/>
            <a:ext cx="1041400" cy="48895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7729220" y="3561080"/>
            <a:ext cx="983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DEBUG</a:t>
            </a:r>
          </a:p>
          <a:p>
            <a:r>
              <a:rPr lang="en-US">
                <a:solidFill>
                  <a:srgbClr val="7030A0"/>
                </a:solidFill>
              </a:rPr>
              <a:t>UART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ym typeface="+mn-ea"/>
              </a:rPr>
              <a:t>6158B</a:t>
            </a:r>
            <a:r>
              <a:rPr lang="zh-TW" altLang="en-US" dirty="0">
                <a:sym typeface="+mn-ea"/>
              </a:rPr>
              <a:t>驅動 </a:t>
            </a:r>
            <a:r>
              <a:rPr lang="en-US" altLang="zh-TW" dirty="0">
                <a:sym typeface="+mn-ea"/>
              </a:rPr>
              <a:t>- </a:t>
            </a:r>
            <a:r>
              <a:rPr lang="en-US" altLang="zh-TW" dirty="0"/>
              <a:t>HCI_OVER_UART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7" y="1043735"/>
            <a:ext cx="8353426" cy="5535615"/>
          </a:xfrm>
        </p:spPr>
        <p:txBody>
          <a:bodyPr>
            <a:normAutofit/>
          </a:bodyPr>
          <a:lstStyle/>
          <a:p>
            <a:pPr lvl="0"/>
            <a:r>
              <a:rPr lang="en-US" altLang="zh-TW" sz="2000" dirty="0"/>
              <a:t>UART Baud Rate:921600</a:t>
            </a:r>
          </a:p>
          <a:p>
            <a:pPr lvl="0"/>
            <a:r>
              <a:rPr lang="en-US" altLang="zh-TW" sz="2000" dirty="0" err="1"/>
              <a:t>hciattach</a:t>
            </a:r>
            <a:r>
              <a:rPr lang="en-US" altLang="zh-TW" sz="2000" dirty="0"/>
              <a:t> –s 921600 /dev/ttyUSB0 any 921600 </a:t>
            </a:r>
            <a:r>
              <a:rPr lang="en-US" altLang="zh-TW" sz="2000" dirty="0" err="1"/>
              <a:t>noflow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nosleep</a:t>
            </a:r>
            <a:endParaRPr lang="en-US" altLang="zh-TW" sz="2000" dirty="0"/>
          </a:p>
          <a:p>
            <a:pPr marL="0" lvl="0" indent="0">
              <a:buNone/>
            </a:pPr>
            <a:r>
              <a:rPr lang="en-US" altLang="zh-TW" sz="2000" dirty="0"/>
              <a:t>     (</a:t>
            </a:r>
            <a:r>
              <a:rPr lang="en-US" altLang="zh-TW" sz="2000" dirty="0" err="1"/>
              <a:t>uart</a:t>
            </a:r>
            <a:r>
              <a:rPr lang="en-US" altLang="zh-TW" sz="2000" dirty="0"/>
              <a:t> device node</a:t>
            </a:r>
            <a:r>
              <a:rPr lang="zh-TW" altLang="en-US" sz="2000" dirty="0"/>
              <a:t> </a:t>
            </a:r>
            <a:r>
              <a:rPr lang="en-US" altLang="zh-TW" sz="2000" dirty="0"/>
              <a:t>number</a:t>
            </a:r>
            <a:r>
              <a:rPr lang="zh-TW" altLang="en-US" sz="2000" dirty="0"/>
              <a:t>依平台而有不同</a:t>
            </a:r>
            <a:r>
              <a:rPr lang="en-US" altLang="zh-TW" sz="2000" dirty="0"/>
              <a:t>)</a:t>
            </a:r>
          </a:p>
          <a:p>
            <a:pPr lvl="0"/>
            <a:endParaRPr lang="en-US" altLang="zh-TW" sz="1700" dirty="0"/>
          </a:p>
          <a:p>
            <a:pPr lvl="6"/>
            <a:endParaRPr lang="en-US" altLang="zh-TW" sz="1600" dirty="0"/>
          </a:p>
          <a:p>
            <a:pPr lvl="4"/>
            <a:endParaRPr lang="en-US" altLang="zh-TW" sz="1600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6158B</a:t>
            </a:r>
            <a:r>
              <a:rPr lang="zh-TW" altLang="en-US"/>
              <a:t>驅動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45" y="998855"/>
            <a:ext cx="8354060" cy="50431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測試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615BC5-799B-4812-8977-B7C6C826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006"/>
            <a:ext cx="9144000" cy="49459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測試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05435" y="1799590"/>
            <a:ext cx="188150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96545" y="1943735"/>
            <a:ext cx="11480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accent6">
                    <a:lumMod val="75000"/>
                  </a:schemeClr>
                </a:solidFill>
              </a:rPr>
              <a:t>adv interval = 20ms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1630" y="1493520"/>
            <a:ext cx="0" cy="28448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36295" y="1493520"/>
            <a:ext cx="0" cy="28448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331595" y="1493520"/>
            <a:ext cx="0" cy="28448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161290" y="1223645"/>
            <a:ext cx="4902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6">
                    <a:lumMod val="75000"/>
                  </a:schemeClr>
                </a:solidFill>
              </a:rPr>
              <a:t>adv1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544195" y="1651635"/>
            <a:ext cx="90170" cy="494665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41855" y="1493520"/>
            <a:ext cx="0" cy="28448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478280" y="1641475"/>
            <a:ext cx="4953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/>
          <p:cNvSpPr/>
          <p:nvPr/>
        </p:nvSpPr>
        <p:spPr>
          <a:xfrm rot="16200000">
            <a:off x="1221105" y="1244600"/>
            <a:ext cx="76200" cy="1835150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804545" y="2246630"/>
            <a:ext cx="8432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accent6">
                    <a:lumMod val="75000"/>
                  </a:schemeClr>
                </a:solidFill>
              </a:rPr>
              <a:t>adv life time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186940" y="1799590"/>
            <a:ext cx="188150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717800" y="1493520"/>
            <a:ext cx="0" cy="28448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213100" y="1493520"/>
            <a:ext cx="0" cy="28448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2493010" y="1223645"/>
            <a:ext cx="4902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adv2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023360" y="1493520"/>
            <a:ext cx="0" cy="28448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359785" y="1641475"/>
            <a:ext cx="4953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96545" y="3068955"/>
            <a:ext cx="100584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/>
          <p:cNvSpPr/>
          <p:nvPr/>
        </p:nvSpPr>
        <p:spPr>
          <a:xfrm rot="16200000">
            <a:off x="748030" y="2652395"/>
            <a:ext cx="82550" cy="1005205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368300" y="3159125"/>
            <a:ext cx="8432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scan interval</a:t>
            </a:r>
          </a:p>
        </p:txBody>
      </p:sp>
      <p:sp>
        <p:nvSpPr>
          <p:cNvPr id="28" name="Rectangles 27"/>
          <p:cNvSpPr/>
          <p:nvPr/>
        </p:nvSpPr>
        <p:spPr>
          <a:xfrm>
            <a:off x="296545" y="2844165"/>
            <a:ext cx="314960" cy="2247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/>
          <p:cNvSpPr/>
          <p:nvPr/>
        </p:nvSpPr>
        <p:spPr>
          <a:xfrm rot="16200000">
            <a:off x="386080" y="2608580"/>
            <a:ext cx="135255" cy="314325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251460" y="2484120"/>
            <a:ext cx="9448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scan win = 30ms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302385" y="3068955"/>
            <a:ext cx="100584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s 33"/>
          <p:cNvSpPr/>
          <p:nvPr/>
        </p:nvSpPr>
        <p:spPr>
          <a:xfrm>
            <a:off x="1302385" y="2844165"/>
            <a:ext cx="314960" cy="2247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 rot="16200000">
            <a:off x="1391920" y="2608580"/>
            <a:ext cx="135255" cy="314325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2308225" y="3068955"/>
            <a:ext cx="100584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s 36"/>
          <p:cNvSpPr/>
          <p:nvPr/>
        </p:nvSpPr>
        <p:spPr>
          <a:xfrm>
            <a:off x="2308225" y="2844165"/>
            <a:ext cx="314960" cy="2247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 rot="16200000">
            <a:off x="2397760" y="2608580"/>
            <a:ext cx="135255" cy="314325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312160" y="3068955"/>
            <a:ext cx="100584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s 39"/>
          <p:cNvSpPr/>
          <p:nvPr/>
        </p:nvSpPr>
        <p:spPr>
          <a:xfrm>
            <a:off x="3312160" y="2844165"/>
            <a:ext cx="314960" cy="2247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/>
          <p:cNvSpPr/>
          <p:nvPr/>
        </p:nvSpPr>
        <p:spPr>
          <a:xfrm rot="16200000">
            <a:off x="3401695" y="2608580"/>
            <a:ext cx="135255" cy="314325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Box 42"/>
          <p:cNvSpPr txBox="1"/>
          <p:nvPr/>
        </p:nvSpPr>
        <p:spPr>
          <a:xfrm>
            <a:off x="213360" y="3485515"/>
            <a:ext cx="79762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WB02</a:t>
            </a:r>
            <a:r>
              <a:rPr lang="zh-TW" altLang="en-US" sz="1200" dirty="0"/>
              <a:t>做為</a:t>
            </a:r>
            <a:r>
              <a:rPr lang="en-US" altLang="zh-TW" sz="1200" dirty="0"/>
              <a:t>adv</a:t>
            </a:r>
            <a:r>
              <a:rPr lang="zh-TW" altLang="en-US" sz="1200" dirty="0"/>
              <a:t>發送者</a:t>
            </a:r>
            <a:r>
              <a:rPr lang="en-US" altLang="zh-TW" sz="1200" dirty="0"/>
              <a:t>. </a:t>
            </a:r>
            <a:r>
              <a:rPr lang="zh-TW" altLang="en-US" sz="1200" dirty="0"/>
              <a:t>模擬方向盤上的</a:t>
            </a:r>
            <a:r>
              <a:rPr lang="en-US" altLang="zh-TW" sz="1200" dirty="0"/>
              <a:t>BLE TX </a:t>
            </a:r>
          </a:p>
          <a:p>
            <a:r>
              <a:rPr lang="en-US" altLang="zh-TW" sz="1200" dirty="0"/>
              <a:t>2. 6158B</a:t>
            </a:r>
            <a:r>
              <a:rPr lang="zh-TW" altLang="en-US" sz="1200" dirty="0"/>
              <a:t>做為</a:t>
            </a:r>
            <a:r>
              <a:rPr lang="en-US" altLang="zh-TW" sz="1200" dirty="0"/>
              <a:t>BLE RX</a:t>
            </a:r>
            <a:r>
              <a:rPr lang="zh-TW" altLang="en-US" sz="1200" dirty="0"/>
              <a:t>週期性的接收</a:t>
            </a:r>
          </a:p>
          <a:p>
            <a:r>
              <a:rPr lang="en-US" altLang="zh-TW" sz="1200" dirty="0"/>
              <a:t>3. WB02</a:t>
            </a:r>
            <a:r>
              <a:rPr lang="zh-TW" altLang="en-US" sz="1200" dirty="0"/>
              <a:t>會打出</a:t>
            </a:r>
            <a:r>
              <a:rPr lang="en-US" altLang="zh-TW" sz="1200" dirty="0"/>
              <a:t>adv1, adv2, adv3 ..... adv50. </a:t>
            </a:r>
            <a:r>
              <a:rPr lang="zh-TW" altLang="en-US" sz="1200" dirty="0"/>
              <a:t>我們要確認</a:t>
            </a:r>
            <a:r>
              <a:rPr lang="en-US" altLang="zh-TW" sz="1200" dirty="0"/>
              <a:t>6158B</a:t>
            </a:r>
            <a:r>
              <a:rPr lang="zh-TW" altLang="en-US" sz="1200" dirty="0"/>
              <a:t>是否有把</a:t>
            </a:r>
            <a:r>
              <a:rPr lang="en-US" altLang="zh-TW" sz="1200" dirty="0"/>
              <a:t>adv 1</a:t>
            </a:r>
            <a:r>
              <a:rPr lang="zh-TW" altLang="en-US" sz="1200" dirty="0"/>
              <a:t>～</a:t>
            </a:r>
            <a:r>
              <a:rPr lang="en-US" altLang="zh-TW" sz="1200" dirty="0"/>
              <a:t>50</a:t>
            </a:r>
            <a:r>
              <a:rPr lang="zh-TW" altLang="en-US" sz="1200" dirty="0"/>
              <a:t>都接收下來</a:t>
            </a:r>
            <a:r>
              <a:rPr lang="en-US" altLang="zh-TW" sz="1200" dirty="0"/>
              <a:t>.</a:t>
            </a:r>
            <a:r>
              <a:rPr lang="zh-TW" altLang="en-US" sz="1200" dirty="0"/>
              <a:t>且這段時間的</a:t>
            </a:r>
            <a:r>
              <a:rPr lang="en-US" altLang="zh-TW" sz="1200" dirty="0"/>
              <a:t>WIFI</a:t>
            </a:r>
            <a:r>
              <a:rPr lang="zh-TW" altLang="en-US" sz="1200" dirty="0"/>
              <a:t>吞吐是達標得</a:t>
            </a:r>
          </a:p>
          <a:p>
            <a:endParaRPr lang="zh-TW" altLang="en-US" sz="1200" dirty="0"/>
          </a:p>
          <a:p>
            <a:endParaRPr lang="en-US" altLang="zh-TW" sz="1200" dirty="0"/>
          </a:p>
          <a:p>
            <a:endParaRPr lang="zh-TW" alt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>
                <a:sym typeface="+mn-ea"/>
              </a:rPr>
              <a:t>測試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5" y="998855"/>
            <a:ext cx="8515350" cy="53187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測試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05" y="1214120"/>
            <a:ext cx="8568690" cy="5072380"/>
          </a:xfrm>
        </p:spPr>
        <p:txBody>
          <a:bodyPr/>
          <a:lstStyle/>
          <a:p>
            <a:r>
              <a:rPr lang="en-US" sz="2800"/>
              <a:t>softap mode TCP TX + BLE scan overnight test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ym typeface="+mn-ea"/>
              </a:rPr>
              <a:t>測試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透過</a:t>
            </a:r>
            <a:r>
              <a:rPr lang="en-US" altLang="zh-TW"/>
              <a:t>verification tool</a:t>
            </a:r>
            <a:r>
              <a:rPr lang="zh-TW" altLang="en-US"/>
              <a:t>確認</a:t>
            </a:r>
            <a:r>
              <a:rPr lang="en-US" altLang="zh-TW"/>
              <a:t>firmware</a:t>
            </a:r>
            <a:r>
              <a:rPr lang="zh-TW" altLang="en-US"/>
              <a:t>可以透過</a:t>
            </a:r>
            <a:r>
              <a:rPr lang="en-US" altLang="zh-TW"/>
              <a:t>uart</a:t>
            </a:r>
            <a:r>
              <a:rPr lang="zh-TW" altLang="en-US"/>
              <a:t>接收</a:t>
            </a:r>
            <a:r>
              <a:rPr lang="en-US" altLang="zh-TW"/>
              <a:t>BLE HCI CMD, </a:t>
            </a:r>
            <a:r>
              <a:rPr lang="zh-TW" altLang="en-US"/>
              <a:t>並進行</a:t>
            </a:r>
            <a:r>
              <a:rPr lang="en-US" altLang="zh-TW"/>
              <a:t>scanning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BLE</a:t>
            </a:r>
            <a:r>
              <a:rPr lang="zh-TW" altLang="en-US"/>
              <a:t>世界</a:t>
            </a:r>
          </a:p>
          <a:p>
            <a:r>
              <a:rPr lang="en-US" altLang="zh-TW"/>
              <a:t>6158B</a:t>
            </a:r>
            <a:r>
              <a:rPr lang="zh-TW" altLang="en-US"/>
              <a:t>驅動</a:t>
            </a:r>
          </a:p>
          <a:p>
            <a:pPr lvl="1"/>
            <a:r>
              <a:rPr lang="en-US" altLang="zh-TW"/>
              <a:t>Arch.</a:t>
            </a:r>
          </a:p>
          <a:p>
            <a:pPr lvl="1"/>
            <a:r>
              <a:rPr lang="en-US" altLang="zh-TW"/>
              <a:t>COMPILE OPTION</a:t>
            </a:r>
          </a:p>
          <a:p>
            <a:pPr lvl="1"/>
            <a:r>
              <a:rPr lang="en-US" altLang="zh-TW"/>
              <a:t>Test Tool</a:t>
            </a:r>
          </a:p>
          <a:p>
            <a:pPr lvl="1"/>
            <a:r>
              <a:rPr lang="en-US" altLang="zh-TW"/>
              <a:t>HCI OVER UART</a:t>
            </a:r>
          </a:p>
          <a:p>
            <a:pPr lvl="1"/>
            <a:r>
              <a:rPr lang="zh-TW" altLang="en-US"/>
              <a:t>非性令測試指令</a:t>
            </a:r>
          </a:p>
          <a:p>
            <a:r>
              <a:rPr lang="zh-TW" altLang="en-US"/>
              <a:t>測試</a:t>
            </a:r>
          </a:p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BLE</a:t>
            </a:r>
            <a:r>
              <a:rPr lang="zh-TW" altLang="en-US"/>
              <a:t>世界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4189730" y="1217930"/>
            <a:ext cx="48520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1.</a:t>
            </a:r>
            <a:r>
              <a:rPr lang="en-US" sz="1400" b="1">
                <a:solidFill>
                  <a:srgbClr val="FF0000"/>
                </a:solidFill>
              </a:rPr>
              <a:t>Host</a:t>
            </a:r>
            <a:r>
              <a:rPr lang="zh-TW" altLang="en-US" sz="1400"/>
              <a:t>並非是指實體的</a:t>
            </a:r>
            <a:r>
              <a:rPr lang="en-US" altLang="zh-TW" sz="1400"/>
              <a:t>MCU</a:t>
            </a:r>
            <a:r>
              <a:rPr lang="zh-TW" altLang="en-US" sz="1400"/>
              <a:t>平台</a:t>
            </a:r>
            <a:r>
              <a:rPr lang="en-US" altLang="zh-TW" sz="1400"/>
              <a:t>, </a:t>
            </a:r>
            <a:r>
              <a:rPr lang="zh-TW" altLang="en-US" sz="1400"/>
              <a:t>此處的</a:t>
            </a:r>
            <a:r>
              <a:rPr lang="en-US" altLang="zh-TW" sz="1400" b="1">
                <a:solidFill>
                  <a:srgbClr val="FF0000"/>
                </a:solidFill>
              </a:rPr>
              <a:t>Host</a:t>
            </a:r>
            <a:r>
              <a:rPr lang="zh-TW" altLang="en-US" sz="1400"/>
              <a:t>是指軟件的上層</a:t>
            </a:r>
          </a:p>
          <a:p>
            <a:r>
              <a:rPr lang="en-US" altLang="zh-TW" sz="1400"/>
              <a:t>2.</a:t>
            </a:r>
            <a:r>
              <a:rPr lang="en-US" altLang="zh-TW" sz="1400" b="1">
                <a:solidFill>
                  <a:srgbClr val="FF0000"/>
                </a:solidFill>
              </a:rPr>
              <a:t>Host</a:t>
            </a:r>
            <a:r>
              <a:rPr lang="zh-TW" altLang="en-US" sz="1400">
                <a:sym typeface="+mn-ea"/>
              </a:rPr>
              <a:t>可以獨立於</a:t>
            </a:r>
            <a:r>
              <a:rPr lang="en-US" altLang="zh-TW" sz="1400">
                <a:sym typeface="+mn-ea"/>
              </a:rPr>
              <a:t>Controller</a:t>
            </a:r>
            <a:r>
              <a:rPr lang="zh-TW" altLang="en-US" sz="1400">
                <a:sym typeface="+mn-ea"/>
              </a:rPr>
              <a:t>放置在另一個</a:t>
            </a:r>
            <a:r>
              <a:rPr lang="en-US" altLang="zh-TW" sz="1400">
                <a:sym typeface="+mn-ea"/>
              </a:rPr>
              <a:t>MCU</a:t>
            </a:r>
            <a:r>
              <a:rPr lang="zh-TW" altLang="en-US" sz="1400">
                <a:sym typeface="+mn-ea"/>
              </a:rPr>
              <a:t>平台</a:t>
            </a:r>
            <a:r>
              <a:rPr lang="en-US" altLang="zh-TW" sz="1400">
                <a:sym typeface="+mn-ea"/>
              </a:rPr>
              <a:t>(Ex.6158B),</a:t>
            </a:r>
            <a:r>
              <a:rPr lang="zh-TW" altLang="en-US" sz="1400">
                <a:sym typeface="+mn-ea"/>
              </a:rPr>
              <a:t>也可與</a:t>
            </a:r>
            <a:r>
              <a:rPr lang="en-US" altLang="zh-TW" sz="1400">
                <a:sym typeface="+mn-ea"/>
              </a:rPr>
              <a:t>Controller</a:t>
            </a:r>
            <a:r>
              <a:rPr lang="zh-TW" altLang="en-US" sz="1400">
                <a:sym typeface="+mn-ea"/>
              </a:rPr>
              <a:t>放置在同一個</a:t>
            </a:r>
            <a:r>
              <a:rPr lang="en-US" altLang="zh-TW" sz="1400">
                <a:sym typeface="+mn-ea"/>
              </a:rPr>
              <a:t>MCU</a:t>
            </a:r>
            <a:r>
              <a:rPr lang="zh-TW" altLang="en-US" sz="1400">
                <a:sym typeface="+mn-ea"/>
              </a:rPr>
              <a:t>平台</a:t>
            </a:r>
            <a:r>
              <a:rPr lang="en-US" altLang="zh-TW" sz="1400">
                <a:sym typeface="+mn-ea"/>
              </a:rPr>
              <a:t>(Ex. WB02)</a:t>
            </a:r>
            <a:endParaRPr lang="zh-TW" altLang="en-US" sz="1400">
              <a:sym typeface="+mn-ea"/>
            </a:endParaRPr>
          </a:p>
          <a:p>
            <a:r>
              <a:rPr lang="en-US" altLang="zh-TW" sz="1400">
                <a:sym typeface="+mn-ea"/>
              </a:rPr>
              <a:t>3.</a:t>
            </a:r>
            <a:r>
              <a:rPr lang="en-US" altLang="zh-TW" sz="1400" b="1">
                <a:solidFill>
                  <a:srgbClr val="FF0000"/>
                </a:solidFill>
                <a:sym typeface="+mn-ea"/>
              </a:rPr>
              <a:t>Host</a:t>
            </a:r>
            <a:r>
              <a:rPr lang="zh-TW" altLang="en-US" sz="1400">
                <a:sym typeface="+mn-ea"/>
              </a:rPr>
              <a:t>與</a:t>
            </a:r>
            <a:r>
              <a:rPr lang="en-US" altLang="zh-TW" sz="1400">
                <a:sym typeface="+mn-ea"/>
              </a:rPr>
              <a:t>Contrller</a:t>
            </a:r>
            <a:r>
              <a:rPr lang="zh-TW" altLang="en-US" sz="1400">
                <a:sym typeface="+mn-ea"/>
              </a:rPr>
              <a:t>間的介面稱為</a:t>
            </a:r>
            <a:r>
              <a:rPr lang="en-US" altLang="zh-TW" sz="1400" b="1">
                <a:solidFill>
                  <a:srgbClr val="FF0000"/>
                </a:solidFill>
                <a:sym typeface="+mn-ea"/>
              </a:rPr>
              <a:t>HCI</a:t>
            </a:r>
            <a:endParaRPr lang="en-US" altLang="zh-TW" sz="1400">
              <a:sym typeface="+mn-ea"/>
            </a:endParaRPr>
          </a:p>
          <a:p>
            <a:r>
              <a:rPr lang="en-US" altLang="zh-TW" sz="1400">
                <a:sym typeface="+mn-ea"/>
              </a:rPr>
              <a:t>4.mesh</a:t>
            </a:r>
            <a:r>
              <a:rPr lang="zh-TW" altLang="en-US" sz="1400">
                <a:sym typeface="+mn-ea"/>
              </a:rPr>
              <a:t>處在＂</a:t>
            </a:r>
            <a:r>
              <a:rPr lang="en-US" altLang="zh-TW" sz="1400">
                <a:sym typeface="+mn-ea"/>
              </a:rPr>
              <a:t>Application Profil....”</a:t>
            </a:r>
          </a:p>
          <a:p>
            <a:r>
              <a:rPr lang="en-US" altLang="zh-TW" sz="1400">
                <a:sym typeface="+mn-ea"/>
              </a:rPr>
              <a:t>5.WB02</a:t>
            </a:r>
            <a:r>
              <a:rPr lang="zh-TW" altLang="en-US" sz="1400">
                <a:sym typeface="+mn-ea"/>
              </a:rPr>
              <a:t>提供</a:t>
            </a:r>
            <a:r>
              <a:rPr lang="en-US" altLang="zh-TW" sz="1400" b="1">
                <a:solidFill>
                  <a:srgbClr val="FF0000"/>
                </a:solidFill>
                <a:sym typeface="+mn-ea"/>
              </a:rPr>
              <a:t>Host</a:t>
            </a:r>
            <a:r>
              <a:rPr lang="zh-TW" altLang="en-US" sz="1400">
                <a:sym typeface="+mn-ea"/>
              </a:rPr>
              <a:t>與</a:t>
            </a:r>
            <a:r>
              <a:rPr lang="en-US" altLang="zh-TW" sz="1400">
                <a:sym typeface="+mn-ea"/>
              </a:rPr>
              <a:t>Contrller</a:t>
            </a:r>
            <a:r>
              <a:rPr lang="zh-TW" altLang="en-US" sz="1400">
                <a:sym typeface="+mn-ea"/>
              </a:rPr>
              <a:t>的</a:t>
            </a:r>
            <a:r>
              <a:rPr lang="en-US" altLang="zh-TW" sz="1400">
                <a:sym typeface="+mn-ea"/>
              </a:rPr>
              <a:t>software stack</a:t>
            </a:r>
          </a:p>
          <a:p>
            <a:r>
              <a:rPr lang="en-US" altLang="zh-TW" sz="1400">
                <a:sym typeface="+mn-ea"/>
              </a:rPr>
              <a:t>6.6158B</a:t>
            </a:r>
            <a:r>
              <a:rPr lang="zh-TW" altLang="en-US" sz="1400">
                <a:sym typeface="+mn-ea"/>
              </a:rPr>
              <a:t>僅在</a:t>
            </a:r>
            <a:r>
              <a:rPr lang="en-US" altLang="zh-TW" sz="1400">
                <a:sym typeface="+mn-ea"/>
              </a:rPr>
              <a:t>FW</a:t>
            </a:r>
            <a:r>
              <a:rPr lang="zh-TW" altLang="en-US" sz="1400">
                <a:sym typeface="+mn-ea"/>
              </a:rPr>
              <a:t>提供</a:t>
            </a:r>
            <a:r>
              <a:rPr lang="en-US" altLang="zh-TW" sz="1400">
                <a:sym typeface="+mn-ea"/>
              </a:rPr>
              <a:t>Contrller</a:t>
            </a:r>
            <a:endParaRPr lang="zh-TW" altLang="en-US" sz="1400">
              <a:sym typeface="+mn-ea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75" y="998855"/>
            <a:ext cx="4008120" cy="531431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41630" y="2933700"/>
            <a:ext cx="502920" cy="590550"/>
          </a:xfrm>
          <a:prstGeom prst="ellipse">
            <a:avLst/>
          </a:prstGeom>
          <a:noFill/>
          <a:ln>
            <a:solidFill>
              <a:schemeClr val="accent4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82240" y="4239260"/>
            <a:ext cx="502920" cy="590550"/>
          </a:xfrm>
          <a:prstGeom prst="ellipse">
            <a:avLst/>
          </a:prstGeom>
          <a:noFill/>
          <a:ln>
            <a:solidFill>
              <a:schemeClr val="accent4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BLE</a:t>
            </a:r>
            <a:r>
              <a:rPr lang="zh-TW" altLang="en-US">
                <a:sym typeface="+mn-ea"/>
              </a:rPr>
              <a:t>世界</a:t>
            </a:r>
            <a:r>
              <a:rPr lang="en-US" altLang="zh-TW">
                <a:sym typeface="+mn-ea"/>
              </a:rPr>
              <a:t>-BlueZ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30" y="728980"/>
            <a:ext cx="5483225" cy="5191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BLE</a:t>
            </a:r>
            <a:r>
              <a:rPr lang="en-US" altLang="zh-TW">
                <a:sym typeface="+mn-ea"/>
              </a:rPr>
              <a:t>-BlueDroid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" y="1133475"/>
            <a:ext cx="5085715" cy="507238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3785870" y="4644390"/>
            <a:ext cx="2226310" cy="7162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4391660" y="4329430"/>
            <a:ext cx="464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just need to offer a char device driver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ym typeface="+mn-ea"/>
              </a:rPr>
              <a:t>6158B</a:t>
            </a:r>
            <a:r>
              <a:rPr lang="zh-TW" altLang="en-US">
                <a:sym typeface="+mn-ea"/>
              </a:rPr>
              <a:t>驅動</a:t>
            </a:r>
            <a:r>
              <a:rPr lang="en-US" altLang="zh-TW">
                <a:sym typeface="+mn-ea"/>
              </a:rPr>
              <a:t>-Arch.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4970" y="2132330"/>
            <a:ext cx="7886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94970" y="17640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user space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94970" y="213233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kernel space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94970" y="4013835"/>
            <a:ext cx="788606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029460" y="4509135"/>
            <a:ext cx="5295900" cy="5054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1400">
                <a:solidFill>
                  <a:schemeClr val="tx1"/>
                </a:solidFill>
                <a:sym typeface="+mn-ea"/>
              </a:rPr>
              <a:t>Firmware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31165" y="4104005"/>
            <a:ext cx="1211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WIFI CHIP</a:t>
            </a:r>
          </a:p>
          <a:p>
            <a:r>
              <a:rPr lang="en-US"/>
              <a:t>(6158B)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029460" y="3068955"/>
            <a:ext cx="3208020" cy="57467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ssv6x5x.ko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051685" y="2258695"/>
            <a:ext cx="1565910" cy="1943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mac80211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761740" y="774065"/>
            <a:ext cx="1565910" cy="16249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BlueZ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256405" y="2257425"/>
            <a:ext cx="0" cy="766445"/>
          </a:xfrm>
          <a:prstGeom prst="straightConnector1">
            <a:avLst/>
          </a:prstGeom>
          <a:ln w="28575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Up-Down Arrow 25"/>
          <p:cNvSpPr/>
          <p:nvPr/>
        </p:nvSpPr>
        <p:spPr>
          <a:xfrm>
            <a:off x="3491865" y="3678555"/>
            <a:ext cx="118110" cy="1055370"/>
          </a:xfrm>
          <a:prstGeom prst="upDownArrow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scaled="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2906395" y="41001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SDIO</a:t>
            </a:r>
          </a:p>
        </p:txBody>
      </p:sp>
      <p:sp>
        <p:nvSpPr>
          <p:cNvPr id="28" name="Up-Down Arrow 27"/>
          <p:cNvSpPr/>
          <p:nvPr/>
        </p:nvSpPr>
        <p:spPr>
          <a:xfrm>
            <a:off x="5742305" y="3789045"/>
            <a:ext cx="134620" cy="899795"/>
          </a:xfrm>
          <a:prstGeom prst="upDownArrow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scaled="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6056630" y="409956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UART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3446780" y="2663825"/>
            <a:ext cx="183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7030A0"/>
                </a:solidFill>
              </a:rPr>
              <a:t>Register to BlueZ(HCI_DEV)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366645" y="2312670"/>
            <a:ext cx="0" cy="766445"/>
          </a:xfrm>
          <a:prstGeom prst="straightConnector1">
            <a:avLst/>
          </a:prstGeom>
          <a:ln w="28575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1556385" y="2573020"/>
            <a:ext cx="1452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7030A0"/>
                </a:solidFill>
              </a:rPr>
              <a:t>Register to mac80211</a:t>
            </a:r>
          </a:p>
        </p:txBody>
      </p:sp>
      <p:cxnSp>
        <p:nvCxnSpPr>
          <p:cNvPr id="11" name="Curved Connector 10"/>
          <p:cNvCxnSpPr>
            <a:cxnSpLocks/>
          </p:cNvCxnSpPr>
          <p:nvPr/>
        </p:nvCxnSpPr>
        <p:spPr>
          <a:xfrm rot="5400000">
            <a:off x="5562333" y="2168893"/>
            <a:ext cx="1755040" cy="1304925"/>
          </a:xfrm>
          <a:prstGeom prst="curved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206375" y="5274310"/>
            <a:ext cx="78492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Support:</a:t>
            </a:r>
          </a:p>
          <a:p>
            <a:r>
              <a:rPr lang="en-US" dirty="0"/>
              <a:t>BLE HCI CMD over SDIO (kernel drive</a:t>
            </a:r>
            <a:r>
              <a:rPr lang="zh-TW" altLang="en-US" dirty="0"/>
              <a:t>註冊於</a:t>
            </a:r>
            <a:r>
              <a:rPr lang="en-US" altLang="zh-TW" dirty="0" err="1"/>
              <a:t>BlueZ</a:t>
            </a:r>
            <a:r>
              <a:rPr lang="en-US" altLang="zh-TW" dirty="0"/>
              <a:t>)</a:t>
            </a:r>
            <a:endParaRPr lang="en-US" dirty="0"/>
          </a:p>
          <a:p>
            <a:pPr marL="0" lvl="1"/>
            <a:r>
              <a:rPr lang="en-US" dirty="0"/>
              <a:t>BLE HCI CMD over UART</a:t>
            </a:r>
            <a:r>
              <a:rPr lang="en-US" altLang="zh-TW" dirty="0">
                <a:sym typeface="+mn-ea"/>
              </a:rPr>
              <a:t>(</a:t>
            </a:r>
            <a:r>
              <a:rPr lang="zh-TW" altLang="en-US" dirty="0">
                <a:sym typeface="+mn-ea"/>
              </a:rPr>
              <a:t>透過</a:t>
            </a:r>
            <a:r>
              <a:rPr lang="en-US" altLang="zh-TW" dirty="0" err="1">
                <a:sym typeface="+mn-ea"/>
              </a:rPr>
              <a:t>hciattach</a:t>
            </a:r>
            <a:r>
              <a:rPr lang="zh-TW" altLang="en-US" dirty="0">
                <a:sym typeface="+mn-ea"/>
              </a:rPr>
              <a:t>與</a:t>
            </a:r>
            <a:r>
              <a:rPr lang="en-US" altLang="zh-TW" dirty="0" err="1">
                <a:sym typeface="+mn-ea"/>
              </a:rPr>
              <a:t>BlueZ</a:t>
            </a:r>
            <a:r>
              <a:rPr lang="zh-TW" altLang="en-US" dirty="0">
                <a:sym typeface="+mn-ea"/>
              </a:rPr>
              <a:t>連結</a:t>
            </a:r>
            <a:r>
              <a:rPr lang="en-US" altLang="zh-TW" dirty="0">
                <a:sym typeface="+mn-ea"/>
              </a:rPr>
              <a:t>)</a:t>
            </a:r>
            <a:endParaRPr lang="zh-TW" altLang="en-US" dirty="0"/>
          </a:p>
          <a:p>
            <a:endParaRPr lang="en-US" dirty="0"/>
          </a:p>
        </p:txBody>
      </p:sp>
      <p:sp>
        <p:nvSpPr>
          <p:cNvPr id="24" name="Rounded Rectangle 13">
            <a:extLst>
              <a:ext uri="{FF2B5EF4-FFF2-40B4-BE49-F238E27FC236}">
                <a16:creationId xmlns:a16="http://schemas.microsoft.com/office/drawing/2014/main" id="{891CCBDA-1A30-481B-AE60-FAA410F1CE9A}"/>
              </a:ext>
            </a:extLst>
          </p:cNvPr>
          <p:cNvSpPr/>
          <p:nvPr/>
        </p:nvSpPr>
        <p:spPr>
          <a:xfrm>
            <a:off x="6696709" y="1222748"/>
            <a:ext cx="1835731" cy="714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hciattach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(utility)</a:t>
            </a:r>
          </a:p>
        </p:txBody>
      </p:sp>
      <p:cxnSp>
        <p:nvCxnSpPr>
          <p:cNvPr id="25" name="Curved Connector 10">
            <a:extLst>
              <a:ext uri="{FF2B5EF4-FFF2-40B4-BE49-F238E27FC236}">
                <a16:creationId xmlns:a16="http://schemas.microsoft.com/office/drawing/2014/main" id="{90133C3F-6904-481A-A055-ADB02E80325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81628" y="1673804"/>
            <a:ext cx="1260603" cy="263325"/>
          </a:xfrm>
          <a:prstGeom prst="curved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>
                <a:sym typeface="+mn-ea"/>
              </a:rPr>
              <a:t>6158B</a:t>
            </a:r>
            <a:r>
              <a:rPr lang="zh-TW" altLang="en-US">
                <a:sym typeface="+mn-ea"/>
              </a:rPr>
              <a:t>驅動</a:t>
            </a:r>
            <a:r>
              <a:rPr lang="en-US" altLang="zh-TW">
                <a:sym typeface="+mn-ea"/>
              </a:rPr>
              <a:t>-Compile Option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010" y="908685"/>
            <a:ext cx="8346440" cy="3111500"/>
          </a:xfrm>
        </p:spPr>
        <p:txBody>
          <a:bodyPr/>
          <a:lstStyle/>
          <a:p>
            <a:r>
              <a:rPr lang="en-US" sz="2000" dirty="0"/>
              <a:t>CONFIG_BLE</a:t>
            </a:r>
          </a:p>
          <a:p>
            <a:pPr lvl="1"/>
            <a:r>
              <a:rPr lang="zh-TW" altLang="en-US" sz="1645" dirty="0"/>
              <a:t>啟動</a:t>
            </a:r>
            <a:r>
              <a:rPr lang="en-US" altLang="zh-TW" sz="1645" dirty="0"/>
              <a:t>BLE</a:t>
            </a:r>
            <a:endParaRPr lang="en-US" sz="1645" dirty="0"/>
          </a:p>
          <a:p>
            <a:pPr lvl="0"/>
            <a:r>
              <a:rPr lang="en-US" sz="2000" dirty="0"/>
              <a:t>CONFIG_BLE_HCI_BUS: </a:t>
            </a:r>
          </a:p>
          <a:p>
            <a:pPr lvl="1"/>
            <a:r>
              <a:rPr lang="en-US" sz="1645" dirty="0"/>
              <a:t>“1”: BLE</a:t>
            </a:r>
            <a:r>
              <a:rPr lang="zh-TW" altLang="en-US" sz="1645" dirty="0"/>
              <a:t>相關封包透過</a:t>
            </a:r>
            <a:r>
              <a:rPr lang="en-US" altLang="zh-TW" sz="1645" dirty="0"/>
              <a:t>SDIO</a:t>
            </a:r>
            <a:r>
              <a:rPr lang="zh-TW" altLang="en-US" sz="1645" dirty="0"/>
              <a:t>傳遞</a:t>
            </a:r>
            <a:r>
              <a:rPr lang="en-US" altLang="zh-TW" sz="1645" dirty="0"/>
              <a:t>. Kernel driver</a:t>
            </a:r>
            <a:r>
              <a:rPr lang="zh-TW" altLang="en-US" sz="1645" dirty="0"/>
              <a:t>會自動與</a:t>
            </a:r>
            <a:r>
              <a:rPr lang="en-US" altLang="zh-TW" sz="1645" dirty="0" err="1"/>
              <a:t>BlueZ</a:t>
            </a:r>
            <a:r>
              <a:rPr lang="zh-TW" altLang="en-US" sz="1645" dirty="0"/>
              <a:t>註冊</a:t>
            </a:r>
          </a:p>
          <a:p>
            <a:pPr lvl="1"/>
            <a:r>
              <a:rPr lang="en-US" sz="1645" dirty="0">
                <a:sym typeface="+mn-ea"/>
              </a:rPr>
              <a:t>“0”: BLE</a:t>
            </a:r>
            <a:r>
              <a:rPr lang="zh-TW" altLang="en-US" sz="1645" dirty="0">
                <a:sym typeface="+mn-ea"/>
              </a:rPr>
              <a:t>相關封包透過</a:t>
            </a:r>
            <a:r>
              <a:rPr lang="en-US" altLang="zh-TW" sz="1645" dirty="0">
                <a:sym typeface="+mn-ea"/>
              </a:rPr>
              <a:t>UART</a:t>
            </a:r>
            <a:r>
              <a:rPr lang="zh-TW" altLang="en-US" sz="1645" dirty="0">
                <a:sym typeface="+mn-ea"/>
              </a:rPr>
              <a:t>傳遞</a:t>
            </a:r>
            <a:r>
              <a:rPr lang="en-US" altLang="zh-TW" sz="1645" dirty="0">
                <a:sym typeface="+mn-ea"/>
              </a:rPr>
              <a:t> . </a:t>
            </a:r>
            <a:r>
              <a:rPr lang="zh-TW" altLang="en-US" sz="1645" dirty="0">
                <a:sym typeface="+mn-ea"/>
              </a:rPr>
              <a:t>需要透過</a:t>
            </a:r>
            <a:r>
              <a:rPr lang="en-US" altLang="zh-TW" sz="1645" dirty="0" err="1">
                <a:sym typeface="+mn-ea"/>
              </a:rPr>
              <a:t>hciattach</a:t>
            </a:r>
            <a:r>
              <a:rPr lang="zh-TW" altLang="en-US" sz="1645" dirty="0">
                <a:sym typeface="+mn-ea"/>
              </a:rPr>
              <a:t>與</a:t>
            </a:r>
            <a:r>
              <a:rPr lang="en-US" altLang="zh-TW" sz="1645" dirty="0" err="1">
                <a:sym typeface="+mn-ea"/>
              </a:rPr>
              <a:t>BlueZ</a:t>
            </a:r>
            <a:r>
              <a:rPr lang="zh-TW" altLang="en-US" sz="1645" dirty="0">
                <a:sym typeface="+mn-ea"/>
              </a:rPr>
              <a:t>連結。此模式下</a:t>
            </a:r>
            <a:r>
              <a:rPr lang="en-US" altLang="zh-TW" sz="1645" dirty="0">
                <a:sym typeface="+mn-ea"/>
              </a:rPr>
              <a:t>kernel driver</a:t>
            </a:r>
            <a:r>
              <a:rPr lang="zh-TW" altLang="en-US" sz="1645" dirty="0">
                <a:sym typeface="+mn-ea"/>
              </a:rPr>
              <a:t>不經手任何的</a:t>
            </a:r>
            <a:r>
              <a:rPr lang="en-US" altLang="zh-TW" sz="1645" dirty="0">
                <a:sym typeface="+mn-ea"/>
              </a:rPr>
              <a:t>BLE</a:t>
            </a:r>
            <a:r>
              <a:rPr lang="zh-TW" altLang="en-US" sz="1645" dirty="0">
                <a:sym typeface="+mn-ea"/>
              </a:rPr>
              <a:t>封包</a:t>
            </a:r>
            <a:endParaRPr lang="en-US" altLang="zh-TW" sz="163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E8594A-BC6D-443B-8599-418DADD2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915919"/>
            <a:ext cx="8420100" cy="3476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>
                <a:sym typeface="+mn-ea"/>
              </a:rPr>
              <a:t>6158B</a:t>
            </a:r>
            <a:r>
              <a:rPr lang="zh-TW" altLang="en-US" dirty="0">
                <a:sym typeface="+mn-ea"/>
              </a:rPr>
              <a:t>驅動</a:t>
            </a:r>
            <a:r>
              <a:rPr lang="en-US" altLang="zh-TW" dirty="0">
                <a:sym typeface="+mn-ea"/>
              </a:rPr>
              <a:t>-config(ssv6x5x-wifi.cfg)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A9942-0246-457B-84C5-748ED7B80793}"/>
              </a:ext>
            </a:extLst>
          </p:cNvPr>
          <p:cNvSpPr txBox="1"/>
          <p:nvPr/>
        </p:nvSpPr>
        <p:spPr>
          <a:xfrm>
            <a:off x="386535" y="1052017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與</a:t>
            </a:r>
            <a:r>
              <a:rPr lang="en-US" altLang="zh-TW" dirty="0"/>
              <a:t>WIFI</a:t>
            </a:r>
            <a:r>
              <a:rPr lang="zh-TW" altLang="en-US" dirty="0"/>
              <a:t>共用</a:t>
            </a:r>
            <a:r>
              <a:rPr lang="en-US" altLang="zh-TW" dirty="0"/>
              <a:t>mac2</a:t>
            </a:r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77D3E1-6FF2-45D7-9A0E-8692BB406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5" y="1401986"/>
            <a:ext cx="7115175" cy="14419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999493-9C3A-4537-A291-E746A3B9C51E}"/>
              </a:ext>
            </a:extLst>
          </p:cNvPr>
          <p:cNvSpPr txBox="1"/>
          <p:nvPr/>
        </p:nvSpPr>
        <p:spPr>
          <a:xfrm>
            <a:off x="457200" y="3009238"/>
            <a:ext cx="846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由於</a:t>
            </a:r>
            <a:r>
              <a:rPr lang="en-US" altLang="zh-TW" dirty="0" err="1"/>
              <a:t>BlueZ</a:t>
            </a:r>
            <a:r>
              <a:rPr lang="zh-TW" altLang="en-US" dirty="0"/>
              <a:t>的預設是</a:t>
            </a:r>
            <a:r>
              <a:rPr lang="en-US" altLang="zh-TW" dirty="0"/>
              <a:t>FULL scan, </a:t>
            </a:r>
            <a:r>
              <a:rPr lang="zh-TW" altLang="en-US" dirty="0"/>
              <a:t>會倒置</a:t>
            </a:r>
            <a:r>
              <a:rPr lang="en-US" altLang="zh-TW" dirty="0"/>
              <a:t>WIF</a:t>
            </a:r>
            <a:r>
              <a:rPr lang="zh-TW" altLang="en-US" dirty="0"/>
              <a:t>無法運作</a:t>
            </a:r>
            <a:r>
              <a:rPr lang="en-US" altLang="zh-TW" dirty="0"/>
              <a:t>.</a:t>
            </a:r>
            <a:r>
              <a:rPr lang="zh-TW" altLang="en-US" dirty="0"/>
              <a:t> 我們可透過</a:t>
            </a:r>
            <a:r>
              <a:rPr lang="en-US" altLang="zh-TW" dirty="0" err="1"/>
              <a:t>cfg</a:t>
            </a:r>
            <a:r>
              <a:rPr lang="zh-TW" altLang="en-US" dirty="0"/>
              <a:t>在底層置換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9C8066-F4B6-4FD4-8885-70949D0DB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75" y="3681966"/>
            <a:ext cx="80867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5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85" y="98425"/>
            <a:ext cx="8229600" cy="51435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>
                <a:sym typeface="+mn-ea"/>
              </a:rPr>
              <a:t>6158B</a:t>
            </a:r>
            <a:r>
              <a:rPr lang="zh-TW" altLang="en-US" dirty="0">
                <a:sym typeface="+mn-ea"/>
              </a:rPr>
              <a:t>驅動</a:t>
            </a:r>
            <a:r>
              <a:rPr lang="en-US" altLang="zh-TW" dirty="0">
                <a:sym typeface="+mn-ea"/>
              </a:rPr>
              <a:t>-</a:t>
            </a:r>
            <a:r>
              <a:rPr lang="zh-TW" altLang="en-US" dirty="0">
                <a:sym typeface="+mn-ea"/>
              </a:rPr>
              <a:t>測試工具</a:t>
            </a:r>
            <a:r>
              <a:rPr lang="en-US" altLang="zh-TW" dirty="0">
                <a:sym typeface="+mn-ea"/>
              </a:rPr>
              <a:t> </a:t>
            </a:r>
            <a:r>
              <a:rPr lang="en-US" altLang="zh-TW" sz="2220" dirty="0">
                <a:sym typeface="+mn-ea"/>
              </a:rPr>
              <a:t>(</a:t>
            </a:r>
            <a:r>
              <a:rPr lang="en-US" altLang="zh-TW" sz="2220" dirty="0" err="1">
                <a:sym typeface="+mn-ea"/>
              </a:rPr>
              <a:t>unbuntu</a:t>
            </a:r>
            <a:r>
              <a:rPr lang="en-US" altLang="zh-TW" sz="2220" dirty="0">
                <a:sym typeface="+mn-ea"/>
              </a:rPr>
              <a:t> utility)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707" y="1088740"/>
            <a:ext cx="8793480" cy="931695"/>
          </a:xfrm>
        </p:spPr>
        <p:txBody>
          <a:bodyPr/>
          <a:lstStyle/>
          <a:p>
            <a:r>
              <a:rPr lang="en-US" dirty="0" err="1"/>
              <a:t>hciconfig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類似</a:t>
            </a:r>
            <a:r>
              <a:rPr lang="en-US" altLang="zh-TW" dirty="0" err="1"/>
              <a:t>iwconfig</a:t>
            </a:r>
            <a:r>
              <a:rPr lang="en-US" altLang="zh-TW" dirty="0"/>
              <a:t>,</a:t>
            </a:r>
            <a:r>
              <a:rPr lang="zh-TW" altLang="en-US" dirty="0"/>
              <a:t>確認</a:t>
            </a:r>
            <a:r>
              <a:rPr lang="en-US" altLang="zh-TW" dirty="0" err="1"/>
              <a:t>ble</a:t>
            </a:r>
            <a:r>
              <a:rPr lang="en-US" altLang="zh-TW" dirty="0"/>
              <a:t> device</a:t>
            </a:r>
            <a:r>
              <a:rPr lang="zh-TW" altLang="en-US" dirty="0"/>
              <a:t>已經建立</a:t>
            </a:r>
            <a:r>
              <a:rPr lang="en-US" altLang="zh-TW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E4F423-F19C-4267-81C2-427C0F0EE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5" y="2078850"/>
            <a:ext cx="8601864" cy="38407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iCommsemi Color">
      <a:dk1>
        <a:srgbClr val="383841"/>
      </a:dk1>
      <a:lt1>
        <a:srgbClr val="FFFFFF"/>
      </a:lt1>
      <a:dk2>
        <a:srgbClr val="4E5059"/>
      </a:dk2>
      <a:lt2>
        <a:srgbClr val="D8E039"/>
      </a:lt2>
      <a:accent1>
        <a:srgbClr val="D8E039"/>
      </a:accent1>
      <a:accent2>
        <a:srgbClr val="004C74"/>
      </a:accent2>
      <a:accent3>
        <a:srgbClr val="C1C4C6"/>
      </a:accent3>
      <a:accent4>
        <a:srgbClr val="E72D30"/>
      </a:accent4>
      <a:accent5>
        <a:srgbClr val="00A886"/>
      </a:accent5>
      <a:accent6>
        <a:srgbClr val="FABD00"/>
      </a:accent6>
      <a:hlink>
        <a:srgbClr val="004C74"/>
      </a:hlink>
      <a:folHlink>
        <a:srgbClr val="004C74"/>
      </a:folHlink>
    </a:clrScheme>
    <a:fontScheme name="iCommsemi Type">
      <a:majorFont>
        <a:latin typeface="Century Gothic"/>
        <a:ea typeface="Microsoft YaHei"/>
        <a:cs typeface=""/>
      </a:majorFont>
      <a:minorFont>
        <a:latin typeface="Century Gothic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600</Words>
  <Application>Microsoft Office PowerPoint</Application>
  <PresentationFormat>On-screen Show (4:3)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Century Gothic</vt:lpstr>
      <vt:lpstr>Office 佈景主題</vt:lpstr>
      <vt:lpstr>6158B host driver</vt:lpstr>
      <vt:lpstr>Outline</vt:lpstr>
      <vt:lpstr>BLE世界</vt:lpstr>
      <vt:lpstr>BLE世界-BlueZ </vt:lpstr>
      <vt:lpstr>BLE-BlueDroid</vt:lpstr>
      <vt:lpstr>6158B驅動-Arch.</vt:lpstr>
      <vt:lpstr>6158B驅動-Compile Option </vt:lpstr>
      <vt:lpstr>6158B驅動-config(ssv6x5x-wifi.cfg) </vt:lpstr>
      <vt:lpstr>6158B驅動-測試工具 (unbuntu utility)</vt:lpstr>
      <vt:lpstr>6158B驅動-測試工具 (unbuntu utility)</vt:lpstr>
      <vt:lpstr>6158B驅動 - HCI_OVER_UART</vt:lpstr>
      <vt:lpstr>6158B驅動 - HCI_OVER_UART</vt:lpstr>
      <vt:lpstr>6158B驅動</vt:lpstr>
      <vt:lpstr>測試</vt:lpstr>
      <vt:lpstr>測試</vt:lpstr>
      <vt:lpstr>測試</vt:lpstr>
      <vt:lpstr>測試</vt:lpstr>
      <vt:lpstr>測試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柏鉅半導體</dc:title>
  <dc:creator>user</dc:creator>
  <cp:lastModifiedBy>信憲 吳</cp:lastModifiedBy>
  <cp:revision>306</cp:revision>
  <dcterms:created xsi:type="dcterms:W3CDTF">2017-03-30T14:03:00Z</dcterms:created>
  <dcterms:modified xsi:type="dcterms:W3CDTF">2021-03-17T02:31:32Z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1033-11.2.0.9967</vt:lpwstr>
  </property>
</Properties>
</file>