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8" r:id="rId5"/>
    <p:sldId id="274" r:id="rId6"/>
    <p:sldId id="275" r:id="rId7"/>
    <p:sldId id="276" r:id="rId8"/>
    <p:sldId id="277" r:id="rId9"/>
    <p:sldId id="280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3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83841"/>
    <a:srgbClr val="D8E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144"/>
      </p:cViewPr>
      <p:guideLst>
        <p:guide orient="horz" pos="233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Wppt_cov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71472" y="2244727"/>
            <a:ext cx="7772400" cy="684207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rgbClr val="D8E039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 smtClean="0"/>
              <a:t>简报标题 </a:t>
            </a:r>
            <a:r>
              <a:rPr lang="en-US" altLang="zh-TW" dirty="0" smtClean="0"/>
              <a:t>PRESENTATION TITLE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71472" y="3000372"/>
            <a:ext cx="7786742" cy="642942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solidFill>
                  <a:srgbClr val="D8E039"/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演示者</a:t>
            </a:r>
            <a:r>
              <a:rPr lang="en-US" altLang="zh-TW" dirty="0" smtClean="0"/>
              <a:t>/</a:t>
            </a:r>
            <a:r>
              <a:rPr lang="zh-TW" altLang="en-US" dirty="0" smtClean="0"/>
              <a:t>日期 </a:t>
            </a:r>
            <a:r>
              <a:rPr lang="en-US" altLang="zh-TW" dirty="0" smtClean="0"/>
              <a:t>Name/Date</a:t>
            </a:r>
            <a:endParaRPr lang="zh-TW" altLang="en-US" dirty="0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208801" y="6500834"/>
            <a:ext cx="86273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b="1" i="1" dirty="0" smtClean="0">
                <a:solidFill>
                  <a:srgbClr val="E72D30"/>
                </a:solidFill>
                <a:latin typeface="+mn-lt"/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Wppt_i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95287" y="193670"/>
            <a:ext cx="8353426" cy="714380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383841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 smtClean="0"/>
              <a:t>标题 </a:t>
            </a:r>
            <a:r>
              <a:rPr lang="en-US" altLang="zh-TW" dirty="0" smtClean="0"/>
              <a:t>Subject</a:t>
            </a:r>
            <a:endParaRPr lang="zh-TW" altLang="en-US" dirty="0"/>
          </a:p>
        </p:txBody>
      </p:sp>
      <p:sp>
        <p:nvSpPr>
          <p:cNvPr id="10" name="Text Box 16"/>
          <p:cNvSpPr txBox="1">
            <a:spLocks noChangeArrowheads="1"/>
          </p:cNvSpPr>
          <p:nvPr userDrawn="1"/>
        </p:nvSpPr>
        <p:spPr bwMode="auto">
          <a:xfrm>
            <a:off x="4171950" y="6591756"/>
            <a:ext cx="78970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" b="1" i="1" baseline="0" dirty="0" smtClean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8485200" y="6453538"/>
            <a:ext cx="35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AA77629D-163C-402F-9B58-7AC7822A575A}" type="slidenum">
              <a:rPr lang="en-US" altLang="zh-TW" sz="1050" b="0" smtClean="0">
                <a:solidFill>
                  <a:srgbClr val="383841"/>
                </a:solidFill>
                <a:latin typeface="+mn-lt"/>
                <a:ea typeface="華康中黑體" pitchFamily="49" charset="-120"/>
              </a:rPr>
              <a:pPr algn="ctr"/>
              <a:t>‹#›</a:t>
            </a:fld>
            <a:endParaRPr lang="zh-TW" altLang="en-US" sz="1050" b="0" dirty="0">
              <a:solidFill>
                <a:srgbClr val="383841"/>
              </a:solidFill>
              <a:latin typeface="+mn-lt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95287" y="1214422"/>
            <a:ext cx="8353426" cy="5072098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400" b="0">
                <a:solidFill>
                  <a:schemeClr val="tx1"/>
                </a:solidFill>
                <a:latin typeface="+mn-lt"/>
                <a:ea typeface="+mn-ea"/>
              </a:defRPr>
            </a:lvl1pPr>
            <a:lvl2pPr marL="74295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itchFamily="34" charset="0"/>
              <a:buChar char="•"/>
              <a:tabLst/>
              <a:defRPr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itchFamily="34" charset="0"/>
              <a:buChar char="•"/>
              <a:tabLst/>
              <a:defRPr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7145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tabLst/>
              <a:defRPr b="0">
                <a:solidFill>
                  <a:schemeClr val="tx1"/>
                </a:solidFill>
                <a:latin typeface="+mn-lt"/>
                <a:ea typeface="+mn-ea"/>
              </a:defRPr>
            </a:lvl4pPr>
          </a:lstStyle>
          <a:p>
            <a:pPr lvl="0"/>
            <a:r>
              <a:rPr lang="zh-TW" altLang="en-US" dirty="0" smtClean="0"/>
              <a:t>内文 </a:t>
            </a:r>
            <a:r>
              <a:rPr lang="en-US" altLang="zh-TW" dirty="0" smtClean="0"/>
              <a:t>Content</a:t>
            </a: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TW" altLang="en-US" dirty="0" smtClean="0"/>
              <a:t>内文 </a:t>
            </a:r>
            <a:r>
              <a:rPr lang="en-US" altLang="zh-TW" dirty="0" smtClean="0"/>
              <a:t>Content</a:t>
            </a:r>
            <a:endParaRPr lang="zh-TW" altLang="en-US" dirty="0" smtClean="0"/>
          </a:p>
          <a:p>
            <a:pPr marL="11430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TW" altLang="en-US" dirty="0" smtClean="0"/>
              <a:t>内文 </a:t>
            </a:r>
            <a:r>
              <a:rPr lang="en-US" altLang="zh-TW" dirty="0" smtClean="0"/>
              <a:t>Content</a:t>
            </a:r>
            <a:endParaRPr lang="zh-TW" altLang="en-US" dirty="0" smtClean="0"/>
          </a:p>
          <a:p>
            <a:pPr marL="16002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dirty="0" smtClean="0"/>
              <a:t>内文 </a:t>
            </a:r>
            <a:r>
              <a:rPr lang="en-US" altLang="zh-TW" dirty="0" smtClean="0"/>
              <a:t>Content</a:t>
            </a:r>
            <a:endParaRPr lang="zh-TW" altLang="en-US" dirty="0" smtClean="0"/>
          </a:p>
          <a:p>
            <a:pPr marL="16002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dirty="0" smtClean="0"/>
              <a:t>内文 </a:t>
            </a:r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0"/>
            <a:endParaRPr lang="zh-TW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Wppt_i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3286124"/>
            <a:ext cx="8229600" cy="796908"/>
          </a:xfrm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383841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 smtClean="0"/>
              <a:t>分隔页标题 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Subject</a:t>
            </a:r>
            <a:endParaRPr lang="zh-TW" altLang="en-US" dirty="0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4171950" y="6591756"/>
            <a:ext cx="78970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" b="1" i="1" baseline="0" dirty="0" smtClean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485200" y="6453538"/>
            <a:ext cx="35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AA77629D-163C-402F-9B58-7AC7822A575A}" type="slidenum">
              <a:rPr lang="en-US" altLang="zh-TW" sz="1050" b="0" smtClean="0">
                <a:solidFill>
                  <a:srgbClr val="383841"/>
                </a:solidFill>
                <a:latin typeface="+mn-lt"/>
                <a:ea typeface="華康中黑體" pitchFamily="49" charset="-120"/>
              </a:rPr>
              <a:pPr algn="ctr"/>
              <a:t>‹#›</a:t>
            </a:fld>
            <a:endParaRPr lang="zh-TW" altLang="en-US" sz="1050" b="0" dirty="0">
              <a:solidFill>
                <a:srgbClr val="38384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Wppt_cov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482850" y="2314570"/>
            <a:ext cx="4178300" cy="714380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rgbClr val="D8E039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谢谢 </a:t>
            </a:r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4" name="Text Box 16"/>
          <p:cNvSpPr txBox="1">
            <a:spLocks noChangeArrowheads="1"/>
          </p:cNvSpPr>
          <p:nvPr userDrawn="1"/>
        </p:nvSpPr>
        <p:spPr bwMode="auto">
          <a:xfrm>
            <a:off x="208801" y="6500834"/>
            <a:ext cx="86273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b="1" i="1" baseline="0" dirty="0" smtClean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88BED-0E22-410C-A662-1175233C694D}" type="datetimeFigureOut">
              <a:rPr lang="zh-TW" altLang="en-US" smtClean="0"/>
              <a:pPr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77FC-87B8-47DE-8D76-71B4ED3AEA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571472" y="2244727"/>
            <a:ext cx="8572528" cy="68420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[QA] – </a:t>
            </a:r>
            <a:r>
              <a:rPr lang="en-US" altLang="zh-TW" dirty="0" smtClean="0"/>
              <a:t>SMAC Ubuntu RF tool User Guide (SV6158_24M XTAL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521550" y="2978950"/>
            <a:ext cx="7786742" cy="642942"/>
          </a:xfrm>
        </p:spPr>
        <p:txBody>
          <a:bodyPr/>
          <a:lstStyle/>
          <a:p>
            <a:r>
              <a:rPr lang="en-US" altLang="zh-TW" dirty="0" smtClean="0"/>
              <a:t> QA   </a:t>
            </a:r>
            <a:r>
              <a:rPr lang="en-US" altLang="zh-TW" dirty="0" smtClean="0"/>
              <a:t>2020-12-23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SMAC Ubuntu RF tool User </a:t>
            </a:r>
            <a:r>
              <a:rPr lang="en-US" altLang="zh-TW" dirty="0"/>
              <a:t>Guide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+mj-lt"/>
              </a:rPr>
              <a:t>1. </a:t>
            </a:r>
            <a:r>
              <a:rPr lang="zh-TW" altLang="en-US" sz="3200" dirty="0" smtClean="0">
                <a:latin typeface="+mj-lt"/>
              </a:rPr>
              <a:t>版本編譯</a:t>
            </a:r>
            <a:endParaRPr lang="en-US" altLang="zh-TW" sz="3200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sz="3200" dirty="0">
                <a:latin typeface="+mj-lt"/>
              </a:rPr>
              <a:t>2</a:t>
            </a:r>
            <a:r>
              <a:rPr lang="en-US" altLang="zh-TW" sz="3200" dirty="0" smtClean="0">
                <a:latin typeface="+mj-lt"/>
              </a:rPr>
              <a:t>. RF</a:t>
            </a:r>
            <a:r>
              <a:rPr lang="zh-TW" altLang="en-US" sz="3200" dirty="0" smtClean="0">
                <a:latin typeface="+mj-lt"/>
              </a:rPr>
              <a:t> </a:t>
            </a:r>
            <a:r>
              <a:rPr lang="en-US" altLang="zh-TW" sz="3200" dirty="0" smtClean="0">
                <a:latin typeface="+mj-lt"/>
              </a:rPr>
              <a:t>tool</a:t>
            </a:r>
            <a:r>
              <a:rPr lang="zh-TW" altLang="en-US" sz="3200" dirty="0" smtClean="0">
                <a:latin typeface="+mj-lt"/>
              </a:rPr>
              <a:t> 操作指令</a:t>
            </a:r>
            <a:endParaRPr lang="en-US" altLang="zh-TW" sz="3200" dirty="0" smtClean="0">
              <a:latin typeface="+mj-lt"/>
            </a:endParaRPr>
          </a:p>
          <a:p>
            <a:pPr lvl="1"/>
            <a:r>
              <a:rPr lang="en-US" altLang="zh-TW" sz="3200" dirty="0" smtClean="0">
                <a:latin typeface="+mj-lt"/>
              </a:rPr>
              <a:t>RF tool </a:t>
            </a:r>
            <a:r>
              <a:rPr lang="en-US" altLang="zh-TW" sz="3200" dirty="0" err="1" smtClean="0">
                <a:latin typeface="+mj-lt"/>
              </a:rPr>
              <a:t>tx</a:t>
            </a:r>
            <a:endParaRPr lang="en-US" altLang="zh-TW" sz="3200" dirty="0" smtClean="0">
              <a:latin typeface="+mj-lt"/>
            </a:endParaRPr>
          </a:p>
          <a:p>
            <a:pPr lvl="1"/>
            <a:r>
              <a:rPr lang="en-US" altLang="zh-TW" sz="3200" dirty="0" smtClean="0">
                <a:latin typeface="+mj-lt"/>
              </a:rPr>
              <a:t>Rate table</a:t>
            </a:r>
          </a:p>
          <a:p>
            <a:pPr lvl="1"/>
            <a:r>
              <a:rPr lang="en-US" altLang="zh-TW" sz="3200" dirty="0" smtClean="0">
                <a:latin typeface="+mj-lt"/>
              </a:rPr>
              <a:t>RF tool </a:t>
            </a:r>
            <a:r>
              <a:rPr lang="en-US" altLang="zh-TW" sz="3200" dirty="0" err="1" smtClean="0">
                <a:latin typeface="+mj-lt"/>
              </a:rPr>
              <a:t>rx</a:t>
            </a:r>
            <a:endParaRPr lang="en-US" altLang="zh-TW" sz="3200" dirty="0" smtClean="0">
              <a:latin typeface="+mj-lt"/>
            </a:endParaRPr>
          </a:p>
          <a:p>
            <a:endParaRPr lang="en-US" altLang="zh-TW" sz="2000" dirty="0" smtClean="0">
              <a:latin typeface="Calibri" pitchFamily="34" charset="0"/>
            </a:endParaRPr>
          </a:p>
          <a:p>
            <a:endParaRPr lang="en-US" altLang="zh-TW" sz="2000" dirty="0" smtClean="0">
              <a:latin typeface="Calibri" pitchFamily="34" charset="0"/>
            </a:endParaRPr>
          </a:p>
          <a:p>
            <a:endParaRPr lang="zh-TW" alt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版本編譯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505" y="1214422"/>
            <a:ext cx="8820980" cy="5072098"/>
          </a:xfrm>
        </p:spPr>
        <p:txBody>
          <a:bodyPr/>
          <a:lstStyle/>
          <a:p>
            <a:pPr marL="342900" lvl="1" indent="-342900" eaLnBrk="1" fontAlgn="auto" hangingPunct="1">
              <a:spcAft>
                <a:spcPts val="0"/>
              </a:spcAft>
              <a:buSzTx/>
            </a:pPr>
            <a:r>
              <a:rPr lang="zh-TW" altLang="en-US" sz="3400" dirty="0" smtClean="0"/>
              <a:t>版本</a:t>
            </a:r>
            <a:r>
              <a:rPr lang="en-US" altLang="zh-TW" sz="3400" dirty="0" smtClean="0"/>
              <a:t>: </a:t>
            </a:r>
            <a:r>
              <a:rPr lang="en-US" altLang="zh-TW" sz="3600" dirty="0"/>
              <a:t>L.SMAC.20Q2.r7290</a:t>
            </a:r>
            <a:endParaRPr lang="en-US" altLang="zh-TW" sz="3400" dirty="0" smtClean="0"/>
          </a:p>
          <a:p>
            <a:pPr marL="342900" lvl="1" indent="-342900" eaLnBrk="1" fontAlgn="auto" hangingPunct="1">
              <a:spcAft>
                <a:spcPts val="0"/>
              </a:spcAft>
              <a:buSzTx/>
            </a:pPr>
            <a:r>
              <a:rPr lang="en-US" altLang="zh-TW" sz="3400" dirty="0" smtClean="0"/>
              <a:t>Build </a:t>
            </a:r>
            <a:r>
              <a:rPr lang="en-US" altLang="zh-TW" sz="3400" dirty="0" smtClean="0"/>
              <a:t>code</a:t>
            </a:r>
          </a:p>
          <a:p>
            <a:pPr marL="742950" lvl="2" indent="-342900" eaLnBrk="1" fontAlgn="auto" hangingPunct="1">
              <a:spcAft>
                <a:spcPts val="0"/>
              </a:spcAft>
              <a:buSzTx/>
            </a:pPr>
            <a:r>
              <a:rPr lang="en-US" altLang="zh-TW" sz="3000" b="1" dirty="0">
                <a:solidFill>
                  <a:srgbClr val="0070C0"/>
                </a:solidFill>
              </a:rPr>
              <a:t>c</a:t>
            </a:r>
            <a:r>
              <a:rPr lang="en-US" altLang="zh-TW" sz="3000" b="1" dirty="0" smtClean="0">
                <a:solidFill>
                  <a:srgbClr val="0070C0"/>
                </a:solidFill>
              </a:rPr>
              <a:t>d ssv6x5x</a:t>
            </a:r>
          </a:p>
          <a:p>
            <a:pPr marL="742950" lvl="2" indent="-342900" eaLnBrk="1" fontAlgn="auto" hangingPunct="1">
              <a:spcAft>
                <a:spcPts val="0"/>
              </a:spcAft>
              <a:buSzTx/>
            </a:pPr>
            <a:r>
              <a:rPr lang="en-US" altLang="zh-TW" sz="3000" b="1" dirty="0" smtClean="0">
                <a:solidFill>
                  <a:srgbClr val="0070C0"/>
                </a:solidFill>
              </a:rPr>
              <a:t>./unload.sh</a:t>
            </a:r>
          </a:p>
          <a:p>
            <a:pPr marL="742950" lvl="2" indent="-342900" eaLnBrk="1" fontAlgn="auto" hangingPunct="1">
              <a:spcAft>
                <a:spcPts val="0"/>
              </a:spcAft>
              <a:buSzTx/>
            </a:pPr>
            <a:r>
              <a:rPr lang="en-US" altLang="zh-TW" sz="3000" b="1" dirty="0">
                <a:solidFill>
                  <a:srgbClr val="0070C0"/>
                </a:solidFill>
              </a:rPr>
              <a:t>m</a:t>
            </a:r>
            <a:r>
              <a:rPr lang="en-US" altLang="zh-TW" sz="3000" b="1" dirty="0" smtClean="0">
                <a:solidFill>
                  <a:srgbClr val="0070C0"/>
                </a:solidFill>
              </a:rPr>
              <a:t>ake clean</a:t>
            </a:r>
          </a:p>
          <a:p>
            <a:pPr marL="742950" lvl="2" indent="-342900" eaLnBrk="1" fontAlgn="auto" hangingPunct="1">
              <a:spcAft>
                <a:spcPts val="0"/>
              </a:spcAft>
              <a:buSzTx/>
            </a:pPr>
            <a:r>
              <a:rPr lang="en-US" altLang="zh-TW" sz="3000" b="1" dirty="0">
                <a:solidFill>
                  <a:srgbClr val="0070C0"/>
                </a:solidFill>
              </a:rPr>
              <a:t>m</a:t>
            </a:r>
            <a:r>
              <a:rPr lang="en-US" altLang="zh-TW" sz="3000" b="1" dirty="0" smtClean="0">
                <a:solidFill>
                  <a:srgbClr val="0070C0"/>
                </a:solidFill>
              </a:rPr>
              <a:t>ake</a:t>
            </a:r>
          </a:p>
          <a:p>
            <a:pPr marL="742950" lvl="2" indent="-342900" eaLnBrk="1" fontAlgn="auto" hangingPunct="1">
              <a:spcAft>
                <a:spcPts val="0"/>
              </a:spcAft>
              <a:buSzTx/>
            </a:pPr>
            <a:r>
              <a:rPr lang="en-US" altLang="zh-TW" sz="3000" b="1" dirty="0">
                <a:solidFill>
                  <a:srgbClr val="0070C0"/>
                </a:solidFill>
              </a:rPr>
              <a:t>m</a:t>
            </a:r>
            <a:r>
              <a:rPr lang="en-US" altLang="zh-TW" sz="3000" b="1" dirty="0" smtClean="0">
                <a:solidFill>
                  <a:srgbClr val="0070C0"/>
                </a:solidFill>
              </a:rPr>
              <a:t>ake install</a:t>
            </a:r>
            <a:endParaRPr lang="en-US" altLang="zh-TW" sz="3000" b="1" dirty="0">
              <a:solidFill>
                <a:srgbClr val="0070C0"/>
              </a:solidFill>
            </a:endParaRPr>
          </a:p>
          <a:p>
            <a:pPr marL="28575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96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Ubuntu</a:t>
            </a:r>
            <a:r>
              <a:rPr lang="zh-TW" altLang="en-US" dirty="0"/>
              <a:t>相關環境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lvl="1" indent="0">
              <a:buNone/>
            </a:pPr>
            <a:r>
              <a:rPr lang="en-US" altLang="zh-TW" sz="3400" dirty="0" smtClean="0"/>
              <a:t>1. </a:t>
            </a:r>
            <a:r>
              <a:rPr lang="zh-TW" altLang="en-US" sz="3400" dirty="0" smtClean="0"/>
              <a:t>關閉</a:t>
            </a:r>
            <a:r>
              <a:rPr lang="en-US" altLang="zh-TW" sz="3400" dirty="0" smtClean="0"/>
              <a:t>Ubuntu</a:t>
            </a:r>
            <a:r>
              <a:rPr lang="zh-TW" altLang="en-US" sz="3400" dirty="0" smtClean="0"/>
              <a:t>內建</a:t>
            </a:r>
            <a:r>
              <a:rPr lang="en-US" altLang="zh-TW" sz="3400" dirty="0" err="1" smtClean="0"/>
              <a:t>Wifi</a:t>
            </a:r>
            <a:r>
              <a:rPr lang="en-US" altLang="zh-TW" sz="3400" dirty="0" smtClean="0"/>
              <a:t> GUI</a:t>
            </a:r>
          </a:p>
          <a:p>
            <a:pPr marL="285750" lvl="1" indent="0">
              <a:buNone/>
            </a:pPr>
            <a:r>
              <a:rPr lang="en-US" altLang="zh-TW" sz="3400" dirty="0"/>
              <a:t> </a:t>
            </a:r>
            <a:r>
              <a:rPr lang="en-US" altLang="zh-TW" sz="3400" dirty="0" smtClean="0"/>
              <a:t>   (</a:t>
            </a:r>
            <a:r>
              <a:rPr lang="zh-TW" altLang="en-US" sz="3400" dirty="0" smtClean="0"/>
              <a:t>避免主動</a:t>
            </a:r>
            <a:r>
              <a:rPr lang="en-US" altLang="zh-TW" sz="3400" dirty="0" smtClean="0"/>
              <a:t>scan</a:t>
            </a:r>
            <a:r>
              <a:rPr lang="zh-TW" altLang="en-US" sz="3400" dirty="0" smtClean="0"/>
              <a:t>的行為</a:t>
            </a:r>
            <a:r>
              <a:rPr lang="en-US" altLang="zh-TW" sz="3400" dirty="0" smtClean="0"/>
              <a:t>)</a:t>
            </a:r>
          </a:p>
          <a:p>
            <a:pPr lvl="2"/>
            <a:r>
              <a:rPr lang="en-US" altLang="zh-TW" sz="3400" b="1" dirty="0">
                <a:solidFill>
                  <a:srgbClr val="0070C0"/>
                </a:solidFill>
              </a:rPr>
              <a:t>s</a:t>
            </a:r>
            <a:r>
              <a:rPr lang="en-US" altLang="zh-TW" sz="3400" b="1" dirty="0" smtClean="0">
                <a:solidFill>
                  <a:srgbClr val="0070C0"/>
                </a:solidFill>
              </a:rPr>
              <a:t>ervice </a:t>
            </a:r>
            <a:r>
              <a:rPr lang="en-US" altLang="zh-TW" sz="3400" b="1" dirty="0">
                <a:solidFill>
                  <a:srgbClr val="0070C0"/>
                </a:solidFill>
              </a:rPr>
              <a:t>network-manager </a:t>
            </a:r>
            <a:r>
              <a:rPr lang="en-US" altLang="zh-TW" sz="3400" b="1" dirty="0" smtClean="0">
                <a:solidFill>
                  <a:srgbClr val="0070C0"/>
                </a:solidFill>
              </a:rPr>
              <a:t>stop</a:t>
            </a:r>
          </a:p>
          <a:p>
            <a:pPr marL="285750" lvl="1" indent="0">
              <a:buNone/>
            </a:pPr>
            <a:r>
              <a:rPr lang="en-US" altLang="zh-TW" sz="3400" dirty="0" smtClean="0"/>
              <a:t>2. Load Driver and Enable </a:t>
            </a:r>
            <a:r>
              <a:rPr lang="en-US" altLang="zh-TW" sz="3400" dirty="0" smtClean="0"/>
              <a:t>Interface</a:t>
            </a:r>
          </a:p>
          <a:p>
            <a:pPr marL="1200150" lvl="2" indent="-514350">
              <a:buFont typeface="+mj-lt"/>
              <a:buAutoNum type="arabicPeriod"/>
            </a:pPr>
            <a:r>
              <a:rPr lang="en-US" altLang="zh-TW" sz="3400" b="1" dirty="0">
                <a:solidFill>
                  <a:srgbClr val="0070C0"/>
                </a:solidFill>
              </a:rPr>
              <a:t>./unload.sh</a:t>
            </a:r>
          </a:p>
          <a:p>
            <a:pPr marL="1200150" lvl="2" indent="-514350">
              <a:buFont typeface="+mj-lt"/>
              <a:buAutoNum type="arabicPeriod"/>
            </a:pPr>
            <a:r>
              <a:rPr lang="en-US" altLang="zh-TW" sz="3400" b="1" dirty="0">
                <a:solidFill>
                  <a:srgbClr val="0070C0"/>
                </a:solidFill>
              </a:rPr>
              <a:t>./load.sh</a:t>
            </a:r>
          </a:p>
          <a:p>
            <a:pPr marL="1200150" lvl="2" indent="-514350">
              <a:buFont typeface="+mj-lt"/>
              <a:buAutoNum type="arabicPeriod"/>
            </a:pPr>
            <a:r>
              <a:rPr lang="en-US" altLang="zh-TW" sz="3400" b="1" dirty="0" err="1">
                <a:solidFill>
                  <a:srgbClr val="0070C0"/>
                </a:solidFill>
              </a:rPr>
              <a:t>rfkill</a:t>
            </a:r>
            <a:r>
              <a:rPr lang="en-US" altLang="zh-TW" sz="3400" b="1" dirty="0">
                <a:solidFill>
                  <a:srgbClr val="0070C0"/>
                </a:solidFill>
              </a:rPr>
              <a:t> unblock </a:t>
            </a:r>
            <a:r>
              <a:rPr lang="en-US" altLang="zh-TW" sz="3400" b="1" dirty="0" err="1">
                <a:solidFill>
                  <a:srgbClr val="0070C0"/>
                </a:solidFill>
              </a:rPr>
              <a:t>wifi</a:t>
            </a:r>
            <a:endParaRPr lang="en-US" altLang="zh-TW" sz="3400" b="1" dirty="0">
              <a:solidFill>
                <a:srgbClr val="0070C0"/>
              </a:solidFill>
            </a:endParaRPr>
          </a:p>
          <a:p>
            <a:pPr marL="1200150" lvl="2" indent="-514350">
              <a:buFont typeface="+mj-lt"/>
              <a:buAutoNum type="arabicPeriod"/>
            </a:pPr>
            <a:r>
              <a:rPr lang="en-US" altLang="zh-TW" sz="3400" b="1" dirty="0" err="1">
                <a:solidFill>
                  <a:srgbClr val="0070C0"/>
                </a:solidFill>
              </a:rPr>
              <a:t>ifconfig</a:t>
            </a:r>
            <a:r>
              <a:rPr lang="en-US" altLang="zh-TW" sz="3400" b="1" dirty="0">
                <a:solidFill>
                  <a:srgbClr val="0070C0"/>
                </a:solidFill>
              </a:rPr>
              <a:t> </a:t>
            </a:r>
            <a:r>
              <a:rPr lang="en-US" altLang="zh-TW" sz="3400" b="1" dirty="0" err="1">
                <a:solidFill>
                  <a:srgbClr val="0070C0"/>
                </a:solidFill>
              </a:rPr>
              <a:t>wlanX</a:t>
            </a:r>
            <a:r>
              <a:rPr lang="en-US" altLang="zh-TW" sz="3400" b="1" dirty="0">
                <a:solidFill>
                  <a:srgbClr val="0070C0"/>
                </a:solidFill>
              </a:rPr>
              <a:t> </a:t>
            </a:r>
            <a:r>
              <a:rPr lang="en-US" altLang="zh-TW" sz="3400" b="1" dirty="0" smtClean="0">
                <a:solidFill>
                  <a:srgbClr val="0070C0"/>
                </a:solidFill>
              </a:rPr>
              <a:t>up</a:t>
            </a:r>
            <a:endParaRPr lang="en-US" altLang="zh-TW" sz="3400" dirty="0" smtClean="0"/>
          </a:p>
          <a:p>
            <a:pPr marL="285750" lvl="1" indent="0">
              <a:buNone/>
            </a:pPr>
            <a:r>
              <a:rPr lang="en-US" altLang="zh-TW" sz="3400" dirty="0" smtClean="0"/>
              <a:t>3. </a:t>
            </a:r>
            <a:r>
              <a:rPr lang="en-US" altLang="zh-TW" sz="3400" b="1" dirty="0" smtClean="0">
                <a:solidFill>
                  <a:srgbClr val="FF0000"/>
                </a:solidFill>
              </a:rPr>
              <a:t>Notice item:</a:t>
            </a:r>
          </a:p>
          <a:p>
            <a:pPr marL="285750" lvl="1" indent="0">
              <a:buNone/>
            </a:pPr>
            <a:r>
              <a:rPr lang="en-US" altLang="zh-TW" sz="3400" b="1" dirty="0" smtClean="0">
                <a:solidFill>
                  <a:srgbClr val="FF0000"/>
                </a:solidFill>
              </a:rPr>
              <a:t>	</a:t>
            </a:r>
            <a:r>
              <a:rPr lang="zh-TW" altLang="en-US" sz="3400" b="1" dirty="0" smtClean="0">
                <a:solidFill>
                  <a:srgbClr val="FF0000"/>
                </a:solidFill>
              </a:rPr>
              <a:t>此</a:t>
            </a:r>
            <a:r>
              <a:rPr lang="en-US" altLang="zh-TW" sz="3400" b="1" dirty="0" err="1">
                <a:solidFill>
                  <a:srgbClr val="FF0000"/>
                </a:solidFill>
              </a:rPr>
              <a:t>rf</a:t>
            </a:r>
            <a:r>
              <a:rPr lang="en-US" altLang="zh-TW" sz="3400" b="1" dirty="0">
                <a:solidFill>
                  <a:srgbClr val="FF0000"/>
                </a:solidFill>
              </a:rPr>
              <a:t> tool</a:t>
            </a:r>
            <a:r>
              <a:rPr lang="zh-TW" altLang="en-US" sz="3400" b="1" dirty="0">
                <a:solidFill>
                  <a:srgbClr val="FF0000"/>
                </a:solidFill>
              </a:rPr>
              <a:t>使用過後若需繼續操作正常連線</a:t>
            </a:r>
            <a:r>
              <a:rPr lang="zh-TW" altLang="en-US" sz="3400" b="1" dirty="0" smtClean="0">
                <a:solidFill>
                  <a:srgbClr val="FF0000"/>
                </a:solidFill>
              </a:rPr>
              <a:t>請</a:t>
            </a:r>
            <a:r>
              <a:rPr lang="en-US" altLang="zh-TW" sz="3400" b="1" dirty="0" smtClean="0">
                <a:solidFill>
                  <a:srgbClr val="FF0000"/>
                </a:solidFill>
              </a:rPr>
              <a:t>	</a:t>
            </a:r>
            <a:r>
              <a:rPr lang="zh-TW" altLang="en-US" sz="3400" b="1" dirty="0" smtClean="0">
                <a:solidFill>
                  <a:srgbClr val="FF0000"/>
                </a:solidFill>
              </a:rPr>
              <a:t>重新</a:t>
            </a:r>
            <a:r>
              <a:rPr lang="zh-TW" altLang="en-US" sz="3400" b="1" dirty="0">
                <a:solidFill>
                  <a:srgbClr val="FF0000"/>
                </a:solidFill>
              </a:rPr>
              <a:t>上電並</a:t>
            </a:r>
            <a:r>
              <a:rPr lang="en-US" altLang="zh-TW" sz="3400" b="1" dirty="0">
                <a:solidFill>
                  <a:srgbClr val="FF0000"/>
                </a:solidFill>
              </a:rPr>
              <a:t>reload driver</a:t>
            </a:r>
          </a:p>
          <a:p>
            <a:pPr marL="285750" lvl="1" indent="0">
              <a:buNone/>
            </a:pPr>
            <a:endParaRPr lang="en-US" altLang="zh-TW" sz="3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RF tool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RF tool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執行步驟如下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每個指令每次需都執行</a:t>
            </a:r>
            <a:r>
              <a:rPr lang="en-US" altLang="zh-TW" dirty="0" smtClean="0"/>
              <a:t>)</a:t>
            </a:r>
          </a:p>
          <a:p>
            <a:pPr marL="800100" lvl="1" indent="-514350">
              <a:buFont typeface="+mj-lt"/>
              <a:buAutoNum type="arabicPeriod"/>
            </a:pPr>
            <a:r>
              <a:rPr lang="zh-TW" altLang="en-US" dirty="0"/>
              <a:t>停止</a:t>
            </a:r>
            <a:r>
              <a:rPr lang="en-US" altLang="zh-TW" dirty="0" err="1"/>
              <a:t>rf</a:t>
            </a:r>
            <a:r>
              <a:rPr lang="en-US" altLang="zh-TW" dirty="0"/>
              <a:t>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rx</a:t>
            </a:r>
            <a:endParaRPr lang="en-US" altLang="zh-TW" dirty="0" smtClean="0"/>
          </a:p>
          <a:p>
            <a:pPr lvl="2"/>
            <a:r>
              <a:rPr lang="en-US" altLang="zh-TW" b="1" dirty="0" smtClean="0">
                <a:solidFill>
                  <a:srgbClr val="0070C0"/>
                </a:solidFill>
              </a:rPr>
              <a:t>./cli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rf</a:t>
            </a:r>
            <a:r>
              <a:rPr lang="en-US" altLang="zh-TW" b="1" dirty="0" smtClean="0">
                <a:solidFill>
                  <a:srgbClr val="0070C0"/>
                </a:solidFill>
              </a:rPr>
              <a:t> stop</a:t>
            </a:r>
          </a:p>
          <a:p>
            <a:pPr marL="800100" lvl="1" indent="-514350">
              <a:buFont typeface="+mj-lt"/>
              <a:buAutoNum type="arabicPeriod"/>
            </a:pPr>
            <a:r>
              <a:rPr lang="zh-TW" altLang="en-US" dirty="0" smtClean="0"/>
              <a:t>設定</a:t>
            </a:r>
            <a:r>
              <a:rPr lang="en-US" altLang="zh-TW" dirty="0" err="1" smtClean="0"/>
              <a:t>rf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 channel</a:t>
            </a:r>
          </a:p>
          <a:p>
            <a:pPr lvl="2"/>
            <a:r>
              <a:rPr lang="en-US" altLang="zh-TW" dirty="0" smtClean="0"/>
              <a:t>HT20 or non-HT : </a:t>
            </a:r>
            <a:r>
              <a:rPr lang="en-US" altLang="zh-TW" b="1" dirty="0" smtClean="0">
                <a:solidFill>
                  <a:srgbClr val="0070C0"/>
                </a:solidFill>
              </a:rPr>
              <a:t>./cli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rf</a:t>
            </a:r>
            <a:r>
              <a:rPr lang="en-US" altLang="zh-TW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ch</a:t>
            </a:r>
            <a:r>
              <a:rPr lang="en-US" altLang="zh-TW" b="1" dirty="0" smtClean="0">
                <a:solidFill>
                  <a:srgbClr val="0070C0"/>
                </a:solidFill>
              </a:rPr>
              <a:t> 6</a:t>
            </a:r>
          </a:p>
          <a:p>
            <a:pPr lvl="2"/>
            <a:r>
              <a:rPr lang="en-US" altLang="zh-TW" dirty="0" smtClean="0"/>
              <a:t>HT40: </a:t>
            </a:r>
            <a:r>
              <a:rPr lang="en-US" altLang="zh-TW" b="1" dirty="0" smtClean="0">
                <a:solidFill>
                  <a:srgbClr val="0070C0"/>
                </a:solidFill>
              </a:rPr>
              <a:t>./cli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rf</a:t>
            </a:r>
            <a:r>
              <a:rPr lang="en-US" altLang="zh-TW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ch</a:t>
            </a:r>
            <a:r>
              <a:rPr lang="en-US" altLang="zh-TW" b="1" dirty="0" smtClean="0">
                <a:solidFill>
                  <a:srgbClr val="0070C0"/>
                </a:solidFill>
              </a:rPr>
              <a:t> 6 bw40</a:t>
            </a:r>
          </a:p>
          <a:p>
            <a:pPr marL="800100" lvl="1" indent="-514350">
              <a:buFont typeface="+mj-lt"/>
              <a:buAutoNum type="arabicPeriod"/>
            </a:pPr>
            <a:r>
              <a:rPr lang="zh-TW" altLang="en-US" dirty="0" smtClean="0"/>
              <a:t>設定</a:t>
            </a:r>
            <a:r>
              <a:rPr lang="en-US" altLang="zh-TW" dirty="0" err="1" smtClean="0"/>
              <a:t>rf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 rate(rate table</a:t>
            </a:r>
            <a:r>
              <a:rPr lang="zh-TW" altLang="en-US" dirty="0" smtClean="0"/>
              <a:t>請參考下一頁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b="1" dirty="0" smtClean="0">
                <a:solidFill>
                  <a:srgbClr val="0070C0"/>
                </a:solidFill>
              </a:rPr>
              <a:t>./cli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rf</a:t>
            </a:r>
            <a:r>
              <a:rPr lang="en-US" altLang="zh-TW" b="1" dirty="0" smtClean="0">
                <a:solidFill>
                  <a:srgbClr val="0070C0"/>
                </a:solidFill>
              </a:rPr>
              <a:t> rate 22</a:t>
            </a:r>
          </a:p>
          <a:p>
            <a:pPr marL="800100" lvl="1" indent="-514350">
              <a:buFont typeface="+mj-lt"/>
              <a:buAutoNum type="arabicPeriod"/>
            </a:pPr>
            <a:r>
              <a:rPr lang="zh-TW" altLang="en-US" dirty="0" smtClean="0"/>
              <a:t>開始</a:t>
            </a:r>
            <a:r>
              <a:rPr lang="en-US" altLang="zh-TW" dirty="0" err="1" smtClean="0"/>
              <a:t>rf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後面數字代表</a:t>
            </a:r>
            <a:r>
              <a:rPr lang="en-US" altLang="zh-TW" dirty="0" smtClean="0"/>
              <a:t>interval, 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us)</a:t>
            </a:r>
          </a:p>
          <a:p>
            <a:pPr lvl="2"/>
            <a:r>
              <a:rPr lang="en-US" altLang="zh-TW" b="1" dirty="0" smtClean="0">
                <a:solidFill>
                  <a:srgbClr val="0070C0"/>
                </a:solidFill>
              </a:rPr>
              <a:t>./cli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rf</a:t>
            </a:r>
            <a:r>
              <a:rPr lang="en-US" altLang="zh-TW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tx</a:t>
            </a:r>
            <a:r>
              <a:rPr lang="en-US" altLang="zh-TW" b="1" dirty="0" smtClean="0">
                <a:solidFill>
                  <a:srgbClr val="0070C0"/>
                </a:solidFill>
              </a:rPr>
              <a:t> 1</a:t>
            </a:r>
          </a:p>
          <a:p>
            <a:pPr lvl="2"/>
            <a:r>
              <a:rPr lang="en-US" altLang="zh-TW" b="1" dirty="0" smtClean="0">
                <a:solidFill>
                  <a:srgbClr val="0070C0"/>
                </a:solidFill>
              </a:rPr>
              <a:t>./cli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rf</a:t>
            </a:r>
            <a:r>
              <a:rPr lang="en-US" altLang="zh-TW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tx</a:t>
            </a:r>
            <a:r>
              <a:rPr lang="en-US" altLang="zh-TW" b="1" dirty="0" smtClean="0">
                <a:solidFill>
                  <a:srgbClr val="0070C0"/>
                </a:solidFill>
              </a:rPr>
              <a:t>       (</a:t>
            </a:r>
            <a:r>
              <a:rPr lang="zh-TW" altLang="en-US" b="1" dirty="0">
                <a:solidFill>
                  <a:srgbClr val="0070C0"/>
                </a:solidFill>
              </a:rPr>
              <a:t>不打</a:t>
            </a:r>
            <a:r>
              <a:rPr lang="zh-TW" altLang="en-US" b="1" dirty="0" smtClean="0">
                <a:solidFill>
                  <a:srgbClr val="0070C0"/>
                </a:solidFill>
              </a:rPr>
              <a:t>數字代表</a:t>
            </a:r>
            <a:r>
              <a:rPr lang="en-US" altLang="zh-TW" b="1" dirty="0" smtClean="0">
                <a:solidFill>
                  <a:srgbClr val="0070C0"/>
                </a:solidFill>
              </a:rPr>
              <a:t>continuous mode)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64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RF tool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Rate table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88298"/>
              </p:ext>
            </p:extLst>
          </p:nvPr>
        </p:nvGraphicFramePr>
        <p:xfrm>
          <a:off x="521550" y="1808821"/>
          <a:ext cx="8100900" cy="49505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0450"/>
                <a:gridCol w="4050450"/>
              </a:tblGrid>
              <a:tr h="5500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effectLst/>
                        </a:rPr>
                        <a:t>Rate n           pattern  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effectLst/>
                        </a:rPr>
                        <a:t>Rate n           pattern  format</a:t>
                      </a:r>
                      <a:endParaRPr lang="zh-TW" altLang="en-US" dirty="0"/>
                    </a:p>
                  </a:txBody>
                  <a:tcPr/>
                </a:tc>
              </a:tr>
              <a:tr h="5500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     =      11b 1M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     =      NON-HT 6M</a:t>
                      </a:r>
                      <a:endParaRPr lang="zh-TW" altLang="en-US" dirty="0"/>
                    </a:p>
                  </a:txBody>
                  <a:tcPr/>
                </a:tc>
              </a:tr>
              <a:tr h="5500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     =      11b 2M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     =      NON-HT 9M</a:t>
                      </a:r>
                      <a:endParaRPr lang="zh-TW" altLang="en-US" dirty="0"/>
                    </a:p>
                  </a:txBody>
                  <a:tcPr/>
                </a:tc>
              </a:tr>
              <a:tr h="5500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     =      11b 5.5M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     =      NON-HT 12M</a:t>
                      </a:r>
                      <a:endParaRPr lang="zh-TW" altLang="en-US" dirty="0"/>
                    </a:p>
                  </a:txBody>
                  <a:tcPr/>
                </a:tc>
              </a:tr>
              <a:tr h="5500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     =      11b 11M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   =      NON-HT 18M</a:t>
                      </a:r>
                      <a:endParaRPr lang="zh-TW" altLang="en-US" dirty="0"/>
                    </a:p>
                  </a:txBody>
                  <a:tcPr/>
                </a:tc>
              </a:tr>
              <a:tr h="5500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     =      11b 2M 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   =      NON-HT 24M</a:t>
                      </a:r>
                      <a:endParaRPr lang="zh-TW" altLang="en-US" dirty="0"/>
                    </a:p>
                  </a:txBody>
                  <a:tcPr/>
                </a:tc>
              </a:tr>
              <a:tr h="5500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     =      11b 5.5M 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   =      NON-HT 36M</a:t>
                      </a:r>
                      <a:endParaRPr lang="zh-TW" altLang="en-US" dirty="0"/>
                    </a:p>
                  </a:txBody>
                  <a:tcPr/>
                </a:tc>
              </a:tr>
              <a:tr h="5500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     =      11b 11M 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   =      NON-HT 48M</a:t>
                      </a:r>
                      <a:endParaRPr lang="zh-TW" altLang="en-US" dirty="0"/>
                    </a:p>
                  </a:txBody>
                  <a:tcPr/>
                </a:tc>
              </a:tr>
              <a:tr h="55006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   =      NON-HT 54M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1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RF tool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42439"/>
              </p:ext>
            </p:extLst>
          </p:nvPr>
        </p:nvGraphicFramePr>
        <p:xfrm>
          <a:off x="386535" y="1043735"/>
          <a:ext cx="8100900" cy="50630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0450"/>
                <a:gridCol w="4050450"/>
              </a:tblGrid>
              <a:tr h="562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effectLst/>
                        </a:rPr>
                        <a:t>Rate n           pattern  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effectLst/>
                        </a:rPr>
                        <a:t>Rate n           pattern  format</a:t>
                      </a:r>
                      <a:endParaRPr lang="zh-TW" altLang="en-US" dirty="0"/>
                    </a:p>
                  </a:txBody>
                  <a:tcPr/>
                </a:tc>
              </a:tr>
              <a:tr h="562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   =      HT-MM MCS0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HT40-Mcs0</a:t>
                      </a:r>
                      <a:endParaRPr lang="zh-TW" altLang="en-US" dirty="0"/>
                    </a:p>
                  </a:txBody>
                  <a:tcPr/>
                </a:tc>
              </a:tr>
              <a:tr h="562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   =      HT-MM MCS1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HT40-Mcs1</a:t>
                      </a:r>
                      <a:endParaRPr lang="zh-TW" altLang="en-US" dirty="0"/>
                    </a:p>
                  </a:txBody>
                  <a:tcPr/>
                </a:tc>
              </a:tr>
              <a:tr h="562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   =      HT-MM MCS2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HT40-Mcs2</a:t>
                      </a:r>
                      <a:endParaRPr lang="zh-TW" altLang="en-US" dirty="0"/>
                    </a:p>
                  </a:txBody>
                  <a:tcPr/>
                </a:tc>
              </a:tr>
              <a:tr h="562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   =      HT-MM MCS3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HT40-Mcs3</a:t>
                      </a:r>
                      <a:endParaRPr lang="zh-TW" altLang="en-US" dirty="0"/>
                    </a:p>
                  </a:txBody>
                  <a:tcPr/>
                </a:tc>
              </a:tr>
              <a:tr h="562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   =      HT-MM MCS4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HT40-Mcs4</a:t>
                      </a:r>
                      <a:endParaRPr lang="zh-TW" altLang="en-US" dirty="0"/>
                    </a:p>
                  </a:txBody>
                  <a:tcPr/>
                </a:tc>
              </a:tr>
              <a:tr h="562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   =      HT-MM MCS5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HT40-Mcs5</a:t>
                      </a:r>
                      <a:endParaRPr lang="zh-TW" altLang="en-US" dirty="0"/>
                    </a:p>
                  </a:txBody>
                  <a:tcPr/>
                </a:tc>
              </a:tr>
              <a:tr h="562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    =      HT-MM MCS6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HT40-Mcs6</a:t>
                      </a:r>
                      <a:endParaRPr lang="zh-TW" altLang="en-US" dirty="0"/>
                    </a:p>
                  </a:txBody>
                  <a:tcPr/>
                </a:tc>
              </a:tr>
              <a:tr h="5625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   =      HT-MM MCS7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HT40-Mcs7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RF tool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RF tool </a:t>
            </a:r>
            <a:r>
              <a:rPr lang="en-US" altLang="zh-TW" dirty="0" err="1" smtClean="0"/>
              <a:t>rx</a:t>
            </a:r>
            <a:r>
              <a:rPr lang="en-US" altLang="zh-TW" dirty="0" smtClean="0"/>
              <a:t>(</a:t>
            </a:r>
            <a:r>
              <a:rPr lang="zh-TW" altLang="en-US" dirty="0"/>
              <a:t>執行步驟如下</a:t>
            </a:r>
            <a:r>
              <a:rPr lang="en-US" altLang="zh-TW" dirty="0"/>
              <a:t>, </a:t>
            </a:r>
            <a:r>
              <a:rPr lang="zh-TW" altLang="en-US" dirty="0"/>
              <a:t>每個指令每次需都執行</a:t>
            </a:r>
            <a:r>
              <a:rPr lang="en-US" altLang="zh-TW" dirty="0" smtClean="0"/>
              <a:t>)</a:t>
            </a:r>
          </a:p>
          <a:p>
            <a:pPr marL="800100" lvl="1" indent="-514350">
              <a:buFont typeface="+mj-lt"/>
              <a:buAutoNum type="arabicPeriod"/>
            </a:pPr>
            <a:r>
              <a:rPr lang="zh-TW" altLang="en-US" dirty="0" smtClean="0"/>
              <a:t>停止</a:t>
            </a:r>
            <a:r>
              <a:rPr lang="en-US" altLang="zh-TW" dirty="0" err="1" smtClean="0"/>
              <a:t>rf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rx</a:t>
            </a:r>
            <a:endParaRPr lang="en-US" altLang="zh-TW" dirty="0" smtClean="0"/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./cli </a:t>
            </a:r>
            <a:r>
              <a:rPr lang="en-US" altLang="zh-TW" b="1" dirty="0" err="1">
                <a:solidFill>
                  <a:srgbClr val="0070C0"/>
                </a:solidFill>
              </a:rPr>
              <a:t>rf</a:t>
            </a:r>
            <a:r>
              <a:rPr lang="en-US" altLang="zh-TW" b="1" dirty="0">
                <a:solidFill>
                  <a:srgbClr val="0070C0"/>
                </a:solidFill>
              </a:rPr>
              <a:t> stop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800100" lvl="1" indent="-514350">
              <a:buFont typeface="+mj-lt"/>
              <a:buAutoNum type="arabicPeriod"/>
            </a:pPr>
            <a:r>
              <a:rPr lang="zh-TW" altLang="en-US" dirty="0"/>
              <a:t>切換至</a:t>
            </a:r>
            <a:r>
              <a:rPr lang="en-US" altLang="zh-TW" dirty="0" err="1"/>
              <a:t>rf</a:t>
            </a:r>
            <a:r>
              <a:rPr lang="en-US" altLang="zh-TW" dirty="0"/>
              <a:t> </a:t>
            </a:r>
            <a:r>
              <a:rPr lang="en-US" altLang="zh-TW" dirty="0" err="1" smtClean="0"/>
              <a:t>rx</a:t>
            </a:r>
            <a:endParaRPr lang="en-US" altLang="zh-TW" dirty="0" smtClean="0"/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./cli </a:t>
            </a:r>
            <a:r>
              <a:rPr lang="en-US" altLang="zh-TW" b="1" dirty="0" err="1">
                <a:solidFill>
                  <a:srgbClr val="0070C0"/>
                </a:solidFill>
              </a:rPr>
              <a:t>rf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</a:rPr>
              <a:t>rx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800100" lvl="1" indent="-514350">
              <a:buFont typeface="+mj-lt"/>
              <a:buAutoNum type="arabicPeriod"/>
            </a:pPr>
            <a:r>
              <a:rPr lang="zh-TW" altLang="en-US" dirty="0"/>
              <a:t>設定</a:t>
            </a:r>
            <a:r>
              <a:rPr lang="en-US" altLang="zh-TW" dirty="0" err="1"/>
              <a:t>rf</a:t>
            </a:r>
            <a:r>
              <a:rPr lang="en-US" altLang="zh-TW" dirty="0"/>
              <a:t> </a:t>
            </a:r>
            <a:r>
              <a:rPr lang="en-US" altLang="zh-TW" dirty="0" err="1"/>
              <a:t>rx</a:t>
            </a:r>
            <a:r>
              <a:rPr lang="en-US" altLang="zh-TW" dirty="0"/>
              <a:t> </a:t>
            </a:r>
            <a:r>
              <a:rPr lang="en-US" altLang="zh-TW" dirty="0" smtClean="0"/>
              <a:t>channel</a:t>
            </a:r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./cli </a:t>
            </a:r>
            <a:r>
              <a:rPr lang="en-US" altLang="zh-TW" b="1" dirty="0" err="1">
                <a:solidFill>
                  <a:srgbClr val="0070C0"/>
                </a:solidFill>
              </a:rPr>
              <a:t>rf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</a:rPr>
              <a:t>ch</a:t>
            </a:r>
            <a:r>
              <a:rPr lang="en-US" altLang="zh-TW" b="1" dirty="0">
                <a:solidFill>
                  <a:srgbClr val="0070C0"/>
                </a:solidFill>
              </a:rPr>
              <a:t> 6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800100" lvl="1" indent="-514350">
              <a:buFont typeface="+mj-lt"/>
              <a:buAutoNum type="arabicPeriod"/>
            </a:pPr>
            <a:r>
              <a:rPr lang="en-US" altLang="zh-TW" dirty="0" smtClean="0"/>
              <a:t>Reset </a:t>
            </a:r>
            <a:r>
              <a:rPr lang="en-US" altLang="zh-TW" dirty="0" err="1" smtClean="0"/>
              <a:t>rf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rx</a:t>
            </a:r>
            <a:endParaRPr lang="en-US" altLang="zh-TW" dirty="0" smtClean="0"/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./cli </a:t>
            </a:r>
            <a:r>
              <a:rPr lang="en-US" altLang="zh-TW" b="1" dirty="0" err="1">
                <a:solidFill>
                  <a:srgbClr val="0070C0"/>
                </a:solidFill>
              </a:rPr>
              <a:t>rf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rxreset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800100" lvl="1" indent="-514350">
              <a:buFont typeface="+mj-lt"/>
              <a:buAutoNum type="arabicPeriod"/>
            </a:pPr>
            <a:r>
              <a:rPr lang="zh-TW" altLang="en-US" dirty="0" smtClean="0"/>
              <a:t>讀</a:t>
            </a:r>
            <a:r>
              <a:rPr lang="en-US" altLang="zh-TW" dirty="0" err="1" smtClean="0"/>
              <a:t>rf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rx</a:t>
            </a:r>
            <a:r>
              <a:rPr lang="en-US" altLang="zh-TW" dirty="0" smtClean="0"/>
              <a:t> packet count</a:t>
            </a:r>
          </a:p>
          <a:p>
            <a:pPr lvl="2"/>
            <a:r>
              <a:rPr lang="en-US" altLang="zh-TW" dirty="0"/>
              <a:t>B mode: </a:t>
            </a:r>
            <a:r>
              <a:rPr lang="en-US" altLang="zh-TW" b="1" dirty="0" smtClean="0">
                <a:solidFill>
                  <a:srgbClr val="0070C0"/>
                </a:solidFill>
              </a:rPr>
              <a:t>./</a:t>
            </a:r>
            <a:r>
              <a:rPr lang="en-US" altLang="zh-TW" b="1" dirty="0">
                <a:solidFill>
                  <a:srgbClr val="0070C0"/>
                </a:solidFill>
              </a:rPr>
              <a:t>cli </a:t>
            </a:r>
            <a:r>
              <a:rPr lang="en-US" altLang="zh-TW" b="1" dirty="0" err="1">
                <a:solidFill>
                  <a:srgbClr val="0070C0"/>
                </a:solidFill>
              </a:rPr>
              <a:t>rf</a:t>
            </a:r>
            <a:r>
              <a:rPr lang="en-US" altLang="zh-TW" b="1" dirty="0">
                <a:solidFill>
                  <a:srgbClr val="0070C0"/>
                </a:solidFill>
              </a:rPr>
              <a:t> count 1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lvl="2"/>
            <a:r>
              <a:rPr lang="en-US" altLang="zh-TW" dirty="0" smtClean="0"/>
              <a:t>G/N </a:t>
            </a:r>
            <a:r>
              <a:rPr lang="en-US" altLang="zh-TW" dirty="0"/>
              <a:t>mode: </a:t>
            </a:r>
            <a:r>
              <a:rPr lang="en-US" altLang="zh-TW" b="1" dirty="0" smtClean="0">
                <a:solidFill>
                  <a:srgbClr val="0070C0"/>
                </a:solidFill>
              </a:rPr>
              <a:t>./</a:t>
            </a:r>
            <a:r>
              <a:rPr lang="en-US" altLang="zh-TW" b="1" dirty="0">
                <a:solidFill>
                  <a:srgbClr val="0070C0"/>
                </a:solidFill>
              </a:rPr>
              <a:t>cli </a:t>
            </a:r>
            <a:r>
              <a:rPr lang="en-US" altLang="zh-TW" b="1" dirty="0" err="1">
                <a:solidFill>
                  <a:srgbClr val="0070C0"/>
                </a:solidFill>
              </a:rPr>
              <a:t>rf</a:t>
            </a:r>
            <a:r>
              <a:rPr lang="en-US" altLang="zh-TW" b="1" dirty="0">
                <a:solidFill>
                  <a:srgbClr val="0070C0"/>
                </a:solidFill>
              </a:rPr>
              <a:t> count </a:t>
            </a:r>
            <a:r>
              <a:rPr lang="en-US" altLang="zh-TW" b="1" dirty="0" smtClean="0">
                <a:solidFill>
                  <a:srgbClr val="0070C0"/>
                </a:solidFill>
              </a:rPr>
              <a:t>2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谢谢 </a:t>
            </a:r>
            <a:r>
              <a:rPr lang="en-US" altLang="zh-TW" dirty="0" smtClean="0"/>
              <a:t>Thank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iCommsemi Color">
      <a:dk1>
        <a:srgbClr val="383841"/>
      </a:dk1>
      <a:lt1>
        <a:srgbClr val="FFFFFF"/>
      </a:lt1>
      <a:dk2>
        <a:srgbClr val="4E5059"/>
      </a:dk2>
      <a:lt2>
        <a:srgbClr val="D8E039"/>
      </a:lt2>
      <a:accent1>
        <a:srgbClr val="D8E039"/>
      </a:accent1>
      <a:accent2>
        <a:srgbClr val="004C74"/>
      </a:accent2>
      <a:accent3>
        <a:srgbClr val="C1C4C6"/>
      </a:accent3>
      <a:accent4>
        <a:srgbClr val="E72D30"/>
      </a:accent4>
      <a:accent5>
        <a:srgbClr val="00A886"/>
      </a:accent5>
      <a:accent6>
        <a:srgbClr val="FABD00"/>
      </a:accent6>
      <a:hlink>
        <a:srgbClr val="004C74"/>
      </a:hlink>
      <a:folHlink>
        <a:srgbClr val="004C74"/>
      </a:folHlink>
    </a:clrScheme>
    <a:fontScheme name="iCommsemi Type">
      <a:majorFont>
        <a:latin typeface="Century Gothic"/>
        <a:ea typeface="Microsoft YaHei"/>
        <a:cs typeface=""/>
      </a:majorFont>
      <a:minorFont>
        <a:latin typeface="Century Gothic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33675</TotalTime>
  <Words>326</Words>
  <Application>Microsoft Office PowerPoint</Application>
  <PresentationFormat>如螢幕大小 (4:3)</PresentationFormat>
  <Paragraphs>92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[QA] – SMAC Ubuntu RF tool User Guide (SV6158_24M XTAL)</vt:lpstr>
      <vt:lpstr>SMAC Ubuntu RF tool User Guide</vt:lpstr>
      <vt:lpstr>版本編譯</vt:lpstr>
      <vt:lpstr>Ubuntu相關環境設定</vt:lpstr>
      <vt:lpstr>RF tool</vt:lpstr>
      <vt:lpstr>RF tool</vt:lpstr>
      <vt:lpstr>RF tool</vt:lpstr>
      <vt:lpstr>RF tool</vt:lpstr>
      <vt:lpstr>谢谢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柏鉅半導體</dc:title>
  <dc:creator>user</dc:creator>
  <cp:lastModifiedBy>wayne.cheng</cp:lastModifiedBy>
  <cp:revision>604</cp:revision>
  <dcterms:created xsi:type="dcterms:W3CDTF">2017-03-30T14:03:55Z</dcterms:created>
  <dcterms:modified xsi:type="dcterms:W3CDTF">2020-12-23T02:13:25Z</dcterms:modified>
</cp:coreProperties>
</file>