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0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jpeg" ContentType="image/jpeg"/>
  <Override PartName="/ppt/media/image15.jpeg" ContentType="image/jpeg"/>
  <Override PartName="/ppt/media/image16.jpeg" ContentType="image/jpe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0" y="4741200"/>
            <a:ext cx="22881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0" y="4924440"/>
            <a:ext cx="22881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0" y="4741200"/>
            <a:ext cx="11163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744520" y="4741200"/>
            <a:ext cx="11163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0" y="4924440"/>
            <a:ext cx="11163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744520" y="4924440"/>
            <a:ext cx="11163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0" y="4741200"/>
            <a:ext cx="7365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345640" y="4741200"/>
            <a:ext cx="7365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119640" y="4741200"/>
            <a:ext cx="7365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0" y="4924440"/>
            <a:ext cx="7365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5345640" y="4924440"/>
            <a:ext cx="7365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119640" y="4924440"/>
            <a:ext cx="7365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4572000" y="3777120"/>
            <a:ext cx="2288160" cy="227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0" y="4741200"/>
            <a:ext cx="2288160" cy="35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0" y="4741200"/>
            <a:ext cx="1116360" cy="35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744520" y="4741200"/>
            <a:ext cx="1116360" cy="35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79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0" y="4741200"/>
            <a:ext cx="11163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744520" y="4741200"/>
            <a:ext cx="1116360" cy="35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0" y="4924440"/>
            <a:ext cx="11163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0" y="3777120"/>
            <a:ext cx="2288160" cy="227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0" y="4741200"/>
            <a:ext cx="1116360" cy="35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744520" y="4741200"/>
            <a:ext cx="11163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744520" y="4924440"/>
            <a:ext cx="11163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0" y="4741200"/>
            <a:ext cx="11163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744520" y="4741200"/>
            <a:ext cx="11163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0" y="4924440"/>
            <a:ext cx="22881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0" y="4741200"/>
            <a:ext cx="22881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0" y="4924440"/>
            <a:ext cx="22881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0" y="4741200"/>
            <a:ext cx="11163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744520" y="4741200"/>
            <a:ext cx="11163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0" y="4924440"/>
            <a:ext cx="11163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744520" y="4924440"/>
            <a:ext cx="11163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0" y="4741200"/>
            <a:ext cx="7365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345640" y="4741200"/>
            <a:ext cx="7365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119640" y="4741200"/>
            <a:ext cx="7365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572000" y="4924440"/>
            <a:ext cx="7365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5345640" y="4924440"/>
            <a:ext cx="7365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6119640" y="4924440"/>
            <a:ext cx="7365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4572000" y="3777120"/>
            <a:ext cx="2288160" cy="227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0" y="4741200"/>
            <a:ext cx="2288160" cy="35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0" y="4741200"/>
            <a:ext cx="1116360" cy="35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744520" y="4741200"/>
            <a:ext cx="1116360" cy="35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79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0" y="4741200"/>
            <a:ext cx="2288160" cy="35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0" y="4741200"/>
            <a:ext cx="11163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744520" y="4741200"/>
            <a:ext cx="1116360" cy="35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0" y="4924440"/>
            <a:ext cx="11163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0" y="4741200"/>
            <a:ext cx="1116360" cy="35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744520" y="4741200"/>
            <a:ext cx="11163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744520" y="4924440"/>
            <a:ext cx="11163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0" y="4741200"/>
            <a:ext cx="11163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744520" y="4741200"/>
            <a:ext cx="11163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0" y="4924440"/>
            <a:ext cx="22881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0" y="4741200"/>
            <a:ext cx="22881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572000" y="4924440"/>
            <a:ext cx="22881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0" y="4741200"/>
            <a:ext cx="11163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744520" y="4741200"/>
            <a:ext cx="11163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0" y="4924440"/>
            <a:ext cx="11163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5744520" y="4924440"/>
            <a:ext cx="11163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0" y="4741200"/>
            <a:ext cx="7365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345640" y="4741200"/>
            <a:ext cx="7365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119640" y="4741200"/>
            <a:ext cx="7365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4572000" y="4924440"/>
            <a:ext cx="7365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body"/>
          </p:nvPr>
        </p:nvSpPr>
        <p:spPr>
          <a:xfrm>
            <a:off x="5345640" y="4924440"/>
            <a:ext cx="7365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 type="body"/>
          </p:nvPr>
        </p:nvSpPr>
        <p:spPr>
          <a:xfrm>
            <a:off x="6119640" y="4924440"/>
            <a:ext cx="7365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4572000" y="3777120"/>
            <a:ext cx="2288160" cy="227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0" y="4741200"/>
            <a:ext cx="2288160" cy="35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0" y="4741200"/>
            <a:ext cx="1116360" cy="35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744520" y="4741200"/>
            <a:ext cx="1116360" cy="35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0" y="4741200"/>
            <a:ext cx="1116360" cy="35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744520" y="4741200"/>
            <a:ext cx="1116360" cy="35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79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0" y="4741200"/>
            <a:ext cx="11163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5744520" y="4741200"/>
            <a:ext cx="1116360" cy="35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572000" y="4924440"/>
            <a:ext cx="11163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0" y="4741200"/>
            <a:ext cx="1116360" cy="35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5744520" y="4741200"/>
            <a:ext cx="11163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5744520" y="4924440"/>
            <a:ext cx="11163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0" y="4741200"/>
            <a:ext cx="11163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5744520" y="4741200"/>
            <a:ext cx="11163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572000" y="4924440"/>
            <a:ext cx="22881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0" y="4741200"/>
            <a:ext cx="22881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572000" y="4924440"/>
            <a:ext cx="22881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0" y="4741200"/>
            <a:ext cx="11163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744520" y="4741200"/>
            <a:ext cx="11163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572000" y="4924440"/>
            <a:ext cx="11163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5744520" y="4924440"/>
            <a:ext cx="11163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0" y="4741200"/>
            <a:ext cx="7365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5345640" y="4741200"/>
            <a:ext cx="7365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119640" y="4741200"/>
            <a:ext cx="7365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4572000" y="4924440"/>
            <a:ext cx="7365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 type="body"/>
          </p:nvPr>
        </p:nvSpPr>
        <p:spPr>
          <a:xfrm>
            <a:off x="5345640" y="4924440"/>
            <a:ext cx="7365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 type="body"/>
          </p:nvPr>
        </p:nvSpPr>
        <p:spPr>
          <a:xfrm>
            <a:off x="6119640" y="4924440"/>
            <a:ext cx="7365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79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ubTitle"/>
          </p:nvPr>
        </p:nvSpPr>
        <p:spPr>
          <a:xfrm>
            <a:off x="4572000" y="3777120"/>
            <a:ext cx="2288160" cy="227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0" y="4741200"/>
            <a:ext cx="2288160" cy="35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0" y="4741200"/>
            <a:ext cx="1116360" cy="35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5744520" y="4741200"/>
            <a:ext cx="1116360" cy="35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79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0" y="4741200"/>
            <a:ext cx="11163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5744520" y="4741200"/>
            <a:ext cx="1116360" cy="35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4572000" y="4924440"/>
            <a:ext cx="11163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0" y="4741200"/>
            <a:ext cx="1116360" cy="35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744520" y="4741200"/>
            <a:ext cx="11163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5744520" y="4924440"/>
            <a:ext cx="11163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0" y="4741200"/>
            <a:ext cx="11163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5744520" y="4741200"/>
            <a:ext cx="11163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4572000" y="4924440"/>
            <a:ext cx="22881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0" y="4741200"/>
            <a:ext cx="22881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572000" y="4924440"/>
            <a:ext cx="22881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0" y="4741200"/>
            <a:ext cx="11163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5744520" y="4741200"/>
            <a:ext cx="11163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4572000" y="4924440"/>
            <a:ext cx="11163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5744520" y="4924440"/>
            <a:ext cx="11163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0" y="4741200"/>
            <a:ext cx="7365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5345640" y="4741200"/>
            <a:ext cx="7365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119640" y="4741200"/>
            <a:ext cx="7365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 type="body"/>
          </p:nvPr>
        </p:nvSpPr>
        <p:spPr>
          <a:xfrm>
            <a:off x="4572000" y="4924440"/>
            <a:ext cx="7365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23" name="PlaceHolder 6"/>
          <p:cNvSpPr>
            <a:spLocks noGrp="1"/>
          </p:cNvSpPr>
          <p:nvPr>
            <p:ph type="body"/>
          </p:nvPr>
        </p:nvSpPr>
        <p:spPr>
          <a:xfrm>
            <a:off x="5345640" y="4924440"/>
            <a:ext cx="7365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24" name="PlaceHolder 7"/>
          <p:cNvSpPr>
            <a:spLocks noGrp="1"/>
          </p:cNvSpPr>
          <p:nvPr>
            <p:ph type="body"/>
          </p:nvPr>
        </p:nvSpPr>
        <p:spPr>
          <a:xfrm>
            <a:off x="6119640" y="4924440"/>
            <a:ext cx="7365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0" y="4741200"/>
            <a:ext cx="11163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744520" y="4741200"/>
            <a:ext cx="1116360" cy="35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0" y="4924440"/>
            <a:ext cx="11163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0" y="4741200"/>
            <a:ext cx="1116360" cy="35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744520" y="4741200"/>
            <a:ext cx="11163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744520" y="4924440"/>
            <a:ext cx="11163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0" y="4741200"/>
            <a:ext cx="11163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744520" y="4741200"/>
            <a:ext cx="11163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0" y="4924440"/>
            <a:ext cx="2288160" cy="16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Изображение" descr=""/>
          <p:cNvPicPr/>
          <p:nvPr/>
        </p:nvPicPr>
        <p:blipFill>
          <a:blip r:embed="rId2"/>
          <a:stretch/>
        </p:blipFill>
        <p:spPr>
          <a:xfrm>
            <a:off x="107640" y="87480"/>
            <a:ext cx="863640" cy="863640"/>
          </a:xfrm>
          <a:prstGeom prst="rect">
            <a:avLst/>
          </a:prstGeom>
          <a:ln w="1260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sldNum"/>
          </p:nvPr>
        </p:nvSpPr>
        <p:spPr>
          <a:xfrm>
            <a:off x="8815680" y="4866840"/>
            <a:ext cx="285120" cy="282240"/>
          </a:xfrm>
          <a:prstGeom prst="rect">
            <a:avLst/>
          </a:prstGeom>
        </p:spPr>
        <p:txBody>
          <a:bodyPr lIns="71280" rIns="71280" tIns="71280" bIns="71280"/>
          <a:p>
            <a:pPr algn="ctr">
              <a:lnSpc>
                <a:spcPct val="100000"/>
              </a:lnSpc>
            </a:pPr>
            <a:fld id="{112B5D8E-6625-4AE8-90F0-28657446487E}" type="slidenum">
              <a:rPr b="0" lang="ru-RU" sz="9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2627640" y="87480"/>
            <a:ext cx="5805000" cy="701640"/>
          </a:xfrm>
          <a:prstGeom prst="rect">
            <a:avLst/>
          </a:prstGeom>
        </p:spPr>
        <p:txBody>
          <a:bodyPr lIns="71280" rIns="71280" tIns="71280" bIns="7128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ru-RU" sz="2000" spc="-1" strike="noStrike">
                <a:solidFill>
                  <a:srgbClr val="000000"/>
                </a:solidFill>
                <a:latin typeface="Segoe UI"/>
              </a:rPr>
              <a:t>Подразделение</a:t>
            </a:r>
            <a:endParaRPr b="0" lang="ru-RU" sz="2000" spc="-1" strike="noStrike">
              <a:solidFill>
                <a:srgbClr val="000000"/>
              </a:solidFill>
              <a:latin typeface="Segoe UI"/>
            </a:endParaRPr>
          </a:p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ru-RU" sz="2000" spc="-1" strike="noStrike">
                <a:solidFill>
                  <a:srgbClr val="000000"/>
                </a:solidFill>
                <a:latin typeface="Segoe UI"/>
              </a:rPr>
              <a:t>Образовательная программа</a:t>
            </a:r>
            <a:endParaRPr b="0" lang="ru-RU" sz="20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2638080" y="870480"/>
            <a:ext cx="5805000" cy="701640"/>
          </a:xfrm>
          <a:prstGeom prst="rect">
            <a:avLst/>
          </a:prstGeom>
        </p:spPr>
        <p:txBody>
          <a:bodyPr lIns="71280" rIns="71280" tIns="71280" bIns="71280">
            <a:norm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ru-RU" sz="2000" spc="-1" strike="noStrike">
                <a:solidFill>
                  <a:srgbClr val="000000"/>
                </a:solidFill>
                <a:latin typeface="Segoe UI"/>
              </a:rPr>
              <a:t>Подзаголовок</a:t>
            </a:r>
            <a:endParaRPr b="0" lang="ru-RU" sz="20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2627640" y="1851840"/>
            <a:ext cx="5805000" cy="701640"/>
          </a:xfrm>
          <a:prstGeom prst="rect">
            <a:avLst/>
          </a:prstGeom>
        </p:spPr>
        <p:txBody>
          <a:bodyPr lIns="71280" rIns="71280" tIns="71280" bIns="71280">
            <a:norm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ru-RU" sz="3200" spc="-1" strike="noStrike">
                <a:solidFill>
                  <a:srgbClr val="000000"/>
                </a:solidFill>
                <a:latin typeface="Segoe UI"/>
              </a:rPr>
              <a:t>Заголово</a:t>
            </a:r>
            <a:r>
              <a:rPr b="0" lang="ru-RU" sz="3200" spc="-1" strike="noStrike">
                <a:solidFill>
                  <a:srgbClr val="000000"/>
                </a:solidFill>
                <a:latin typeface="Segoe UI"/>
              </a:rPr>
              <a:t>к</a:t>
            </a:r>
            <a:endParaRPr b="0" lang="ru-RU" sz="3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" name="CustomShape 5"/>
          <p:cNvSpPr/>
          <p:nvPr/>
        </p:nvSpPr>
        <p:spPr>
          <a:xfrm>
            <a:off x="0" y="0"/>
            <a:ext cx="2195280" cy="51433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600">
            <a:noFill/>
          </a:ln>
          <a:effectLst>
            <a:outerShdw blurRad="50800" dir="5400000" dist="2540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6084720" y="2643120"/>
            <a:ext cx="3015720" cy="2061360"/>
          </a:xfrm>
          <a:prstGeom prst="rect">
            <a:avLst/>
          </a:prstGeom>
        </p:spPr>
        <p:txBody>
          <a:bodyPr lIns="71280" rIns="71280" tIns="71280" bIns="71280"/>
          <a:p>
            <a:pPr algn="r">
              <a:lnSpc>
                <a:spcPct val="100000"/>
              </a:lnSpc>
              <a:spcAft>
                <a:spcPts val="601"/>
              </a:spcAft>
            </a:pP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Исполнитель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7" name="Изображение" descr=""/>
          <p:cNvPicPr/>
          <p:nvPr/>
        </p:nvPicPr>
        <p:blipFill>
          <a:blip r:embed="rId3"/>
          <a:stretch/>
        </p:blipFill>
        <p:spPr>
          <a:xfrm>
            <a:off x="456120" y="331200"/>
            <a:ext cx="1283040" cy="1240560"/>
          </a:xfrm>
          <a:prstGeom prst="rect">
            <a:avLst/>
          </a:prstGeom>
          <a:ln w="12600">
            <a:noFill/>
          </a:ln>
        </p:spPr>
      </p:pic>
      <p:sp>
        <p:nvSpPr>
          <p:cNvPr id="8" name="PlaceHolder 7"/>
          <p:cNvSpPr>
            <a:spLocks noGrp="1"/>
          </p:cNvSpPr>
          <p:nvPr>
            <p:ph type="body"/>
          </p:nvPr>
        </p:nvSpPr>
        <p:spPr>
          <a:xfrm>
            <a:off x="4320360" y="4705200"/>
            <a:ext cx="2288160" cy="350640"/>
          </a:xfrm>
          <a:prstGeom prst="rect">
            <a:avLst/>
          </a:prstGeom>
        </p:spPr>
        <p:txBody>
          <a:bodyPr lIns="71280" rIns="71280" tIns="71280" bIns="71280">
            <a:norm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ru-RU" sz="2000" spc="-1" strike="noStrike">
                <a:solidFill>
                  <a:srgbClr val="000000"/>
                </a:solidFill>
                <a:latin typeface="Segoe UI"/>
              </a:rPr>
              <a:t>Подзаголовок</a:t>
            </a:r>
            <a:endParaRPr b="0" lang="ru-RU" sz="2000" spc="-1" strike="noStrike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9" name="Picture 2" descr=""/>
          <p:cNvPicPr/>
          <p:nvPr/>
        </p:nvPicPr>
        <p:blipFill>
          <a:blip r:embed="rId4"/>
          <a:srcRect l="10813" t="30575" r="8952" b="27604"/>
          <a:stretch/>
        </p:blipFill>
        <p:spPr>
          <a:xfrm>
            <a:off x="7920" y="2067840"/>
            <a:ext cx="2187360" cy="778320"/>
          </a:xfrm>
          <a:prstGeom prst="rect">
            <a:avLst/>
          </a:prstGeom>
          <a:ln>
            <a:noFill/>
          </a:ln>
        </p:spPr>
      </p:pic>
      <p:sp>
        <p:nvSpPr>
          <p:cNvPr id="10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1879" spc="-1" strike="noStrike">
                <a:solidFill>
                  <a:srgbClr val="000000"/>
                </a:solidFill>
                <a:latin typeface="Arial"/>
              </a:rPr>
              <a:t>Дл</a:t>
            </a:r>
            <a:r>
              <a:rPr b="0" lang="ru-RU" sz="1879" spc="-1" strike="noStrike">
                <a:solidFill>
                  <a:srgbClr val="000000"/>
                </a:solidFill>
                <a:latin typeface="Arial"/>
              </a:rPr>
              <a:t>я </a:t>
            </a:r>
            <a:r>
              <a:rPr b="0" lang="ru-RU" sz="1879" spc="-1" strike="noStrike">
                <a:solidFill>
                  <a:srgbClr val="000000"/>
                </a:solidFill>
                <a:latin typeface="Arial"/>
              </a:rPr>
              <a:t>пр</a:t>
            </a:r>
            <a:r>
              <a:rPr b="0" lang="ru-RU" sz="1879" spc="-1" strike="noStrike">
                <a:solidFill>
                  <a:srgbClr val="000000"/>
                </a:solidFill>
                <a:latin typeface="Arial"/>
              </a:rPr>
              <a:t>авк</a:t>
            </a:r>
            <a:r>
              <a:rPr b="0" lang="ru-RU" sz="1879" spc="-1" strike="noStrike">
                <a:solidFill>
                  <a:srgbClr val="000000"/>
                </a:solidFill>
                <a:latin typeface="Arial"/>
              </a:rPr>
              <a:t>и </a:t>
            </a:r>
            <a:r>
              <a:rPr b="0" lang="ru-RU" sz="1879" spc="-1" strike="noStrike">
                <a:solidFill>
                  <a:srgbClr val="000000"/>
                </a:solidFill>
                <a:latin typeface="Arial"/>
              </a:rPr>
              <a:t>тек</a:t>
            </a:r>
            <a:r>
              <a:rPr b="0" lang="ru-RU" sz="1879" spc="-1" strike="noStrike">
                <a:solidFill>
                  <a:srgbClr val="000000"/>
                </a:solidFill>
                <a:latin typeface="Arial"/>
              </a:rPr>
              <a:t>ста </a:t>
            </a:r>
            <a:r>
              <a:rPr b="0" lang="ru-RU" sz="1879" spc="-1" strike="noStrike">
                <a:solidFill>
                  <a:srgbClr val="000000"/>
                </a:solidFill>
                <a:latin typeface="Arial"/>
              </a:rPr>
              <a:t>заг</a:t>
            </a:r>
            <a:r>
              <a:rPr b="0" lang="ru-RU" sz="1879" spc="-1" strike="noStrike">
                <a:solidFill>
                  <a:srgbClr val="000000"/>
                </a:solidFill>
                <a:latin typeface="Arial"/>
              </a:rPr>
              <a:t>ла</a:t>
            </a:r>
            <a:r>
              <a:rPr b="0" lang="ru-RU" sz="1879" spc="-1" strike="noStrike">
                <a:solidFill>
                  <a:srgbClr val="000000"/>
                </a:solidFill>
                <a:latin typeface="Arial"/>
              </a:rPr>
              <a:t>вия </a:t>
            </a:r>
            <a:r>
              <a:rPr b="0" lang="ru-RU" sz="1879" spc="-1" strike="noStrike">
                <a:solidFill>
                  <a:srgbClr val="000000"/>
                </a:solidFill>
                <a:latin typeface="Arial"/>
              </a:rPr>
              <a:t>щё</a:t>
            </a:r>
            <a:r>
              <a:rPr b="0" lang="ru-RU" sz="1879" spc="-1" strike="noStrike">
                <a:solidFill>
                  <a:srgbClr val="000000"/>
                </a:solidFill>
                <a:latin typeface="Arial"/>
              </a:rPr>
              <a:t>лкн</a:t>
            </a:r>
            <a:r>
              <a:rPr b="0" lang="ru-RU" sz="1879" spc="-1" strike="noStrike">
                <a:solidFill>
                  <a:srgbClr val="000000"/>
                </a:solidFill>
                <a:latin typeface="Arial"/>
              </a:rPr>
              <a:t>ите </a:t>
            </a:r>
            <a:r>
              <a:rPr b="0" lang="ru-RU" sz="1879" spc="-1" strike="noStrike">
                <a:solidFill>
                  <a:srgbClr val="000000"/>
                </a:solidFill>
                <a:latin typeface="Arial"/>
              </a:rPr>
              <a:t>мы</a:t>
            </a:r>
            <a:r>
              <a:rPr b="0" lang="ru-RU" sz="1879" spc="-1" strike="noStrike">
                <a:solidFill>
                  <a:srgbClr val="000000"/>
                </a:solidFill>
                <a:latin typeface="Arial"/>
              </a:rPr>
              <a:t>шь</a:t>
            </a:r>
            <a:r>
              <a:rPr b="0" lang="ru-RU" sz="1879" spc="-1" strike="noStrike">
                <a:solidFill>
                  <a:srgbClr val="000000"/>
                </a:solidFill>
                <a:latin typeface="Arial"/>
              </a:rPr>
              <a:t>ю</a:t>
            </a:r>
            <a:endParaRPr b="0" lang="ru-RU" sz="1879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Изображение" descr=""/>
          <p:cNvPicPr/>
          <p:nvPr/>
        </p:nvPicPr>
        <p:blipFill>
          <a:blip r:embed="rId2"/>
          <a:stretch/>
        </p:blipFill>
        <p:spPr>
          <a:xfrm>
            <a:off x="107640" y="87480"/>
            <a:ext cx="863640" cy="863640"/>
          </a:xfrm>
          <a:prstGeom prst="rect">
            <a:avLst/>
          </a:prstGeom>
          <a:ln w="12600">
            <a:noFill/>
          </a:ln>
        </p:spPr>
      </p:pic>
      <p:sp>
        <p:nvSpPr>
          <p:cNvPr id="48" name="PlaceHolder 1"/>
          <p:cNvSpPr>
            <a:spLocks noGrp="1"/>
          </p:cNvSpPr>
          <p:nvPr>
            <p:ph type="sldNum"/>
          </p:nvPr>
        </p:nvSpPr>
        <p:spPr>
          <a:xfrm>
            <a:off x="8815680" y="4866840"/>
            <a:ext cx="285120" cy="282240"/>
          </a:xfrm>
          <a:prstGeom prst="rect">
            <a:avLst/>
          </a:prstGeom>
        </p:spPr>
        <p:txBody>
          <a:bodyPr lIns="71280" rIns="71280" tIns="71280" bIns="71280"/>
          <a:p>
            <a:pPr algn="ctr">
              <a:lnSpc>
                <a:spcPct val="100000"/>
              </a:lnSpc>
            </a:pPr>
            <a:fld id="{B45B8CAB-7066-4DBC-B1F9-E284B7F4D169}" type="slidenum">
              <a:rPr b="0" lang="ru-RU" sz="9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0" y="4320"/>
            <a:ext cx="9144000" cy="10591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600">
            <a:noFill/>
          </a:ln>
          <a:effectLst>
            <a:outerShdw blurRad="50800" dir="5400000" dist="2540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" name="PlaceHolder 3"/>
          <p:cNvSpPr>
            <a:spLocks noGrp="1"/>
          </p:cNvSpPr>
          <p:nvPr>
            <p:ph type="title"/>
          </p:nvPr>
        </p:nvSpPr>
        <p:spPr>
          <a:xfrm>
            <a:off x="1043640" y="51480"/>
            <a:ext cx="8100000" cy="935640"/>
          </a:xfrm>
          <a:prstGeom prst="rect">
            <a:avLst/>
          </a:prstGeom>
        </p:spPr>
        <p:txBody>
          <a:bodyPr lIns="71280" rIns="71280" tIns="71280" bIns="71280" anchor="ctr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Т</a:t>
            </a: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ек</a:t>
            </a: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ст </a:t>
            </a: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за</a:t>
            </a: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го</a:t>
            </a: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л</a:t>
            </a: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ов</a:t>
            </a: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ка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" name="Изображение" descr=""/>
          <p:cNvPicPr/>
          <p:nvPr/>
        </p:nvPicPr>
        <p:blipFill>
          <a:blip r:embed="rId3"/>
          <a:stretch/>
        </p:blipFill>
        <p:spPr>
          <a:xfrm>
            <a:off x="39960" y="75960"/>
            <a:ext cx="947160" cy="915840"/>
          </a:xfrm>
          <a:prstGeom prst="rect">
            <a:avLst/>
          </a:prstGeom>
          <a:ln w="12600">
            <a:noFill/>
          </a:ln>
        </p:spPr>
      </p:pic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251640" y="1131480"/>
            <a:ext cx="8712720" cy="3699000"/>
          </a:xfrm>
          <a:prstGeom prst="rect">
            <a:avLst/>
          </a:prstGeom>
        </p:spPr>
        <p:txBody>
          <a:bodyPr lIns="71280" rIns="71280" tIns="71280" bIns="71280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Текст слайда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3" name="Line 5"/>
          <p:cNvSpPr/>
          <p:nvPr/>
        </p:nvSpPr>
        <p:spPr>
          <a:xfrm>
            <a:off x="0" y="4866840"/>
            <a:ext cx="9100800" cy="36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6"/>
          <p:cNvSpPr/>
          <p:nvPr/>
        </p:nvSpPr>
        <p:spPr>
          <a:xfrm>
            <a:off x="89640" y="4921200"/>
            <a:ext cx="2726280" cy="191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26640" rIns="26640" tIns="26640" bIns="26640" anchor="ctr"/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253957"/>
                </a:solidFill>
                <a:latin typeface="Arial Narrow"/>
              </a:rPr>
              <a:t>ФКН, ОП Программная инженерия, 2021</a:t>
            </a:r>
            <a:endParaRPr b="0" lang="ru-RU" sz="900" spc="-1" strike="noStrike">
              <a:latin typeface="Arial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ftr"/>
          </p:nvPr>
        </p:nvSpPr>
        <p:spPr>
          <a:xfrm>
            <a:off x="2411640" y="4875840"/>
            <a:ext cx="6264360" cy="2530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900" spc="-1" strike="noStrike">
                <a:solidFill>
                  <a:srgbClr val="002060"/>
                </a:solidFill>
                <a:latin typeface="Arial Narrow"/>
              </a:rPr>
              <a:t>И.О. </a:t>
            </a:r>
            <a:r>
              <a:rPr b="0" lang="ru-RU" sz="900" spc="-1" strike="noStrike">
                <a:solidFill>
                  <a:srgbClr val="002060"/>
                </a:solidFill>
                <a:latin typeface="Arial Narrow"/>
              </a:rPr>
              <a:t>Фамили</a:t>
            </a:r>
            <a:r>
              <a:rPr b="0" lang="ru-RU" sz="900" spc="-1" strike="noStrike">
                <a:solidFill>
                  <a:srgbClr val="002060"/>
                </a:solidFill>
                <a:latin typeface="Arial Narrow"/>
              </a:rPr>
              <a:t>я, ВКР </a:t>
            </a:r>
            <a:r>
              <a:rPr b="0" lang="ru-RU" sz="900" spc="-1" strike="noStrike">
                <a:solidFill>
                  <a:srgbClr val="002060"/>
                </a:solidFill>
                <a:latin typeface="Arial Narrow"/>
              </a:rPr>
              <a:t>«Назван</a:t>
            </a:r>
            <a:r>
              <a:rPr b="0" lang="ru-RU" sz="900" spc="-1" strike="noStrike">
                <a:solidFill>
                  <a:srgbClr val="002060"/>
                </a:solidFill>
                <a:latin typeface="Arial Narrow"/>
              </a:rPr>
              <a:t>ие </a:t>
            </a:r>
            <a:r>
              <a:rPr b="0" lang="ru-RU" sz="900" spc="-1" strike="noStrike">
                <a:solidFill>
                  <a:srgbClr val="002060"/>
                </a:solidFill>
                <a:latin typeface="Arial Narrow"/>
              </a:rPr>
              <a:t>темы»</a:t>
            </a:r>
            <a:endParaRPr b="0" lang="ru-RU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Изображение" descr=""/>
          <p:cNvPicPr/>
          <p:nvPr/>
        </p:nvPicPr>
        <p:blipFill>
          <a:blip r:embed="rId2"/>
          <a:stretch/>
        </p:blipFill>
        <p:spPr>
          <a:xfrm>
            <a:off x="107640" y="87480"/>
            <a:ext cx="863640" cy="863640"/>
          </a:xfrm>
          <a:prstGeom prst="rect">
            <a:avLst/>
          </a:prstGeom>
          <a:ln w="12600">
            <a:noFill/>
          </a:ln>
        </p:spPr>
      </p:pic>
      <p:sp>
        <p:nvSpPr>
          <p:cNvPr id="93" name="PlaceHolder 1"/>
          <p:cNvSpPr>
            <a:spLocks noGrp="1"/>
          </p:cNvSpPr>
          <p:nvPr>
            <p:ph type="body"/>
          </p:nvPr>
        </p:nvSpPr>
        <p:spPr>
          <a:xfrm>
            <a:off x="4685760" y="1373040"/>
            <a:ext cx="3702240" cy="33148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Код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title"/>
          </p:nvPr>
        </p:nvSpPr>
        <p:spPr>
          <a:xfrm>
            <a:off x="1043640" y="51480"/>
            <a:ext cx="8100000" cy="935640"/>
          </a:xfrm>
          <a:prstGeom prst="rect">
            <a:avLst/>
          </a:prstGeom>
        </p:spPr>
        <p:txBody>
          <a:bodyPr lIns="71280" rIns="71280" tIns="71280" bIns="71280"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13260"/>
                </a:solidFill>
                <a:latin typeface="Arial"/>
              </a:rPr>
              <a:t>Текст заголовка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323640" y="1385280"/>
            <a:ext cx="3456000" cy="3314880"/>
          </a:xfrm>
          <a:prstGeom prst="rect">
            <a:avLst/>
          </a:prstGeom>
        </p:spPr>
        <p:txBody>
          <a:bodyPr lIns="71280" rIns="71280" tIns="71280" bIns="71280">
            <a:normAutofit/>
          </a:bodyPr>
          <a:p>
            <a:pPr>
              <a:lnSpc>
                <a:spcPct val="100000"/>
              </a:lnSpc>
              <a:spcBef>
                <a:spcPts val="1687"/>
              </a:spcBef>
              <a:spcAft>
                <a:spcPts val="601"/>
              </a:spcAft>
            </a:pP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Tекст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sldNum"/>
          </p:nvPr>
        </p:nvSpPr>
        <p:spPr>
          <a:xfrm>
            <a:off x="8815680" y="4866840"/>
            <a:ext cx="285120" cy="282240"/>
          </a:xfrm>
          <a:prstGeom prst="rect">
            <a:avLst/>
          </a:prstGeom>
        </p:spPr>
        <p:txBody>
          <a:bodyPr lIns="71280" rIns="71280" tIns="71280" bIns="71280"/>
          <a:p>
            <a:pPr algn="ctr">
              <a:lnSpc>
                <a:spcPct val="100000"/>
              </a:lnSpc>
            </a:pPr>
            <a:fld id="{2231EA35-C584-43FA-BC22-9636ABFCE207}" type="slidenum">
              <a:rPr b="0" lang="ru-RU" sz="9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97" name="Line 5"/>
          <p:cNvSpPr/>
          <p:nvPr/>
        </p:nvSpPr>
        <p:spPr>
          <a:xfrm>
            <a:off x="0" y="4866840"/>
            <a:ext cx="9100800" cy="36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6"/>
          <p:cNvSpPr/>
          <p:nvPr/>
        </p:nvSpPr>
        <p:spPr>
          <a:xfrm>
            <a:off x="89640" y="4921200"/>
            <a:ext cx="2726280" cy="191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26640" rIns="26640" tIns="26640" bIns="26640" anchor="ctr"/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253957"/>
                </a:solidFill>
                <a:latin typeface="Arial Narrow"/>
              </a:rPr>
              <a:t>ФКН, ОП Программная инженерия, 2021</a:t>
            </a:r>
            <a:endParaRPr b="0" lang="ru-RU" sz="900" spc="-1" strike="noStrike">
              <a:latin typeface="Arial"/>
            </a:endParaRPr>
          </a:p>
        </p:txBody>
      </p:sp>
      <p:sp>
        <p:nvSpPr>
          <p:cNvPr id="99" name="Line 7"/>
          <p:cNvSpPr/>
          <p:nvPr/>
        </p:nvSpPr>
        <p:spPr>
          <a:xfrm>
            <a:off x="0" y="1059480"/>
            <a:ext cx="9100800" cy="36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PlaceHolder 8"/>
          <p:cNvSpPr>
            <a:spLocks noGrp="1"/>
          </p:cNvSpPr>
          <p:nvPr>
            <p:ph type="ftr"/>
          </p:nvPr>
        </p:nvSpPr>
        <p:spPr>
          <a:xfrm>
            <a:off x="2411640" y="4875840"/>
            <a:ext cx="6264360" cy="2530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900" spc="-1" strike="noStrike">
                <a:solidFill>
                  <a:srgbClr val="002060"/>
                </a:solidFill>
                <a:latin typeface="Arial Narrow"/>
              </a:rPr>
              <a:t>И.О. Фамилия, ВКР «Название темы»</a:t>
            </a:r>
            <a:endParaRPr b="0" lang="ru-RU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Изображение" descr=""/>
          <p:cNvPicPr/>
          <p:nvPr/>
        </p:nvPicPr>
        <p:blipFill>
          <a:blip r:embed="rId2"/>
          <a:stretch/>
        </p:blipFill>
        <p:spPr>
          <a:xfrm>
            <a:off x="107640" y="87480"/>
            <a:ext cx="863640" cy="863640"/>
          </a:xfrm>
          <a:prstGeom prst="rect">
            <a:avLst/>
          </a:prstGeom>
          <a:ln w="12600">
            <a:noFill/>
          </a:ln>
        </p:spPr>
      </p:pic>
      <p:sp>
        <p:nvSpPr>
          <p:cNvPr id="138" name="PlaceHolder 1"/>
          <p:cNvSpPr>
            <a:spLocks noGrp="1"/>
          </p:cNvSpPr>
          <p:nvPr>
            <p:ph type="sldNum"/>
          </p:nvPr>
        </p:nvSpPr>
        <p:spPr>
          <a:xfrm>
            <a:off x="8815680" y="4866840"/>
            <a:ext cx="285120" cy="282240"/>
          </a:xfrm>
          <a:prstGeom prst="rect">
            <a:avLst/>
          </a:prstGeom>
        </p:spPr>
        <p:txBody>
          <a:bodyPr lIns="71280" rIns="71280" tIns="71280" bIns="71280"/>
          <a:p>
            <a:pPr algn="ctr">
              <a:lnSpc>
                <a:spcPct val="100000"/>
              </a:lnSpc>
            </a:pPr>
            <a:fld id="{1136DAA6-4F60-4C51-AB72-B83741F041FF}" type="slidenum">
              <a:rPr b="0" lang="ru-RU" sz="9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251640" y="1131480"/>
            <a:ext cx="8712720" cy="3699000"/>
          </a:xfrm>
          <a:prstGeom prst="rect">
            <a:avLst/>
          </a:prstGeom>
        </p:spPr>
        <p:txBody>
          <a:bodyPr lIns="71280" rIns="71280" tIns="71280" bIns="71280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Текст слайда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40" name="Line 3"/>
          <p:cNvSpPr/>
          <p:nvPr/>
        </p:nvSpPr>
        <p:spPr>
          <a:xfrm>
            <a:off x="0" y="4866840"/>
            <a:ext cx="9100800" cy="36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4"/>
          <p:cNvSpPr/>
          <p:nvPr/>
        </p:nvSpPr>
        <p:spPr>
          <a:xfrm>
            <a:off x="89640" y="4921200"/>
            <a:ext cx="2726280" cy="191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26640" rIns="26640" tIns="26640" bIns="26640" anchor="ctr"/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253957"/>
                </a:solidFill>
                <a:latin typeface="Arial Narrow"/>
              </a:rPr>
              <a:t>ФКН, ОП Программная инженерия, 2021</a:t>
            </a:r>
            <a:endParaRPr b="0" lang="ru-RU" sz="900" spc="-1" strike="noStrike"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ftr"/>
          </p:nvPr>
        </p:nvSpPr>
        <p:spPr>
          <a:xfrm>
            <a:off x="2411640" y="4875840"/>
            <a:ext cx="6264360" cy="2530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900" spc="-1" strike="noStrike">
                <a:solidFill>
                  <a:srgbClr val="002060"/>
                </a:solidFill>
                <a:latin typeface="Arial Narrow"/>
              </a:rPr>
              <a:t>И.О. Фамилия, ВКР «Название темы»</a:t>
            </a:r>
            <a:endParaRPr b="0" lang="ru-RU" sz="900" spc="-1" strike="noStrike">
              <a:latin typeface="Times New Roman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 type="title"/>
          </p:nvPr>
        </p:nvSpPr>
        <p:spPr>
          <a:xfrm>
            <a:off x="1043640" y="51480"/>
            <a:ext cx="8100000" cy="935640"/>
          </a:xfrm>
          <a:prstGeom prst="rect">
            <a:avLst/>
          </a:prstGeom>
        </p:spPr>
        <p:txBody>
          <a:bodyPr lIns="71280" rIns="71280" tIns="71280" bIns="71280"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13260"/>
                </a:solidFill>
                <a:latin typeface="Arial"/>
              </a:rPr>
              <a:t>Текст заголовка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Изображение" descr=""/>
          <p:cNvPicPr/>
          <p:nvPr/>
        </p:nvPicPr>
        <p:blipFill>
          <a:blip r:embed="rId2"/>
          <a:stretch/>
        </p:blipFill>
        <p:spPr>
          <a:xfrm>
            <a:off x="107640" y="87480"/>
            <a:ext cx="863640" cy="863640"/>
          </a:xfrm>
          <a:prstGeom prst="rect">
            <a:avLst/>
          </a:prstGeom>
          <a:ln w="12600">
            <a:noFill/>
          </a:ln>
        </p:spPr>
      </p:pic>
      <p:sp>
        <p:nvSpPr>
          <p:cNvPr id="181" name="PlaceHolder 1"/>
          <p:cNvSpPr>
            <a:spLocks noGrp="1"/>
          </p:cNvSpPr>
          <p:nvPr>
            <p:ph type="sldNum"/>
          </p:nvPr>
        </p:nvSpPr>
        <p:spPr>
          <a:xfrm>
            <a:off x="8815680" y="4866840"/>
            <a:ext cx="285120" cy="282240"/>
          </a:xfrm>
          <a:prstGeom prst="rect">
            <a:avLst/>
          </a:prstGeom>
        </p:spPr>
        <p:txBody>
          <a:bodyPr lIns="71280" rIns="71280" tIns="71280" bIns="71280"/>
          <a:p>
            <a:pPr algn="ctr">
              <a:lnSpc>
                <a:spcPct val="100000"/>
              </a:lnSpc>
            </a:pPr>
            <a:fld id="{2515EE18-722D-4950-B6CE-9F5B198399D2}" type="slidenum">
              <a:rPr b="0" lang="ru-RU" sz="9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0" y="16560"/>
            <a:ext cx="2241000" cy="51433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600">
            <a:noFill/>
          </a:ln>
          <a:effectLst>
            <a:outerShdw blurRad="50800" dir="5400000" dist="2540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183" name="Изображение" descr=""/>
          <p:cNvPicPr/>
          <p:nvPr/>
        </p:nvPicPr>
        <p:blipFill>
          <a:blip r:embed="rId3"/>
          <a:stretch/>
        </p:blipFill>
        <p:spPr>
          <a:xfrm>
            <a:off x="539640" y="320400"/>
            <a:ext cx="1283040" cy="1240560"/>
          </a:xfrm>
          <a:prstGeom prst="rect">
            <a:avLst/>
          </a:prstGeom>
          <a:ln w="12600">
            <a:noFill/>
          </a:ln>
        </p:spPr>
      </p:pic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572000" y="4741200"/>
            <a:ext cx="2288160" cy="350640"/>
          </a:xfrm>
          <a:prstGeom prst="rect">
            <a:avLst/>
          </a:prstGeom>
        </p:spPr>
        <p:txBody>
          <a:bodyPr lIns="71280" rIns="71280" tIns="71280" bIns="7128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ru-RU" sz="1600" spc="-1" strike="noStrike">
                <a:solidFill>
                  <a:srgbClr val="013260"/>
                </a:solidFill>
                <a:latin typeface="Segoe UI"/>
              </a:rPr>
              <a:t>Москва, 2021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185" name="Picture 2" descr=""/>
          <p:cNvPicPr/>
          <p:nvPr/>
        </p:nvPicPr>
        <p:blipFill>
          <a:blip r:embed="rId4"/>
          <a:srcRect l="10815" t="30575" r="8946" b="27604"/>
          <a:stretch/>
        </p:blipFill>
        <p:spPr>
          <a:xfrm>
            <a:off x="0" y="2067840"/>
            <a:ext cx="2241000" cy="778320"/>
          </a:xfrm>
          <a:prstGeom prst="rect">
            <a:avLst/>
          </a:prstGeom>
          <a:ln>
            <a:noFill/>
          </a:ln>
        </p:spPr>
      </p:pic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3520080" y="843480"/>
            <a:ext cx="4392360" cy="1032840"/>
          </a:xfrm>
          <a:prstGeom prst="rect">
            <a:avLst/>
          </a:prstGeom>
        </p:spPr>
        <p:txBody>
          <a:bodyPr lIns="71280" rIns="71280" tIns="71280" bIns="71280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Благодарю за внимание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3520080" y="2275560"/>
            <a:ext cx="4392360" cy="1032840"/>
          </a:xfrm>
          <a:prstGeom prst="rect">
            <a:avLst/>
          </a:prstGeom>
        </p:spPr>
        <p:txBody>
          <a:bodyPr lIns="71280" rIns="71280" tIns="71280" bIns="71280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Автор, Тема ВКР, Е-mail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1879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79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jpe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www.postgresql.org/" TargetMode="External"/><Relationship Id="rId2" Type="http://schemas.openxmlformats.org/officeDocument/2006/relationships/hyperlink" Target="https://www.sqlalchemy.org/" TargetMode="External"/><Relationship Id="rId3" Type="http://schemas.openxmlformats.org/officeDocument/2006/relationships/hyperlink" Target="https://flask-sqlalchemy.palletsprojects.com/en/2.x/" TargetMode="External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hyperlink" Target="mailto:gdkalinin@edu.hse.ru" TargetMode="External"/><Relationship Id="rId3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Line 1"/>
          <p:cNvSpPr/>
          <p:nvPr/>
        </p:nvSpPr>
        <p:spPr>
          <a:xfrm flipV="1">
            <a:off x="3888720" y="601560"/>
            <a:ext cx="360" cy="1041480"/>
          </a:xfrm>
          <a:prstGeom prst="line">
            <a:avLst/>
          </a:prstGeom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2"/>
          <p:cNvSpPr/>
          <p:nvPr/>
        </p:nvSpPr>
        <p:spPr>
          <a:xfrm>
            <a:off x="2181960" y="2085840"/>
            <a:ext cx="6777360" cy="676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26640" rIns="26640" tIns="26640" bIns="26640" anchor="b"/>
          <a:p>
            <a:pPr algn="ctr">
              <a:lnSpc>
                <a:spcPct val="100000"/>
              </a:lnSpc>
            </a:pPr>
            <a:r>
              <a:rPr b="1" lang="ru-RU" sz="1800" spc="-1" strike="noStrike" cap="all">
                <a:solidFill>
                  <a:srgbClr val="002060"/>
                </a:solidFill>
                <a:latin typeface="Arial"/>
              </a:rPr>
              <a:t>СЕРВИС ДЛЯ ПОДДЕРЖКИ УЧЕБНОГО </a:t>
            </a:r>
            <a:r>
              <a:rPr b="1" lang="ru-RU" sz="1800" spc="-1" strike="noStrike" cap="all">
                <a:solidFill>
                  <a:srgbClr val="002060"/>
                </a:solidFill>
                <a:latin typeface="Arial"/>
              </a:rPr>
              <a:t>	</a:t>
            </a:r>
            <a:r>
              <a:rPr b="1" lang="ru-RU" sz="1800" spc="-1" strike="noStrike" cap="all">
                <a:solidFill>
                  <a:srgbClr val="002060"/>
                </a:solidFill>
                <a:latin typeface="Arial"/>
              </a:rPr>
              <a:t>ПРОЦЕССА ПО ДИСЦИПЛИНЕ «ИССЛЕДОВАНИЕ ОПЕРАЦИЙ»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2184120" y="457200"/>
            <a:ext cx="6912360" cy="465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26640" rIns="26640" tIns="26640" bIns="26640" anchor="ctr"/>
          <a:p>
            <a:pPr algn="ctr">
              <a:lnSpc>
                <a:spcPct val="100000"/>
              </a:lnSpc>
            </a:pPr>
            <a:r>
              <a:rPr b="0" lang="ru-RU" sz="1350" spc="-1" strike="noStrike">
                <a:solidFill>
                  <a:srgbClr val="000066"/>
                </a:solidFill>
                <a:latin typeface="Arial"/>
              </a:rPr>
              <a:t>Факультет компьютерных наук</a:t>
            </a:r>
            <a:br/>
            <a:r>
              <a:rPr b="0" lang="ru-RU" sz="1350" spc="-1" strike="noStrike">
                <a:solidFill>
                  <a:srgbClr val="000066"/>
                </a:solidFill>
                <a:latin typeface="Arial"/>
              </a:rPr>
              <a:t>Образовательная программа «Программная инженерия»</a:t>
            </a:r>
            <a:endParaRPr b="0" lang="ru-RU" sz="1350" spc="-1" strike="noStrike"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5139000" y="4630320"/>
            <a:ext cx="782640" cy="372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26640" rIns="26640" tIns="26640" bIns="26640" anchor="ctr"/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253957"/>
                </a:solidFill>
                <a:latin typeface="Segoe UI"/>
              </a:rPr>
              <a:t>Москва, 2021</a:t>
            </a:r>
            <a:endParaRPr b="0" lang="ru-RU" sz="1050" spc="-1" strike="noStrike">
              <a:latin typeface="Arial"/>
            </a:endParaRPr>
          </a:p>
        </p:txBody>
      </p:sp>
      <p:sp>
        <p:nvSpPr>
          <p:cNvPr id="229" name="CustomShape 5"/>
          <p:cNvSpPr/>
          <p:nvPr/>
        </p:nvSpPr>
        <p:spPr>
          <a:xfrm>
            <a:off x="2184120" y="1390320"/>
            <a:ext cx="6912360" cy="670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26640" rIns="26640" tIns="26640" bIns="26640" anchor="ctr"/>
          <a:p>
            <a:pPr algn="ctr">
              <a:lnSpc>
                <a:spcPct val="100000"/>
              </a:lnSpc>
            </a:pPr>
            <a:r>
              <a:rPr b="0" lang="ru-RU" sz="1350" spc="-1" strike="noStrike">
                <a:solidFill>
                  <a:srgbClr val="000066"/>
                </a:solidFill>
                <a:latin typeface="Arial"/>
              </a:rPr>
              <a:t>Отчет по преддипломной практике</a:t>
            </a:r>
            <a:endParaRPr b="0" lang="ru-RU" sz="13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3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350" spc="-1" strike="noStrike">
                <a:solidFill>
                  <a:srgbClr val="000066"/>
                </a:solidFill>
                <a:latin typeface="Arial"/>
              </a:rPr>
              <a:t>Подготовка ВКР по теме</a:t>
            </a:r>
            <a:endParaRPr b="0" lang="ru-RU" sz="1350" spc="-1" strike="noStrike">
              <a:latin typeface="Arial"/>
            </a:endParaRPr>
          </a:p>
        </p:txBody>
      </p:sp>
      <p:sp>
        <p:nvSpPr>
          <p:cNvPr id="230" name="CustomShape 6"/>
          <p:cNvSpPr/>
          <p:nvPr/>
        </p:nvSpPr>
        <p:spPr>
          <a:xfrm>
            <a:off x="5864760" y="2972880"/>
            <a:ext cx="3088440" cy="152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</a:pPr>
            <a:r>
              <a:rPr b="0" lang="ru-RU" sz="1200" spc="-1" strike="noStrike">
                <a:solidFill>
                  <a:srgbClr val="000066"/>
                </a:solidFill>
                <a:latin typeface="Arial"/>
              </a:rPr>
              <a:t>Выполнил студент группы БПИ17</a:t>
            </a:r>
            <a:r>
              <a:rPr b="0" lang="ru-RU" sz="1200" spc="-1" strike="noStrike">
                <a:solidFill>
                  <a:srgbClr val="002060"/>
                </a:solidFill>
                <a:latin typeface="Arial"/>
              </a:rPr>
              <a:t>5</a:t>
            </a:r>
            <a:endParaRPr b="0" lang="ru-RU" sz="1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ru-RU" sz="1200" spc="-1" strike="noStrike">
                <a:solidFill>
                  <a:srgbClr val="000066"/>
                </a:solidFill>
                <a:latin typeface="Arial"/>
              </a:rPr>
              <a:t>образовательной программы </a:t>
            </a:r>
            <a:endParaRPr b="0" lang="ru-RU" sz="1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ru-RU" sz="1200" spc="-1" strike="noStrike">
                <a:solidFill>
                  <a:srgbClr val="000066"/>
                </a:solidFill>
                <a:latin typeface="Arial"/>
              </a:rPr>
              <a:t>09.03.04 «Программная инженерия»</a:t>
            </a:r>
            <a:endParaRPr b="0" lang="ru-RU" sz="1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ru-RU" sz="1200" spc="-1" strike="noStrike">
                <a:solidFill>
                  <a:srgbClr val="002060"/>
                </a:solidFill>
                <a:latin typeface="Arial"/>
              </a:rPr>
              <a:t>Калинин Глеб Дмитриевич</a:t>
            </a:r>
            <a:endParaRPr b="0" lang="ru-RU" sz="1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ru-RU" sz="1200" spc="-1" strike="noStrike">
                <a:solidFill>
                  <a:srgbClr val="002060"/>
                </a:solidFill>
                <a:latin typeface="Arial"/>
              </a:rPr>
              <a:t>Руководитель: </a:t>
            </a:r>
            <a:endParaRPr b="0" lang="ru-RU" sz="1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ru-RU" sz="1200" spc="-1" strike="noStrike">
                <a:solidFill>
                  <a:srgbClr val="002060"/>
                </a:solidFill>
                <a:latin typeface="Arial"/>
              </a:rPr>
              <a:t>Доцент департамента программной инженерии факультета компьютерных наук, канд. Ф.-м. наук, </a:t>
            </a:r>
            <a:endParaRPr b="0" lang="ru-RU" sz="1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ru-RU" sz="1200" spc="-1" strike="noStrike">
                <a:solidFill>
                  <a:srgbClr val="002060"/>
                </a:solidFill>
                <a:latin typeface="Arial"/>
              </a:rPr>
              <a:t>Жукова Галина Николаевна</a:t>
            </a:r>
            <a:endParaRPr b="0" lang="ru-RU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8815680" y="4866840"/>
            <a:ext cx="285120" cy="282240"/>
          </a:xfrm>
          <a:prstGeom prst="rect">
            <a:avLst/>
          </a:prstGeom>
          <a:noFill/>
          <a:ln w="12600">
            <a:noFill/>
          </a:ln>
        </p:spPr>
        <p:txBody>
          <a:bodyPr lIns="71280" rIns="71280" tIns="71280" bIns="71280"/>
          <a:p>
            <a:pPr algn="ctr">
              <a:lnSpc>
                <a:spcPct val="100000"/>
              </a:lnSpc>
            </a:pPr>
            <a:fld id="{3227F579-4DCB-47D0-B2BA-5768EFCBA502}" type="slidenum">
              <a:rPr b="0" lang="ru-RU" sz="9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1043640" y="51480"/>
            <a:ext cx="8100000" cy="935640"/>
          </a:xfrm>
          <a:prstGeom prst="rect">
            <a:avLst/>
          </a:prstGeom>
          <a:noFill/>
          <a:ln w="12600">
            <a:noFill/>
          </a:ln>
        </p:spPr>
        <p:txBody>
          <a:bodyPr lIns="71280" rIns="71280" tIns="71280" bIns="71280" anchor="ctr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Выбор архитектурных решений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TextShape 3"/>
          <p:cNvSpPr txBox="1"/>
          <p:nvPr/>
        </p:nvSpPr>
        <p:spPr>
          <a:xfrm>
            <a:off x="2411640" y="4875840"/>
            <a:ext cx="6264360" cy="253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900" spc="-1" strike="noStrike">
                <a:solidFill>
                  <a:srgbClr val="002060"/>
                </a:solidFill>
                <a:latin typeface="Arial Narrow"/>
              </a:rPr>
              <a:t>Г. Д. Калинин, ВКР «Сервис для поддержки образовательного процесса по дисциплине «Исследование операций»»</a:t>
            </a:r>
            <a:endParaRPr b="0" lang="ru-RU" sz="900" spc="-1" strike="noStrike">
              <a:latin typeface="Times New Roman"/>
            </a:endParaRPr>
          </a:p>
        </p:txBody>
      </p:sp>
      <p:pic>
        <p:nvPicPr>
          <p:cNvPr id="274" name="Picture 2" descr=""/>
          <p:cNvPicPr/>
          <p:nvPr/>
        </p:nvPicPr>
        <p:blipFill>
          <a:blip r:embed="rId1"/>
          <a:stretch/>
        </p:blipFill>
        <p:spPr>
          <a:xfrm>
            <a:off x="1851120" y="1113480"/>
            <a:ext cx="5441400" cy="362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8815680" y="4866840"/>
            <a:ext cx="285120" cy="282240"/>
          </a:xfrm>
          <a:prstGeom prst="rect">
            <a:avLst/>
          </a:prstGeom>
          <a:noFill/>
          <a:ln w="12600">
            <a:noFill/>
          </a:ln>
        </p:spPr>
        <p:txBody>
          <a:bodyPr lIns="71280" rIns="71280" tIns="71280" bIns="71280"/>
          <a:p>
            <a:pPr algn="ctr">
              <a:lnSpc>
                <a:spcPct val="100000"/>
              </a:lnSpc>
            </a:pPr>
            <a:fld id="{DB32DE2F-4CB5-4ACC-9531-160FCC7017E5}" type="slidenum">
              <a:rPr b="0" lang="ru-RU" sz="9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1043640" y="51480"/>
            <a:ext cx="8100000" cy="935640"/>
          </a:xfrm>
          <a:prstGeom prst="rect">
            <a:avLst/>
          </a:prstGeom>
          <a:noFill/>
          <a:ln w="12600">
            <a:noFill/>
          </a:ln>
        </p:spPr>
        <p:txBody>
          <a:bodyPr lIns="71280" rIns="71280" tIns="71280" bIns="71280"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Выбор архитектурных решения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TextShape 3"/>
          <p:cNvSpPr txBox="1"/>
          <p:nvPr/>
        </p:nvSpPr>
        <p:spPr>
          <a:xfrm>
            <a:off x="2411640" y="4875840"/>
            <a:ext cx="6264360" cy="253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900" spc="-1" strike="noStrike">
                <a:solidFill>
                  <a:srgbClr val="002060"/>
                </a:solidFill>
                <a:latin typeface="Arial Narrow"/>
              </a:rPr>
              <a:t>Г. Д. Калинин, ВКР «Сервис для поддержки образовательного процесса по дисциплине «Исследование операций»»</a:t>
            </a:r>
            <a:endParaRPr b="0" lang="ru-RU" sz="900" spc="-1" strike="noStrike">
              <a:latin typeface="Times New Roman"/>
            </a:endParaRPr>
          </a:p>
        </p:txBody>
      </p:sp>
      <p:pic>
        <p:nvPicPr>
          <p:cNvPr id="278" name="Picture 2" descr=""/>
          <p:cNvPicPr/>
          <p:nvPr/>
        </p:nvPicPr>
        <p:blipFill>
          <a:blip r:embed="rId1"/>
          <a:stretch/>
        </p:blipFill>
        <p:spPr>
          <a:xfrm>
            <a:off x="1547640" y="1130760"/>
            <a:ext cx="5810040" cy="372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8815680" y="4866840"/>
            <a:ext cx="285120" cy="282240"/>
          </a:xfrm>
          <a:prstGeom prst="rect">
            <a:avLst/>
          </a:prstGeom>
          <a:noFill/>
          <a:ln w="12600">
            <a:noFill/>
          </a:ln>
        </p:spPr>
        <p:txBody>
          <a:bodyPr lIns="71280" rIns="71280" tIns="71280" bIns="71280"/>
          <a:p>
            <a:pPr algn="ctr">
              <a:lnSpc>
                <a:spcPct val="100000"/>
              </a:lnSpc>
            </a:pPr>
            <a:fld id="{5676AB6D-3640-48E2-A84B-B1138BD04C22}" type="slidenum">
              <a:rPr b="0" lang="ru-RU" sz="9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1043640" y="51480"/>
            <a:ext cx="8100000" cy="935640"/>
          </a:xfrm>
          <a:prstGeom prst="rect">
            <a:avLst/>
          </a:prstGeom>
          <a:noFill/>
          <a:ln w="12600">
            <a:noFill/>
          </a:ln>
        </p:spPr>
        <p:txBody>
          <a:bodyPr lIns="71280" rIns="71280" tIns="71280" bIns="71280"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Используемые алгоритмы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TextShape 3"/>
          <p:cNvSpPr txBox="1"/>
          <p:nvPr/>
        </p:nvSpPr>
        <p:spPr>
          <a:xfrm>
            <a:off x="251640" y="1131480"/>
            <a:ext cx="8712720" cy="3699000"/>
          </a:xfrm>
          <a:prstGeom prst="rect">
            <a:avLst/>
          </a:prstGeom>
          <a:noFill/>
          <a:ln w="12600">
            <a:noFill/>
          </a:ln>
        </p:spPr>
        <p:txBody>
          <a:bodyPr lIns="71280" rIns="71280" tIns="71280" bIns="71280"/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Для реализации генерации и решения задач линейного программирования были написаны/доработаны следующие методы и алгоритмы: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75000"/>
              <a:buFont typeface="Arial"/>
              <a:buAutoNum type="arabicPeriod"/>
            </a:pP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Алгоритм Грэхема, для генерации задач линейного программирование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75000"/>
              <a:buFont typeface="Arial"/>
              <a:buAutoNum type="arabicPeriod"/>
            </a:pP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Генерация задач для задач, решаемых симплекс-методом и методом Гомори программирование с использованием треугольной пирамиды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75000"/>
              <a:buFont typeface="Arial"/>
              <a:buAutoNum type="arabicPeriod"/>
            </a:pP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Методы генерации задач динамического программирования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75000"/>
              <a:buFont typeface="Arial"/>
              <a:buAutoNum type="arabicPeriod"/>
            </a:pP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Алгоритм решения задачи линейного программирования с использованием симплекс-метода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75000"/>
              <a:buFont typeface="Arial"/>
              <a:buAutoNum type="arabicPeriod"/>
            </a:pP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Алгоритм решения целочисленной задачи линейного программирования с использованием метода Гомори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75000"/>
              <a:buFont typeface="Arial"/>
              <a:buAutoNum type="arabicPeriod"/>
            </a:pP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Алгоритмы-стратегии для решения задачи Джонсона, задачи распределения инвестиций и задачи о замене оборудования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82" name="TextShape 4"/>
          <p:cNvSpPr txBox="1"/>
          <p:nvPr/>
        </p:nvSpPr>
        <p:spPr>
          <a:xfrm>
            <a:off x="2411640" y="4875840"/>
            <a:ext cx="6264360" cy="253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900" spc="-1" strike="noStrike">
                <a:solidFill>
                  <a:srgbClr val="002060"/>
                </a:solidFill>
                <a:latin typeface="Arial Narrow"/>
              </a:rPr>
              <a:t>Г. Д. Калинин, ВКР «Сервис для поддержки образовательного процесса по дисциплине «Исследование операций»»</a:t>
            </a:r>
            <a:endParaRPr b="0" lang="ru-RU" sz="900" spc="-1" strike="noStrike">
              <a:latin typeface="Times New Roman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1043640" y="51480"/>
            <a:ext cx="8100000" cy="935640"/>
          </a:xfrm>
          <a:prstGeom prst="rect">
            <a:avLst/>
          </a:prstGeom>
          <a:noFill/>
          <a:ln w="12600">
            <a:noFill/>
          </a:ln>
        </p:spPr>
        <p:txBody>
          <a:bodyPr lIns="71280" rIns="71280" tIns="71280" bIns="71280" anchor="ctr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13260"/>
                </a:solidFill>
                <a:latin typeface="Arial"/>
              </a:rPr>
              <a:t>ОПИСАНИЕ ВЫБРАННЫХ АЛГОРИТМОВ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296280" y="987480"/>
            <a:ext cx="8640720" cy="3816000"/>
          </a:xfrm>
          <a:prstGeom prst="rect">
            <a:avLst/>
          </a:prstGeom>
          <a:noFill/>
          <a:ln w="12600">
            <a:noFill/>
          </a:ln>
        </p:spPr>
        <p:txBody>
          <a:bodyPr lIns="71280" rIns="71280" tIns="71280" bIns="71280">
            <a:normAutofit/>
          </a:bodyPr>
          <a:p>
            <a:pPr>
              <a:lnSpc>
                <a:spcPct val="100000"/>
              </a:lnSpc>
              <a:spcBef>
                <a:spcPts val="1687"/>
              </a:spcBef>
              <a:spcAft>
                <a:spcPts val="601"/>
              </a:spcAft>
            </a:pPr>
            <a:r>
              <a:rPr b="0" i="1" lang="ru-RU" sz="1600" spc="-1" strike="noStrike">
                <a:solidFill>
                  <a:srgbClr val="003f82"/>
                </a:solidFill>
                <a:latin typeface="Arial"/>
              </a:rPr>
              <a:t>Реализованные алгоритмы генерации задач описаны в главе 2 ВКР, потому, здесь пройдёмся поверхностно по каждому.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  <a:p>
            <a:pPr marL="171360" indent="-171000">
              <a:lnSpc>
                <a:spcPct val="100000"/>
              </a:lnSpc>
              <a:spcBef>
                <a:spcPts val="1687"/>
              </a:spcBef>
              <a:spcAft>
                <a:spcPts val="601"/>
              </a:spcAft>
              <a:buClr>
                <a:srgbClr val="003f82"/>
              </a:buClr>
              <a:buSzPct val="75000"/>
              <a:buFont typeface="Arial"/>
              <a:buChar char="•"/>
            </a:pPr>
            <a:r>
              <a:rPr b="0" i="1" lang="ru-RU" sz="1200" spc="-1" strike="noStrike">
                <a:solidFill>
                  <a:srgbClr val="003f82"/>
                </a:solidFill>
                <a:latin typeface="Arial"/>
              </a:rPr>
              <a:t>Алгоритм Грэхема используется для построения выпуклого многоугольника – если в рамках генерации задачи линейного программирования выбрать незамкнутую фигуру, решений может оказаться бесконечное количество. В качестве целевой функции выбирается случайная прямая, находятся уравнения прямых и выбирается случайная точка внутри области, которая подставляется в каждое из уравнений, с учётом знака неравенств. </a:t>
            </a:r>
            <a:endParaRPr b="0" lang="ru-RU" sz="1200" spc="-1" strike="noStrike">
              <a:solidFill>
                <a:srgbClr val="000000"/>
              </a:solidFill>
              <a:latin typeface="Segoe UI"/>
            </a:endParaRPr>
          </a:p>
          <a:p>
            <a:pPr marL="171360" indent="-171000">
              <a:lnSpc>
                <a:spcPct val="100000"/>
              </a:lnSpc>
              <a:spcBef>
                <a:spcPts val="1687"/>
              </a:spcBef>
              <a:spcAft>
                <a:spcPts val="601"/>
              </a:spcAft>
              <a:buClr>
                <a:srgbClr val="003f82"/>
              </a:buClr>
              <a:buSzPct val="75000"/>
              <a:buFont typeface="Arial"/>
              <a:buChar char="•"/>
            </a:pPr>
            <a:r>
              <a:rPr b="0" i="1" lang="ru-RU" sz="1200" spc="-1" strike="noStrike">
                <a:solidFill>
                  <a:srgbClr val="003f82"/>
                </a:solidFill>
                <a:latin typeface="Arial"/>
              </a:rPr>
              <a:t>Для генерации задач, решаемых с помощью симплекс метода в трёхмерном пространстве выбираются 3 точки, находящихся на осях, и ещё одна, не принадлежащая ни одной из осей. После построение уравнений плоскости, рассчитываются знаки неравенств, с помощью промежуточных точек между вершинами, а целевой функцией выступает случайная точка построенной пирамиды.</a:t>
            </a:r>
            <a:endParaRPr b="0" lang="ru-RU" sz="1200" spc="-1" strike="noStrike">
              <a:solidFill>
                <a:srgbClr val="000000"/>
              </a:solidFill>
              <a:latin typeface="Segoe UI"/>
            </a:endParaRPr>
          </a:p>
          <a:p>
            <a:pPr marL="171360" indent="-171000">
              <a:lnSpc>
                <a:spcPct val="100000"/>
              </a:lnSpc>
              <a:spcBef>
                <a:spcPts val="1687"/>
              </a:spcBef>
              <a:spcAft>
                <a:spcPts val="601"/>
              </a:spcAft>
              <a:buClr>
                <a:srgbClr val="003f82"/>
              </a:buClr>
              <a:buSzPct val="75000"/>
              <a:buFont typeface="Arial"/>
              <a:buChar char="•"/>
            </a:pPr>
            <a:r>
              <a:rPr b="0" i="1" lang="ru-RU" sz="1200" spc="-1" strike="noStrike">
                <a:solidFill>
                  <a:srgbClr val="003f82"/>
                </a:solidFill>
                <a:latin typeface="Arial"/>
              </a:rPr>
              <a:t>Для генерации задач, решаемых с помощью метода Гомори (т.е. оптимизация до целочисленных значений) выбираются 2 точки на осях с целочисленными координатами, 1 в начале координат, и 1 точка с вещественной координатой, и целевая функция берётся из координаты вещественной вершины путём умножения. Таким образом, задача всегда пройдёт минимум 1 цикл упрощения.</a:t>
            </a:r>
            <a:endParaRPr b="0" lang="ru-RU" sz="1200" spc="-1" strike="noStrike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00000"/>
              </a:lnSpc>
              <a:spcBef>
                <a:spcPts val="1687"/>
              </a:spcBef>
              <a:spcAft>
                <a:spcPts val="601"/>
              </a:spcAft>
            </a:pPr>
            <a:endParaRPr b="0" lang="ru-RU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85" name="TextShape 3"/>
          <p:cNvSpPr txBox="1"/>
          <p:nvPr/>
        </p:nvSpPr>
        <p:spPr>
          <a:xfrm>
            <a:off x="8815680" y="4866840"/>
            <a:ext cx="285120" cy="282240"/>
          </a:xfrm>
          <a:prstGeom prst="rect">
            <a:avLst/>
          </a:prstGeom>
          <a:noFill/>
          <a:ln w="12600">
            <a:noFill/>
          </a:ln>
        </p:spPr>
        <p:txBody>
          <a:bodyPr lIns="71280" rIns="71280" tIns="71280" bIns="71280"/>
          <a:p>
            <a:pPr algn="ctr">
              <a:lnSpc>
                <a:spcPct val="100000"/>
              </a:lnSpc>
            </a:pPr>
            <a:fld id="{6976D9E1-E456-4B0E-8665-6F43D0EBA430}" type="slidenum">
              <a:rPr b="0" lang="ru-RU" sz="9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286" name="TextShape 4"/>
          <p:cNvSpPr txBox="1"/>
          <p:nvPr/>
        </p:nvSpPr>
        <p:spPr>
          <a:xfrm>
            <a:off x="2411640" y="4875840"/>
            <a:ext cx="6264360" cy="253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900" spc="-1" strike="noStrike">
                <a:solidFill>
                  <a:srgbClr val="002060"/>
                </a:solidFill>
                <a:latin typeface="Arial Narrow"/>
              </a:rPr>
              <a:t>Г. Д. Калинин, ВКР «Сервис для поддержки образовательного процесса по дисциплине «Исследование операций»»</a:t>
            </a:r>
            <a:endParaRPr b="0" lang="ru-RU" sz="900" spc="-1" strike="noStrike">
              <a:latin typeface="Times New Roman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8815680" y="4866840"/>
            <a:ext cx="285120" cy="282240"/>
          </a:xfrm>
          <a:prstGeom prst="rect">
            <a:avLst/>
          </a:prstGeom>
          <a:noFill/>
          <a:ln w="12600">
            <a:noFill/>
          </a:ln>
        </p:spPr>
        <p:txBody>
          <a:bodyPr lIns="71280" rIns="71280" tIns="71280" bIns="71280"/>
          <a:p>
            <a:pPr algn="ctr">
              <a:lnSpc>
                <a:spcPct val="100000"/>
              </a:lnSpc>
            </a:pPr>
            <a:fld id="{EA7CB879-581C-4303-A30F-18F624AE3CEE}" type="slidenum">
              <a:rPr b="0" lang="ru-RU" sz="9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2411640" y="4875840"/>
            <a:ext cx="6264360" cy="253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900" spc="-1" strike="noStrike">
                <a:solidFill>
                  <a:srgbClr val="002060"/>
                </a:solidFill>
                <a:latin typeface="Arial Narrow"/>
              </a:rPr>
              <a:t>Г. Д. Калинин, ВКР «Сервис для поддержки образовательного процесса по дисциплине «Исследование операций»»</a:t>
            </a:r>
            <a:endParaRPr b="0" lang="ru-RU" sz="900" spc="-1" strike="noStrike">
              <a:latin typeface="Times New Roman"/>
            </a:endParaRPr>
          </a:p>
        </p:txBody>
      </p:sp>
      <p:sp>
        <p:nvSpPr>
          <p:cNvPr id="289" name="TextShape 3"/>
          <p:cNvSpPr txBox="1"/>
          <p:nvPr/>
        </p:nvSpPr>
        <p:spPr>
          <a:xfrm>
            <a:off x="1043640" y="51480"/>
            <a:ext cx="8100000" cy="935640"/>
          </a:xfrm>
          <a:prstGeom prst="rect">
            <a:avLst/>
          </a:prstGeom>
          <a:noFill/>
          <a:ln w="12600">
            <a:noFill/>
          </a:ln>
        </p:spPr>
        <p:txBody>
          <a:bodyPr lIns="71280" rIns="71280" tIns="71280" bIns="71280"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13260"/>
                </a:solidFill>
                <a:latin typeface="Arial"/>
              </a:rPr>
              <a:t>Технологии и инструменты реализации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0" name="Picture 2" descr=""/>
          <p:cNvPicPr/>
          <p:nvPr/>
        </p:nvPicPr>
        <p:blipFill>
          <a:blip r:embed="rId1"/>
          <a:stretch/>
        </p:blipFill>
        <p:spPr>
          <a:xfrm>
            <a:off x="1648800" y="1491480"/>
            <a:ext cx="843120" cy="843120"/>
          </a:xfrm>
          <a:prstGeom prst="rect">
            <a:avLst/>
          </a:prstGeom>
          <a:ln>
            <a:noFill/>
          </a:ln>
        </p:spPr>
      </p:pic>
      <p:pic>
        <p:nvPicPr>
          <p:cNvPr id="291" name="Picture 4" descr=""/>
          <p:cNvPicPr/>
          <p:nvPr/>
        </p:nvPicPr>
        <p:blipFill>
          <a:blip r:embed="rId2"/>
          <a:stretch/>
        </p:blipFill>
        <p:spPr>
          <a:xfrm>
            <a:off x="3348000" y="885240"/>
            <a:ext cx="1000080" cy="1000080"/>
          </a:xfrm>
          <a:prstGeom prst="rect">
            <a:avLst/>
          </a:prstGeom>
          <a:ln>
            <a:noFill/>
          </a:ln>
        </p:spPr>
      </p:pic>
      <p:pic>
        <p:nvPicPr>
          <p:cNvPr id="292" name="Picture 6" descr=""/>
          <p:cNvPicPr/>
          <p:nvPr/>
        </p:nvPicPr>
        <p:blipFill>
          <a:blip r:embed="rId3"/>
          <a:stretch/>
        </p:blipFill>
        <p:spPr>
          <a:xfrm>
            <a:off x="5632560" y="1523520"/>
            <a:ext cx="996480" cy="996480"/>
          </a:xfrm>
          <a:prstGeom prst="rect">
            <a:avLst/>
          </a:prstGeom>
          <a:ln>
            <a:noFill/>
          </a:ln>
        </p:spPr>
      </p:pic>
      <p:sp>
        <p:nvSpPr>
          <p:cNvPr id="293" name="CustomShape 4"/>
          <p:cNvSpPr/>
          <p:nvPr/>
        </p:nvSpPr>
        <p:spPr>
          <a:xfrm>
            <a:off x="4419720" y="24192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5"/>
          <p:cNvSpPr/>
          <p:nvPr/>
        </p:nvSpPr>
        <p:spPr>
          <a:xfrm>
            <a:off x="4572000" y="25718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6"/>
          <p:cNvSpPr/>
          <p:nvPr/>
        </p:nvSpPr>
        <p:spPr>
          <a:xfrm>
            <a:off x="4724280" y="27241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6" name="Picture 14" descr=""/>
          <p:cNvPicPr/>
          <p:nvPr/>
        </p:nvPicPr>
        <p:blipFill>
          <a:blip r:embed="rId4"/>
          <a:stretch/>
        </p:blipFill>
        <p:spPr>
          <a:xfrm>
            <a:off x="2699640" y="3071160"/>
            <a:ext cx="1559880" cy="935640"/>
          </a:xfrm>
          <a:prstGeom prst="rect">
            <a:avLst/>
          </a:prstGeom>
          <a:ln>
            <a:noFill/>
          </a:ln>
        </p:spPr>
      </p:pic>
      <p:pic>
        <p:nvPicPr>
          <p:cNvPr id="297" name="Picture 16" descr=""/>
          <p:cNvPicPr/>
          <p:nvPr/>
        </p:nvPicPr>
        <p:blipFill>
          <a:blip r:embed="rId5"/>
          <a:stretch/>
        </p:blipFill>
        <p:spPr>
          <a:xfrm>
            <a:off x="5724000" y="3027960"/>
            <a:ext cx="1600200" cy="1779480"/>
          </a:xfrm>
          <a:prstGeom prst="rect">
            <a:avLst/>
          </a:prstGeom>
          <a:ln>
            <a:noFill/>
          </a:ln>
        </p:spPr>
      </p:pic>
      <p:pic>
        <p:nvPicPr>
          <p:cNvPr id="298" name="Picture 18" descr=""/>
          <p:cNvPicPr/>
          <p:nvPr/>
        </p:nvPicPr>
        <p:blipFill>
          <a:blip r:embed="rId6"/>
          <a:stretch/>
        </p:blipFill>
        <p:spPr>
          <a:xfrm>
            <a:off x="827640" y="3024360"/>
            <a:ext cx="1491120" cy="1491120"/>
          </a:xfrm>
          <a:prstGeom prst="rect">
            <a:avLst/>
          </a:prstGeom>
          <a:ln>
            <a:noFill/>
          </a:ln>
        </p:spPr>
      </p:pic>
      <p:pic>
        <p:nvPicPr>
          <p:cNvPr id="299" name="Picture 20" descr=""/>
          <p:cNvPicPr/>
          <p:nvPr/>
        </p:nvPicPr>
        <p:blipFill>
          <a:blip r:embed="rId7"/>
          <a:stretch/>
        </p:blipFill>
        <p:spPr>
          <a:xfrm>
            <a:off x="7282080" y="2498040"/>
            <a:ext cx="1446120" cy="566280"/>
          </a:xfrm>
          <a:prstGeom prst="rect">
            <a:avLst/>
          </a:prstGeom>
          <a:ln>
            <a:noFill/>
          </a:ln>
        </p:spPr>
      </p:pic>
      <p:pic>
        <p:nvPicPr>
          <p:cNvPr id="300" name="Picture 22" descr=""/>
          <p:cNvPicPr/>
          <p:nvPr/>
        </p:nvPicPr>
        <p:blipFill>
          <a:blip r:embed="rId8"/>
          <a:stretch/>
        </p:blipFill>
        <p:spPr>
          <a:xfrm>
            <a:off x="4050360" y="2050920"/>
            <a:ext cx="1321920" cy="935640"/>
          </a:xfrm>
          <a:prstGeom prst="rect">
            <a:avLst/>
          </a:prstGeom>
          <a:ln>
            <a:noFill/>
          </a:ln>
        </p:spPr>
      </p:pic>
      <p:pic>
        <p:nvPicPr>
          <p:cNvPr id="301" name="Picture 24" descr=""/>
          <p:cNvPicPr/>
          <p:nvPr/>
        </p:nvPicPr>
        <p:blipFill>
          <a:blip r:embed="rId9"/>
          <a:stretch/>
        </p:blipFill>
        <p:spPr>
          <a:xfrm>
            <a:off x="6361920" y="906480"/>
            <a:ext cx="2314080" cy="606600"/>
          </a:xfrm>
          <a:prstGeom prst="rect">
            <a:avLst/>
          </a:prstGeom>
          <a:ln>
            <a:noFill/>
          </a:ln>
        </p:spPr>
      </p:pic>
      <p:pic>
        <p:nvPicPr>
          <p:cNvPr id="302" name="Рисунок 8" descr=""/>
          <p:cNvPicPr/>
          <p:nvPr/>
        </p:nvPicPr>
        <p:blipFill>
          <a:blip r:embed="rId10"/>
          <a:stretch/>
        </p:blipFill>
        <p:spPr>
          <a:xfrm>
            <a:off x="503640" y="1966680"/>
            <a:ext cx="647280" cy="55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8815680" y="4866840"/>
            <a:ext cx="285120" cy="282240"/>
          </a:xfrm>
          <a:prstGeom prst="rect">
            <a:avLst/>
          </a:prstGeom>
          <a:noFill/>
          <a:ln w="12600">
            <a:noFill/>
          </a:ln>
        </p:spPr>
        <p:txBody>
          <a:bodyPr lIns="71280" rIns="71280" tIns="71280" bIns="71280"/>
          <a:p>
            <a:pPr algn="ctr">
              <a:lnSpc>
                <a:spcPct val="100000"/>
              </a:lnSpc>
            </a:pPr>
            <a:fld id="{273EF442-3B54-4134-A529-049780894F7E}" type="slidenum">
              <a:rPr b="0" lang="ru-RU" sz="9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304" name="TextShape 2"/>
          <p:cNvSpPr txBox="1"/>
          <p:nvPr/>
        </p:nvSpPr>
        <p:spPr>
          <a:xfrm>
            <a:off x="1043640" y="51480"/>
            <a:ext cx="8100000" cy="935640"/>
          </a:xfrm>
          <a:prstGeom prst="rect">
            <a:avLst/>
          </a:prstGeom>
          <a:noFill/>
          <a:ln w="12600">
            <a:noFill/>
          </a:ln>
        </p:spPr>
        <p:txBody>
          <a:bodyPr lIns="71280" rIns="71280" tIns="71280" bIns="71280"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Реализация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TextShape 3"/>
          <p:cNvSpPr txBox="1"/>
          <p:nvPr/>
        </p:nvSpPr>
        <p:spPr>
          <a:xfrm>
            <a:off x="2411640" y="4875840"/>
            <a:ext cx="6264360" cy="253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900" spc="-1" strike="noStrike">
                <a:solidFill>
                  <a:srgbClr val="002060"/>
                </a:solidFill>
                <a:latin typeface="Arial Narrow"/>
              </a:rPr>
              <a:t>Г. Д. Калинин, ВКР «Сервис для поддержки образовательного процесса по дисциплине «Исследование операций»»</a:t>
            </a:r>
            <a:endParaRPr b="0" lang="ru-RU" sz="900" spc="-1" strike="noStrike">
              <a:latin typeface="Times New Roman"/>
            </a:endParaRPr>
          </a:p>
        </p:txBody>
      </p:sp>
      <p:pic>
        <p:nvPicPr>
          <p:cNvPr id="306" name="" descr=""/>
          <p:cNvPicPr/>
          <p:nvPr/>
        </p:nvPicPr>
        <p:blipFill>
          <a:blip r:embed="rId1"/>
          <a:stretch/>
        </p:blipFill>
        <p:spPr>
          <a:xfrm>
            <a:off x="2664000" y="1080000"/>
            <a:ext cx="4320000" cy="383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8815680" y="4866840"/>
            <a:ext cx="285120" cy="282240"/>
          </a:xfrm>
          <a:prstGeom prst="rect">
            <a:avLst/>
          </a:prstGeom>
          <a:noFill/>
          <a:ln w="12600">
            <a:noFill/>
          </a:ln>
        </p:spPr>
        <p:txBody>
          <a:bodyPr lIns="71280" rIns="71280" tIns="71280" bIns="71280"/>
          <a:p>
            <a:pPr algn="ctr">
              <a:lnSpc>
                <a:spcPct val="100000"/>
              </a:lnSpc>
            </a:pPr>
            <a:fld id="{F9B5FBA4-A90C-4675-A421-8E7A4ACA3DDB}" type="slidenum">
              <a:rPr b="0" lang="ru-RU" sz="9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308" name="TextShape 2"/>
          <p:cNvSpPr txBox="1"/>
          <p:nvPr/>
        </p:nvSpPr>
        <p:spPr>
          <a:xfrm>
            <a:off x="1043640" y="51480"/>
            <a:ext cx="8100000" cy="935640"/>
          </a:xfrm>
          <a:prstGeom prst="rect">
            <a:avLst/>
          </a:prstGeom>
          <a:noFill/>
          <a:ln w="12600">
            <a:noFill/>
          </a:ln>
        </p:spPr>
        <p:txBody>
          <a:bodyPr lIns="71280" rIns="71280" tIns="71280" bIns="71280"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Основные результаты практики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TextShape 3"/>
          <p:cNvSpPr txBox="1"/>
          <p:nvPr/>
        </p:nvSpPr>
        <p:spPr>
          <a:xfrm>
            <a:off x="251640" y="1131480"/>
            <a:ext cx="8712720" cy="3699000"/>
          </a:xfrm>
          <a:prstGeom prst="rect">
            <a:avLst/>
          </a:prstGeom>
          <a:noFill/>
          <a:ln w="12600">
            <a:noFill/>
          </a:ln>
        </p:spPr>
        <p:txBody>
          <a:bodyPr lIns="71280" rIns="71280" tIns="71280" bIns="71280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В процессе практики было выполнено: 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75000"/>
              <a:buFont typeface="Arial"/>
              <a:buAutoNum type="arabicPeriod"/>
            </a:pP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Проведён анализ предметной области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75000"/>
              <a:buFont typeface="Arial"/>
              <a:buAutoNum type="arabicPeriod"/>
            </a:pP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Проведён обзор существующих аналогов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75000"/>
              <a:buFont typeface="Arial"/>
              <a:buAutoNum type="arabicPeriod"/>
            </a:pP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Выбраны архитектурные решения для разработки сервиса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75000"/>
              <a:buFont typeface="Arial"/>
              <a:buAutoNum type="arabicPeriod"/>
            </a:pP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Выбран технологический стек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75000"/>
              <a:buFont typeface="Arial"/>
              <a:buAutoNum type="arabicPeriod"/>
            </a:pP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Спроектирована архитектура приложения 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75000"/>
              <a:buFont typeface="Arial"/>
              <a:buAutoNum type="arabicPeriod"/>
            </a:pP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Разработаны и описаны основные процессы в виде диаграммы прецедентов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75000"/>
              <a:buFont typeface="Arial"/>
              <a:buAutoNum type="arabicPeriod"/>
            </a:pP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Выбраны и разработаны алгоритмы генерации и решения задач линейного и динамического программирования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75000"/>
              <a:buFont typeface="Arial"/>
              <a:buAutoNum type="arabicPeriod"/>
            </a:pP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Спроектирована база данных сервиса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75000"/>
              <a:buFont typeface="Arial"/>
              <a:buAutoNum type="arabicPeriod"/>
            </a:pP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Реализована сервисная часть сервиса на 80%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75000"/>
              <a:buFont typeface="Arial"/>
              <a:buAutoNum type="arabicPeriod"/>
            </a:pP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Спроектирована клиентская часть сервиса, реализована на 40% </a:t>
            </a: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	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75000"/>
              <a:buFont typeface="Arial"/>
              <a:buAutoNum type="arabicPeriod"/>
            </a:pP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Текст ВКР подготовлен на 80%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10" name="TextShape 4"/>
          <p:cNvSpPr txBox="1"/>
          <p:nvPr/>
        </p:nvSpPr>
        <p:spPr>
          <a:xfrm>
            <a:off x="2411640" y="4875840"/>
            <a:ext cx="6264360" cy="253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900" spc="-1" strike="noStrike">
                <a:solidFill>
                  <a:srgbClr val="002060"/>
                </a:solidFill>
                <a:latin typeface="Arial Narrow"/>
              </a:rPr>
              <a:t>Г. Д. Калинин, ВКР «Сервис для поддержки образовательного процесса по дисциплине «Исследование операций»»</a:t>
            </a:r>
            <a:endParaRPr b="0" lang="ru-RU" sz="900" spc="-1" strike="noStrike">
              <a:latin typeface="Times New Roman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8815680" y="4866840"/>
            <a:ext cx="285120" cy="282240"/>
          </a:xfrm>
          <a:prstGeom prst="rect">
            <a:avLst/>
          </a:prstGeom>
          <a:noFill/>
          <a:ln w="12600">
            <a:noFill/>
          </a:ln>
        </p:spPr>
        <p:txBody>
          <a:bodyPr lIns="71280" rIns="71280" tIns="71280" bIns="71280"/>
          <a:p>
            <a:pPr algn="ctr">
              <a:lnSpc>
                <a:spcPct val="100000"/>
              </a:lnSpc>
            </a:pPr>
            <a:fld id="{ADD76FB6-DA6F-49D1-B7CD-82A4690EBA7C}" type="slidenum">
              <a:rPr b="0" lang="ru-RU" sz="9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312" name="TextShape 2"/>
          <p:cNvSpPr txBox="1"/>
          <p:nvPr/>
        </p:nvSpPr>
        <p:spPr>
          <a:xfrm>
            <a:off x="1043640" y="51480"/>
            <a:ext cx="8100000" cy="935640"/>
          </a:xfrm>
          <a:prstGeom prst="rect">
            <a:avLst/>
          </a:prstGeom>
          <a:noFill/>
          <a:ln w="12600">
            <a:noFill/>
          </a:ln>
        </p:spPr>
        <p:txBody>
          <a:bodyPr lIns="71280" rIns="71280" tIns="71280" bIns="71280"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Готовность текста ВКР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TextShape 3"/>
          <p:cNvSpPr txBox="1"/>
          <p:nvPr/>
        </p:nvSpPr>
        <p:spPr>
          <a:xfrm>
            <a:off x="251640" y="1131480"/>
            <a:ext cx="8712720" cy="3699000"/>
          </a:xfrm>
          <a:prstGeom prst="rect">
            <a:avLst/>
          </a:prstGeom>
          <a:noFill/>
          <a:ln w="12600">
            <a:noFill/>
          </a:ln>
        </p:spPr>
        <p:txBody>
          <a:bodyPr lIns="71280" rIns="71280" tIns="71280" bIns="71280"/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Готовность текста ВКР: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  <a:p>
            <a:pPr marL="285840" indent="-285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Глава 1: 100%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  <a:p>
            <a:pPr marL="285840" indent="-285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Глава 2: 70%. Необходимо дописать алгоритмы, используемые для решения задач.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  <a:p>
            <a:pPr marL="285840" indent="-285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Глава 3: 40%. Необходимо добавить структуру кода серверной и клиентской части после окончания разработки, а также реализацию алгоритмов из главы 2.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  <a:p>
            <a:pPr marL="285840" indent="-285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Приложение А (Техническое задание): 100%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  <a:p>
            <a:pPr marL="285840" indent="-285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Приложения Б, В и Г не выполнены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14" name="TextShape 4"/>
          <p:cNvSpPr txBox="1"/>
          <p:nvPr/>
        </p:nvSpPr>
        <p:spPr>
          <a:xfrm>
            <a:off x="2411640" y="4875840"/>
            <a:ext cx="6264360" cy="253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900" spc="-1" strike="noStrike">
                <a:solidFill>
                  <a:srgbClr val="002060"/>
                </a:solidFill>
                <a:latin typeface="Arial Narrow"/>
              </a:rPr>
              <a:t>Г. Д. Калинин, ВКР «Сервис для поддержки образовательного процесса по дисциплине «Исследование операций»»</a:t>
            </a:r>
            <a:endParaRPr b="0" lang="ru-RU" sz="900" spc="-1" strike="noStrike">
              <a:latin typeface="Times New Roman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8815680" y="4866840"/>
            <a:ext cx="285120" cy="282240"/>
          </a:xfrm>
          <a:prstGeom prst="rect">
            <a:avLst/>
          </a:prstGeom>
          <a:noFill/>
          <a:ln w="12600">
            <a:noFill/>
          </a:ln>
        </p:spPr>
        <p:txBody>
          <a:bodyPr lIns="71280" rIns="71280" tIns="71280" bIns="71280"/>
          <a:p>
            <a:pPr algn="ctr">
              <a:lnSpc>
                <a:spcPct val="100000"/>
              </a:lnSpc>
            </a:pPr>
            <a:fld id="{470E778A-65C0-4E93-A393-0214B5BB2914}" type="slidenum">
              <a:rPr b="0" lang="ru-RU" sz="9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1043640" y="51480"/>
            <a:ext cx="8100000" cy="935640"/>
          </a:xfrm>
          <a:prstGeom prst="rect">
            <a:avLst/>
          </a:prstGeom>
          <a:noFill/>
          <a:ln w="12600">
            <a:noFill/>
          </a:ln>
        </p:spPr>
        <p:txBody>
          <a:bodyPr lIns="71280" rIns="71280" tIns="71280" bIns="71280"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Ожидаем от ВКР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TextShape 3"/>
          <p:cNvSpPr txBox="1"/>
          <p:nvPr/>
        </p:nvSpPr>
        <p:spPr>
          <a:xfrm>
            <a:off x="2339640" y="1779840"/>
            <a:ext cx="4104000" cy="2835000"/>
          </a:xfrm>
          <a:prstGeom prst="rect">
            <a:avLst/>
          </a:prstGeom>
          <a:noFill/>
          <a:ln w="12600">
            <a:noFill/>
          </a:ln>
        </p:spPr>
        <p:txBody>
          <a:bodyPr lIns="71280" rIns="71280" tIns="71280" bIns="7128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Основная практическая значимость работы – использование в рамках дисциплины «Исследование операций». Сервис разрабатывается под руководством лектора дисциплины Жуковой Галины Николаевной.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18" name="TextShape 4"/>
          <p:cNvSpPr txBox="1"/>
          <p:nvPr/>
        </p:nvSpPr>
        <p:spPr>
          <a:xfrm>
            <a:off x="2411640" y="4875840"/>
            <a:ext cx="6264360" cy="253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900" spc="-1" strike="noStrike">
                <a:solidFill>
                  <a:srgbClr val="002060"/>
                </a:solidFill>
                <a:latin typeface="Arial Narrow"/>
              </a:rPr>
              <a:t>Г. Д. Калинин, ВКР «Сервис для поддержки образовательного процесса по дисциплине «Исследование операций»»</a:t>
            </a:r>
            <a:endParaRPr b="0" lang="ru-RU" sz="900" spc="-1" strike="noStrike">
              <a:latin typeface="Times New Roman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8815680" y="4866840"/>
            <a:ext cx="285120" cy="282240"/>
          </a:xfrm>
          <a:prstGeom prst="rect">
            <a:avLst/>
          </a:prstGeom>
          <a:noFill/>
          <a:ln w="12600">
            <a:noFill/>
          </a:ln>
        </p:spPr>
        <p:txBody>
          <a:bodyPr lIns="71280" rIns="71280" tIns="71280" bIns="71280"/>
          <a:p>
            <a:pPr algn="ctr">
              <a:lnSpc>
                <a:spcPct val="100000"/>
              </a:lnSpc>
            </a:pPr>
            <a:fld id="{D2477098-5A87-473F-9EA9-2E0600CD4CB3}" type="slidenum">
              <a:rPr b="0" lang="ru-RU" sz="9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1043640" y="51480"/>
            <a:ext cx="8100000" cy="935640"/>
          </a:xfrm>
          <a:prstGeom prst="rect">
            <a:avLst/>
          </a:prstGeom>
          <a:noFill/>
          <a:ln w="12600">
            <a:noFill/>
          </a:ln>
        </p:spPr>
        <p:txBody>
          <a:bodyPr lIns="71280" rIns="71280" tIns="71280" bIns="71280"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Список использованных источников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TextShape 3"/>
          <p:cNvSpPr txBox="1"/>
          <p:nvPr/>
        </p:nvSpPr>
        <p:spPr>
          <a:xfrm>
            <a:off x="251640" y="1131480"/>
            <a:ext cx="8712720" cy="3699000"/>
          </a:xfrm>
          <a:prstGeom prst="rect">
            <a:avLst/>
          </a:prstGeom>
          <a:noFill/>
          <a:ln w="12600">
            <a:noFill/>
          </a:ln>
        </p:spPr>
        <p:txBody>
          <a:bodyPr lIns="71280" rIns="71280" tIns="71280" bIns="71280">
            <a:normAutofit/>
          </a:bodyPr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75000"/>
              <a:buFont typeface="Arial"/>
              <a:buAutoNum type="arabicPeriod"/>
            </a:pP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Про токены, JSON Web Tokens (JWT), аутентификацию и авторизацию. Token-Based Authentication(JWT) [Электронный ресурс]. – Режим доступа : https://gist.github.com/zmts/802dc9c3510d79fd40f9dc38a12bccfc, свободный. 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75000"/>
              <a:buFont typeface="Arial"/>
              <a:buAutoNum type="arabicPeriod"/>
            </a:pP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How to structure your back-end application [Электронный ресурс] / N. Gerritsen. — Электрон. журн. — 2015. — Режим доступа: https://wecodetheweb.com/2015/05/28/how-to-structure-your-back-end-application/, свободный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75000"/>
              <a:buFont typeface="Arial"/>
              <a:buAutoNum type="arabicPeriod"/>
            </a:pP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React.js Documentation [Электронный ресурс]. – Режим доступа : https://reactjs.org/docs/hello-world.html, свободный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75000"/>
              <a:buFont typeface="Arial"/>
              <a:buAutoNum type="arabicPeriod"/>
            </a:pP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React Redux. [Электронный ресурс]// URL: https://react-redux.js.org (Дата обращения: 18.02.2021, режим доступа: свободный)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75000"/>
              <a:buFont typeface="Arial"/>
              <a:buAutoNum type="arabicPeriod"/>
            </a:pP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PostgreSQL, the world's most advanced open source database [Online] Available: </a:t>
            </a:r>
            <a:r>
              <a:rPr b="0" lang="ru-RU" sz="1600" spc="-1" strike="noStrike" u="sng">
                <a:solidFill>
                  <a:srgbClr val="0000ff"/>
                </a:solidFill>
                <a:uFillTx/>
                <a:latin typeface="Segoe UI"/>
                <a:hlinkClick r:id="rId1"/>
              </a:rPr>
              <a:t>https://www.postgresql.org/ </a:t>
            </a: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[Accessed Apr. 22, 2021]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75000"/>
              <a:buFont typeface="Arial"/>
              <a:buAutoNum type="arabicPeriod"/>
            </a:pP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SQLAlchemy - Python SQL toolkit and Object Relational Mapper that gives application developers the full power and flexibility of SQL [Online] Available: </a:t>
            </a:r>
            <a:r>
              <a:rPr b="0" lang="ru-RU" sz="1600" spc="-1" strike="noStrike" u="sng">
                <a:solidFill>
                  <a:srgbClr val="0000ff"/>
                </a:solidFill>
                <a:uFillTx/>
                <a:latin typeface="Segoe UI"/>
                <a:hlinkClick r:id="rId2"/>
              </a:rPr>
              <a:t>https://www.sqlalchemy.org/ </a:t>
            </a: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[Accessed Apr. 22, 2021]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75000"/>
              <a:buFont typeface="Arial"/>
              <a:buAutoNum type="arabicPeriod"/>
            </a:pP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Flask-SQLAlchemy extension for Flask that adds support for SQLAlchemy to your application [Online] Available: </a:t>
            </a:r>
            <a:r>
              <a:rPr b="0" lang="ru-RU" sz="1600" spc="-1" strike="noStrike" u="sng">
                <a:solidFill>
                  <a:srgbClr val="0000ff"/>
                </a:solidFill>
                <a:uFillTx/>
                <a:latin typeface="Segoe UI"/>
                <a:hlinkClick r:id="rId3"/>
              </a:rPr>
              <a:t>https://flask-sqlalchemy.palletsprojects.com/en/2.x/ </a:t>
            </a: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[Accessed Apr. 22, 2021]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75000"/>
              <a:buFont typeface="Arial"/>
              <a:buAutoNum type="arabicPeriod"/>
            </a:pP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Matousek, Jiri. Understanding and Using Linear Programming. Springer,</a:t>
            </a:r>
            <a:br/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2006.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75000"/>
              <a:buFont typeface="Arial"/>
              <a:buAutoNum type="arabicPeriod"/>
            </a:pP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Winston, Wayne L. Operations Research Applications and Algorithms.</a:t>
            </a:r>
            <a:br/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4th ed., Boston, Thomson/Brooks/Cole, 2004.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75000"/>
              <a:buFont typeface="Arial"/>
              <a:buAutoNum type="arabicPeriod"/>
            </a:pP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Bellman, Richard. Dynamic Programming. Dover Publications, 2003.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75000"/>
              <a:buFont typeface="Arial"/>
              <a:buAutoNum type="arabicPeriod"/>
            </a:pP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I.A. Posov. “Automated task generation.” Computer tools in education,</a:t>
            </a:r>
            <a:br/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№1, pp. 54–62, 2007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75000"/>
              <a:buFont typeface="Arial"/>
              <a:buAutoNum type="arabicPeriod"/>
            </a:pP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M. Fridenfalk. “System for Automatic Generation of Examination Papers</a:t>
            </a:r>
            <a:br/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in Discrete Mathematics.” International Association for Development of</a:t>
            </a:r>
            <a:br/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the Information Society, pp. 365–368, 2013.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22" name="TextShape 4"/>
          <p:cNvSpPr txBox="1"/>
          <p:nvPr/>
        </p:nvSpPr>
        <p:spPr>
          <a:xfrm>
            <a:off x="2411640" y="4875840"/>
            <a:ext cx="6264360" cy="253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900" spc="-1" strike="noStrike">
                <a:solidFill>
                  <a:srgbClr val="002060"/>
                </a:solidFill>
                <a:latin typeface="Arial Narrow"/>
              </a:rPr>
              <a:t>Г. Д. Калинин, ВКР «Сервис для поддержки образовательного процесса по дисциплине «Исследование операций»»</a:t>
            </a:r>
            <a:endParaRPr b="0" lang="ru-RU" sz="900" spc="-1" strike="noStrike">
              <a:latin typeface="Times New Roman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1334520" y="4811400"/>
            <a:ext cx="3107160" cy="184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119"/>
              </a:spcBef>
            </a:pPr>
            <a:r>
              <a:rPr b="0" lang="ru-RU" sz="600" spc="-1" strike="noStrike">
                <a:solidFill>
                  <a:srgbClr val="ffffff"/>
                </a:solidFill>
                <a:latin typeface="Segoe UI"/>
              </a:rPr>
              <a:t>Высшая школа экономики, Москва, 2020</a:t>
            </a:r>
            <a:endParaRPr b="0" lang="ru-RU" sz="6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6238080" y="1692000"/>
            <a:ext cx="1307160" cy="661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ru-RU" sz="3750" spc="-1" strike="noStrike">
                <a:solidFill>
                  <a:srgbClr val="ffffff"/>
                </a:solidFill>
                <a:latin typeface="Arial"/>
              </a:rPr>
              <a:t>фото</a:t>
            </a:r>
            <a:endParaRPr b="0" lang="ru-RU" sz="3750" spc="-1" strike="noStrike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6238080" y="2975400"/>
            <a:ext cx="1307160" cy="661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ru-RU" sz="3750" spc="-1" strike="noStrike">
                <a:solidFill>
                  <a:srgbClr val="ffffff"/>
                </a:solidFill>
                <a:latin typeface="Arial"/>
              </a:rPr>
              <a:t>фото</a:t>
            </a:r>
            <a:endParaRPr b="0" lang="ru-RU" sz="3750" spc="-1" strike="noStrike">
              <a:latin typeface="Arial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6238080" y="4193280"/>
            <a:ext cx="1307160" cy="661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ru-RU" sz="3750" spc="-1" strike="noStrike">
                <a:solidFill>
                  <a:srgbClr val="ffffff"/>
                </a:solidFill>
                <a:latin typeface="Arial"/>
              </a:rPr>
              <a:t>фото</a:t>
            </a:r>
            <a:endParaRPr b="0" lang="ru-RU" sz="3750" spc="-1" strike="noStrike">
              <a:latin typeface="Arial"/>
            </a:endParaRPr>
          </a:p>
        </p:txBody>
      </p:sp>
      <p:sp>
        <p:nvSpPr>
          <p:cNvPr id="235" name="TextShape 5"/>
          <p:cNvSpPr txBox="1"/>
          <p:nvPr/>
        </p:nvSpPr>
        <p:spPr>
          <a:xfrm>
            <a:off x="8815680" y="3482280"/>
            <a:ext cx="285120" cy="3051720"/>
          </a:xfrm>
          <a:prstGeom prst="rect">
            <a:avLst/>
          </a:prstGeom>
          <a:noFill/>
          <a:ln w="12600">
            <a:noFill/>
          </a:ln>
        </p:spPr>
        <p:txBody>
          <a:bodyPr lIns="68760" rIns="68760" tIns="34200" bIns="34200" anchor="ctr"/>
          <a:p>
            <a:pPr algn="ctr">
              <a:lnSpc>
                <a:spcPct val="100000"/>
              </a:lnSpc>
            </a:pPr>
            <a:fld id="{9881C3E0-1BB3-4870-B004-7A5363195B29}" type="slidenum">
              <a:rPr b="0" lang="ru-RU" sz="135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1350" spc="-1" strike="noStrike">
              <a:latin typeface="Times New Roman"/>
            </a:endParaRPr>
          </a:p>
        </p:txBody>
      </p:sp>
      <p:sp>
        <p:nvSpPr>
          <p:cNvPr id="236" name="TextShape 6"/>
          <p:cNvSpPr txBox="1"/>
          <p:nvPr/>
        </p:nvSpPr>
        <p:spPr>
          <a:xfrm>
            <a:off x="1000440" y="61920"/>
            <a:ext cx="8100000" cy="935640"/>
          </a:xfrm>
          <a:prstGeom prst="rect">
            <a:avLst/>
          </a:prstGeom>
          <a:noFill/>
          <a:ln w="12600">
            <a:noFill/>
          </a:ln>
        </p:spPr>
        <p:txBody>
          <a:bodyPr lIns="71280" rIns="71280" tIns="71280" bIns="71280"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Описание предметной области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TextShape 7"/>
          <p:cNvSpPr txBox="1"/>
          <p:nvPr/>
        </p:nvSpPr>
        <p:spPr>
          <a:xfrm>
            <a:off x="245160" y="1053000"/>
            <a:ext cx="3570840" cy="3699000"/>
          </a:xfrm>
          <a:prstGeom prst="rect">
            <a:avLst/>
          </a:prstGeom>
          <a:noFill/>
          <a:ln w="12600">
            <a:noFill/>
          </a:ln>
        </p:spPr>
        <p:txBody>
          <a:bodyPr lIns="71280" rIns="71280" tIns="71280" bIns="71280"/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В наше время обучение все больше связано с различными онлайн-сервисами – преподаватели хранят материалы лекций и семинаров в открытом доступе, выкладывают оценки на образовательных платформах — к примеру, LMS, и проводят промежуточный контроль и сдачу домашних работ с использованием, таких сервисов как Moodle.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38" name="TextShape 8"/>
          <p:cNvSpPr txBox="1"/>
          <p:nvPr/>
        </p:nvSpPr>
        <p:spPr>
          <a:xfrm>
            <a:off x="2411640" y="4875840"/>
            <a:ext cx="6264360" cy="253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900" spc="-1" strike="noStrike">
                <a:solidFill>
                  <a:srgbClr val="002060"/>
                </a:solidFill>
                <a:latin typeface="Arial Narrow"/>
              </a:rPr>
              <a:t>Г. Д. Калинин, ВКР «Сервис для поддержки образовательного процесса по дисциплине «Исследование операций»»</a:t>
            </a:r>
            <a:endParaRPr b="0" lang="ru-RU" sz="900" spc="-1" strike="noStrike">
              <a:latin typeface="Times New Roman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3777120" y="1080000"/>
            <a:ext cx="3263040" cy="2016000"/>
          </a:xfrm>
          <a:prstGeom prst="rect">
            <a:avLst/>
          </a:prstGeom>
          <a:ln>
            <a:noFill/>
          </a:ln>
        </p:spPr>
      </p:pic>
      <p:pic>
        <p:nvPicPr>
          <p:cNvPr id="240" name="" descr=""/>
          <p:cNvPicPr/>
          <p:nvPr/>
        </p:nvPicPr>
        <p:blipFill>
          <a:blip r:embed="rId2"/>
          <a:stretch/>
        </p:blipFill>
        <p:spPr>
          <a:xfrm>
            <a:off x="5616000" y="2951640"/>
            <a:ext cx="3168000" cy="178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2959920" y="3606840"/>
            <a:ext cx="3216960" cy="191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26640" rIns="26640" tIns="26640" bIns="26640" anchor="ctr"/>
          <a:p>
            <a:pPr algn="ctr">
              <a:lnSpc>
                <a:spcPct val="100000"/>
              </a:lnSpc>
            </a:pPr>
            <a:r>
              <a:rPr b="0" lang="ru-RU" sz="900" spc="-1" strike="noStrike">
                <a:solidFill>
                  <a:srgbClr val="ffffff"/>
                </a:solidFill>
                <a:latin typeface="Segoe UI"/>
              </a:rPr>
              <a:t>Название темы ВКР</a:t>
            </a:r>
            <a:endParaRPr b="0" lang="ru-RU" sz="900" spc="-1" strike="noStrike"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3678120" y="3133800"/>
            <a:ext cx="1622880" cy="326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26640" rIns="26640" tIns="26640" bIns="26640" anchor="ctr"/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ffffff"/>
                </a:solidFill>
                <a:latin typeface="Segoe UI"/>
              </a:rPr>
              <a:t>ФКН, ОП Программная инженерия</a:t>
            </a:r>
            <a:endParaRPr b="0" lang="ru-RU" sz="900" spc="-1" strike="noStrike">
              <a:latin typeface="Arial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3756960" y="3404160"/>
            <a:ext cx="1622880" cy="191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26640" rIns="26640" tIns="26640" bIns="26640" anchor="ctr"/>
          <a:p>
            <a:pPr algn="ctr">
              <a:lnSpc>
                <a:spcPct val="100000"/>
              </a:lnSpc>
            </a:pPr>
            <a:r>
              <a:rPr b="0" lang="ru-RU" sz="900" spc="-1" strike="noStrike">
                <a:solidFill>
                  <a:srgbClr val="ffffff"/>
                </a:solidFill>
                <a:latin typeface="Segoe UI"/>
              </a:rPr>
              <a:t>Имя Отчество Фамилия</a:t>
            </a:r>
            <a:endParaRPr b="0" lang="ru-RU" sz="900" spc="-1" strike="noStrike">
              <a:latin typeface="Arial"/>
            </a:endParaRPr>
          </a:p>
        </p:txBody>
      </p:sp>
      <p:pic>
        <p:nvPicPr>
          <p:cNvPr id="326" name="Изображение" descr=""/>
          <p:cNvPicPr/>
          <p:nvPr/>
        </p:nvPicPr>
        <p:blipFill>
          <a:blip r:embed="rId1"/>
          <a:stretch/>
        </p:blipFill>
        <p:spPr>
          <a:xfrm>
            <a:off x="3972600" y="1845000"/>
            <a:ext cx="1198080" cy="1158480"/>
          </a:xfrm>
          <a:prstGeom prst="rect">
            <a:avLst/>
          </a:prstGeom>
          <a:ln w="12600">
            <a:noFill/>
          </a:ln>
        </p:spPr>
      </p:pic>
      <p:sp>
        <p:nvSpPr>
          <p:cNvPr id="327" name="CustomShape 4"/>
          <p:cNvSpPr/>
          <p:nvPr/>
        </p:nvSpPr>
        <p:spPr>
          <a:xfrm>
            <a:off x="2959920" y="4786200"/>
            <a:ext cx="3216960" cy="191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26640" rIns="26640" tIns="26640" bIns="26640" anchor="ctr"/>
          <a:p>
            <a:pPr algn="ctr">
              <a:lnSpc>
                <a:spcPct val="100000"/>
              </a:lnSpc>
            </a:pPr>
            <a:r>
              <a:rPr b="0" lang="ru-RU" sz="900" spc="-1" strike="noStrike">
                <a:solidFill>
                  <a:srgbClr val="ffffff"/>
                </a:solidFill>
                <a:latin typeface="Segoe UI"/>
              </a:rPr>
              <a:t>Москва, 2021</a:t>
            </a:r>
            <a:endParaRPr b="0" lang="ru-RU" sz="900" spc="-1" strike="noStrike">
              <a:latin typeface="Arial"/>
            </a:endParaRPr>
          </a:p>
        </p:txBody>
      </p:sp>
      <p:sp>
        <p:nvSpPr>
          <p:cNvPr id="328" name="TextShape 5"/>
          <p:cNvSpPr txBox="1"/>
          <p:nvPr/>
        </p:nvSpPr>
        <p:spPr>
          <a:xfrm>
            <a:off x="8815680" y="4866840"/>
            <a:ext cx="285120" cy="282240"/>
          </a:xfrm>
          <a:prstGeom prst="rect">
            <a:avLst/>
          </a:prstGeom>
          <a:noFill/>
          <a:ln w="12600">
            <a:noFill/>
          </a:ln>
        </p:spPr>
        <p:txBody>
          <a:bodyPr lIns="71280" rIns="71280" tIns="71280" bIns="71280"/>
          <a:p>
            <a:pPr algn="ctr">
              <a:lnSpc>
                <a:spcPct val="100000"/>
              </a:lnSpc>
            </a:pPr>
            <a:fld id="{1060CED7-8262-4EE2-A18E-1B71273B5D61}" type="slidenum">
              <a:rPr b="0" lang="ru-RU" sz="9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329" name="TextShape 6"/>
          <p:cNvSpPr txBox="1"/>
          <p:nvPr/>
        </p:nvSpPr>
        <p:spPr>
          <a:xfrm>
            <a:off x="4644000" y="4657320"/>
            <a:ext cx="2288160" cy="350640"/>
          </a:xfrm>
          <a:prstGeom prst="rect">
            <a:avLst/>
          </a:prstGeom>
          <a:noFill/>
          <a:ln w="12600">
            <a:noFill/>
          </a:ln>
        </p:spPr>
        <p:txBody>
          <a:bodyPr lIns="71280" rIns="71280" tIns="71280" bIns="71280"/>
          <a:p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30" name="TextShape 7"/>
          <p:cNvSpPr txBox="1"/>
          <p:nvPr/>
        </p:nvSpPr>
        <p:spPr>
          <a:xfrm>
            <a:off x="3520080" y="843480"/>
            <a:ext cx="4392360" cy="1032840"/>
          </a:xfrm>
          <a:prstGeom prst="rect">
            <a:avLst/>
          </a:prstGeom>
          <a:noFill/>
          <a:ln w="12600">
            <a:noFill/>
          </a:ln>
        </p:spPr>
        <p:txBody>
          <a:bodyPr lIns="71280" rIns="71280" tIns="71280" bIns="71280"/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ru-RU" sz="1800" spc="-1" strike="noStrike">
                <a:solidFill>
                  <a:srgbClr val="013260"/>
                </a:solidFill>
                <a:latin typeface="Segoe UI"/>
              </a:rPr>
              <a:t>Спасибо за внимание! </a:t>
            </a:r>
            <a:endParaRPr b="0" lang="ru-RU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31" name="TextShape 8"/>
          <p:cNvSpPr txBox="1"/>
          <p:nvPr/>
        </p:nvSpPr>
        <p:spPr>
          <a:xfrm>
            <a:off x="3520080" y="2275560"/>
            <a:ext cx="4392360" cy="1032840"/>
          </a:xfrm>
          <a:prstGeom prst="rect">
            <a:avLst/>
          </a:prstGeom>
          <a:noFill/>
          <a:ln w="12600">
            <a:noFill/>
          </a:ln>
        </p:spPr>
        <p:txBody>
          <a:bodyPr lIns="71280" rIns="71280" tIns="71280" bIns="71280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ru-RU" sz="1800" spc="-1" strike="noStrike">
                <a:solidFill>
                  <a:srgbClr val="013260"/>
                </a:solidFill>
                <a:latin typeface="Segoe UI"/>
              </a:rPr>
              <a:t>Калинин Глеб Дмитриевич </a:t>
            </a:r>
            <a:endParaRPr b="0" lang="ru-RU" sz="1800" spc="-1" strike="noStrike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ru-RU" sz="1800" spc="-1" strike="noStrike" u="sng">
                <a:solidFill>
                  <a:srgbClr val="000080"/>
                </a:solidFill>
                <a:uFillTx/>
                <a:latin typeface="Segoe UI"/>
                <a:hlinkClick r:id="rId2"/>
              </a:rPr>
              <a:t>gdkalinin@edu.hse.ru</a:t>
            </a:r>
            <a:endParaRPr b="0" lang="ru-RU" sz="1800" spc="-1" strike="noStrike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ru-RU" sz="1800" spc="-1" strike="noStrike">
                <a:solidFill>
                  <a:srgbClr val="002060"/>
                </a:solidFill>
                <a:latin typeface="Arial"/>
              </a:rPr>
              <a:t>СЕРВИС ДЛЯ ПОДДЕРЖКИ УЧЕБНОГО </a:t>
            </a:r>
            <a:r>
              <a:rPr b="0" lang="ru-RU" sz="1800" spc="-1" strike="noStrike">
                <a:solidFill>
                  <a:srgbClr val="002060"/>
                </a:solidFill>
                <a:latin typeface="Arial"/>
              </a:rPr>
              <a:t>	</a:t>
            </a:r>
            <a:r>
              <a:rPr b="0" lang="ru-RU" sz="1800" spc="-1" strike="noStrike">
                <a:solidFill>
                  <a:srgbClr val="002060"/>
                </a:solidFill>
                <a:latin typeface="Arial"/>
              </a:rPr>
              <a:t>ПРОЦЕССА ПО ДИСЦИПЛИНЕ «ИССЛЕДОВАНИЕ ОПЕРАЦИЙ»</a:t>
            </a:r>
            <a:endParaRPr b="0" lang="ru-RU" sz="1800" spc="-1" strike="noStrike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ru-RU" sz="18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8815680" y="4866840"/>
            <a:ext cx="285120" cy="282240"/>
          </a:xfrm>
          <a:prstGeom prst="rect">
            <a:avLst/>
          </a:prstGeom>
          <a:noFill/>
          <a:ln w="12600">
            <a:noFill/>
          </a:ln>
        </p:spPr>
        <p:txBody>
          <a:bodyPr lIns="71280" rIns="71280" tIns="71280" bIns="71280"/>
          <a:p>
            <a:pPr algn="ctr">
              <a:lnSpc>
                <a:spcPct val="100000"/>
              </a:lnSpc>
            </a:pPr>
            <a:fld id="{8B2913F9-7AD2-40C6-B90A-160D32A6909A}" type="slidenum">
              <a:rPr b="0" lang="ru-RU" sz="9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1043640" y="51480"/>
            <a:ext cx="8100000" cy="935640"/>
          </a:xfrm>
          <a:prstGeom prst="rect">
            <a:avLst/>
          </a:prstGeom>
          <a:noFill/>
          <a:ln w="12600">
            <a:noFill/>
          </a:ln>
        </p:spPr>
        <p:txBody>
          <a:bodyPr lIns="71280" rIns="71280" tIns="71280" bIns="71280" anchor="ctr"/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ffffff"/>
                </a:solidFill>
                <a:latin typeface="Arial"/>
              </a:rPr>
              <a:t>Термины и определения, сокращения и обозначения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TextShape 3"/>
          <p:cNvSpPr txBox="1"/>
          <p:nvPr/>
        </p:nvSpPr>
        <p:spPr>
          <a:xfrm>
            <a:off x="251640" y="1131480"/>
            <a:ext cx="8712720" cy="3699000"/>
          </a:xfrm>
          <a:prstGeom prst="rect">
            <a:avLst/>
          </a:prstGeom>
          <a:noFill/>
          <a:ln w="12600">
            <a:noFill/>
          </a:ln>
        </p:spPr>
        <p:txBody>
          <a:bodyPr lIns="71280" rIns="71280" tIns="71280" bIns="71280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ru-RU" sz="1600" spc="-1" strike="noStrike">
                <a:solidFill>
                  <a:srgbClr val="000000"/>
                </a:solidFill>
                <a:latin typeface="Segoe UI"/>
              </a:rPr>
              <a:t>Исследование операций </a:t>
            </a: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– дисциплина, которая занимается методами оптимизации на основе математического моделирования и различных эвристических подходов.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ru-RU" sz="1600" spc="-1" strike="noStrike">
                <a:solidFill>
                  <a:srgbClr val="000000"/>
                </a:solidFill>
                <a:latin typeface="Segoe UI"/>
              </a:rPr>
              <a:t>Линейное программирование </a:t>
            </a: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– набор методов, используемых для решения систем линейных уравнений и неравенств, перед которыми стоит цель максимизации или минимизации некоторой функции.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ru-RU" sz="1600" spc="-1" strike="noStrike">
                <a:solidFill>
                  <a:srgbClr val="000000"/>
                </a:solidFill>
                <a:latin typeface="Segoe UI"/>
              </a:rPr>
              <a:t>Динамическое программирование </a:t>
            </a: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– набор методов, используемых для решения задачи путём её рекуррентного разбиения на несколько более простых подзадач. 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ru-RU" sz="1600" spc="-1" strike="noStrike">
                <a:solidFill>
                  <a:srgbClr val="000000"/>
                </a:solidFill>
                <a:latin typeface="Segoe UI"/>
              </a:rPr>
              <a:t>Симплекс-метод</a:t>
            </a: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 – алгоритм решения оптимизационной задачи линейного программирования путём перебора вершин выпуклого многогранника. </a:t>
            </a:r>
            <a:br/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Метод Гомори – Метод решения целочисленной оптимизационной задачи линейного программирование с использованием симплекс-метода.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ru-RU" sz="1600" spc="-1" strike="noStrike">
                <a:solidFill>
                  <a:srgbClr val="000000"/>
                </a:solidFill>
                <a:latin typeface="Segoe UI"/>
              </a:rPr>
              <a:t>Задача распределения инвестиций </a:t>
            </a: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– задача динамического программирования по определению оптимального плана расширения производства предприятий, если известна их прибыль в год при отсутствии вложений и инвестировании n единиц вложений.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ru-RU" sz="1600" spc="-1" strike="noStrike">
                <a:solidFill>
                  <a:srgbClr val="000000"/>
                </a:solidFill>
                <a:latin typeface="Segoe UI"/>
              </a:rPr>
              <a:t>Задача Джонсона </a:t>
            </a: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– задача динамического программирования по определению оптимального порядка запуска деталей в обработку, в случае, когда каждая из n деталей должна пройти обработку на станке 1 и 2, с известным временем обработки каждой детали на каждом станке.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ru-RU" sz="1600" spc="-1" strike="noStrike">
                <a:solidFill>
                  <a:srgbClr val="000000"/>
                </a:solidFill>
                <a:latin typeface="Segoe UI"/>
              </a:rPr>
              <a:t>Задача замены оборудования </a:t>
            </a: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– задача динамического программирования по поиску оптимальной стратегии обновления оборудования, с наличием в исходных данных стоимости произведённой продукции в течении каждого года, ежегодных затрат, связанных с эксплуатацией оборудования,  и стоимость нового оборудования.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ru-RU" sz="1600" spc="-1" strike="noStrike">
                <a:solidFill>
                  <a:srgbClr val="000000"/>
                </a:solidFill>
                <a:latin typeface="Segoe UI"/>
              </a:rPr>
              <a:t>Алгоритм Грэхема </a:t>
            </a: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— алгоритм построения выпуклой оболочки в двумерном пространстве. В этом алгоритме задача о выпуклой оболочке решается с помощью стека, сформированного из точек-кандидатов.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44" name="TextShape 4"/>
          <p:cNvSpPr txBox="1"/>
          <p:nvPr/>
        </p:nvSpPr>
        <p:spPr>
          <a:xfrm>
            <a:off x="2411640" y="4875840"/>
            <a:ext cx="6264360" cy="253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900" spc="-1" strike="noStrike">
                <a:solidFill>
                  <a:srgbClr val="002060"/>
                </a:solidFill>
                <a:latin typeface="Arial Narrow"/>
              </a:rPr>
              <a:t>Г. Д. Калинин, ВКР «Сервис для поддержки образовательного процесса по дисциплине «Исследование операций»»</a:t>
            </a:r>
            <a:endParaRPr b="0" lang="ru-RU" sz="9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8815680" y="4866840"/>
            <a:ext cx="285120" cy="282240"/>
          </a:xfrm>
          <a:prstGeom prst="rect">
            <a:avLst/>
          </a:prstGeom>
          <a:noFill/>
          <a:ln w="12600">
            <a:noFill/>
          </a:ln>
        </p:spPr>
        <p:txBody>
          <a:bodyPr lIns="71280" rIns="71280" tIns="71280" bIns="71280"/>
          <a:p>
            <a:pPr algn="ctr">
              <a:lnSpc>
                <a:spcPct val="100000"/>
              </a:lnSpc>
            </a:pPr>
            <a:fld id="{EF4191D3-848B-4E26-813F-7C2056B2055D}" type="slidenum">
              <a:rPr b="0" lang="ru-RU" sz="9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246" name="TextShape 2"/>
          <p:cNvSpPr txBox="1"/>
          <p:nvPr/>
        </p:nvSpPr>
        <p:spPr>
          <a:xfrm>
            <a:off x="1043640" y="51480"/>
            <a:ext cx="8100000" cy="935640"/>
          </a:xfrm>
          <a:prstGeom prst="rect">
            <a:avLst/>
          </a:prstGeom>
          <a:noFill/>
          <a:ln w="12600">
            <a:noFill/>
          </a:ln>
        </p:spPr>
        <p:txBody>
          <a:bodyPr lIns="71280" rIns="71280" tIns="71280" bIns="71280"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Обоснование актуальности работы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TextShape 3"/>
          <p:cNvSpPr txBox="1"/>
          <p:nvPr/>
        </p:nvSpPr>
        <p:spPr>
          <a:xfrm>
            <a:off x="792000" y="1444680"/>
            <a:ext cx="2880000" cy="3699000"/>
          </a:xfrm>
          <a:prstGeom prst="rect">
            <a:avLst/>
          </a:prstGeom>
          <a:noFill/>
          <a:ln w="12600">
            <a:noFill/>
          </a:ln>
        </p:spPr>
        <p:txBody>
          <a:bodyPr lIns="71280" rIns="71280" tIns="71280" bIns="71280"/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Актуальность данной работы в рамках поддержки учебного процесса очевидно – подобная платформа избавляет преподавателя от огромного количества рутины, связанной с повторяющимися процессами.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48" name="TextShape 4"/>
          <p:cNvSpPr txBox="1"/>
          <p:nvPr/>
        </p:nvSpPr>
        <p:spPr>
          <a:xfrm>
            <a:off x="2411640" y="4875840"/>
            <a:ext cx="6264360" cy="253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900" spc="-1" strike="noStrike">
                <a:solidFill>
                  <a:srgbClr val="002060"/>
                </a:solidFill>
                <a:latin typeface="Arial Narrow"/>
              </a:rPr>
              <a:t>Г. Д. Калинин, ВКР «Сервис для поддержки образовательного процесса по дисциплине «Исследование операций»»</a:t>
            </a:r>
            <a:endParaRPr b="0" lang="ru-RU" sz="900" spc="-1" strike="noStrike">
              <a:latin typeface="Times New Roman"/>
            </a:endParaRPr>
          </a:p>
        </p:txBody>
      </p:sp>
      <p:pic>
        <p:nvPicPr>
          <p:cNvPr id="249" name="" descr=""/>
          <p:cNvPicPr/>
          <p:nvPr/>
        </p:nvPicPr>
        <p:blipFill>
          <a:blip r:embed="rId1"/>
          <a:stretch/>
        </p:blipFill>
        <p:spPr>
          <a:xfrm>
            <a:off x="4032000" y="1440000"/>
            <a:ext cx="4090320" cy="288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8815680" y="4866840"/>
            <a:ext cx="285120" cy="282240"/>
          </a:xfrm>
          <a:prstGeom prst="rect">
            <a:avLst/>
          </a:prstGeom>
          <a:noFill/>
          <a:ln w="12600">
            <a:noFill/>
          </a:ln>
        </p:spPr>
        <p:txBody>
          <a:bodyPr lIns="71280" rIns="71280" tIns="71280" bIns="71280"/>
          <a:p>
            <a:pPr algn="ctr">
              <a:lnSpc>
                <a:spcPct val="100000"/>
              </a:lnSpc>
            </a:pPr>
            <a:fld id="{CCFFDCF7-28C7-4885-A9AD-5C814A1943F2}" type="slidenum">
              <a:rPr b="0" lang="ru-RU" sz="9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1043640" y="51480"/>
            <a:ext cx="8100000" cy="935640"/>
          </a:xfrm>
          <a:prstGeom prst="rect">
            <a:avLst/>
          </a:prstGeom>
          <a:noFill/>
          <a:ln w="12600">
            <a:noFill/>
          </a:ln>
        </p:spPr>
        <p:txBody>
          <a:bodyPr lIns="71280" rIns="71280" tIns="71280" bIns="71280"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Цель и задачи ВКР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TextShape 3"/>
          <p:cNvSpPr txBox="1"/>
          <p:nvPr/>
        </p:nvSpPr>
        <p:spPr>
          <a:xfrm>
            <a:off x="251640" y="1131480"/>
            <a:ext cx="8712720" cy="3699000"/>
          </a:xfrm>
          <a:prstGeom prst="rect">
            <a:avLst/>
          </a:prstGeom>
          <a:noFill/>
          <a:ln w="12600">
            <a:noFill/>
          </a:ln>
        </p:spPr>
        <p:txBody>
          <a:bodyPr lIns="71280" rIns="71280" tIns="71280" bIns="71280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ru-RU" sz="2000" spc="-1" strike="noStrike">
                <a:solidFill>
                  <a:srgbClr val="003f82"/>
                </a:solidFill>
                <a:latin typeface="Segoe UI"/>
              </a:rPr>
              <a:t>Цель работы</a:t>
            </a:r>
            <a:br/>
            <a:r>
              <a:rPr b="0" lang="ru-RU" sz="1600" spc="-1" strike="noStrike">
                <a:solidFill>
                  <a:srgbClr val="003f82"/>
                </a:solidFill>
                <a:latin typeface="Segoe UI"/>
              </a:rPr>
              <a:t>Разработка клиент-серверного приложения для дисциплины «Исследование операций», с функционалом образовательных веб-сервисом, объединённых с функционалом соревновательных платформ для проведения промежуточного контроля в рамках образовательного процесса, но без недостатков и ненужного для дисциплины функционала, имеющегося у существующих аналогов.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ru-RU" sz="2000" spc="-1" strike="noStrike">
                <a:solidFill>
                  <a:srgbClr val="003f82"/>
                </a:solidFill>
                <a:latin typeface="Segoe UI"/>
              </a:rPr>
              <a:t>Задачи работы</a:t>
            </a:r>
            <a:endParaRPr b="0" lang="ru-RU" sz="2000" spc="-1" strike="noStrike">
              <a:solidFill>
                <a:srgbClr val="000000"/>
              </a:solidFill>
              <a:latin typeface="Segoe UI"/>
            </a:endParaRPr>
          </a:p>
          <a:p>
            <a:pPr marL="228600" indent="-228240">
              <a:lnSpc>
                <a:spcPct val="100000"/>
              </a:lnSpc>
              <a:spcAft>
                <a:spcPts val="601"/>
              </a:spcAft>
              <a:buClr>
                <a:srgbClr val="003f82"/>
              </a:buClr>
              <a:buSzPct val="75000"/>
              <a:buFont typeface="Arial"/>
              <a:buAutoNum type="arabicPeriod"/>
            </a:pPr>
            <a:r>
              <a:rPr b="0" lang="ru-RU" sz="1600" spc="-1" strike="noStrike">
                <a:solidFill>
                  <a:srgbClr val="003f82"/>
                </a:solidFill>
                <a:latin typeface="Segoe UI"/>
              </a:rPr>
              <a:t>Обзор предметной области, определение общих механик построения образовательных и соревновательных онлайн-платформ.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  <a:p>
            <a:pPr marL="228600" indent="-228240">
              <a:lnSpc>
                <a:spcPct val="100000"/>
              </a:lnSpc>
              <a:spcAft>
                <a:spcPts val="601"/>
              </a:spcAft>
              <a:buClr>
                <a:srgbClr val="003f82"/>
              </a:buClr>
              <a:buSzPct val="75000"/>
              <a:buFont typeface="Arial"/>
              <a:buAutoNum type="arabicPeriod"/>
            </a:pPr>
            <a:r>
              <a:rPr b="0" lang="ru-RU" sz="1600" spc="-1" strike="noStrike">
                <a:solidFill>
                  <a:srgbClr val="003f82"/>
                </a:solidFill>
                <a:latin typeface="Segoe UI"/>
              </a:rPr>
              <a:t>Обзор существующих популярных образовательных онлайн-платформ, выявление их основных преимуществ и недостатков.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  <a:p>
            <a:pPr marL="228600" indent="-228240">
              <a:lnSpc>
                <a:spcPct val="100000"/>
              </a:lnSpc>
              <a:spcAft>
                <a:spcPts val="601"/>
              </a:spcAft>
              <a:buClr>
                <a:srgbClr val="003f82"/>
              </a:buClr>
              <a:buSzPct val="75000"/>
              <a:buFont typeface="Arial"/>
              <a:buAutoNum type="arabicPeriod"/>
            </a:pPr>
            <a:r>
              <a:rPr b="0" lang="ru-RU" sz="1600" spc="-1" strike="noStrike">
                <a:solidFill>
                  <a:srgbClr val="003f82"/>
                </a:solidFill>
                <a:latin typeface="Segoe UI"/>
              </a:rPr>
              <a:t>Выбор архитектуры клиентской и серверной части приложения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  <a:p>
            <a:pPr marL="228600" indent="-228240">
              <a:lnSpc>
                <a:spcPct val="100000"/>
              </a:lnSpc>
              <a:spcAft>
                <a:spcPts val="601"/>
              </a:spcAft>
              <a:buClr>
                <a:srgbClr val="003f82"/>
              </a:buClr>
              <a:buSzPct val="75000"/>
              <a:buFont typeface="Arial"/>
              <a:buAutoNum type="arabicPeriod"/>
            </a:pPr>
            <a:r>
              <a:rPr b="0" lang="ru-RU" sz="1600" spc="-1" strike="noStrike">
                <a:solidFill>
                  <a:srgbClr val="003f82"/>
                </a:solidFill>
                <a:latin typeface="Segoe UI"/>
              </a:rPr>
              <a:t>Выбор языков и инструментов разработки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  <a:p>
            <a:pPr marL="228600" indent="-228240">
              <a:lnSpc>
                <a:spcPct val="100000"/>
              </a:lnSpc>
              <a:spcAft>
                <a:spcPts val="601"/>
              </a:spcAft>
              <a:buClr>
                <a:srgbClr val="003f82"/>
              </a:buClr>
              <a:buSzPct val="75000"/>
              <a:buFont typeface="Arial"/>
              <a:buAutoNum type="arabicPeriod"/>
            </a:pPr>
            <a:r>
              <a:rPr b="0" lang="ru-RU" sz="1600" spc="-1" strike="noStrike">
                <a:solidFill>
                  <a:srgbClr val="003f82"/>
                </a:solidFill>
                <a:latin typeface="Segoe UI"/>
              </a:rPr>
              <a:t>Выбор используемых для реализации генерации и решения задач в рамках образовательного процесса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  <a:p>
            <a:pPr marL="228600" indent="-228240">
              <a:lnSpc>
                <a:spcPct val="100000"/>
              </a:lnSpc>
              <a:spcAft>
                <a:spcPts val="601"/>
              </a:spcAft>
              <a:buClr>
                <a:srgbClr val="003f82"/>
              </a:buClr>
              <a:buSzPct val="75000"/>
              <a:buFont typeface="Arial"/>
              <a:buAutoNum type="arabicPeriod"/>
            </a:pPr>
            <a:r>
              <a:rPr b="0" lang="ru-RU" sz="1600" spc="-1" strike="noStrike">
                <a:solidFill>
                  <a:srgbClr val="003f82"/>
                </a:solidFill>
                <a:latin typeface="Segoe UI"/>
              </a:rPr>
              <a:t>Проектирование и разработка базы данных 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  <a:p>
            <a:pPr marL="228600" indent="-228240">
              <a:lnSpc>
                <a:spcPct val="100000"/>
              </a:lnSpc>
              <a:spcAft>
                <a:spcPts val="601"/>
              </a:spcAft>
              <a:buClr>
                <a:srgbClr val="003f82"/>
              </a:buClr>
              <a:buSzPct val="75000"/>
              <a:buFont typeface="Arial"/>
              <a:buAutoNum type="arabicPeriod"/>
            </a:pPr>
            <a:r>
              <a:rPr b="0" lang="ru-RU" sz="1600" spc="-1" strike="noStrike">
                <a:solidFill>
                  <a:srgbClr val="003f82"/>
                </a:solidFill>
                <a:latin typeface="Segoe UI"/>
              </a:rPr>
              <a:t>Проектирование и разработка серверной части приложения 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  <a:p>
            <a:pPr marL="228600" indent="-228240">
              <a:lnSpc>
                <a:spcPct val="100000"/>
              </a:lnSpc>
              <a:spcAft>
                <a:spcPts val="601"/>
              </a:spcAft>
              <a:buClr>
                <a:srgbClr val="003f82"/>
              </a:buClr>
              <a:buSzPct val="75000"/>
              <a:buFont typeface="Arial"/>
              <a:buAutoNum type="arabicPeriod"/>
            </a:pPr>
            <a:r>
              <a:rPr b="0" lang="ru-RU" sz="1600" spc="-1" strike="noStrike">
                <a:solidFill>
                  <a:srgbClr val="003f82"/>
                </a:solidFill>
                <a:latin typeface="Segoe UI"/>
              </a:rPr>
              <a:t>Проектирование и разработка пользовательской части приложения 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  <a:p>
            <a:pPr marL="228600" indent="-228240">
              <a:lnSpc>
                <a:spcPct val="100000"/>
              </a:lnSpc>
              <a:spcAft>
                <a:spcPts val="601"/>
              </a:spcAft>
              <a:buClr>
                <a:srgbClr val="003f82"/>
              </a:buClr>
              <a:buSzPct val="75000"/>
              <a:buFont typeface="Arial"/>
              <a:buAutoNum type="arabicPeriod"/>
            </a:pPr>
            <a:r>
              <a:rPr b="0" lang="ru-RU" sz="1600" spc="-1" strike="noStrike">
                <a:solidFill>
                  <a:srgbClr val="003f82"/>
                </a:solidFill>
                <a:latin typeface="Segoe UI"/>
              </a:rPr>
              <a:t>Разработка технической документации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53" name="TextShape 4"/>
          <p:cNvSpPr txBox="1"/>
          <p:nvPr/>
        </p:nvSpPr>
        <p:spPr>
          <a:xfrm>
            <a:off x="2411640" y="4875840"/>
            <a:ext cx="6264360" cy="253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900" spc="-1" strike="noStrike">
                <a:solidFill>
                  <a:srgbClr val="002060"/>
                </a:solidFill>
                <a:latin typeface="Arial Narrow"/>
              </a:rPr>
              <a:t>Г. Д. Калинин, ВКР «Сервис для поддержки образовательного процесса по дисциплине «Исследование операций»»</a:t>
            </a:r>
            <a:endParaRPr b="0" lang="ru-RU" sz="900" spc="-1" strike="noStrike"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8815680" y="4866840"/>
            <a:ext cx="285120" cy="282240"/>
          </a:xfrm>
          <a:prstGeom prst="rect">
            <a:avLst/>
          </a:prstGeom>
          <a:noFill/>
          <a:ln w="12600">
            <a:noFill/>
          </a:ln>
        </p:spPr>
        <p:txBody>
          <a:bodyPr lIns="71280" rIns="71280" tIns="71280" bIns="71280"/>
          <a:p>
            <a:pPr algn="ctr">
              <a:lnSpc>
                <a:spcPct val="100000"/>
              </a:lnSpc>
            </a:pPr>
            <a:fld id="{7E3FFE70-9C8E-404E-ADE3-DE1AEEAFF0D8}" type="slidenum">
              <a:rPr b="0" lang="ru-RU" sz="9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1043640" y="51480"/>
            <a:ext cx="8100000" cy="935640"/>
          </a:xfrm>
          <a:prstGeom prst="rect">
            <a:avLst/>
          </a:prstGeom>
          <a:noFill/>
          <a:ln w="12600">
            <a:noFill/>
          </a:ln>
        </p:spPr>
        <p:txBody>
          <a:bodyPr lIns="71280" rIns="71280" tIns="71280" bIns="71280" anchor="ctr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АНАЛИЗ СУЩЕСТВУЮЩИХ РЕШЕНИЙ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251640" y="1131480"/>
            <a:ext cx="2304000" cy="3699000"/>
          </a:xfrm>
          <a:prstGeom prst="rect">
            <a:avLst/>
          </a:prstGeom>
          <a:noFill/>
          <a:ln w="12600">
            <a:noFill/>
          </a:ln>
        </p:spPr>
        <p:txBody>
          <a:bodyPr lIns="71280" rIns="71280" tIns="71280" bIns="71280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ru-RU" sz="1200" spc="-1" strike="noStrike">
                <a:solidFill>
                  <a:srgbClr val="000000"/>
                </a:solidFill>
                <a:latin typeface="Segoe UI"/>
              </a:rPr>
              <a:t>Основные пункты сравнения:</a:t>
            </a:r>
            <a:endParaRPr b="0" lang="ru-RU" sz="1200" spc="-1" strike="noStrike">
              <a:solidFill>
                <a:srgbClr val="000000"/>
              </a:solidFill>
              <a:latin typeface="Segoe UI"/>
            </a:endParaRPr>
          </a:p>
          <a:p>
            <a:pPr marL="228600" indent="-2282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75000"/>
              <a:buFont typeface="StarSymbol"/>
              <a:buAutoNum type="arabicPeriod"/>
            </a:pPr>
            <a:r>
              <a:rPr b="0" lang="ru-RU" sz="1200" spc="-1" strike="noStrike">
                <a:solidFill>
                  <a:srgbClr val="000000"/>
                </a:solidFill>
                <a:latin typeface="Segoe UI"/>
              </a:rPr>
              <a:t>User-friendly интерфейс</a:t>
            </a:r>
            <a:endParaRPr b="0" lang="ru-RU" sz="1200" spc="-1" strike="noStrike">
              <a:solidFill>
                <a:srgbClr val="000000"/>
              </a:solidFill>
              <a:latin typeface="Segoe UI"/>
            </a:endParaRPr>
          </a:p>
          <a:p>
            <a:pPr marL="228600" indent="-2282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75000"/>
              <a:buFont typeface="StarSymbol"/>
              <a:buAutoNum type="arabicPeriod"/>
            </a:pPr>
            <a:r>
              <a:rPr b="0" lang="ru-RU" sz="1200" spc="-1" strike="noStrike">
                <a:solidFill>
                  <a:srgbClr val="000000"/>
                </a:solidFill>
                <a:latin typeface="Segoe UI"/>
              </a:rPr>
              <a:t>Возможность проведения тестирований с ограничением по времени</a:t>
            </a:r>
            <a:endParaRPr b="0" lang="ru-RU" sz="1200" spc="-1" strike="noStrike">
              <a:solidFill>
                <a:srgbClr val="000000"/>
              </a:solidFill>
              <a:latin typeface="Segoe UI"/>
            </a:endParaRPr>
          </a:p>
          <a:p>
            <a:pPr marL="228600" indent="-2282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75000"/>
              <a:buFont typeface="StarSymbol"/>
              <a:buAutoNum type="arabicPeriod"/>
            </a:pPr>
            <a:r>
              <a:rPr b="0" lang="ru-RU" sz="1200" spc="-1" strike="noStrike">
                <a:solidFill>
                  <a:srgbClr val="000000"/>
                </a:solidFill>
                <a:latin typeface="Segoe UI"/>
              </a:rPr>
              <a:t>Возможность автоматической генерации и решения задач линейного и динамического программирования, или же добавление этого функционала</a:t>
            </a:r>
            <a:endParaRPr b="0" lang="ru-RU" sz="1200" spc="-1" strike="noStrike">
              <a:solidFill>
                <a:srgbClr val="000000"/>
              </a:solidFill>
              <a:latin typeface="Segoe UI"/>
            </a:endParaRPr>
          </a:p>
          <a:p>
            <a:pPr marL="228600" indent="-2282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75000"/>
              <a:buFont typeface="StarSymbol"/>
              <a:buAutoNum type="arabicPeriod"/>
            </a:pPr>
            <a:r>
              <a:rPr b="0" lang="ru-RU" sz="1200" spc="-1" strike="noStrike">
                <a:solidFill>
                  <a:srgbClr val="000000"/>
                </a:solidFill>
                <a:latin typeface="Segoe UI"/>
              </a:rPr>
              <a:t>Возможность ведения журнала студентов, контроль аккаунтов студентов</a:t>
            </a:r>
            <a:endParaRPr b="0" lang="ru-RU" sz="1200" spc="-1" strike="noStrike">
              <a:solidFill>
                <a:srgbClr val="000000"/>
              </a:solidFill>
              <a:latin typeface="Segoe UI"/>
            </a:endParaRPr>
          </a:p>
          <a:p>
            <a:pPr marL="228600" indent="-2282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75000"/>
              <a:buFont typeface="StarSymbol"/>
              <a:buAutoNum type="arabicPeriod"/>
            </a:pPr>
            <a:r>
              <a:rPr b="0" lang="ru-RU" sz="1200" spc="-1" strike="noStrike">
                <a:solidFill>
                  <a:srgbClr val="000000"/>
                </a:solidFill>
                <a:latin typeface="Segoe UI"/>
              </a:rPr>
              <a:t>Возможность хранения теоретических материалов</a:t>
            </a:r>
            <a:endParaRPr b="0" lang="ru-RU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57" name="TextShape 4"/>
          <p:cNvSpPr txBox="1"/>
          <p:nvPr/>
        </p:nvSpPr>
        <p:spPr>
          <a:xfrm>
            <a:off x="2411640" y="4875840"/>
            <a:ext cx="6264360" cy="253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900" spc="-1" strike="noStrike">
                <a:solidFill>
                  <a:srgbClr val="002060"/>
                </a:solidFill>
                <a:latin typeface="Arial Narrow"/>
              </a:rPr>
              <a:t>Г. Д. Калинин, ВКР «Сервис для поддержки образовательного процесса по дисциплине «Исследование операций»»</a:t>
            </a:r>
            <a:endParaRPr b="0" lang="ru-RU" sz="900" spc="-1" strike="noStrike">
              <a:latin typeface="Times New Roman"/>
            </a:endParaRPr>
          </a:p>
        </p:txBody>
      </p:sp>
      <p:graphicFrame>
        <p:nvGraphicFramePr>
          <p:cNvPr id="258" name="Table 5"/>
          <p:cNvGraphicFramePr/>
          <p:nvPr/>
        </p:nvGraphicFramePr>
        <p:xfrm>
          <a:off x="2719440" y="1635480"/>
          <a:ext cx="6095520" cy="2224800"/>
        </p:xfrm>
        <a:graphic>
          <a:graphicData uri="http://schemas.openxmlformats.org/drawingml/2006/table">
            <a:tbl>
              <a:tblPr/>
              <a:tblGrid>
                <a:gridCol w="576000"/>
                <a:gridCol w="1165320"/>
                <a:gridCol w="870840"/>
                <a:gridCol w="687240"/>
                <a:gridCol w="864000"/>
                <a:gridCol w="936000"/>
                <a:gridCol w="996120"/>
              </a:tblGrid>
              <a:tr h="370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Яндекс.Контест</a:t>
                      </a:r>
                      <a:endParaRPr b="0" lang="ru-RU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LMS НИУ ВШЭ</a:t>
                      </a:r>
                      <a:endParaRPr b="0" lang="ru-RU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Kaggle</a:t>
                      </a:r>
                      <a:endParaRPr b="0" lang="ru-RU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SoloLearn</a:t>
                      </a:r>
                      <a:endParaRPr b="0" lang="ru-RU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Math.semestr</a:t>
                      </a:r>
                      <a:endParaRPr b="0" lang="ru-RU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Новый сервис</a:t>
                      </a:r>
                      <a:endParaRPr b="0" lang="ru-RU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1</a:t>
                      </a:r>
                      <a:endParaRPr b="0" lang="ru-RU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+</a:t>
                      </a:r>
                      <a:endParaRPr b="0" lang="ru-RU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-</a:t>
                      </a:r>
                      <a:endParaRPr b="0" lang="ru-RU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+</a:t>
                      </a:r>
                      <a:endParaRPr b="0" lang="ru-RU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+</a:t>
                      </a:r>
                      <a:endParaRPr b="0" lang="ru-RU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-</a:t>
                      </a:r>
                      <a:endParaRPr b="0" lang="ru-RU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+</a:t>
                      </a:r>
                      <a:endParaRPr b="0" lang="ru-RU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2</a:t>
                      </a:r>
                      <a:endParaRPr b="0" lang="ru-RU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+</a:t>
                      </a:r>
                      <a:endParaRPr b="0" lang="ru-RU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+-</a:t>
                      </a:r>
                      <a:endParaRPr b="0" lang="ru-RU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+</a:t>
                      </a:r>
                      <a:endParaRPr b="0" lang="ru-RU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-</a:t>
                      </a:r>
                      <a:endParaRPr b="0" lang="ru-RU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-</a:t>
                      </a:r>
                      <a:endParaRPr b="0" lang="ru-RU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+</a:t>
                      </a:r>
                      <a:endParaRPr b="0" lang="ru-RU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3</a:t>
                      </a:r>
                      <a:endParaRPr b="0" lang="ru-RU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+-</a:t>
                      </a:r>
                      <a:endParaRPr b="0" lang="ru-RU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+-</a:t>
                      </a:r>
                      <a:endParaRPr b="0" lang="ru-RU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+-</a:t>
                      </a:r>
                      <a:endParaRPr b="0" lang="ru-RU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-</a:t>
                      </a:r>
                      <a:endParaRPr b="0" lang="ru-RU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+-</a:t>
                      </a:r>
                      <a:endParaRPr b="0" lang="ru-RU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+</a:t>
                      </a:r>
                      <a:endParaRPr b="0" lang="ru-RU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4</a:t>
                      </a:r>
                      <a:endParaRPr b="0" lang="ru-RU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-</a:t>
                      </a:r>
                      <a:endParaRPr b="0" lang="ru-RU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+</a:t>
                      </a:r>
                      <a:endParaRPr b="0" lang="ru-RU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+-</a:t>
                      </a:r>
                      <a:endParaRPr b="0" lang="ru-RU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-</a:t>
                      </a:r>
                      <a:endParaRPr b="0" lang="ru-RU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-</a:t>
                      </a:r>
                      <a:endParaRPr b="0" lang="ru-RU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+</a:t>
                      </a:r>
                      <a:endParaRPr b="0" lang="ru-RU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5</a:t>
                      </a:r>
                      <a:endParaRPr b="0" lang="ru-RU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-</a:t>
                      </a:r>
                      <a:endParaRPr b="0" lang="ru-RU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+</a:t>
                      </a:r>
                      <a:endParaRPr b="0" lang="ru-RU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-</a:t>
                      </a:r>
                      <a:endParaRPr b="0" lang="ru-RU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+</a:t>
                      </a:r>
                      <a:endParaRPr b="0" lang="ru-RU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-</a:t>
                      </a:r>
                      <a:endParaRPr b="0" lang="ru-RU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+</a:t>
                      </a:r>
                      <a:endParaRPr b="0" lang="ru-RU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8815680" y="4866840"/>
            <a:ext cx="285120" cy="282240"/>
          </a:xfrm>
          <a:prstGeom prst="rect">
            <a:avLst/>
          </a:prstGeom>
          <a:noFill/>
          <a:ln w="12600">
            <a:noFill/>
          </a:ln>
        </p:spPr>
        <p:txBody>
          <a:bodyPr lIns="71280" rIns="71280" tIns="71280" bIns="71280"/>
          <a:p>
            <a:pPr algn="ctr">
              <a:lnSpc>
                <a:spcPct val="100000"/>
              </a:lnSpc>
            </a:pPr>
            <a:fld id="{2116D209-B2B6-4AC1-8F83-5142D34E214C}" type="slidenum">
              <a:rPr b="0" lang="ru-RU" sz="9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1043640" y="51480"/>
            <a:ext cx="8100000" cy="935640"/>
          </a:xfrm>
          <a:prstGeom prst="rect">
            <a:avLst/>
          </a:prstGeom>
          <a:noFill/>
          <a:ln w="12600">
            <a:noFill/>
          </a:ln>
        </p:spPr>
        <p:txBody>
          <a:bodyPr lIns="71280" rIns="71280" tIns="71280" bIns="71280" anchor="ctr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Функциональные требования к программе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TextShape 3"/>
          <p:cNvSpPr txBox="1"/>
          <p:nvPr/>
        </p:nvSpPr>
        <p:spPr>
          <a:xfrm>
            <a:off x="251640" y="1131480"/>
            <a:ext cx="8712720" cy="3699000"/>
          </a:xfrm>
          <a:prstGeom prst="rect">
            <a:avLst/>
          </a:prstGeom>
          <a:noFill/>
          <a:ln w="12600">
            <a:noFill/>
          </a:ln>
        </p:spPr>
        <p:txBody>
          <a:bodyPr lIns="71280" rIns="71280" tIns="71280" bIns="71280"/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Возможность ручной регистрации и авторизации пользователей</a:t>
            </a:r>
            <a:br/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• Хранение и выдача информации о пользователях</a:t>
            </a:r>
            <a:br/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• Возможность активации и блокировки пользователя ролью «преподаватель»</a:t>
            </a:r>
            <a:br/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и «системный администратор»</a:t>
            </a:r>
            <a:br/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• Возможность редактирования собственного профиля (пароля) для всех</a:t>
            </a:r>
            <a:br/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ролей, возможность редактировать информацию о пользователях (Имя,</a:t>
            </a:r>
            <a:br/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фамилия, email) для ролей «преподаватель» и «системный администратор»</a:t>
            </a:r>
            <a:br/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• Возможность изменения прав пользователя, включая предоставление</a:t>
            </a:r>
            <a:br/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доступа к просмотру презентаций</a:t>
            </a:r>
            <a:br/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• Возможность восстановления пароля к аккаунту</a:t>
            </a:r>
            <a:br/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• Возможность загружать новые теоретические материалы (презентации) для</a:t>
            </a:r>
            <a:br/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ролей «преподаватель» и «системный администратор»</a:t>
            </a:r>
            <a:br/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• Возможность скрывать/отображать презентации для пользователей, также возможность скрывать конкретные слайды презентаций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62" name="TextShape 4"/>
          <p:cNvSpPr txBox="1"/>
          <p:nvPr/>
        </p:nvSpPr>
        <p:spPr>
          <a:xfrm>
            <a:off x="2411640" y="4875840"/>
            <a:ext cx="6264360" cy="253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900" spc="-1" strike="noStrike">
                <a:solidFill>
                  <a:srgbClr val="002060"/>
                </a:solidFill>
                <a:latin typeface="Arial Narrow"/>
              </a:rPr>
              <a:t>Г. Д. Калинин, ВКР «Сервис для поддержки образовательного процесса по дисциплине «Исследование операций»»</a:t>
            </a:r>
            <a:endParaRPr b="0" lang="ru-RU" sz="900" spc="-1" strike="noStrike"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8815680" y="4866840"/>
            <a:ext cx="285120" cy="282240"/>
          </a:xfrm>
          <a:prstGeom prst="rect">
            <a:avLst/>
          </a:prstGeom>
          <a:noFill/>
          <a:ln w="12600">
            <a:noFill/>
          </a:ln>
        </p:spPr>
        <p:txBody>
          <a:bodyPr lIns="71280" rIns="71280" tIns="71280" bIns="71280"/>
          <a:p>
            <a:pPr algn="ctr">
              <a:lnSpc>
                <a:spcPct val="100000"/>
              </a:lnSpc>
            </a:pPr>
            <a:fld id="{95013279-0999-4C89-BE67-04EE29AECB0E}" type="slidenum">
              <a:rPr b="0" lang="ru-RU" sz="9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1043640" y="51480"/>
            <a:ext cx="8100000" cy="935640"/>
          </a:xfrm>
          <a:prstGeom prst="rect">
            <a:avLst/>
          </a:prstGeom>
          <a:noFill/>
          <a:ln w="12600">
            <a:noFill/>
          </a:ln>
        </p:spPr>
        <p:txBody>
          <a:bodyPr lIns="71280" rIns="71280" tIns="71280" bIns="71280" anchor="ctr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Функциональные требования к программе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TextShape 3"/>
          <p:cNvSpPr txBox="1"/>
          <p:nvPr/>
        </p:nvSpPr>
        <p:spPr>
          <a:xfrm>
            <a:off x="251640" y="1131480"/>
            <a:ext cx="8712720" cy="3699000"/>
          </a:xfrm>
          <a:prstGeom prst="rect">
            <a:avLst/>
          </a:prstGeom>
          <a:noFill/>
          <a:ln w="12600">
            <a:noFill/>
          </a:ln>
        </p:spPr>
        <p:txBody>
          <a:bodyPr lIns="71280" rIns="71280" tIns="71280" bIns="71280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Возможность запросить задания по выбранным из существующих тем для</a:t>
            </a:r>
            <a:br/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самостоятельного решения</a:t>
            </a:r>
            <a:br/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• Возможность узнать, какие из решённых самостоятельно заданий были</a:t>
            </a:r>
            <a:br/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решены верно</a:t>
            </a:r>
            <a:br/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• Возможность для роли «преподаватель» устроить промежуточный контроль</a:t>
            </a:r>
            <a:br/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в виде тестовой работы с выбранными заданиями для выбранных студентов,</a:t>
            </a:r>
            <a:br/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а также выбрать количество заданий, время проведения и таймер на</a:t>
            </a:r>
            <a:br/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выполнение работы</a:t>
            </a:r>
            <a:br/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• Возможность просматривать и выполнять запланированные преподавателем</a:t>
            </a:r>
            <a:br/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работы студентами, а также просматривать результаты собственных работ с</a:t>
            </a:r>
            <a:br/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оценкой за работу, верными решениями и введёнными решениями</a:t>
            </a:r>
            <a:br/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пользователя</a:t>
            </a:r>
            <a:br/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• Возможность сохранять промежуточные версии решения работы в процессе</a:t>
            </a:r>
            <a:br/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написания, возможность отправить работу раньше срока</a:t>
            </a:r>
            <a:br/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• Возможность просматривать результаты всех запланированных работ для</a:t>
            </a:r>
            <a:br/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роли «преподаватель»</a:t>
            </a:r>
            <a:br/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• Возможность просматривать все личные оценки для роли «студент»</a:t>
            </a:r>
            <a:br/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• Возможность просматривать все оценки студентов для роли «преподаватель»</a:t>
            </a:r>
            <a:br/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• Возможность изменять оценки в журнале для роли «преподаватель», а также</a:t>
            </a:r>
            <a:br/>
            <a:r>
              <a:rPr b="0" lang="ru-RU" sz="1600" spc="-1" strike="noStrike">
                <a:solidFill>
                  <a:srgbClr val="000000"/>
                </a:solidFill>
                <a:latin typeface="Segoe UI"/>
              </a:rPr>
              <a:t>выгружать оценки в формате .csv</a:t>
            </a:r>
            <a:endParaRPr b="0" lang="ru-RU" sz="1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66" name="TextShape 4"/>
          <p:cNvSpPr txBox="1"/>
          <p:nvPr/>
        </p:nvSpPr>
        <p:spPr>
          <a:xfrm>
            <a:off x="2411640" y="4875840"/>
            <a:ext cx="6264360" cy="253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900" spc="-1" strike="noStrike">
                <a:solidFill>
                  <a:srgbClr val="002060"/>
                </a:solidFill>
                <a:latin typeface="Arial Narrow"/>
              </a:rPr>
              <a:t>Г. Д. Калинин, ВКР «Сервис для поддержки образовательного процесса по дисциплине «Исследование операций»»</a:t>
            </a:r>
            <a:endParaRPr b="0" lang="ru-RU" sz="900" spc="-1" strike="noStrike"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8815680" y="4866840"/>
            <a:ext cx="285120" cy="282240"/>
          </a:xfrm>
          <a:prstGeom prst="rect">
            <a:avLst/>
          </a:prstGeom>
          <a:noFill/>
          <a:ln w="12600">
            <a:noFill/>
          </a:ln>
        </p:spPr>
        <p:txBody>
          <a:bodyPr lIns="71280" rIns="71280" tIns="71280" bIns="71280"/>
          <a:p>
            <a:pPr algn="ctr">
              <a:lnSpc>
                <a:spcPct val="100000"/>
              </a:lnSpc>
            </a:pPr>
            <a:fld id="{7B46E625-9F6E-4CC0-A77B-C9E1A6D9149C}" type="slidenum">
              <a:rPr b="0" lang="ru-RU" sz="9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1043640" y="51480"/>
            <a:ext cx="8100000" cy="935640"/>
          </a:xfrm>
          <a:prstGeom prst="rect">
            <a:avLst/>
          </a:prstGeom>
          <a:noFill/>
          <a:ln w="12600">
            <a:noFill/>
          </a:ln>
        </p:spPr>
        <p:txBody>
          <a:bodyPr lIns="71280" rIns="71280" tIns="71280" bIns="71280" anchor="ctr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Выбор архитектурных решений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2411640" y="4875840"/>
            <a:ext cx="6264360" cy="253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900" spc="-1" strike="noStrike">
                <a:solidFill>
                  <a:srgbClr val="002060"/>
                </a:solidFill>
                <a:latin typeface="Arial Narrow"/>
              </a:rPr>
              <a:t>Г. Д. Калинин, ВКР «Сервис для поддержки образовательного процесса по дисциплине «Исследование операций»»</a:t>
            </a:r>
            <a:endParaRPr b="0" lang="ru-RU" sz="900" spc="-1" strike="noStrike">
              <a:latin typeface="Times New Roman"/>
            </a:endParaRPr>
          </a:p>
        </p:txBody>
      </p:sp>
      <p:pic>
        <p:nvPicPr>
          <p:cNvPr id="270" name="Picture 2" descr=""/>
          <p:cNvPicPr/>
          <p:nvPr/>
        </p:nvPicPr>
        <p:blipFill>
          <a:blip r:embed="rId1"/>
          <a:stretch/>
        </p:blipFill>
        <p:spPr>
          <a:xfrm>
            <a:off x="1187640" y="1203480"/>
            <a:ext cx="6351480" cy="357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1229</TotalTime>
  <Application>LibreOffice/6.0.7.3$Linux_X86_64 LibreOffice_project/00m0$Build-3</Application>
  <Words>1620</Words>
  <Paragraphs>198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Ахметсафина Р.З.</dc:creator>
  <dc:description/>
  <dc:language>ru-RU</dc:language>
  <cp:lastModifiedBy/>
  <dcterms:modified xsi:type="dcterms:W3CDTF">2021-04-29T02:41:25Z</dcterms:modified>
  <cp:revision>37</cp:revision>
  <dc:subject/>
  <dc:title>Преддипломная практика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Экран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