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589" r:id="rId3"/>
    <p:sldId id="591" r:id="rId4"/>
    <p:sldId id="686" r:id="rId5"/>
    <p:sldId id="595" r:id="rId6"/>
    <p:sldId id="682" r:id="rId7"/>
    <p:sldId id="697" r:id="rId8"/>
    <p:sldId id="695" r:id="rId9"/>
    <p:sldId id="627" r:id="rId10"/>
    <p:sldId id="373" r:id="rId11"/>
    <p:sldId id="696" r:id="rId12"/>
    <p:sldId id="610" r:id="rId13"/>
    <p:sldId id="69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4"/>
    <a:srgbClr val="004900"/>
    <a:srgbClr val="CCECFF"/>
    <a:srgbClr val="730000"/>
    <a:srgbClr val="FFCC99"/>
    <a:srgbClr val="FFE353"/>
    <a:srgbClr val="FFFFFF"/>
    <a:srgbClr val="009900"/>
    <a:srgbClr val="5300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2" autoAdjust="0"/>
    <p:restoredTop sz="92886"/>
  </p:normalViewPr>
  <p:slideViewPr>
    <p:cSldViewPr>
      <p:cViewPr varScale="1">
        <p:scale>
          <a:sx n="58" d="100"/>
          <a:sy n="58" d="100"/>
        </p:scale>
        <p:origin x="9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FC9AAE5-91D0-49CE-981B-C6D55927A013}" type="datetimeFigureOut">
              <a:rPr lang="en-US"/>
              <a:pPr>
                <a:defRPr/>
              </a:pPr>
              <a:t>3/19/19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25C685C-B421-4F91-922E-5AE27E019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5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0706-7759-4FE6-900E-4D82607CB7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801F1-C547-4ABD-A1F0-8703793F1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92BAD-CC78-4A61-9974-8D89970F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88FC0-9586-435F-90A1-4EB70DC84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32112-7331-4F59-9224-165BB4346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C0CC-17E8-4137-9BE4-69804E86E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FE6AD-14D2-4F5B-B9EC-EAE429A44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AF3E6-1853-4DD6-A5F3-C0EBAF54B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504F-08E2-43BA-8FCE-300C3D579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BC9C9-956E-45B7-B4BF-EA892FC86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1BC47-40F6-458A-8F98-996FB08F6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1715-AB84-47D7-A2D8-DC09DC6E5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893715C-74A6-4E8E-98A2-A8CEBB04A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314324" y="2281456"/>
            <a:ext cx="7677287" cy="13144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5EA4"/>
                </a:solidFill>
                <a:latin typeface="Book Antiqua" charset="0"/>
              </a:rPr>
              <a:t>	</a:t>
            </a:r>
            <a:br>
              <a:rPr lang="en-US" sz="2400" b="1" dirty="0">
                <a:solidFill>
                  <a:srgbClr val="005EA4"/>
                </a:solidFill>
                <a:latin typeface="Book Antiqua" charset="0"/>
              </a:rPr>
            </a:br>
            <a:r>
              <a:rPr lang="en-US" sz="2400" b="1" dirty="0">
                <a:solidFill>
                  <a:srgbClr val="005EA4"/>
                </a:solidFill>
                <a:latin typeface="Book Antiqua" charset="0"/>
              </a:rPr>
              <a:t>	- Overview of concepts &amp; methods</a:t>
            </a:r>
            <a:br>
              <a:rPr lang="en-US" sz="2400" b="1" dirty="0">
                <a:solidFill>
                  <a:srgbClr val="005EA4"/>
                </a:solidFill>
                <a:latin typeface="Book Antiqua" charset="0"/>
              </a:rPr>
            </a:br>
            <a:br>
              <a:rPr lang="en-US" sz="2400" b="1" dirty="0">
                <a:solidFill>
                  <a:srgbClr val="005EA4"/>
                </a:solidFill>
                <a:latin typeface="Book Antiqua" charset="0"/>
              </a:rPr>
            </a:br>
            <a:r>
              <a:rPr lang="en-US" sz="2400" b="1" dirty="0">
                <a:solidFill>
                  <a:srgbClr val="005EA4"/>
                </a:solidFill>
                <a:latin typeface="Book Antiqua" charset="0"/>
              </a:rPr>
              <a:t>	- Hands-on data analyses</a:t>
            </a:r>
            <a:endParaRPr lang="en-US" sz="2000" b="1" dirty="0">
              <a:solidFill>
                <a:srgbClr val="005EA4"/>
              </a:solidFill>
              <a:latin typeface="Book Antiqu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5" y="96858"/>
            <a:ext cx="700351" cy="70035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0455D79F-A1C8-6F4E-9A71-30FEC0BE5E78}"/>
              </a:ext>
            </a:extLst>
          </p:cNvPr>
          <p:cNvSpPr txBox="1">
            <a:spLocks/>
          </p:cNvSpPr>
          <p:nvPr/>
        </p:nvSpPr>
        <p:spPr>
          <a:xfrm>
            <a:off x="1345349" y="4648200"/>
            <a:ext cx="6248791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2100">
                <a:solidFill>
                  <a:srgbClr val="005EA4"/>
                </a:solidFill>
                <a:latin typeface="Book Antiqua" charset="0"/>
                <a:ea typeface="+mj-ea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</a:defRPr>
            </a:lvl2pPr>
            <a:lvl3pPr algn="ctr" eaLnBrk="0" hangingPunct="0">
              <a:defRPr sz="4400">
                <a:solidFill>
                  <a:schemeClr val="tx2"/>
                </a:solidFill>
              </a:defRPr>
            </a:lvl3pPr>
            <a:lvl4pPr algn="ctr" eaLnBrk="0" hangingPunct="0">
              <a:defRPr sz="4400">
                <a:solidFill>
                  <a:schemeClr val="tx2"/>
                </a:solidFill>
              </a:defRPr>
            </a:lvl4pPr>
            <a:lvl5pPr algn="ctr" eaLnBrk="0" hangingPunct="0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Gustavo de los Campos</a:t>
            </a:r>
          </a:p>
          <a:p>
            <a:endParaRPr lang="en-US" dirty="0"/>
          </a:p>
          <a:p>
            <a:r>
              <a:rPr lang="en-US" dirty="0"/>
              <a:t>(Michigan State University, March 19ht, 2019)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96E537-5BB4-3C4F-8997-D7E959B78F2B}"/>
              </a:ext>
            </a:extLst>
          </p:cNvPr>
          <p:cNvSpPr/>
          <p:nvPr/>
        </p:nvSpPr>
        <p:spPr>
          <a:xfrm>
            <a:off x="2133600" y="358480"/>
            <a:ext cx="7277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84500"/>
                </a:solidFill>
                <a:latin typeface="Book Antiqua" charset="0"/>
              </a:rPr>
              <a:t>Genomic Prediction in 3 Hours!</a:t>
            </a:r>
            <a:br>
              <a:rPr lang="en-US" sz="2400" b="1" dirty="0">
                <a:solidFill>
                  <a:srgbClr val="984500"/>
                </a:solidFill>
                <a:latin typeface="Book Antiqua" charset="0"/>
              </a:rPr>
            </a:br>
            <a:r>
              <a:rPr lang="en-US" sz="2400" b="1" dirty="0">
                <a:solidFill>
                  <a:srgbClr val="984500"/>
                </a:solidFill>
                <a:latin typeface="Book Antiqua" charset="0"/>
              </a:rPr>
              <a:t>	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8F1055-ED27-814F-8744-BAFAB855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38081" cy="9380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ABA7FB-212A-6947-BC4D-1752D98CDEF5}"/>
              </a:ext>
            </a:extLst>
          </p:cNvPr>
          <p:cNvCxnSpPr>
            <a:cxnSpLocks/>
          </p:cNvCxnSpPr>
          <p:nvPr/>
        </p:nvCxnSpPr>
        <p:spPr>
          <a:xfrm>
            <a:off x="-52124" y="875024"/>
            <a:ext cx="9144000" cy="0"/>
          </a:xfrm>
          <a:prstGeom prst="line">
            <a:avLst/>
          </a:prstGeom>
          <a:ln w="1270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8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ctrTitle" idx="4294967295"/>
          </p:nvPr>
        </p:nvSpPr>
        <p:spPr>
          <a:xfrm>
            <a:off x="304800" y="76200"/>
            <a:ext cx="8382000" cy="5334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Book Antiqua" pitchFamily="18" charset="0"/>
                <a:ea typeface="ＭＳ Ｐゴシック" pitchFamily="34" charset="-128"/>
              </a:rPr>
              <a:t>Penalized Regression</a:t>
            </a: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359124"/>
              </p:ext>
            </p:extLst>
          </p:nvPr>
        </p:nvGraphicFramePr>
        <p:xfrm>
          <a:off x="762000" y="1447800"/>
          <a:ext cx="709136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0" name="Equation" r:id="rId3" imgW="4164681" imgH="584246" progId="Equation.3">
                  <p:embed/>
                </p:oleObj>
              </mc:Choice>
              <mc:Fallback>
                <p:oleObj name="Equation" r:id="rId3" imgW="4164681" imgH="584246" progId="Equation.3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091363" cy="1011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858000" y="2209800"/>
            <a:ext cx="2133600" cy="2246531"/>
            <a:chOff x="6324600" y="5410200"/>
            <a:chExt cx="2133600" cy="2246531"/>
          </a:xfrm>
        </p:grpSpPr>
        <p:sp>
          <p:nvSpPr>
            <p:cNvPr id="7" name="TextBox 6"/>
            <p:cNvSpPr txBox="1"/>
            <p:nvPr/>
          </p:nvSpPr>
          <p:spPr>
            <a:xfrm>
              <a:off x="6324600" y="7010400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Penalty on Model Complexity</a:t>
              </a: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6858000" y="5410200"/>
              <a:ext cx="533400" cy="16002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638800" y="2133600"/>
            <a:ext cx="2133600" cy="3999131"/>
            <a:chOff x="7620000" y="4724400"/>
            <a:chExt cx="2133600" cy="3999131"/>
          </a:xfrm>
        </p:grpSpPr>
        <p:sp>
          <p:nvSpPr>
            <p:cNvPr id="13" name="TextBox 12"/>
            <p:cNvSpPr txBox="1"/>
            <p:nvPr/>
          </p:nvSpPr>
          <p:spPr>
            <a:xfrm>
              <a:off x="7620000" y="8077200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Regularization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Parameter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8839200" y="4724400"/>
              <a:ext cx="0" cy="33528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200400" y="2286000"/>
            <a:ext cx="2133600" cy="2447330"/>
            <a:chOff x="6324600" y="5486400"/>
            <a:chExt cx="2133600" cy="2447330"/>
          </a:xfrm>
        </p:grpSpPr>
        <p:sp>
          <p:nvSpPr>
            <p:cNvPr id="16" name="TextBox 15"/>
            <p:cNvSpPr txBox="1"/>
            <p:nvPr/>
          </p:nvSpPr>
          <p:spPr>
            <a:xfrm>
              <a:off x="6324600" y="7010400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Lack of fit of the model to the training data set 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7391400" y="5486400"/>
              <a:ext cx="762000" cy="1524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ctrTitle" idx="4294967295"/>
          </p:nvPr>
        </p:nvSpPr>
        <p:spPr>
          <a:xfrm>
            <a:off x="304800" y="76200"/>
            <a:ext cx="8382000" cy="5334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Book Antiqua" pitchFamily="18" charset="0"/>
                <a:ea typeface="ＭＳ Ｐゴシック" pitchFamily="34" charset="-128"/>
              </a:rPr>
              <a:t>Example 2</a:t>
            </a: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>
            <p:extLst/>
          </p:nvPr>
        </p:nvGraphicFramePr>
        <p:xfrm>
          <a:off x="762000" y="1447800"/>
          <a:ext cx="709136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14" name="Equation" r:id="rId3" imgW="4164681" imgH="584246" progId="Equation.3">
                  <p:embed/>
                </p:oleObj>
              </mc:Choice>
              <mc:Fallback>
                <p:oleObj name="Equation" r:id="rId3" imgW="4164681" imgH="584246" progId="Equation.3">
                  <p:embed/>
                  <p:pic>
                    <p:nvPicPr>
                      <p:cNvPr id="382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091363" cy="1011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192526-BAEF-0142-8D09-ECBAA128619F}"/>
              </a:ext>
            </a:extLst>
          </p:cNvPr>
          <p:cNvSpPr txBox="1"/>
          <p:nvPr/>
        </p:nvSpPr>
        <p:spPr>
          <a:xfrm>
            <a:off x="914400" y="33528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model specification:</a:t>
            </a:r>
          </a:p>
          <a:p>
            <a:endParaRPr lang="en-US" dirty="0"/>
          </a:p>
          <a:p>
            <a:r>
              <a:rPr lang="en-US" dirty="0"/>
              <a:t>	- Type of penalty (L1, L2, Elastic-Net)</a:t>
            </a:r>
          </a:p>
          <a:p>
            <a:r>
              <a:rPr lang="en-US" dirty="0"/>
              <a:t>	- Strength of penalty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- Example 2</a:t>
            </a:r>
          </a:p>
        </p:txBody>
      </p:sp>
    </p:spTree>
    <p:extLst>
      <p:ext uri="{BB962C8B-B14F-4D97-AF65-F5344CB8AC3E}">
        <p14:creationId xmlns:p14="http://schemas.microsoft.com/office/powerpoint/2010/main" val="73587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57200" y="2929354"/>
            <a:ext cx="152400" cy="152400"/>
          </a:xfrm>
          <a:prstGeom prst="ellipse">
            <a:avLst/>
          </a:prstGeom>
          <a:solidFill>
            <a:srgbClr val="A43D3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0600" y="1459468"/>
            <a:ext cx="1295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Penalized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7600" y="543580"/>
            <a:ext cx="42672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Ridge Regression</a:t>
            </a:r>
          </a:p>
          <a:p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(RR)</a:t>
            </a:r>
          </a:p>
        </p:txBody>
      </p:sp>
      <p:cxnSp>
        <p:nvCxnSpPr>
          <p:cNvPr id="40" name="Elbow Connector 39"/>
          <p:cNvCxnSpPr>
            <a:stCxn id="32" idx="6"/>
            <a:endCxn id="33" idx="1"/>
          </p:cNvCxnSpPr>
          <p:nvPr/>
        </p:nvCxnSpPr>
        <p:spPr>
          <a:xfrm flipV="1">
            <a:off x="609600" y="1644134"/>
            <a:ext cx="381000" cy="136142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3" idx="3"/>
            <a:endCxn id="39" idx="1"/>
          </p:cNvCxnSpPr>
          <p:nvPr/>
        </p:nvCxnSpPr>
        <p:spPr>
          <a:xfrm flipV="1">
            <a:off x="2286000" y="805190"/>
            <a:ext cx="1371600" cy="83894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590800" y="1295400"/>
            <a:ext cx="685800" cy="685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943600" y="59259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Prior densities commonly assigned to marker effects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8600" y="76200"/>
            <a:ext cx="8763000" cy="67056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657600" y="1381780"/>
            <a:ext cx="42672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Elastic Net </a:t>
            </a:r>
          </a:p>
          <a:p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(EN)</a:t>
            </a:r>
          </a:p>
        </p:txBody>
      </p:sp>
      <p:cxnSp>
        <p:nvCxnSpPr>
          <p:cNvPr id="87" name="Elbow Connector 86"/>
          <p:cNvCxnSpPr>
            <a:stCxn id="33" idx="3"/>
            <a:endCxn id="86" idx="1"/>
          </p:cNvCxnSpPr>
          <p:nvPr/>
        </p:nvCxnSpPr>
        <p:spPr>
          <a:xfrm flipV="1">
            <a:off x="2286000" y="1643390"/>
            <a:ext cx="1371600" cy="74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57600" y="2143780"/>
            <a:ext cx="42672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LASSO</a:t>
            </a:r>
          </a:p>
          <a:p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Elbow Connector 90"/>
          <p:cNvCxnSpPr>
            <a:stCxn id="33" idx="3"/>
            <a:endCxn id="90" idx="1"/>
          </p:cNvCxnSpPr>
          <p:nvPr/>
        </p:nvCxnSpPr>
        <p:spPr>
          <a:xfrm>
            <a:off x="2286000" y="1644134"/>
            <a:ext cx="1371600" cy="76125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90800" y="1475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Penalty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410200" y="619125"/>
          <a:ext cx="809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45" name="Equation" r:id="rId4" imgW="812433" imgH="444247" progId="Equation.3">
                  <p:embed/>
                </p:oleObj>
              </mc:Choice>
              <mc:Fallback>
                <p:oleObj name="Equation" r:id="rId4" imgW="812433" imgH="444247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19125"/>
                        <a:ext cx="8096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579966"/>
              </p:ext>
            </p:extLst>
          </p:nvPr>
        </p:nvGraphicFramePr>
        <p:xfrm>
          <a:off x="5527675" y="1425575"/>
          <a:ext cx="1895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46" name="Equation" r:id="rId6" imgW="1892520" imgH="484560" progId="Equation.3">
                  <p:embed/>
                </p:oleObj>
              </mc:Choice>
              <mc:Fallback>
                <p:oleObj name="Equation" r:id="rId6" imgW="1892520" imgH="484560" progId="Equation.3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1425575"/>
                        <a:ext cx="18954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75454"/>
              </p:ext>
            </p:extLst>
          </p:nvPr>
        </p:nvGraphicFramePr>
        <p:xfrm>
          <a:off x="5416550" y="2111375"/>
          <a:ext cx="8477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47" name="Equation" r:id="rId8" imgW="840960" imgH="484560" progId="Equation.3">
                  <p:embed/>
                </p:oleObj>
              </mc:Choice>
              <mc:Fallback>
                <p:oleObj name="Equation" r:id="rId8" imgW="840960" imgH="484560" progId="Equation.3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2111375"/>
                        <a:ext cx="8477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09600" y="2743200"/>
            <a:ext cx="8229600" cy="3352800"/>
            <a:chOff x="609600" y="2743200"/>
            <a:chExt cx="8229600" cy="3352800"/>
          </a:xfrm>
        </p:grpSpPr>
        <p:grpSp>
          <p:nvGrpSpPr>
            <p:cNvPr id="79" name="Group 78"/>
            <p:cNvGrpSpPr/>
            <p:nvPr/>
          </p:nvGrpSpPr>
          <p:grpSpPr>
            <a:xfrm>
              <a:off x="609600" y="2905780"/>
              <a:ext cx="4876800" cy="3190220"/>
              <a:chOff x="609600" y="2905780"/>
              <a:chExt cx="4876800" cy="3190220"/>
            </a:xfrm>
          </p:grpSpPr>
          <p:cxnSp>
            <p:nvCxnSpPr>
              <p:cNvPr id="52" name="Elbow Connector 51"/>
              <p:cNvCxnSpPr/>
              <p:nvPr/>
            </p:nvCxnSpPr>
            <p:spPr>
              <a:xfrm flipV="1">
                <a:off x="2286000" y="3776990"/>
                <a:ext cx="1371600" cy="6088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990600" y="4201180"/>
                <a:ext cx="1295400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Bayesian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7600" y="2905780"/>
                <a:ext cx="1828800" cy="5232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Gaussian</a:t>
                </a:r>
              </a:p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(RR-BLUP/ G-BLUP)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57600" y="5572780"/>
                <a:ext cx="1828800" cy="5232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Point of mass &amp; Slab</a:t>
                </a:r>
              </a:p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400" dirty="0" err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Bayes</a:t>
                </a:r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B, </a:t>
                </a:r>
                <a:r>
                  <a:rPr lang="en-US" sz="1400" dirty="0" err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Bayes</a:t>
                </a:r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C)</a:t>
                </a:r>
              </a:p>
            </p:txBody>
          </p:sp>
          <p:cxnSp>
            <p:nvCxnSpPr>
              <p:cNvPr id="66" name="Elbow Connector 65"/>
              <p:cNvCxnSpPr>
                <a:stCxn id="63" idx="3"/>
                <a:endCxn id="64" idx="1"/>
              </p:cNvCxnSpPr>
              <p:nvPr/>
            </p:nvCxnSpPr>
            <p:spPr>
              <a:xfrm flipV="1">
                <a:off x="2286000" y="3167390"/>
                <a:ext cx="1371600" cy="121845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>
                <a:stCxn id="63" idx="3"/>
                <a:endCxn id="65" idx="1"/>
              </p:cNvCxnSpPr>
              <p:nvPr/>
            </p:nvCxnSpPr>
            <p:spPr>
              <a:xfrm>
                <a:off x="2286000" y="4385846"/>
                <a:ext cx="1371600" cy="144854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>
                <a:endCxn id="63" idx="1"/>
              </p:cNvCxnSpPr>
              <p:nvPr/>
            </p:nvCxnSpPr>
            <p:spPr>
              <a:xfrm>
                <a:off x="609600" y="3005554"/>
                <a:ext cx="381000" cy="138029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2667000" y="4048780"/>
                <a:ext cx="685800" cy="685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7600" y="3515380"/>
                <a:ext cx="1828800" cy="5232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Scaled-t</a:t>
                </a:r>
              </a:p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400" dirty="0" err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Bayes</a:t>
                </a:r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A)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657600" y="4114800"/>
                <a:ext cx="1828800" cy="5232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Double-Exponential</a:t>
                </a:r>
              </a:p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(Bayesian Lasso)</a:t>
                </a:r>
              </a:p>
            </p:txBody>
          </p:sp>
          <p:cxnSp>
            <p:nvCxnSpPr>
              <p:cNvPr id="74" name="Elbow Connector 73"/>
              <p:cNvCxnSpPr>
                <a:stCxn id="63" idx="3"/>
                <a:endCxn id="73" idx="1"/>
              </p:cNvCxnSpPr>
              <p:nvPr/>
            </p:nvCxnSpPr>
            <p:spPr>
              <a:xfrm flipV="1">
                <a:off x="2286000" y="4376410"/>
                <a:ext cx="1371600" cy="943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657600" y="4810780"/>
                <a:ext cx="1828800" cy="5232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Spike-Slab</a:t>
                </a:r>
              </a:p>
              <a:p>
                <a:pPr algn="ctr"/>
                <a:r>
                  <a:rPr lang="en-US" sz="1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(SSVS)</a:t>
                </a:r>
              </a:p>
            </p:txBody>
          </p:sp>
          <p:cxnSp>
            <p:nvCxnSpPr>
              <p:cNvPr id="77" name="Elbow Connector 76"/>
              <p:cNvCxnSpPr>
                <a:stCxn id="63" idx="3"/>
                <a:endCxn id="76" idx="1"/>
              </p:cNvCxnSpPr>
              <p:nvPr/>
            </p:nvCxnSpPr>
            <p:spPr>
              <a:xfrm>
                <a:off x="2286000" y="4385846"/>
                <a:ext cx="1371600" cy="68654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2667000" y="4141113"/>
                <a:ext cx="762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Prior Density</a:t>
                </a:r>
              </a:p>
            </p:txBody>
          </p:sp>
        </p:grpSp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47541" y="2743200"/>
              <a:ext cx="3191659" cy="318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782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ctrTitle" idx="4294967295"/>
          </p:nvPr>
        </p:nvSpPr>
        <p:spPr>
          <a:xfrm>
            <a:off x="228600" y="2590800"/>
            <a:ext cx="8382000" cy="5334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Book Antiqua" pitchFamily="18" charset="0"/>
                <a:ea typeface="ＭＳ Ｐゴシック" pitchFamily="34" charset="-128"/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235256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-76200"/>
            <a:ext cx="8839200" cy="6590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Genes, Environment &amp; Phenotypes</a:t>
            </a:r>
          </a:p>
        </p:txBody>
      </p:sp>
      <p:sp>
        <p:nvSpPr>
          <p:cNvPr id="100354" name="Line 3"/>
          <p:cNvSpPr>
            <a:spLocks noChangeShapeType="1"/>
          </p:cNvSpPr>
          <p:nvPr/>
        </p:nvSpPr>
        <p:spPr bwMode="auto">
          <a:xfrm>
            <a:off x="0" y="533400"/>
            <a:ext cx="80772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1732" name="Picture 4" descr="http://origin.arstechnica.com/news.media/d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7200"/>
            <a:ext cx="2338879" cy="17526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57200" y="60153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Genome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60915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Environment</a:t>
            </a:r>
          </a:p>
        </p:txBody>
      </p:sp>
      <p:pic>
        <p:nvPicPr>
          <p:cNvPr id="201734" name="Picture 6" descr="http://www.laurentienne.ca/NR/rdonlyres/F9B6B382-5E18-4D01-9B16-A0262780DCC4/30055/PICBIOL33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066800"/>
            <a:ext cx="2336800" cy="1752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048000" y="609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Phenotype</a:t>
            </a:r>
          </a:p>
        </p:txBody>
      </p:sp>
      <p:cxnSp>
        <p:nvCxnSpPr>
          <p:cNvPr id="24" name="Straight Arrow Connector 23"/>
          <p:cNvCxnSpPr>
            <a:stCxn id="201732" idx="0"/>
            <a:endCxn id="201734" idx="2"/>
          </p:cNvCxnSpPr>
          <p:nvPr/>
        </p:nvCxnSpPr>
        <p:spPr>
          <a:xfrm flipV="1">
            <a:off x="1855240" y="2819400"/>
            <a:ext cx="2513560" cy="1447800"/>
          </a:xfrm>
          <a:prstGeom prst="straightConnector1">
            <a:avLst/>
          </a:prstGeom>
          <a:ln w="25400">
            <a:solidFill>
              <a:srgbClr val="F8F08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1736" idx="0"/>
            <a:endCxn id="201734" idx="2"/>
          </p:cNvCxnSpPr>
          <p:nvPr/>
        </p:nvCxnSpPr>
        <p:spPr>
          <a:xfrm flipH="1" flipV="1">
            <a:off x="4368800" y="2819400"/>
            <a:ext cx="2813547" cy="1385596"/>
          </a:xfrm>
          <a:prstGeom prst="straightConnector1">
            <a:avLst/>
          </a:prstGeom>
          <a:ln w="25400">
            <a:solidFill>
              <a:srgbClr val="F8F08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0" y="5257800"/>
            <a:ext cx="3124200" cy="0"/>
          </a:xfrm>
          <a:prstGeom prst="straightConnector1">
            <a:avLst/>
          </a:prstGeom>
          <a:ln w="25400">
            <a:solidFill>
              <a:srgbClr val="F8F08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43400" y="2895600"/>
            <a:ext cx="0" cy="2362200"/>
          </a:xfrm>
          <a:prstGeom prst="straightConnector1">
            <a:avLst/>
          </a:prstGeom>
          <a:ln w="25400">
            <a:solidFill>
              <a:srgbClr val="F8F08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736" name="Picture 8" descr="http://dsc.discovery.com/pdi/files/2011/10/environmental-factors-for-desert-survival-622x5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204996"/>
            <a:ext cx="2325093" cy="1886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027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"/>
            <a:ext cx="4953000" cy="457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FFE353"/>
                </a:solidFill>
                <a:latin typeface="Book Antiqua" pitchFamily="18" charset="0"/>
              </a:rPr>
              <a:t>Statistical Learning Task</a:t>
            </a:r>
          </a:p>
        </p:txBody>
      </p:sp>
      <p:sp>
        <p:nvSpPr>
          <p:cNvPr id="55300" name="Line 10"/>
          <p:cNvSpPr>
            <a:spLocks noChangeShapeType="1"/>
          </p:cNvSpPr>
          <p:nvPr/>
        </p:nvSpPr>
        <p:spPr bwMode="auto">
          <a:xfrm>
            <a:off x="0" y="685800"/>
            <a:ext cx="5486400" cy="0"/>
          </a:xfrm>
          <a:prstGeom prst="line">
            <a:avLst/>
          </a:prstGeom>
          <a:noFill/>
          <a:ln w="38100">
            <a:solidFill>
              <a:srgbClr val="FFE353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301" name="Rectangle 14"/>
          <p:cNvSpPr>
            <a:spLocks noChangeArrowheads="1"/>
          </p:cNvSpPr>
          <p:nvPr/>
        </p:nvSpPr>
        <p:spPr bwMode="auto">
          <a:xfrm>
            <a:off x="2819400" y="1143000"/>
            <a:ext cx="1676400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Phenotypes</a:t>
            </a:r>
          </a:p>
        </p:txBody>
      </p:sp>
      <p:sp>
        <p:nvSpPr>
          <p:cNvPr id="55302" name="Rectangle 16"/>
          <p:cNvSpPr>
            <a:spLocks noChangeArrowheads="1"/>
          </p:cNvSpPr>
          <p:nvPr/>
        </p:nvSpPr>
        <p:spPr bwMode="auto">
          <a:xfrm>
            <a:off x="76200" y="1143000"/>
            <a:ext cx="1600200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Genotypes</a:t>
            </a:r>
          </a:p>
        </p:txBody>
      </p:sp>
      <p:cxnSp>
        <p:nvCxnSpPr>
          <p:cNvPr id="55303" name="Straight Arrow Connector 18"/>
          <p:cNvCxnSpPr>
            <a:cxnSpLocks noChangeShapeType="1"/>
            <a:stCxn id="55302" idx="2"/>
          </p:cNvCxnSpPr>
          <p:nvPr/>
        </p:nvCxnSpPr>
        <p:spPr bwMode="auto">
          <a:xfrm>
            <a:off x="876300" y="1600200"/>
            <a:ext cx="808038" cy="1031875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stealth" w="lg" len="lg"/>
          </a:ln>
        </p:spPr>
      </p:cxnSp>
      <p:cxnSp>
        <p:nvCxnSpPr>
          <p:cNvPr id="55304" name="Straight Arrow Connector 22"/>
          <p:cNvCxnSpPr>
            <a:cxnSpLocks noChangeShapeType="1"/>
            <a:stCxn id="55301" idx="2"/>
          </p:cNvCxnSpPr>
          <p:nvPr/>
        </p:nvCxnSpPr>
        <p:spPr bwMode="auto">
          <a:xfrm flipH="1">
            <a:off x="2895600" y="1600200"/>
            <a:ext cx="762000" cy="1039813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stealth" w="lg" len="lg"/>
          </a:ln>
        </p:spPr>
      </p:cxnSp>
      <p:sp>
        <p:nvSpPr>
          <p:cNvPr id="55305" name="Oval 17"/>
          <p:cNvSpPr>
            <a:spLocks noChangeArrowheads="1"/>
          </p:cNvSpPr>
          <p:nvPr/>
        </p:nvSpPr>
        <p:spPr bwMode="auto">
          <a:xfrm>
            <a:off x="1219200" y="2438400"/>
            <a:ext cx="1981200" cy="16764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762000" y="2819400"/>
            <a:ext cx="2743200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Learning </a:t>
            </a:r>
          </a:p>
          <a:p>
            <a:pPr algn="ctr"/>
            <a:r>
              <a:rPr lang="en-US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</p:txBody>
      </p:sp>
      <p:sp>
        <p:nvSpPr>
          <p:cNvPr id="55307" name="Rectangle 26"/>
          <p:cNvSpPr>
            <a:spLocks noChangeArrowheads="1"/>
          </p:cNvSpPr>
          <p:nvPr/>
        </p:nvSpPr>
        <p:spPr bwMode="auto">
          <a:xfrm>
            <a:off x="1143000" y="4724400"/>
            <a:ext cx="2209800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Predictions</a:t>
            </a:r>
          </a:p>
        </p:txBody>
      </p:sp>
      <p:sp>
        <p:nvSpPr>
          <p:cNvPr id="55308" name="Rectangle 26"/>
          <p:cNvSpPr>
            <a:spLocks noChangeArrowheads="1"/>
          </p:cNvSpPr>
          <p:nvPr/>
        </p:nvSpPr>
        <p:spPr bwMode="auto">
          <a:xfrm>
            <a:off x="1143000" y="5943600"/>
            <a:ext cx="2209800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Decisions</a:t>
            </a:r>
          </a:p>
        </p:txBody>
      </p:sp>
      <p:cxnSp>
        <p:nvCxnSpPr>
          <p:cNvPr id="55309" name="Straight Arrow Connector 22"/>
          <p:cNvCxnSpPr>
            <a:cxnSpLocks noChangeShapeType="1"/>
          </p:cNvCxnSpPr>
          <p:nvPr/>
        </p:nvCxnSpPr>
        <p:spPr bwMode="auto">
          <a:xfrm>
            <a:off x="2209800" y="4114800"/>
            <a:ext cx="0" cy="609600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stealth" w="lg" len="lg"/>
          </a:ln>
        </p:spPr>
      </p:cxnSp>
      <p:cxnSp>
        <p:nvCxnSpPr>
          <p:cNvPr id="55310" name="Straight Arrow Connector 22"/>
          <p:cNvCxnSpPr>
            <a:cxnSpLocks noChangeShapeType="1"/>
          </p:cNvCxnSpPr>
          <p:nvPr/>
        </p:nvCxnSpPr>
        <p:spPr bwMode="auto">
          <a:xfrm>
            <a:off x="2209800" y="5181600"/>
            <a:ext cx="1588" cy="838200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stealth" w="lg" len="lg"/>
          </a:ln>
        </p:spPr>
      </p:cxnSp>
      <p:grpSp>
        <p:nvGrpSpPr>
          <p:cNvPr id="28" name="27 Grupo"/>
          <p:cNvGrpSpPr/>
          <p:nvPr/>
        </p:nvGrpSpPr>
        <p:grpSpPr>
          <a:xfrm>
            <a:off x="4005262" y="2057400"/>
            <a:ext cx="5062538" cy="2590800"/>
            <a:chOff x="3886200" y="2057400"/>
            <a:chExt cx="5062538" cy="2590800"/>
          </a:xfrm>
        </p:grpSpPr>
        <p:grpSp>
          <p:nvGrpSpPr>
            <p:cNvPr id="35" name="34 Grupo"/>
            <p:cNvGrpSpPr>
              <a:grpSpLocks/>
            </p:cNvGrpSpPr>
            <p:nvPr/>
          </p:nvGrpSpPr>
          <p:grpSpPr bwMode="auto">
            <a:xfrm>
              <a:off x="4495800" y="2209800"/>
              <a:ext cx="4452938" cy="2286000"/>
              <a:chOff x="4495800" y="1447800"/>
              <a:chExt cx="4453563" cy="2286000"/>
            </a:xfrm>
          </p:grpSpPr>
          <p:graphicFrame>
            <p:nvGraphicFramePr>
              <p:cNvPr id="55297" name="Object 1"/>
              <p:cNvGraphicFramePr>
                <a:graphicFrameLocks noChangeAspect="1"/>
              </p:cNvGraphicFramePr>
              <p:nvPr/>
            </p:nvGraphicFramePr>
            <p:xfrm>
              <a:off x="5727700" y="1447800"/>
              <a:ext cx="1566863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7625" name="Ecuación" r:id="rId3" imgW="888510" imgH="228600" progId="Equation.3">
                      <p:embed/>
                    </p:oleObj>
                  </mc:Choice>
                  <mc:Fallback>
                    <p:oleObj name="Ecuación" r:id="rId3" imgW="888510" imgH="228600" progId="Equation.3">
                      <p:embed/>
                      <p:pic>
                        <p:nvPicPr>
                          <p:cNvPr id="0" name="Picture 2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7700" y="1447800"/>
                            <a:ext cx="1566863" cy="4032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13" name="20 Rectángulo"/>
              <p:cNvSpPr>
                <a:spLocks noChangeArrowheads="1"/>
              </p:cNvSpPr>
              <p:nvPr/>
            </p:nvSpPr>
            <p:spPr bwMode="auto">
              <a:xfrm>
                <a:off x="4495800" y="2209800"/>
                <a:ext cx="115929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Times New Roman" pitchFamily="18" charset="0"/>
                  </a:rPr>
                  <a:t>Phenotype</a:t>
                </a:r>
              </a:p>
            </p:txBody>
          </p:sp>
          <p:sp>
            <p:nvSpPr>
              <p:cNvPr id="55314" name="21 Rectángulo"/>
              <p:cNvSpPr>
                <a:spLocks noChangeArrowheads="1"/>
              </p:cNvSpPr>
              <p:nvPr/>
            </p:nvSpPr>
            <p:spPr bwMode="auto">
              <a:xfrm>
                <a:off x="5959892" y="2590800"/>
                <a:ext cx="148220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Times New Roman" pitchFamily="18" charset="0"/>
                  </a:rPr>
                  <a:t>Genetic Value</a:t>
                </a:r>
              </a:p>
            </p:txBody>
          </p:sp>
          <p:sp>
            <p:nvSpPr>
              <p:cNvPr id="55315" name="22 Rectángulo"/>
              <p:cNvSpPr>
                <a:spLocks noChangeArrowheads="1"/>
              </p:cNvSpPr>
              <p:nvPr/>
            </p:nvSpPr>
            <p:spPr bwMode="auto">
              <a:xfrm>
                <a:off x="7373291" y="2209800"/>
                <a:ext cx="15760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Times New Roman" pitchFamily="18" charset="0"/>
                  </a:rPr>
                  <a:t>Model residual</a:t>
                </a:r>
              </a:p>
            </p:txBody>
          </p:sp>
          <p:cxnSp>
            <p:nvCxnSpPr>
              <p:cNvPr id="25" name="24 Conector recto de flecha"/>
              <p:cNvCxnSpPr/>
              <p:nvPr/>
            </p:nvCxnSpPr>
            <p:spPr>
              <a:xfrm rot="5400000" flipH="1" flipV="1">
                <a:off x="5502448" y="1904979"/>
                <a:ext cx="457200" cy="30484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 de flecha"/>
              <p:cNvCxnSpPr/>
              <p:nvPr/>
            </p:nvCxnSpPr>
            <p:spPr>
              <a:xfrm rot="5400000" flipH="1" flipV="1">
                <a:off x="6151843" y="2247900"/>
                <a:ext cx="684212" cy="158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 de flecha"/>
              <p:cNvCxnSpPr/>
              <p:nvPr/>
            </p:nvCxnSpPr>
            <p:spPr>
              <a:xfrm rot="16200000" flipV="1">
                <a:off x="7064762" y="1943079"/>
                <a:ext cx="381000" cy="30484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5298" name="Object 2"/>
              <p:cNvGraphicFramePr>
                <a:graphicFrameLocks noChangeAspect="1"/>
              </p:cNvGraphicFramePr>
              <p:nvPr/>
            </p:nvGraphicFramePr>
            <p:xfrm>
              <a:off x="5700712" y="3314700"/>
              <a:ext cx="1766888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7626" name="Equation" r:id="rId5" imgW="965108" imgH="228738" progId="Equation.3">
                      <p:embed/>
                    </p:oleObj>
                  </mc:Choice>
                  <mc:Fallback>
                    <p:oleObj name="Equation" r:id="rId5" imgW="965108" imgH="228738" progId="Equation.3">
                      <p:embed/>
                      <p:pic>
                        <p:nvPicPr>
                          <p:cNvPr id="0" name="Picture 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00712" y="3314700"/>
                            <a:ext cx="1766888" cy="4191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7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" name="25 Abrir llave"/>
            <p:cNvSpPr/>
            <p:nvPr/>
          </p:nvSpPr>
          <p:spPr>
            <a:xfrm>
              <a:off x="3886200" y="2057400"/>
              <a:ext cx="609600" cy="2590800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957397"/>
              </p:ext>
            </p:extLst>
          </p:nvPr>
        </p:nvGraphicFramePr>
        <p:xfrm>
          <a:off x="6210300" y="5314950"/>
          <a:ext cx="9302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27" name="Equation" r:id="rId7" imgW="493560" imgH="283320" progId="Equation.3">
                  <p:embed/>
                </p:oleObj>
              </mc:Choice>
              <mc:Fallback>
                <p:oleObj name="Equation" r:id="rId7" imgW="493560" imgH="283320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5314950"/>
                        <a:ext cx="930275" cy="534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66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-152400"/>
            <a:ext cx="9296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Confronting Complexity</a:t>
            </a:r>
          </a:p>
        </p:txBody>
      </p:sp>
      <p:sp>
        <p:nvSpPr>
          <p:cNvPr id="54276" name="Line 8"/>
          <p:cNvSpPr>
            <a:spLocks noChangeShapeType="1"/>
          </p:cNvSpPr>
          <p:nvPr/>
        </p:nvSpPr>
        <p:spPr bwMode="auto">
          <a:xfrm flipV="1">
            <a:off x="0" y="762000"/>
            <a:ext cx="9144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57201" y="1143000"/>
            <a:ext cx="97286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7"/>
          <p:cNvGrpSpPr/>
          <p:nvPr/>
        </p:nvGrpSpPr>
        <p:grpSpPr>
          <a:xfrm>
            <a:off x="381000" y="1295400"/>
            <a:ext cx="8458200" cy="4154984"/>
            <a:chOff x="76200" y="1981200"/>
            <a:chExt cx="8458200" cy="4154984"/>
          </a:xfrm>
        </p:grpSpPr>
        <p:sp>
          <p:nvSpPr>
            <p:cNvPr id="35" name="Rectangle 34"/>
            <p:cNvSpPr/>
            <p:nvPr/>
          </p:nvSpPr>
          <p:spPr>
            <a:xfrm>
              <a:off x="76200" y="1981200"/>
              <a:ext cx="8458200" cy="3810000"/>
            </a:xfrm>
            <a:prstGeom prst="rect">
              <a:avLst/>
            </a:prstGeom>
            <a:solidFill>
              <a:srgbClr val="530000">
                <a:alpha val="9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152400" y="1981200"/>
              <a:ext cx="8305800" cy="4154984"/>
              <a:chOff x="685800" y="1600200"/>
              <a:chExt cx="8305800" cy="4154984"/>
            </a:xfrm>
            <a:noFill/>
          </p:grpSpPr>
          <p:graphicFrame>
            <p:nvGraphicFramePr>
              <p:cNvPr id="37" name="Object 1"/>
              <p:cNvGraphicFramePr>
                <a:graphicFrameLocks noChangeAspect="1"/>
              </p:cNvGraphicFramePr>
              <p:nvPr/>
            </p:nvGraphicFramePr>
            <p:xfrm>
              <a:off x="685800" y="1882775"/>
              <a:ext cx="4075113" cy="425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3859" name="Ecuación" r:id="rId4" imgW="2311078" imgH="241415" progId="Equation.3">
                      <p:embed/>
                    </p:oleObj>
                  </mc:Choice>
                  <mc:Fallback>
                    <p:oleObj name="Ecuación" r:id="rId4" imgW="2311078" imgH="241415" progId="Equation.3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5800" y="1882775"/>
                            <a:ext cx="4075113" cy="42545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2"/>
              <p:cNvGraphicFramePr>
                <a:graphicFrameLocks noChangeAspect="1"/>
              </p:cNvGraphicFramePr>
              <p:nvPr/>
            </p:nvGraphicFramePr>
            <p:xfrm>
              <a:off x="1905000" y="4244975"/>
              <a:ext cx="1365250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3860" name="Equation" r:id="rId6" imgW="774401" imgH="228738" progId="Equation.3">
                      <p:embed/>
                    </p:oleObj>
                  </mc:Choice>
                  <mc:Fallback>
                    <p:oleObj name="Equation" r:id="rId6" imgW="774401" imgH="228738" progId="Equation.3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5000" y="4244975"/>
                            <a:ext cx="1365250" cy="4032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9" name="13 Conector recto de flecha"/>
              <p:cNvCxnSpPr/>
              <p:nvPr/>
            </p:nvCxnSpPr>
            <p:spPr>
              <a:xfrm rot="16200000" flipH="1">
                <a:off x="753269" y="2483644"/>
                <a:ext cx="1958975" cy="1563687"/>
              </a:xfrm>
              <a:prstGeom prst="straightConnector1">
                <a:avLst/>
              </a:prstGeom>
              <a:grpFill/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14 Conector recto de flecha"/>
              <p:cNvCxnSpPr/>
              <p:nvPr/>
            </p:nvCxnSpPr>
            <p:spPr>
              <a:xfrm rot="16200000" flipH="1">
                <a:off x="905669" y="2636044"/>
                <a:ext cx="2035175" cy="1182687"/>
              </a:xfrm>
              <a:prstGeom prst="straightConnector1">
                <a:avLst/>
              </a:prstGeom>
              <a:grpFill/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16 Conector recto de flecha"/>
              <p:cNvCxnSpPr/>
              <p:nvPr/>
            </p:nvCxnSpPr>
            <p:spPr>
              <a:xfrm rot="16200000" flipH="1">
                <a:off x="1257300" y="2987675"/>
                <a:ext cx="1905000" cy="609600"/>
              </a:xfrm>
              <a:prstGeom prst="straightConnector1">
                <a:avLst/>
              </a:prstGeom>
              <a:grpFill/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 Conector recto de flecha"/>
              <p:cNvCxnSpPr/>
              <p:nvPr/>
            </p:nvCxnSpPr>
            <p:spPr>
              <a:xfrm rot="5400000">
                <a:off x="2324100" y="2378075"/>
                <a:ext cx="2057400" cy="1676400"/>
              </a:xfrm>
              <a:prstGeom prst="straightConnector1">
                <a:avLst/>
              </a:prstGeom>
              <a:grpFill/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24 Conector recto de flecha"/>
              <p:cNvCxnSpPr/>
              <p:nvPr/>
            </p:nvCxnSpPr>
            <p:spPr>
              <a:xfrm rot="5400000">
                <a:off x="2514600" y="2263775"/>
                <a:ext cx="1981200" cy="1981200"/>
              </a:xfrm>
              <a:prstGeom prst="straightConnector1">
                <a:avLst/>
              </a:prstGeom>
              <a:grpFill/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28 Conector recto de flecha"/>
              <p:cNvCxnSpPr/>
              <p:nvPr/>
            </p:nvCxnSpPr>
            <p:spPr>
              <a:xfrm rot="5400000">
                <a:off x="1866900" y="2911475"/>
                <a:ext cx="1981200" cy="685800"/>
              </a:xfrm>
              <a:prstGeom prst="straightConnector1">
                <a:avLst/>
              </a:prstGeom>
              <a:grpFill/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30 Conector recto de flecha"/>
              <p:cNvCxnSpPr/>
              <p:nvPr/>
            </p:nvCxnSpPr>
            <p:spPr>
              <a:xfrm rot="5400000">
                <a:off x="1524000" y="3254375"/>
                <a:ext cx="1981200" cy="0"/>
              </a:xfrm>
              <a:prstGeom prst="straightConnector1">
                <a:avLst/>
              </a:prstGeom>
              <a:grpFill/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40 CuadroTexto"/>
              <p:cNvSpPr txBox="1">
                <a:spLocks noChangeArrowheads="1"/>
              </p:cNvSpPr>
              <p:nvPr/>
            </p:nvSpPr>
            <p:spPr bwMode="auto">
              <a:xfrm>
                <a:off x="5029200" y="1600200"/>
                <a:ext cx="3962400" cy="41549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200000"/>
                  </a:lnSpc>
                  <a:buFont typeface="Symbol" pitchFamily="18" charset="2"/>
                  <a:buChar char="Þ"/>
                </a:pPr>
                <a:r>
                  <a:rPr lang="en-US" sz="22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How many markers?</a:t>
                </a:r>
              </a:p>
              <a:p>
                <a:pPr>
                  <a:lnSpc>
                    <a:spcPct val="200000"/>
                  </a:lnSpc>
                  <a:buFont typeface="Symbol" pitchFamily="18" charset="2"/>
                  <a:buChar char="Þ"/>
                </a:pPr>
                <a:r>
                  <a:rPr lang="en-US" sz="22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Which markers?</a:t>
                </a:r>
              </a:p>
              <a:p>
                <a:pPr>
                  <a:lnSpc>
                    <a:spcPct val="200000"/>
                  </a:lnSpc>
                  <a:buFont typeface="Symbol" pitchFamily="18" charset="2"/>
                  <a:buChar char="Þ"/>
                </a:pPr>
                <a:r>
                  <a:rPr lang="en-US" sz="22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What type of interactions?</a:t>
                </a:r>
              </a:p>
              <a:p>
                <a:pPr lvl="1">
                  <a:lnSpc>
                    <a:spcPct val="200000"/>
                  </a:lnSpc>
                  <a:buFont typeface="Symbol" pitchFamily="18" charset="2"/>
                  <a:buChar char="Þ"/>
                </a:pPr>
                <a:r>
                  <a:rPr lang="en-US" sz="22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Dominance</a:t>
                </a:r>
              </a:p>
              <a:p>
                <a:pPr lvl="1">
                  <a:lnSpc>
                    <a:spcPct val="200000"/>
                  </a:lnSpc>
                  <a:buFont typeface="Symbol" pitchFamily="18" charset="2"/>
                  <a:buChar char="Þ"/>
                </a:pPr>
                <a:r>
                  <a:rPr lang="en-US" sz="22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Epistasis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(type, order)</a:t>
                </a:r>
              </a:p>
              <a:p>
                <a:pPr>
                  <a:lnSpc>
                    <a:spcPct val="200000"/>
                  </a:lnSpc>
                </a:pPr>
                <a:endParaRPr lang="en-US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57200" y="2362200"/>
            <a:ext cx="8229600" cy="2246769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Two Different Approaches:</a:t>
            </a:r>
          </a:p>
          <a:p>
            <a:endParaRPr lang="en-US" sz="2000" dirty="0"/>
          </a:p>
          <a:p>
            <a:pPr lvl="1">
              <a:buFont typeface="Symbol" pitchFamily="18" charset="2"/>
              <a:buChar char="Þ"/>
            </a:pPr>
            <a:r>
              <a:rPr lang="en-US" sz="2000" dirty="0"/>
              <a:t> Dimension Reduction (subset selection)</a:t>
            </a:r>
          </a:p>
          <a:p>
            <a:pPr lvl="1">
              <a:buFont typeface="Symbol" pitchFamily="18" charset="2"/>
              <a:buChar char="Þ"/>
            </a:pPr>
            <a:endParaRPr lang="en-US" sz="2000" dirty="0"/>
          </a:p>
          <a:p>
            <a:pPr lvl="1">
              <a:buFont typeface="Symbol" pitchFamily="18" charset="2"/>
              <a:buChar char="Þ"/>
            </a:pPr>
            <a:r>
              <a:rPr lang="en-US" sz="2000" dirty="0"/>
              <a:t> High Dimensional Regressions (shrinkage &amp; variable selection)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63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838200"/>
            <a:ext cx="7391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-152400"/>
            <a:ext cx="8686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Genomic Data</a:t>
            </a:r>
          </a:p>
        </p:txBody>
      </p:sp>
      <p:sp>
        <p:nvSpPr>
          <p:cNvPr id="100354" name="Line 3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00827"/>
              </p:ext>
            </p:extLst>
          </p:nvPr>
        </p:nvGraphicFramePr>
        <p:xfrm>
          <a:off x="1295400" y="1143000"/>
          <a:ext cx="6553201" cy="304800"/>
        </p:xfrm>
        <a:graphic>
          <a:graphicData uri="http://schemas.openxmlformats.org/drawingml/2006/table">
            <a:tbl>
              <a:tblPr/>
              <a:tblGrid>
                <a:gridCol w="34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5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5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60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6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0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60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60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60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60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905000" y="1066800"/>
            <a:ext cx="5791200" cy="381000"/>
            <a:chOff x="1905000" y="1371600"/>
            <a:chExt cx="5791200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96200" y="1371600"/>
              <a:ext cx="0" cy="609600"/>
            </a:xfrm>
            <a:prstGeom prst="line">
              <a:avLst/>
            </a:prstGeom>
            <a:ln w="25400">
              <a:solidFill>
                <a:srgbClr val="0000F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7400" y="1371600"/>
              <a:ext cx="0" cy="609600"/>
            </a:xfrm>
            <a:prstGeom prst="line">
              <a:avLst/>
            </a:prstGeom>
            <a:ln w="25400">
              <a:solidFill>
                <a:srgbClr val="0000F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429000" y="1371600"/>
              <a:ext cx="0" cy="609600"/>
            </a:xfrm>
            <a:prstGeom prst="line">
              <a:avLst/>
            </a:prstGeom>
            <a:ln w="25400">
              <a:solidFill>
                <a:srgbClr val="0000F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05000" y="1371600"/>
              <a:ext cx="0" cy="609600"/>
            </a:xfrm>
            <a:prstGeom prst="line">
              <a:avLst/>
            </a:prstGeom>
            <a:ln w="25400">
              <a:solidFill>
                <a:srgbClr val="0000F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43200" y="1371600"/>
              <a:ext cx="0" cy="609600"/>
            </a:xfrm>
            <a:prstGeom prst="line">
              <a:avLst/>
            </a:prstGeom>
            <a:ln w="25400">
              <a:solidFill>
                <a:srgbClr val="0000F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71600" y="1066800"/>
            <a:ext cx="6400800" cy="381000"/>
            <a:chOff x="1143000" y="1371600"/>
            <a:chExt cx="7010400" cy="609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430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10657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002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908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242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624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434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578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06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6388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912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567714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9342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1628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3914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9248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153400" y="1371600"/>
              <a:ext cx="0" cy="609600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065616"/>
            <a:ext cx="6260363" cy="387798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400800" y="21336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alibri" pitchFamily="34" charset="0"/>
              </a:rPr>
              <a:t>Main Limitation</a:t>
            </a:r>
          </a:p>
          <a:p>
            <a:pPr algn="ctr"/>
            <a:endParaRPr lang="en-US" sz="2000" dirty="0">
              <a:latin typeface="Calibri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Due to lack of power, many small-effect variants are not detected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 (“Missing Heritability”)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" y="4572000"/>
            <a:ext cx="5791200" cy="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600" y="4800600"/>
            <a:ext cx="5791200" cy="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5800" y="5029200"/>
            <a:ext cx="5791200" cy="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0" y="2057400"/>
            <a:ext cx="8991600" cy="3570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400" i="1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The Case of Body Mass Index</a:t>
            </a:r>
          </a:p>
          <a:p>
            <a:pPr algn="ctr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“The genetic contribution to interindividual variation in common obesity has been estimated at 40–70%...</a:t>
            </a:r>
          </a:p>
          <a:p>
            <a:pPr algn="ctr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…three waves of GWA studies for obesity-related traits have been carried out... </a:t>
            </a:r>
          </a:p>
          <a:p>
            <a:pPr algn="ctr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…the currently established 15 loci explain only a small part of the inter-individual variation in BMI (&lt;2%).”</a:t>
            </a:r>
            <a:r>
              <a:rPr lang="en-US" sz="2400" baseline="30000" dirty="0">
                <a:solidFill>
                  <a:srgbClr val="7575D1"/>
                </a:solidFill>
                <a:latin typeface="Times New Roman" pitchFamily="18" charset="0"/>
              </a:rPr>
              <a:t>[1]</a:t>
            </a:r>
          </a:p>
          <a:p>
            <a:pPr algn="ctr">
              <a:spcBef>
                <a:spcPct val="50000"/>
              </a:spcBef>
            </a:pPr>
            <a:endParaRPr lang="en-US" sz="400" i="1" dirty="0">
              <a:latin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" y="64124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ECFF"/>
                </a:solidFill>
                <a:latin typeface="Calibri"/>
                <a:cs typeface="Calibri"/>
              </a:rPr>
              <a:t>[1] Loss R., 2009 (</a:t>
            </a:r>
            <a:r>
              <a:rPr lang="en-US" dirty="0">
                <a:solidFill>
                  <a:srgbClr val="CCECFF"/>
                </a:solidFill>
              </a:rPr>
              <a:t>PMCID: PMC2810793</a:t>
            </a:r>
            <a:r>
              <a:rPr lang="en-US" dirty="0">
                <a:solidFill>
                  <a:srgbClr val="CCECFF"/>
                </a:solidFill>
                <a:latin typeface="Calibri"/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0299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Genome Wide Association Studies</a:t>
            </a:r>
          </a:p>
        </p:txBody>
      </p:sp>
      <p:sp>
        <p:nvSpPr>
          <p:cNvPr id="100354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295400"/>
            <a:ext cx="8458200" cy="3657600"/>
            <a:chOff x="533400" y="1676400"/>
            <a:chExt cx="7467600" cy="2616101"/>
          </a:xfrm>
          <a:solidFill>
            <a:schemeClr val="bg1"/>
          </a:solidFill>
        </p:grpSpPr>
        <p:sp>
          <p:nvSpPr>
            <p:cNvPr id="7" name="TextBox 6"/>
            <p:cNvSpPr txBox="1"/>
            <p:nvPr/>
          </p:nvSpPr>
          <p:spPr>
            <a:xfrm>
              <a:off x="533400" y="1676400"/>
              <a:ext cx="7467600" cy="26161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620000"/>
                  </a:solidFill>
                  <a:latin typeface="Calibri" pitchFamily="34" charset="0"/>
                </a:rPr>
                <a:t>Fundamental Trade-Offs</a:t>
              </a:r>
            </a:p>
            <a:p>
              <a:pPr algn="ctr"/>
              <a:endParaRPr lang="en-US" sz="2000" dirty="0">
                <a:solidFill>
                  <a:srgbClr val="005EA4"/>
                </a:solidFill>
                <a:latin typeface="Calibri" pitchFamily="34" charset="0"/>
              </a:endParaRPr>
            </a:p>
            <a:p>
              <a:r>
                <a:rPr lang="en-US" sz="2000" dirty="0">
                  <a:solidFill>
                    <a:srgbClr val="005EA4"/>
                  </a:solidFill>
                  <a:latin typeface="Calibri" pitchFamily="34" charset="0"/>
                </a:rPr>
                <a:t>       </a:t>
              </a:r>
            </a:p>
            <a:p>
              <a:endParaRPr lang="en-US" sz="2000" dirty="0">
                <a:solidFill>
                  <a:srgbClr val="005EA4"/>
                </a:solidFill>
                <a:latin typeface="Calibri" pitchFamily="34" charset="0"/>
              </a:endParaRPr>
            </a:p>
            <a:p>
              <a:endParaRPr lang="en-US" sz="2000" dirty="0">
                <a:solidFill>
                  <a:srgbClr val="005EA4"/>
                </a:solidFill>
                <a:latin typeface="Calibri" pitchFamily="34" charset="0"/>
              </a:endParaRPr>
            </a:p>
            <a:p>
              <a:endParaRPr lang="en-US" sz="2000" dirty="0">
                <a:solidFill>
                  <a:srgbClr val="005EA4"/>
                </a:solidFill>
                <a:latin typeface="Calibri" pitchFamily="34" charset="0"/>
              </a:endParaRPr>
            </a:p>
            <a:p>
              <a:endParaRPr lang="en-US" sz="2000" dirty="0">
                <a:solidFill>
                  <a:srgbClr val="005EA4"/>
                </a:solidFill>
                <a:latin typeface="Calibri" pitchFamily="34" charset="0"/>
              </a:endParaRPr>
            </a:p>
            <a:p>
              <a:endParaRPr lang="en-US" sz="2000" dirty="0">
                <a:solidFill>
                  <a:srgbClr val="005EA4"/>
                </a:solidFill>
                <a:latin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5600" y="3886200"/>
              <a:ext cx="2514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Marker Density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219200" y="3810000"/>
              <a:ext cx="6477000" cy="0"/>
            </a:xfrm>
            <a:prstGeom prst="straightConnector1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219200" y="2133600"/>
              <a:ext cx="0" cy="1676400"/>
            </a:xfrm>
            <a:prstGeom prst="straightConnector1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0043" y="2280062"/>
            <a:ext cx="5871358" cy="1758538"/>
            <a:chOff x="1520042" y="2280062"/>
            <a:chExt cx="6177147" cy="1381497"/>
          </a:xfrm>
        </p:grpSpPr>
        <p:sp>
          <p:nvSpPr>
            <p:cNvPr id="12" name="Freeform 11"/>
            <p:cNvSpPr/>
            <p:nvPr/>
          </p:nvSpPr>
          <p:spPr>
            <a:xfrm>
              <a:off x="1520042" y="2280062"/>
              <a:ext cx="6177147" cy="1381497"/>
            </a:xfrm>
            <a:custGeom>
              <a:avLst/>
              <a:gdLst>
                <a:gd name="connsiteX0" fmla="*/ 0 w 6177147"/>
                <a:gd name="connsiteY0" fmla="*/ 0 h 1381497"/>
                <a:gd name="connsiteX1" fmla="*/ 439387 w 6177147"/>
                <a:gd name="connsiteY1" fmla="*/ 344385 h 1381497"/>
                <a:gd name="connsiteX2" fmla="*/ 1211283 w 6177147"/>
                <a:gd name="connsiteY2" fmla="*/ 831273 h 1381497"/>
                <a:gd name="connsiteX3" fmla="*/ 3372592 w 6177147"/>
                <a:gd name="connsiteY3" fmla="*/ 1258785 h 1381497"/>
                <a:gd name="connsiteX4" fmla="*/ 4952010 w 6177147"/>
                <a:gd name="connsiteY4" fmla="*/ 1365663 h 1381497"/>
                <a:gd name="connsiteX5" fmla="*/ 5985163 w 6177147"/>
                <a:gd name="connsiteY5" fmla="*/ 1353787 h 1381497"/>
                <a:gd name="connsiteX6" fmla="*/ 6103916 w 6177147"/>
                <a:gd name="connsiteY6" fmla="*/ 1353787 h 138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7147" h="1381497">
                  <a:moveTo>
                    <a:pt x="0" y="0"/>
                  </a:moveTo>
                  <a:cubicBezTo>
                    <a:pt x="118753" y="102920"/>
                    <a:pt x="237507" y="205840"/>
                    <a:pt x="439387" y="344385"/>
                  </a:cubicBezTo>
                  <a:cubicBezTo>
                    <a:pt x="641267" y="482930"/>
                    <a:pt x="722416" y="678873"/>
                    <a:pt x="1211283" y="831273"/>
                  </a:cubicBezTo>
                  <a:cubicBezTo>
                    <a:pt x="1700151" y="983673"/>
                    <a:pt x="2749137" y="1169720"/>
                    <a:pt x="3372592" y="1258785"/>
                  </a:cubicBezTo>
                  <a:cubicBezTo>
                    <a:pt x="3996047" y="1347850"/>
                    <a:pt x="4516582" y="1349829"/>
                    <a:pt x="4952010" y="1365663"/>
                  </a:cubicBezTo>
                  <a:cubicBezTo>
                    <a:pt x="5387438" y="1381497"/>
                    <a:pt x="5793179" y="1355766"/>
                    <a:pt x="5985163" y="1353787"/>
                  </a:cubicBezTo>
                  <a:cubicBezTo>
                    <a:pt x="6177147" y="1351808"/>
                    <a:pt x="6103916" y="1353787"/>
                    <a:pt x="6103916" y="1353787"/>
                  </a:cubicBezTo>
                </a:path>
              </a:pathLst>
            </a:custGeom>
            <a:ln w="254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4827" y="3124200"/>
              <a:ext cx="3890169" cy="290145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9900"/>
                  </a:solidFill>
                </a:rPr>
                <a:t>Precision of estimates of effects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43792" y="1904999"/>
            <a:ext cx="5695208" cy="2133601"/>
            <a:chOff x="1543792" y="2299854"/>
            <a:chExt cx="6115792" cy="1262743"/>
          </a:xfrm>
        </p:grpSpPr>
        <p:sp>
          <p:nvSpPr>
            <p:cNvPr id="15" name="Freeform 14"/>
            <p:cNvSpPr/>
            <p:nvPr/>
          </p:nvSpPr>
          <p:spPr>
            <a:xfrm>
              <a:off x="1543792" y="2299854"/>
              <a:ext cx="6115792" cy="1262743"/>
            </a:xfrm>
            <a:custGeom>
              <a:avLst/>
              <a:gdLst>
                <a:gd name="connsiteX0" fmla="*/ 0 w 6115792"/>
                <a:gd name="connsiteY0" fmla="*/ 1262743 h 1262743"/>
                <a:gd name="connsiteX1" fmla="*/ 47502 w 6115792"/>
                <a:gd name="connsiteY1" fmla="*/ 1227117 h 1262743"/>
                <a:gd name="connsiteX2" fmla="*/ 783772 w 6115792"/>
                <a:gd name="connsiteY2" fmla="*/ 728354 h 1262743"/>
                <a:gd name="connsiteX3" fmla="*/ 1959429 w 6115792"/>
                <a:gd name="connsiteY3" fmla="*/ 407720 h 1262743"/>
                <a:gd name="connsiteX4" fmla="*/ 3823855 w 6115792"/>
                <a:gd name="connsiteY4" fmla="*/ 98962 h 1262743"/>
                <a:gd name="connsiteX5" fmla="*/ 5248894 w 6115792"/>
                <a:gd name="connsiteY5" fmla="*/ 15834 h 1262743"/>
                <a:gd name="connsiteX6" fmla="*/ 6115792 w 6115792"/>
                <a:gd name="connsiteY6" fmla="*/ 3959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5792" h="1262743">
                  <a:moveTo>
                    <a:pt x="0" y="1262743"/>
                  </a:moveTo>
                  <a:lnTo>
                    <a:pt x="47502" y="1227117"/>
                  </a:lnTo>
                  <a:cubicBezTo>
                    <a:pt x="178131" y="1138052"/>
                    <a:pt x="465118" y="864920"/>
                    <a:pt x="783772" y="728354"/>
                  </a:cubicBezTo>
                  <a:cubicBezTo>
                    <a:pt x="1102426" y="591788"/>
                    <a:pt x="1452749" y="512619"/>
                    <a:pt x="1959429" y="407720"/>
                  </a:cubicBezTo>
                  <a:cubicBezTo>
                    <a:pt x="2466109" y="302821"/>
                    <a:pt x="3275611" y="164276"/>
                    <a:pt x="3823855" y="98962"/>
                  </a:cubicBezTo>
                  <a:cubicBezTo>
                    <a:pt x="4372099" y="33648"/>
                    <a:pt x="4866905" y="31668"/>
                    <a:pt x="5248894" y="15834"/>
                  </a:cubicBezTo>
                  <a:cubicBezTo>
                    <a:pt x="5630883" y="0"/>
                    <a:pt x="5975267" y="61356"/>
                    <a:pt x="6115792" y="3959"/>
                  </a:cubicBezTo>
                </a:path>
              </a:pathLst>
            </a:cu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199" y="2362200"/>
              <a:ext cx="4016283" cy="218584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Prop. of Var. Explained by Markers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16200000">
            <a:off x="375166" y="2610535"/>
            <a:ext cx="2667000" cy="646331"/>
          </a:xfrm>
          <a:prstGeom prst="rect">
            <a:avLst/>
          </a:prstGeom>
          <a:solidFill>
            <a:srgbClr val="FFCC99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Variable            Selection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5709166" y="2610535"/>
            <a:ext cx="2667000" cy="646331"/>
          </a:xfrm>
          <a:prstGeom prst="rect">
            <a:avLst/>
          </a:prstGeom>
          <a:solidFill>
            <a:srgbClr val="FFCC99">
              <a:alpha val="70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Whole-Genome Regression</a:t>
            </a:r>
          </a:p>
        </p:txBody>
      </p:sp>
    </p:spTree>
    <p:extLst>
      <p:ext uri="{BB962C8B-B14F-4D97-AF65-F5344CB8AC3E}">
        <p14:creationId xmlns:p14="http://schemas.microsoft.com/office/powerpoint/2010/main" val="190299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ctrTitle" idx="4294967295"/>
          </p:nvPr>
        </p:nvSpPr>
        <p:spPr>
          <a:xfrm>
            <a:off x="152400" y="1600200"/>
            <a:ext cx="8382000" cy="533400"/>
          </a:xfrm>
          <a:ln>
            <a:solidFill>
              <a:srgbClr val="800000"/>
            </a:solidFill>
          </a:ln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Book Antiqua" pitchFamily="18" charset="0"/>
                <a:ea typeface="ＭＳ Ｐゴシック" pitchFamily="34" charset="-128"/>
              </a:rPr>
              <a:t>Example 1: Variable Selection Using SMR </a:t>
            </a:r>
          </a:p>
        </p:txBody>
      </p:sp>
    </p:spTree>
    <p:extLst>
      <p:ext uri="{BB962C8B-B14F-4D97-AF65-F5344CB8AC3E}">
        <p14:creationId xmlns:p14="http://schemas.microsoft.com/office/powerpoint/2010/main" val="276728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43840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Bayesian and Penalized Whole-Genome Regressions</a:t>
            </a:r>
          </a:p>
        </p:txBody>
      </p:sp>
      <p:sp>
        <p:nvSpPr>
          <p:cNvPr id="97282" name="Line 3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905000"/>
            <a:ext cx="9144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-228600"/>
            <a:ext cx="7620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Whole-Genome Regression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98306" name="Line 3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956608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sz="2400" b="1" dirty="0">
                <a:solidFill>
                  <a:schemeClr val="bg1"/>
                </a:solidFill>
                <a:latin typeface="Calibri"/>
                <a:cs typeface="Calibri"/>
              </a:rPr>
              <a:t> First proposed by Meuwissen Hayes and Goddard (2001)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</a:p>
          <a:p>
            <a:pPr marL="285750" indent="-285750">
              <a:buFont typeface="Symbol" charset="0"/>
              <a:buChar char=""/>
            </a:pP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Idea: exploit multi-locus LD between markers and QTL.</a:t>
            </a:r>
          </a:p>
          <a:p>
            <a:pPr marL="285750" indent="-285750">
              <a:buFont typeface="Symbol" charset="0"/>
              <a:buChar char=""/>
            </a:pPr>
            <a:endParaRPr lang="en-US"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10000"/>
            <a:ext cx="8763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sz="2800" dirty="0">
                <a:solidFill>
                  <a:srgbClr val="FFFF00"/>
                </a:solidFill>
                <a:latin typeface="Calibri"/>
                <a:cs typeface="Calibri"/>
              </a:rPr>
              <a:t> Methods: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estimates marker effects using regularized (either penalized or Bayesian) regression methods.</a:t>
            </a:r>
          </a:p>
        </p:txBody>
      </p:sp>
      <p:graphicFrame>
        <p:nvGraphicFramePr>
          <p:cNvPr id="5928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49439"/>
              </p:ext>
            </p:extLst>
          </p:nvPr>
        </p:nvGraphicFramePr>
        <p:xfrm>
          <a:off x="2057400" y="2590800"/>
          <a:ext cx="187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92" name="Equation" r:id="rId3" imgW="1028493" imgH="469601" progId="Equation.3">
                  <p:embed/>
                </p:oleObj>
              </mc:Choice>
              <mc:Fallback>
                <p:oleObj name="Equation" r:id="rId3" imgW="1028493" imgH="469601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90800"/>
                        <a:ext cx="18796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19528"/>
              </p:ext>
            </p:extLst>
          </p:nvPr>
        </p:nvGraphicFramePr>
        <p:xfrm>
          <a:off x="4953000" y="2895600"/>
          <a:ext cx="1153239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93" name="Equation" r:id="rId5" imgW="429480" imgH="155160" progId="Equation.3">
                  <p:embed/>
                </p:oleObj>
              </mc:Choice>
              <mc:Fallback>
                <p:oleObj name="Equation" r:id="rId5" imgW="429480" imgH="15516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1153239" cy="430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6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9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349</Words>
  <Application>Microsoft Macintosh PowerPoint</Application>
  <PresentationFormat>On-screen Show (4:3)</PresentationFormat>
  <Paragraphs>112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Book Antiqua</vt:lpstr>
      <vt:lpstr>Calibri</vt:lpstr>
      <vt:lpstr>Symbol</vt:lpstr>
      <vt:lpstr>Tahoma</vt:lpstr>
      <vt:lpstr>Times New Roman</vt:lpstr>
      <vt:lpstr>Default Design</vt:lpstr>
      <vt:lpstr>Ecuación</vt:lpstr>
      <vt:lpstr>Equation</vt:lpstr>
      <vt:lpstr>   - Overview of concepts &amp; methods   - Hands-on data analyses</vt:lpstr>
      <vt:lpstr>Genes, Environment &amp; Phenotypes</vt:lpstr>
      <vt:lpstr>PowerPoint Presentation</vt:lpstr>
      <vt:lpstr>Confronting Complexity</vt:lpstr>
      <vt:lpstr>Genomic Data</vt:lpstr>
      <vt:lpstr>Genome Wide Association Studies</vt:lpstr>
      <vt:lpstr>Example 1: Variable Selection Using SMR </vt:lpstr>
      <vt:lpstr>Bayesian and Penalized Whole-Genome Regressions</vt:lpstr>
      <vt:lpstr>Whole-Genome Regression</vt:lpstr>
      <vt:lpstr>Penalized Regression</vt:lpstr>
      <vt:lpstr>Example 2</vt:lpstr>
      <vt:lpstr>PowerPoint Presentation</vt:lpstr>
      <vt:lpstr>Example 3</vt:lpstr>
    </vt:vector>
  </TitlesOfParts>
  <Company>UAB School of Public Health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gdeloscampos</dc:creator>
  <cp:lastModifiedBy>de los Campos, Gustavo</cp:lastModifiedBy>
  <cp:revision>1149</cp:revision>
  <dcterms:created xsi:type="dcterms:W3CDTF">2011-01-13T20:42:08Z</dcterms:created>
  <dcterms:modified xsi:type="dcterms:W3CDTF">2019-03-20T02:35:31Z</dcterms:modified>
</cp:coreProperties>
</file>