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9" r:id="rId3"/>
    <p:sldId id="725" r:id="rId4"/>
    <p:sldId id="720" r:id="rId5"/>
    <p:sldId id="724" r:id="rId6"/>
    <p:sldId id="257" r:id="rId7"/>
    <p:sldId id="261" r:id="rId8"/>
    <p:sldId id="265" r:id="rId9"/>
    <p:sldId id="713" r:id="rId10"/>
    <p:sldId id="717" r:id="rId11"/>
    <p:sldId id="721" r:id="rId12"/>
    <p:sldId id="718" r:id="rId13"/>
    <p:sldId id="714" r:id="rId14"/>
    <p:sldId id="347" r:id="rId15"/>
    <p:sldId id="722" r:id="rId16"/>
    <p:sldId id="715" r:id="rId17"/>
    <p:sldId id="716" r:id="rId18"/>
    <p:sldId id="709" r:id="rId19"/>
    <p:sldId id="710" r:id="rId20"/>
    <p:sldId id="711" r:id="rId21"/>
    <p:sldId id="719" r:id="rId22"/>
    <p:sldId id="712" r:id="rId23"/>
    <p:sldId id="723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3" autoAdjust="0"/>
    <p:restoredTop sz="94689"/>
  </p:normalViewPr>
  <p:slideViewPr>
    <p:cSldViewPr>
      <p:cViewPr varScale="1">
        <p:scale>
          <a:sx n="62" d="100"/>
          <a:sy n="62" d="100"/>
        </p:scale>
        <p:origin x="33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 Lee" userId="cf7e3fb7165ddd2d" providerId="LiveId" clId="{77175CE3-9781-469F-A8E3-B68BC565D0C2}"/>
    <pc:docChg chg="modSld">
      <pc:chgData name="Gun Lee" userId="cf7e3fb7165ddd2d" providerId="LiveId" clId="{77175CE3-9781-469F-A8E3-B68BC565D0C2}" dt="2025-09-03T06:24:48.357" v="42" actId="20577"/>
      <pc:docMkLst>
        <pc:docMk/>
      </pc:docMkLst>
      <pc:sldChg chg="modSp mod">
        <pc:chgData name="Gun Lee" userId="cf7e3fb7165ddd2d" providerId="LiveId" clId="{77175CE3-9781-469F-A8E3-B68BC565D0C2}" dt="2025-09-03T06:24:48.357" v="42" actId="20577"/>
        <pc:sldMkLst>
          <pc:docMk/>
          <pc:sldMk cId="2369333896" sldId="721"/>
        </pc:sldMkLst>
        <pc:spChg chg="mod">
          <ac:chgData name="Gun Lee" userId="cf7e3fb7165ddd2d" providerId="LiveId" clId="{77175CE3-9781-469F-A8E3-B68BC565D0C2}" dt="2025-09-03T06:24:48.357" v="42" actId="20577"/>
          <ac:spMkLst>
            <pc:docMk/>
            <pc:sldMk cId="2369333896" sldId="7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4F84B-150B-432E-B285-208CAFD8FA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3D3EA0-DEBD-40E8-A114-B1B8871A9C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427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D3EA0-DEBD-40E8-A114-B1B8871A9C3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0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3D3EA0-DEBD-40E8-A114-B1B8871A9C3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26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WAVE 2: Internet-of-Things (IoT) Security (By Prof. Tae (Tom) Oh)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3D3EA0-DEBD-40E8-A114-B1B8871A9C3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095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62E0-9A5E-4949-9B94-7E57A7B409FF}" type="datetime1">
              <a:rPr lang="ko-KR" altLang="en-US" smtClean="0"/>
              <a:t>2025-09-03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7" name="그림 6" descr="SKKU-Logo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563888" cy="11044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3F32-D6E8-49D2-8B82-C766AE12D9E9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8166-13D9-4614-8534-D5E30C1EA7F3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7E80-D254-4885-9BAD-156CDF00D9A7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BE8-72FB-4623-A91E-C8BF5FAD0548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491F9-1E48-4833-8CD1-5CD8C2B36D4F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4A22B-3FF6-43B2-916A-B7348D87DF90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641D1-6383-4475-A04C-DAAB605980E0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8E98C-139E-4854-A0E4-56117CFA0740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91439-3F70-44BE-8F3F-0CC37F5513CA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41EDA-94FC-48DD-BA46-B14B6C147E93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52736"/>
            <a:ext cx="82296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0860C-0FA7-4397-AF27-EA1B67B405CD}" type="datetime1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D3DE2-5CA4-4821-B3C3-48D38D9DE0D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BCIxikOq73Q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914401"/>
            <a:ext cx="7772400" cy="2018655"/>
          </a:xfrm>
        </p:spPr>
        <p:txBody>
          <a:bodyPr>
            <a:normAutofit fontScale="90000"/>
          </a:bodyPr>
          <a:lstStyle/>
          <a:p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Introduction to Computer Networks</a:t>
            </a:r>
            <a:br>
              <a:rPr lang="en-US" altLang="ko-KR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ko-KR" dirty="0">
                <a:latin typeface="Times New Roman" pitchFamily="18" charset="0"/>
                <a:cs typeface="Times New Roman" pitchFamily="18" charset="0"/>
              </a:rPr>
              <a:t>(SWE3022)</a:t>
            </a:r>
            <a:endParaRPr lang="ko-KR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27584" y="3886200"/>
            <a:ext cx="7488832" cy="1752600"/>
          </a:xfrm>
        </p:spPr>
        <p:txBody>
          <a:bodyPr>
            <a:normAutofit fontScale="92500"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Instructor: Jaehoon (Paul) Jeong</a:t>
            </a:r>
          </a:p>
          <a:p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Computer Science and Engineering at SKKU</a:t>
            </a:r>
            <a:b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ko-KR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Email: pauljeong@skku.edu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</a:t>
            </a:fld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Course Format: Flipped Class (2/2)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67544" y="594928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URL: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https://www.youtube.com/watch?v=BCIxikOq73Q</a:t>
            </a:r>
            <a:r>
              <a:rPr lang="en-US" altLang="ko-KR" dirty="0"/>
              <a:t>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926B8E-B84E-4FE6-BA6E-1632F4CC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06" y="1055164"/>
            <a:ext cx="8405588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546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ko-KR" dirty="0"/>
              <a:t>Coursework 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36104"/>
            <a:ext cx="9036496" cy="5921896"/>
          </a:xfrm>
        </p:spPr>
        <p:txBody>
          <a:bodyPr>
            <a:normAutofit/>
          </a:bodyPr>
          <a:lstStyle/>
          <a:p>
            <a:r>
              <a:rPr lang="en-US" altLang="ko-KR" b="1" dirty="0"/>
              <a:t>Quizzes</a:t>
            </a:r>
          </a:p>
          <a:p>
            <a:pPr lvl="1"/>
            <a:r>
              <a:rPr lang="en-US" altLang="ko-KR" dirty="0"/>
              <a:t>Every week (Wednesday) an online quiz will be given to the students in the </a:t>
            </a:r>
            <a:r>
              <a:rPr lang="en-US" altLang="ko-KR" dirty="0" err="1"/>
              <a:t>icampus</a:t>
            </a:r>
            <a:r>
              <a:rPr lang="en-US" altLang="ko-KR" dirty="0"/>
              <a:t> during the class (5 minutes at the beginning).</a:t>
            </a:r>
          </a:p>
          <a:p>
            <a:pPr lvl="1"/>
            <a:r>
              <a:rPr lang="en-US" altLang="ko-KR" dirty="0"/>
              <a:t>The quiz will let the students review the course contents and follow them up.</a:t>
            </a:r>
          </a:p>
          <a:p>
            <a:pPr lvl="1"/>
            <a:r>
              <a:rPr lang="en-US" altLang="ko-KR" dirty="0"/>
              <a:t>The number of problems per quiz will be </a:t>
            </a:r>
            <a:r>
              <a:rPr lang="en-US" altLang="ko-KR"/>
              <a:t>5.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33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ko-KR" dirty="0"/>
              <a:t>Coursework (2/5)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936104"/>
            <a:ext cx="9036496" cy="5921896"/>
          </a:xfrm>
        </p:spPr>
        <p:txBody>
          <a:bodyPr>
            <a:normAutofit/>
          </a:bodyPr>
          <a:lstStyle/>
          <a:p>
            <a:r>
              <a:rPr lang="en-US" altLang="ko-KR" b="1" dirty="0"/>
              <a:t>Group Activities</a:t>
            </a:r>
          </a:p>
          <a:p>
            <a:pPr lvl="1"/>
            <a:r>
              <a:rPr lang="en-US" altLang="ko-KR" dirty="0"/>
              <a:t>Each group consists of four students.</a:t>
            </a:r>
          </a:p>
          <a:p>
            <a:pPr lvl="1"/>
            <a:r>
              <a:rPr lang="en-US" altLang="ko-KR" dirty="0"/>
              <a:t>In one class,</a:t>
            </a:r>
            <a:r>
              <a:rPr lang="ko-KR" altLang="en-US" dirty="0"/>
              <a:t> </a:t>
            </a:r>
            <a:r>
              <a:rPr lang="en-US" altLang="ko-KR" dirty="0"/>
              <a:t>four problems are given to groups for problem solving during the class.</a:t>
            </a:r>
          </a:p>
          <a:p>
            <a:pPr lvl="1"/>
            <a:r>
              <a:rPr lang="en-US" altLang="ko-KR" dirty="0"/>
              <a:t>The groups will make their answers in pptx slides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submit the slides to </a:t>
            </a:r>
            <a:r>
              <a:rPr lang="en-US" altLang="ko-KR" dirty="0" err="1"/>
              <a:t>icampus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another</a:t>
            </a:r>
            <a:r>
              <a:rPr lang="ko-KR" altLang="en-US" dirty="0"/>
              <a:t> </a:t>
            </a:r>
            <a:r>
              <a:rPr lang="en-US" altLang="ko-KR" dirty="0"/>
              <a:t>class, the groups will present the answers in class.</a:t>
            </a:r>
          </a:p>
          <a:p>
            <a:pPr lvl="1"/>
            <a:r>
              <a:rPr lang="en-US" altLang="ko-KR" dirty="0"/>
              <a:t>The course TA will grade the submitted slides.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7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ko-KR" dirty="0"/>
              <a:t>Coursework (3/5)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747464"/>
            <a:ext cx="9144000" cy="5921896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Four Homework Assignments</a:t>
            </a:r>
          </a:p>
          <a:p>
            <a:pPr lvl="1"/>
            <a:r>
              <a:rPr lang="en-US" altLang="ko-KR" dirty="0"/>
              <a:t>Homework assignments are based on textbook and relevant articles. </a:t>
            </a:r>
          </a:p>
          <a:p>
            <a:pPr lvl="1"/>
            <a:r>
              <a:rPr lang="en-US" altLang="ko-KR" dirty="0"/>
              <a:t>Each homework assignment will have three or four problems and article reading (e.g., journal or conference papers related to computer networks).</a:t>
            </a:r>
          </a:p>
          <a:p>
            <a:pPr lvl="1"/>
            <a:r>
              <a:rPr lang="en-US" altLang="ko-KR" dirty="0"/>
              <a:t>Some problems are related to network simulation with </a:t>
            </a:r>
            <a:r>
              <a:rPr lang="en-US" altLang="ko-KR" dirty="0" err="1"/>
              <a:t>OMNeT</a:t>
            </a:r>
            <a:r>
              <a:rPr lang="en-US" altLang="ko-KR" dirty="0"/>
              <a:t>++. </a:t>
            </a:r>
          </a:p>
          <a:p>
            <a:pPr lvl="1"/>
            <a:r>
              <a:rPr lang="en-US" altLang="ko-KR" dirty="0"/>
              <a:t>These are designed to help the students work on the term project progressively.</a:t>
            </a:r>
          </a:p>
          <a:p>
            <a:r>
              <a:rPr lang="en-US" altLang="ko-KR" b="1" dirty="0"/>
              <a:t>Note</a:t>
            </a:r>
            <a:endParaRPr lang="en-US" altLang="ko-KR" sz="3000" b="1" dirty="0"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altLang="ko-KR" dirty="0"/>
              <a:t>Each report must be submitted before the class on the due date.</a:t>
            </a:r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altLang="ko-KR" dirty="0"/>
              <a:t>Late submission will not be accepted.</a:t>
            </a:r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altLang="ko-KR" dirty="0"/>
              <a:t>The discussion is encouraged, but the answering should be done individually.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03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ko-KR" dirty="0"/>
              <a:t>Coursework (4/5)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7504" y="883989"/>
            <a:ext cx="9036496" cy="6001395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Term Project</a:t>
            </a:r>
          </a:p>
          <a:p>
            <a:pPr lvl="1"/>
            <a:r>
              <a:rPr lang="en-US" altLang="ko-KR" dirty="0"/>
              <a:t>One term project is a 10,000-line project that is based on open source (e.g., </a:t>
            </a:r>
            <a:r>
              <a:rPr lang="en-US" altLang="ko-KR" dirty="0" err="1"/>
              <a:t>OMNeT</a:t>
            </a:r>
            <a:r>
              <a:rPr lang="en-US" altLang="ko-KR" dirty="0"/>
              <a:t>++) for network simulation. </a:t>
            </a:r>
          </a:p>
          <a:p>
            <a:pPr lvl="1"/>
            <a:r>
              <a:rPr lang="en-US" altLang="ko-KR" dirty="0"/>
              <a:t>For the term project, the program should be implemented in C++ and Python. </a:t>
            </a:r>
          </a:p>
          <a:p>
            <a:pPr lvl="1"/>
            <a:r>
              <a:rPr lang="en-US" altLang="ko-KR" dirty="0"/>
              <a:t>The topic is about handover in 5G networks. </a:t>
            </a:r>
          </a:p>
          <a:p>
            <a:pPr lvl="1"/>
            <a:r>
              <a:rPr lang="en-US" altLang="ko-KR" dirty="0"/>
              <a:t>The results of the term project include a midterm report and a final report with source code and demonstration video clip and slides.</a:t>
            </a:r>
          </a:p>
          <a:p>
            <a:pPr lvl="1"/>
            <a:r>
              <a:rPr lang="en-US" altLang="ko-KR" dirty="0"/>
              <a:t>Refer to the course syllabus for detailed information.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62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ko-KR" dirty="0"/>
              <a:t>Coursework (5/5)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36104"/>
            <a:ext cx="9144000" cy="5921896"/>
          </a:xfrm>
        </p:spPr>
        <p:txBody>
          <a:bodyPr>
            <a:normAutofit/>
          </a:bodyPr>
          <a:lstStyle/>
          <a:p>
            <a:r>
              <a:rPr lang="en-US" altLang="ko-KR" b="1" dirty="0"/>
              <a:t>Midterm Exam</a:t>
            </a:r>
          </a:p>
          <a:p>
            <a:pPr lvl="1"/>
            <a:r>
              <a:rPr lang="en-US" altLang="ko-KR" dirty="0"/>
              <a:t>10/22/2025 (Wednesday), 15:00-16:15, 85712</a:t>
            </a:r>
          </a:p>
          <a:p>
            <a:pPr lvl="1"/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/>
              <a:t>Final Exam</a:t>
            </a:r>
          </a:p>
          <a:p>
            <a:pPr lvl="1"/>
            <a:r>
              <a:rPr lang="en-US" altLang="ko-KR" dirty="0"/>
              <a:t>12/17/2025 (Wednesday), 15:00-16:15, 85712</a:t>
            </a:r>
          </a:p>
          <a:p>
            <a:pPr lvl="1"/>
            <a:r>
              <a:rPr lang="en-US" altLang="ko-KR" dirty="0"/>
              <a:t>Non-cumulative Exam including the topics after the Midterm Exam.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Note: </a:t>
            </a:r>
            <a:r>
              <a:rPr lang="en-US" altLang="ko-KR" dirty="0"/>
              <a:t>All reports including the group activity, homework, and term project reports should be written in English.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12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Grading Policy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980728"/>
            <a:ext cx="8579296" cy="561662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b="1" dirty="0"/>
              <a:t>Attendance (5%)</a:t>
            </a:r>
          </a:p>
          <a:p>
            <a:pPr lvl="1"/>
            <a:r>
              <a:rPr lang="en-US" altLang="ko-KR" dirty="0"/>
              <a:t>More than 5 absences (e.g., 5 absences and 1 late attendance) lead to F grade.</a:t>
            </a:r>
          </a:p>
          <a:p>
            <a:pPr lvl="1"/>
            <a:r>
              <a:rPr lang="en-US" altLang="ko-KR" dirty="0"/>
              <a:t>Absence with a reasonable reason without pre-notice will be considered one late attendance.</a:t>
            </a:r>
          </a:p>
          <a:p>
            <a:pPr lvl="1"/>
            <a:r>
              <a:rPr lang="en-US" altLang="ko-KR" dirty="0"/>
              <a:t>Two late attendances are equivalent to one absence.</a:t>
            </a:r>
          </a:p>
          <a:p>
            <a:r>
              <a:rPr lang="en-US" altLang="ko-KR" b="1" dirty="0"/>
              <a:t>Quizzes (10%)</a:t>
            </a:r>
          </a:p>
          <a:p>
            <a:r>
              <a:rPr lang="en-US" altLang="ko-KR" b="1" dirty="0"/>
              <a:t>Group Activities (15%)</a:t>
            </a:r>
          </a:p>
          <a:p>
            <a:r>
              <a:rPr lang="en-US" altLang="ko-KR" b="1" dirty="0"/>
              <a:t>Homework Assignments (15%)</a:t>
            </a:r>
          </a:p>
          <a:p>
            <a:r>
              <a:rPr lang="en-US" altLang="ko-KR" b="1" dirty="0"/>
              <a:t>Term Project (15%)</a:t>
            </a:r>
          </a:p>
          <a:p>
            <a:r>
              <a:rPr lang="en-US" altLang="ko-KR" b="1" dirty="0"/>
              <a:t>Midterm Exam (20%)</a:t>
            </a:r>
          </a:p>
          <a:p>
            <a:r>
              <a:rPr lang="en-US" altLang="ko-KR" b="1" dirty="0"/>
              <a:t>Final Exam (20%)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Final Grading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52736"/>
            <a:ext cx="8866312" cy="5184576"/>
          </a:xfrm>
        </p:spPr>
        <p:txBody>
          <a:bodyPr>
            <a:normAutofit/>
          </a:bodyPr>
          <a:lstStyle/>
          <a:p>
            <a:r>
              <a:rPr lang="en-US" altLang="ko-KR" dirty="0"/>
              <a:t>Grading is based on the absolute scale of the total score 110 with the following guidelines: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A+ &gt;= 95, A &gt;= 90, B+ &gt;= 85, B &gt;= 80,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C+ &gt;= 75, C &gt;= 70, D+ &gt;= 65, D &gt;= 60,</a:t>
            </a:r>
          </a:p>
          <a:p>
            <a:pPr lvl="1">
              <a:buFont typeface="Arial" pitchFamily="34" charset="0"/>
              <a:buChar char="•"/>
            </a:pPr>
            <a:r>
              <a:rPr lang="en-US" altLang="ko-KR" dirty="0"/>
              <a:t>F &lt; 60.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Note that the final grading policy will be determined according to the </a:t>
            </a:r>
            <a:r>
              <a:rPr lang="en-US" altLang="ko-KR" b="1" dirty="0"/>
              <a:t>guideline above</a:t>
            </a:r>
            <a:r>
              <a:rPr lang="en-US" altLang="ko-KR" dirty="0"/>
              <a:t> with the university grading policy.</a:t>
            </a:r>
          </a:p>
          <a:p>
            <a:pPr lvl="1">
              <a:buFont typeface="Arial" pitchFamily="34" charset="0"/>
              <a:buChar char="•"/>
            </a:pPr>
            <a:endParaRPr lang="en-US" altLang="ko-KR" dirty="0"/>
          </a:p>
          <a:p>
            <a:pPr lvl="1">
              <a:buFont typeface="Arial" pitchFamily="34" charset="0"/>
              <a:buChar char="•"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ko-KR" dirty="0"/>
              <a:t>Coursework Schedule (1/2)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C5ABF68-4B56-4CD5-A5D5-8543BFEA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334451"/>
              </p:ext>
            </p:extLst>
          </p:nvPr>
        </p:nvGraphicFramePr>
        <p:xfrm>
          <a:off x="755576" y="1083783"/>
          <a:ext cx="7560840" cy="405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166">
                  <a:extLst>
                    <a:ext uri="{9D8B030D-6E8A-4147-A177-3AD203B41FA5}">
                      <a16:colId xmlns:a16="http://schemas.microsoft.com/office/drawing/2014/main" val="212046303"/>
                    </a:ext>
                  </a:extLst>
                </a:gridCol>
                <a:gridCol w="6522674">
                  <a:extLst>
                    <a:ext uri="{9D8B030D-6E8A-4147-A177-3AD203B41FA5}">
                      <a16:colId xmlns:a16="http://schemas.microsoft.com/office/drawing/2014/main" val="3427546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Topic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Course Introduction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Introduction to Computer Networks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3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Application Layer (1/2)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47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Application Layer (2/2)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92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Wireless and Mobile Networks (1/2)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9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Wireless and Mobile Networks (2/2)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100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Transport Layer (1/2)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66120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Transport Layer (2/2)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for Midterm Exam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499683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altLang="ko-KR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Midterm Exam</a:t>
                      </a:r>
                      <a:endParaRPr lang="ko-KR" altLang="ko-KR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02696190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E46449-EF1B-44FC-B507-B88FE992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208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altLang="ko-KR" dirty="0"/>
              <a:t>Coursework Schedule (2/2)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C5ABF68-4B56-4CD5-A5D5-8543BFEA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65153"/>
              </p:ext>
            </p:extLst>
          </p:nvPr>
        </p:nvGraphicFramePr>
        <p:xfrm>
          <a:off x="683568" y="1159928"/>
          <a:ext cx="7776864" cy="4498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2544">
                  <a:extLst>
                    <a:ext uri="{9D8B030D-6E8A-4147-A177-3AD203B41FA5}">
                      <a16:colId xmlns:a16="http://schemas.microsoft.com/office/drawing/2014/main" val="212046303"/>
                    </a:ext>
                  </a:extLst>
                </a:gridCol>
                <a:gridCol w="6644320">
                  <a:extLst>
                    <a:ext uri="{9D8B030D-6E8A-4147-A177-3AD203B41FA5}">
                      <a16:colId xmlns:a16="http://schemas.microsoft.com/office/drawing/2014/main" val="3427546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Week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Topic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Simulation and Modeling: SMPL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Introduction to Network Simulation: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OMNeT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++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File Transfer in the Internet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3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Network Layer: Data Plane (1/2)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280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Network Layer: Control Plane (2/2)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478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Link Layer and LANs (1/2)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92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Link Layer and LANs (2/2)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39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38200" indent="-838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(1/2)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1006367"/>
                  </a:ext>
                </a:extLst>
              </a:tr>
              <a:tr h="302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38200" indent="-838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Security (2/2)</a:t>
                      </a:r>
                    </a:p>
                    <a:p>
                      <a:pPr marL="838200" marR="0" lvl="0" indent="-838200" algn="l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for Final Exam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94661203"/>
                  </a:ext>
                </a:extLst>
              </a:tr>
              <a:tr h="3028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ko-KR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38200" indent="-83820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Final Exam</a:t>
                      </a:r>
                      <a:endParaRPr lang="ko-KR" sz="18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3088997"/>
                  </a:ext>
                </a:extLst>
              </a:tr>
            </a:tbl>
          </a:graphicData>
        </a:graphic>
      </p:graphicFrame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B1BFAF-C4D5-4439-835E-7B1EA1D4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35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/>
          </a:bodyPr>
          <a:lstStyle/>
          <a:p>
            <a:r>
              <a:rPr lang="en-US" dirty="0"/>
              <a:t>Instructor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504056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Jaehoon (Paul) Jeong</a:t>
            </a:r>
          </a:p>
          <a:p>
            <a:pPr lvl="1"/>
            <a:r>
              <a:rPr lang="en-US" dirty="0"/>
              <a:t>Professor in the Department of Computer Science &amp; Engineering</a:t>
            </a:r>
          </a:p>
          <a:p>
            <a:pPr lvl="1"/>
            <a:r>
              <a:rPr lang="en-US" dirty="0"/>
              <a:t>Research Major: Internet of Things, Vehicular Networks &amp; Network Security</a:t>
            </a:r>
          </a:p>
          <a:p>
            <a:pPr lvl="1"/>
            <a:r>
              <a:rPr lang="en-US" dirty="0"/>
              <a:t>Phone: 031-299-4957</a:t>
            </a:r>
          </a:p>
          <a:p>
            <a:pPr lvl="1"/>
            <a:r>
              <a:rPr lang="en-US" dirty="0"/>
              <a:t>Email: pauljeong@skku.edu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Office</a:t>
            </a:r>
          </a:p>
          <a:p>
            <a:pPr lvl="1"/>
            <a:r>
              <a:rPr lang="en-US" dirty="0"/>
              <a:t>85468, Corporate Collaboration Center, Natural Sciences Campus in</a:t>
            </a:r>
            <a:br>
              <a:rPr lang="en-US" dirty="0"/>
            </a:br>
            <a:r>
              <a:rPr lang="en-US" dirty="0"/>
              <a:t>Suwon.</a:t>
            </a:r>
            <a:br>
              <a:rPr lang="en-US" dirty="0"/>
            </a:br>
            <a:endParaRPr lang="en-US" dirty="0"/>
          </a:p>
          <a:p>
            <a:r>
              <a:rPr lang="en-US" altLang="ko-KR" b="1" dirty="0"/>
              <a:t>Offline Class</a:t>
            </a:r>
          </a:p>
          <a:p>
            <a:pPr lvl="1"/>
            <a:r>
              <a:rPr lang="en-US" altLang="ko-KR" dirty="0"/>
              <a:t>Wednesday 15:00-16:15</a:t>
            </a:r>
          </a:p>
          <a:p>
            <a:pPr lvl="1"/>
            <a:r>
              <a:rPr lang="en-US" altLang="ko-KR" dirty="0"/>
              <a:t>Classroom: </a:t>
            </a:r>
            <a:r>
              <a:rPr lang="it-IT" altLang="ko-KR" dirty="0"/>
              <a:t>85712 in Corporate Collaboration Center</a:t>
            </a:r>
          </a:p>
          <a:p>
            <a:pPr lvl="1"/>
            <a:endParaRPr lang="en-US" dirty="0"/>
          </a:p>
          <a:p>
            <a:r>
              <a:rPr lang="en-US" b="1" dirty="0"/>
              <a:t>Office Hour</a:t>
            </a:r>
          </a:p>
          <a:p>
            <a:pPr lvl="1"/>
            <a:r>
              <a:rPr lang="en-US" dirty="0"/>
              <a:t>Wednesday 13:30-14:30 (85468 </a:t>
            </a:r>
            <a:r>
              <a:rPr lang="en-US" altLang="ko-KR" dirty="0"/>
              <a:t>in Corporate Collaboration Center</a:t>
            </a:r>
            <a:r>
              <a:rPr lang="en-US" dirty="0"/>
              <a:t>)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316393-696A-4468-8BBA-963D4182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50" y="116632"/>
            <a:ext cx="1365622" cy="171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dirty="0"/>
              <a:t>Homework Schedule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C5ABF68-4B56-4CD5-A5D5-8543BFEA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1565215"/>
              </p:ext>
            </p:extLst>
          </p:nvPr>
        </p:nvGraphicFramePr>
        <p:xfrm>
          <a:off x="827584" y="1397000"/>
          <a:ext cx="736848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500">
                  <a:extLst>
                    <a:ext uri="{9D8B030D-6E8A-4147-A177-3AD203B41FA5}">
                      <a16:colId xmlns:a16="http://schemas.microsoft.com/office/drawing/2014/main" val="212046303"/>
                    </a:ext>
                  </a:extLst>
                </a:gridCol>
                <a:gridCol w="2668990">
                  <a:extLst>
                    <a:ext uri="{9D8B030D-6E8A-4147-A177-3AD203B41FA5}">
                      <a16:colId xmlns:a16="http://schemas.microsoft.com/office/drawing/2014/main" val="3427546748"/>
                    </a:ext>
                  </a:extLst>
                </a:gridCol>
                <a:gridCol w="2668990">
                  <a:extLst>
                    <a:ext uri="{9D8B030D-6E8A-4147-A177-3AD203B41FA5}">
                      <a16:colId xmlns:a16="http://schemas.microsoft.com/office/drawing/2014/main" val="152239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HW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Due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HW1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9/17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10/1</a:t>
                      </a: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15:00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3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HW2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10/1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10/15</a:t>
                      </a: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15:00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4783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HW3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11/12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11/26</a:t>
                      </a: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15:00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192458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HW4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11/26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12/10</a:t>
                      </a: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15:00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72472195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E46449-EF1B-44FC-B507-B88FE992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459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dirty="0"/>
              <a:t>Term Project Schedule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C5ABF68-4B56-4CD5-A5D5-8543BFEA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36586"/>
              </p:ext>
            </p:extLst>
          </p:nvPr>
        </p:nvGraphicFramePr>
        <p:xfrm>
          <a:off x="827584" y="1397000"/>
          <a:ext cx="73684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500">
                  <a:extLst>
                    <a:ext uri="{9D8B030D-6E8A-4147-A177-3AD203B41FA5}">
                      <a16:colId xmlns:a16="http://schemas.microsoft.com/office/drawing/2014/main" val="212046303"/>
                    </a:ext>
                  </a:extLst>
                </a:gridCol>
                <a:gridCol w="2668990">
                  <a:extLst>
                    <a:ext uri="{9D8B030D-6E8A-4147-A177-3AD203B41FA5}">
                      <a16:colId xmlns:a16="http://schemas.microsoft.com/office/drawing/2014/main" val="3427546748"/>
                    </a:ext>
                  </a:extLst>
                </a:gridCol>
                <a:gridCol w="2668990">
                  <a:extLst>
                    <a:ext uri="{9D8B030D-6E8A-4147-A177-3AD203B41FA5}">
                      <a16:colId xmlns:a16="http://schemas.microsoft.com/office/drawing/2014/main" val="152239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Term Project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Out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Due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Midterm Report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9/17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10/15</a:t>
                      </a: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15:00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3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</a:t>
                      </a:r>
                      <a:r>
                        <a:rPr lang="en-US" altLang="ko-KR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Report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10/15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12/10</a:t>
                      </a: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15:00</a:t>
                      </a:r>
                      <a:endParaRPr lang="ko-KR" sz="1800" dirty="0">
                        <a:effectLst/>
                        <a:latin typeface="Calibri" panose="020F0502020204030204" pitchFamily="34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478359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E46449-EF1B-44FC-B507-B88FE992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716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>
            <a:normAutofit/>
          </a:bodyPr>
          <a:lstStyle/>
          <a:p>
            <a:r>
              <a:rPr lang="en-US" altLang="ko-KR" dirty="0"/>
              <a:t>Exam Schedule</a:t>
            </a:r>
            <a:endParaRPr lang="ko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DC5ABF68-4B56-4CD5-A5D5-8543BFEA9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20074"/>
              </p:ext>
            </p:extLst>
          </p:nvPr>
        </p:nvGraphicFramePr>
        <p:xfrm>
          <a:off x="827584" y="1397000"/>
          <a:ext cx="7368480" cy="158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0500">
                  <a:extLst>
                    <a:ext uri="{9D8B030D-6E8A-4147-A177-3AD203B41FA5}">
                      <a16:colId xmlns:a16="http://schemas.microsoft.com/office/drawing/2014/main" val="212046303"/>
                    </a:ext>
                  </a:extLst>
                </a:gridCol>
                <a:gridCol w="2668990">
                  <a:extLst>
                    <a:ext uri="{9D8B030D-6E8A-4147-A177-3AD203B41FA5}">
                      <a16:colId xmlns:a16="http://schemas.microsoft.com/office/drawing/2014/main" val="3427546748"/>
                    </a:ext>
                  </a:extLst>
                </a:gridCol>
                <a:gridCol w="2668990">
                  <a:extLst>
                    <a:ext uri="{9D8B030D-6E8A-4147-A177-3AD203B41FA5}">
                      <a16:colId xmlns:a16="http://schemas.microsoft.com/office/drawing/2014/main" val="1522395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Exam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When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dirty="0"/>
                        <a:t>Where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4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Midterm Exam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10/22 (Wednesday),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15:00-16:15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85712</a:t>
                      </a:r>
                      <a:endParaRPr lang="ko-K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4773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Exam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12/17 (Wednesday),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800" dirty="0"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15:00-16:15</a:t>
                      </a:r>
                      <a:endParaRPr lang="ko-KR" sz="1800" dirty="0">
                        <a:effectLst/>
                        <a:latin typeface="Times New Roman" panose="02020603050405020304" pitchFamily="18" charset="0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85712</a:t>
                      </a:r>
                      <a:endParaRPr lang="ko-KR" altLang="ko-KR" sz="18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80478359"/>
                  </a:ext>
                </a:extLst>
              </a:tr>
            </a:tbl>
          </a:graphicData>
        </a:graphic>
      </p:graphicFrame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E46449-EF1B-44FC-B507-B88FE992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391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52D4A-D974-087B-7F36-20E07FF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AA082-348F-8448-13EF-43B59C5E8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052736"/>
            <a:ext cx="8712968" cy="5184576"/>
          </a:xfrm>
        </p:spPr>
        <p:txBody>
          <a:bodyPr/>
          <a:lstStyle/>
          <a:p>
            <a:r>
              <a:rPr lang="en-US" altLang="ko-KR" dirty="0"/>
              <a:t>This is an introductory course for Computer Networks and the Internet.</a:t>
            </a:r>
          </a:p>
          <a:p>
            <a:r>
              <a:rPr lang="en-US" altLang="ko-KR" dirty="0"/>
              <a:t>You will learn the principles of the computer networks and protocols.</a:t>
            </a:r>
          </a:p>
          <a:p>
            <a:r>
              <a:rPr lang="en-US" altLang="ko-KR" dirty="0"/>
              <a:t>You will also learn how to design and implement network protocols in simulation.</a:t>
            </a:r>
          </a:p>
          <a:p>
            <a:r>
              <a:rPr lang="en-US" altLang="ko-KR" dirty="0"/>
              <a:t>If you have help during the course, please let me and TAs to know to help you.</a:t>
            </a:r>
          </a:p>
          <a:p>
            <a:r>
              <a:rPr lang="en-US" altLang="ko-KR" dirty="0"/>
              <a:t>Enjoy this course freely with me and TAs </a:t>
            </a:r>
            <a:r>
              <a:rPr lang="en-US" altLang="ko-KR" dirty="0">
                <a:sym typeface="Wingdings" panose="05000000000000000000" pitchFamily="2" charset="2"/>
              </a:rPr>
              <a:t>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04AA72-A3DA-565B-A855-30BF21A8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16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3588-7635-9C97-A169-1A113F712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5BFE-4A3E-516B-EE5A-AF25625A7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dirty="0"/>
              <a:t>TA-1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35C2-4CE0-37C3-B185-708825233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60848"/>
            <a:ext cx="9144000" cy="4536504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/>
              <a:t>Juwon Hong</a:t>
            </a:r>
          </a:p>
          <a:p>
            <a:pPr lvl="1"/>
            <a:r>
              <a:rPr lang="en-US" altLang="ko-KR" dirty="0"/>
              <a:t>Graduate Student: Department of Computer Science and Engineering</a:t>
            </a:r>
          </a:p>
          <a:p>
            <a:pPr lvl="1"/>
            <a:r>
              <a:rPr lang="en-US" altLang="ko-KR" dirty="0"/>
              <a:t>Research Lab: </a:t>
            </a:r>
            <a:r>
              <a:rPr lang="en-US" altLang="ko-KR" dirty="0" err="1"/>
              <a:t>IoT</a:t>
            </a:r>
            <a:r>
              <a:rPr lang="en-US" altLang="ko-KR" dirty="0"/>
              <a:t> Lab</a:t>
            </a:r>
          </a:p>
          <a:p>
            <a:pPr lvl="1"/>
            <a:r>
              <a:rPr lang="en-US" altLang="ko-KR" dirty="0"/>
              <a:t>Phone: 031-299-4106</a:t>
            </a:r>
          </a:p>
          <a:p>
            <a:pPr lvl="1"/>
            <a:r>
              <a:rPr lang="en-US" altLang="ko-KR" dirty="0"/>
              <a:t>Email: juwon2024@gmail.com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Office</a:t>
            </a:r>
          </a:p>
          <a:p>
            <a:pPr lvl="1"/>
            <a:r>
              <a:rPr lang="en-US" altLang="ko-KR" dirty="0"/>
              <a:t>85461 in Corporate Collaboration Center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Office Hour</a:t>
            </a:r>
          </a:p>
          <a:p>
            <a:pPr lvl="1"/>
            <a:r>
              <a:rPr lang="en-US" altLang="ko-KR" dirty="0"/>
              <a:t>Tuesday 13:30-14:30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B7BD85-8F02-ADE3-FA05-B0490AB2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4" name="그림 3" descr="사람, 인간의 얼굴, 의류, 턱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2755A1E-6CBE-C16F-3CF9-E52FA7220E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4624"/>
            <a:ext cx="1440160" cy="185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18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dirty="0"/>
              <a:t>TA-2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44824"/>
            <a:ext cx="9144000" cy="4392488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b="1" dirty="0" err="1"/>
              <a:t>Xudong</a:t>
            </a:r>
            <a:r>
              <a:rPr lang="en-US" altLang="ko-KR" b="1" dirty="0"/>
              <a:t> Wang</a:t>
            </a:r>
          </a:p>
          <a:p>
            <a:pPr lvl="1"/>
            <a:r>
              <a:rPr lang="en-US" altLang="ko-KR" dirty="0"/>
              <a:t>Graduate Student: Department of Computer Science and Engineering</a:t>
            </a:r>
          </a:p>
          <a:p>
            <a:pPr lvl="1"/>
            <a:r>
              <a:rPr lang="en-US" altLang="ko-KR" dirty="0"/>
              <a:t>Research Lab: </a:t>
            </a:r>
            <a:r>
              <a:rPr lang="en-US" altLang="ko-KR" dirty="0" err="1"/>
              <a:t>IoT</a:t>
            </a:r>
            <a:r>
              <a:rPr lang="en-US" altLang="ko-KR" dirty="0"/>
              <a:t> Lab</a:t>
            </a:r>
          </a:p>
          <a:p>
            <a:pPr lvl="1"/>
            <a:r>
              <a:rPr lang="en-US" altLang="ko-KR" dirty="0"/>
              <a:t>Phone: 031-299-4106</a:t>
            </a:r>
          </a:p>
          <a:p>
            <a:pPr lvl="1"/>
            <a:r>
              <a:rPr lang="en-US" altLang="ko-KR" dirty="0"/>
              <a:t>Email: wangxudong286@gmail.com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Office</a:t>
            </a:r>
          </a:p>
          <a:p>
            <a:pPr lvl="1"/>
            <a:r>
              <a:rPr lang="en-US" altLang="ko-KR" dirty="0"/>
              <a:t>85461 in Corporate Collaboration Center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Office Hour</a:t>
            </a:r>
          </a:p>
          <a:p>
            <a:pPr lvl="1"/>
            <a:r>
              <a:rPr lang="en-US" altLang="ko-KR" dirty="0"/>
              <a:t>Wednesday 13:30-14:30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5" name="그림 4" descr="인간의 얼굴, 사람, 눈썹, 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CFE9E9-DCDB-23E2-3A94-7744B5D32A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24756"/>
            <a:ext cx="1226484" cy="150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62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78098"/>
          </a:xfrm>
        </p:spPr>
        <p:txBody>
          <a:bodyPr/>
          <a:lstStyle/>
          <a:p>
            <a:r>
              <a:rPr lang="en-US" dirty="0"/>
              <a:t>TA-3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8840"/>
            <a:ext cx="9144000" cy="4248472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b="1" dirty="0"/>
              <a:t>Jiwon Yoo</a:t>
            </a:r>
          </a:p>
          <a:p>
            <a:pPr lvl="1"/>
            <a:r>
              <a:rPr lang="en-US" altLang="ko-KR" dirty="0"/>
              <a:t>Graduate Student: Department of Computer Science and Engineering</a:t>
            </a:r>
          </a:p>
          <a:p>
            <a:pPr lvl="1"/>
            <a:r>
              <a:rPr lang="en-US" altLang="ko-KR" dirty="0"/>
              <a:t>Research Lab: </a:t>
            </a:r>
            <a:r>
              <a:rPr lang="en-US" altLang="ko-KR" dirty="0" err="1"/>
              <a:t>IoT</a:t>
            </a:r>
            <a:r>
              <a:rPr lang="en-US" altLang="ko-KR" dirty="0"/>
              <a:t> Lab</a:t>
            </a:r>
          </a:p>
          <a:p>
            <a:pPr lvl="1"/>
            <a:r>
              <a:rPr lang="en-US" altLang="ko-KR" dirty="0"/>
              <a:t>Phone: 031-299-4106</a:t>
            </a:r>
          </a:p>
          <a:p>
            <a:pPr lvl="1"/>
            <a:r>
              <a:rPr lang="en-US" altLang="ko-KR" dirty="0"/>
              <a:t>Email: rywjiwon@gmail.com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Office</a:t>
            </a:r>
          </a:p>
          <a:p>
            <a:pPr lvl="1"/>
            <a:r>
              <a:rPr lang="en-US" altLang="ko-KR" dirty="0"/>
              <a:t>85461 in Corporate Collaboration Center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Office Hour</a:t>
            </a:r>
          </a:p>
          <a:p>
            <a:pPr lvl="1"/>
            <a:r>
              <a:rPr lang="en-US" altLang="ko-KR" dirty="0"/>
              <a:t>Thursday 15:00-16:15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 descr="인간의 얼굴, 사람, 눈썹, 이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B07BD8-54D1-14AE-1965-18B24937D0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16632"/>
            <a:ext cx="1258824" cy="161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429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this course?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>
          <a:xfrm>
            <a:off x="457200" y="1052735"/>
            <a:ext cx="8229600" cy="5668739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We will study the Introduction to Computer Networks and Some Advanced Topics.</a:t>
            </a:r>
          </a:p>
          <a:p>
            <a:endParaRPr lang="en-US" altLang="ko-KR" dirty="0"/>
          </a:p>
          <a:p>
            <a:r>
              <a:rPr lang="en-US" altLang="ko-KR" dirty="0"/>
              <a:t>Examples</a:t>
            </a:r>
          </a:p>
          <a:p>
            <a:pPr lvl="1"/>
            <a:r>
              <a:rPr lang="en-US" altLang="ko-KR" dirty="0"/>
              <a:t>OSI (Open Systems Interconnection) model</a:t>
            </a:r>
          </a:p>
          <a:p>
            <a:pPr lvl="2"/>
            <a:r>
              <a:rPr lang="en-US" altLang="ko-KR" dirty="0"/>
              <a:t>Physical and Data Link Layers</a:t>
            </a:r>
          </a:p>
          <a:p>
            <a:pPr lvl="2"/>
            <a:r>
              <a:rPr lang="en-US" altLang="ko-KR" dirty="0"/>
              <a:t>Network Layer</a:t>
            </a:r>
          </a:p>
          <a:p>
            <a:pPr lvl="2"/>
            <a:r>
              <a:rPr lang="en-US" altLang="ko-KR" dirty="0"/>
              <a:t>Transport Layer</a:t>
            </a:r>
          </a:p>
          <a:p>
            <a:pPr lvl="2"/>
            <a:r>
              <a:rPr lang="en-US" altLang="ko-KR" dirty="0"/>
              <a:t>Application Layer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Advanced Topic (as a 10,000-line project)</a:t>
            </a:r>
          </a:p>
          <a:p>
            <a:pPr lvl="2"/>
            <a:r>
              <a:rPr lang="en-US" altLang="ko-KR" dirty="0"/>
              <a:t>Network Simulation in 5G Networks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6</a:t>
            </a:fld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Goals in this Course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52736"/>
            <a:ext cx="9108504" cy="5184576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Through the various topics, you can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Have the basic knowledge about Computer Networks,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Understand the principles of the protocol design and implementation,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Learn how to design and implement simulation for computer networks, and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Learn how to work in computer networking areas.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7</a:t>
            </a:fld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dirty="0"/>
              <a:t>Textbooks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836712"/>
            <a:ext cx="8579296" cy="5688632"/>
          </a:xfrm>
        </p:spPr>
        <p:txBody>
          <a:bodyPr>
            <a:normAutofit/>
          </a:bodyPr>
          <a:lstStyle/>
          <a:p>
            <a:r>
              <a:rPr lang="en-US" altLang="ko-KR" dirty="0"/>
              <a:t>Main Textbook</a:t>
            </a:r>
          </a:p>
          <a:p>
            <a:pPr lvl="1"/>
            <a:r>
              <a:rPr lang="en-US" altLang="ko-KR" dirty="0"/>
              <a:t>“Computer Networking: </a:t>
            </a:r>
          </a:p>
          <a:p>
            <a:pPr marL="457200" lvl="1" indent="0">
              <a:buNone/>
            </a:pPr>
            <a:r>
              <a:rPr lang="en-US" altLang="ko-KR" dirty="0"/>
              <a:t>   A Top-Down Approach” </a:t>
            </a:r>
          </a:p>
          <a:p>
            <a:pPr lvl="2"/>
            <a:r>
              <a:rPr lang="en-US" altLang="ko-KR" dirty="0"/>
              <a:t>8</a:t>
            </a:r>
            <a:r>
              <a:rPr lang="en-US" altLang="ko-KR" baseline="30000" dirty="0"/>
              <a:t>th</a:t>
            </a:r>
            <a:r>
              <a:rPr lang="en-US" altLang="ko-KR" dirty="0"/>
              <a:t> edition, by James F. Kurose</a:t>
            </a:r>
            <a:br>
              <a:rPr lang="en-US" altLang="ko-KR" dirty="0"/>
            </a:br>
            <a:r>
              <a:rPr lang="en-US" altLang="ko-KR" dirty="0"/>
              <a:t>and Keith W. Ross,</a:t>
            </a:r>
          </a:p>
          <a:p>
            <a:pPr lvl="2"/>
            <a:r>
              <a:rPr lang="en-US" altLang="ko-KR" dirty="0"/>
              <a:t>Pearson, published in 2022.</a:t>
            </a:r>
          </a:p>
          <a:p>
            <a:pPr lvl="2"/>
            <a:endParaRPr lang="en-US" altLang="ko-KR" dirty="0"/>
          </a:p>
          <a:p>
            <a:r>
              <a:rPr lang="en-US" altLang="ko-KR" dirty="0"/>
              <a:t>Supplemental Textbook</a:t>
            </a:r>
          </a:p>
          <a:p>
            <a:pPr lvl="1"/>
            <a:r>
              <a:rPr lang="en-US" altLang="ko-KR" dirty="0"/>
              <a:t>“Computer Networks” </a:t>
            </a:r>
          </a:p>
          <a:p>
            <a:pPr lvl="2"/>
            <a:r>
              <a:rPr lang="en-US" altLang="ko-KR" dirty="0"/>
              <a:t>6</a:t>
            </a:r>
            <a:r>
              <a:rPr lang="en-US" altLang="ko-KR" baseline="30000" dirty="0"/>
              <a:t>th</a:t>
            </a:r>
            <a:r>
              <a:rPr lang="en-US" altLang="ko-KR" dirty="0"/>
              <a:t> edition, by Andrew S. Tanenbaum, Nick </a:t>
            </a:r>
            <a:r>
              <a:rPr lang="en-US" altLang="ko-KR" dirty="0" err="1"/>
              <a:t>Feamster</a:t>
            </a:r>
            <a:r>
              <a:rPr lang="en-US" altLang="ko-KR" dirty="0"/>
              <a:t>, and David </a:t>
            </a:r>
            <a:r>
              <a:rPr lang="en-US" altLang="ko-KR" dirty="0" err="1"/>
              <a:t>Wetherall</a:t>
            </a:r>
            <a:r>
              <a:rPr lang="en-US" altLang="ko-KR" dirty="0"/>
              <a:t>,</a:t>
            </a:r>
          </a:p>
          <a:p>
            <a:pPr lvl="2"/>
            <a:r>
              <a:rPr lang="en-US" altLang="ko-KR" dirty="0"/>
              <a:t>Pearson, published in 2019.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A67864-6C3B-D34C-4000-4021D03E0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88640"/>
            <a:ext cx="2881741" cy="36093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Course Format: Flipped Class (1/2)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52735"/>
            <a:ext cx="9180512" cy="5668739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This course will use the format of Flipped Class as follows: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/>
              <a:t>Watching pre-class video lecture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US" altLang="ko-KR" dirty="0"/>
              <a:t>Preview of the day’s class contents (</a:t>
            </a:r>
            <a:r>
              <a:rPr lang="en-US" altLang="ko-KR" dirty="0">
                <a:solidFill>
                  <a:srgbClr val="0000FF"/>
                </a:solidFill>
              </a:rPr>
              <a:t>before class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/>
              <a:t>Content Review and Group Activity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US" altLang="ko-KR" dirty="0"/>
              <a:t>Review of the day’s class contents (</a:t>
            </a:r>
            <a:r>
              <a:rPr lang="en-US" altLang="ko-KR" dirty="0">
                <a:solidFill>
                  <a:srgbClr val="FF0000"/>
                </a:solidFill>
              </a:rPr>
              <a:t>in class</a:t>
            </a:r>
            <a:r>
              <a:rPr lang="en-US" altLang="ko-KR" dirty="0"/>
              <a:t>)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US" altLang="ko-KR" dirty="0"/>
              <a:t>Work of a group activity’s problems (</a:t>
            </a:r>
            <a:r>
              <a:rPr lang="en-US" altLang="ko-KR" dirty="0">
                <a:solidFill>
                  <a:srgbClr val="FF0000"/>
                </a:solidFill>
              </a:rPr>
              <a:t>in class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/>
              <a:t>Group Activity Presentation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US" altLang="ko-KR" dirty="0"/>
              <a:t>Presentation of the group activity’s answers (</a:t>
            </a:r>
            <a:r>
              <a:rPr lang="en-US" altLang="ko-KR" dirty="0">
                <a:solidFill>
                  <a:srgbClr val="FF0000"/>
                </a:solidFill>
              </a:rPr>
              <a:t>in class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b="1" dirty="0"/>
              <a:t>Online/Offline discussion 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en-US" altLang="ko-KR" dirty="0"/>
              <a:t>Discussion of the class contents and group activity (</a:t>
            </a:r>
            <a:r>
              <a:rPr lang="en-US" altLang="ko-KR" dirty="0">
                <a:solidFill>
                  <a:srgbClr val="00B050"/>
                </a:solidFill>
              </a:rPr>
              <a:t>after class</a:t>
            </a:r>
            <a:r>
              <a:rPr lang="en-US" altLang="ko-KR" dirty="0"/>
              <a:t>)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D3DE2-5CA4-4821-B3C3-48D38D9DE0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07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1943</TotalTime>
  <Words>1338</Words>
  <Application>Microsoft Office PowerPoint</Application>
  <PresentationFormat>On-screen Show (4:3)</PresentationFormat>
  <Paragraphs>266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Times New Roman</vt:lpstr>
      <vt:lpstr>Wingdings</vt:lpstr>
      <vt:lpstr>Office 테마</vt:lpstr>
      <vt:lpstr>Introduction to Computer Networks (SWE3022)</vt:lpstr>
      <vt:lpstr>Instructor Information</vt:lpstr>
      <vt:lpstr>TA-1 Information</vt:lpstr>
      <vt:lpstr>TA-2 Information</vt:lpstr>
      <vt:lpstr>TA-3 Information</vt:lpstr>
      <vt:lpstr>What is this course?</vt:lpstr>
      <vt:lpstr>Goals in this Course</vt:lpstr>
      <vt:lpstr>Textbooks</vt:lpstr>
      <vt:lpstr>Course Format: Flipped Class (1/2)</vt:lpstr>
      <vt:lpstr>Course Format: Flipped Class (2/2)</vt:lpstr>
      <vt:lpstr>Coursework (1/5)</vt:lpstr>
      <vt:lpstr>Coursework (2/5)</vt:lpstr>
      <vt:lpstr>Coursework (3/5)</vt:lpstr>
      <vt:lpstr>Coursework (4/5)</vt:lpstr>
      <vt:lpstr>Coursework (5/5)</vt:lpstr>
      <vt:lpstr>Grading Policy</vt:lpstr>
      <vt:lpstr>Final Grading</vt:lpstr>
      <vt:lpstr>Coursework Schedule (1/2)</vt:lpstr>
      <vt:lpstr>Coursework Schedule (2/2)</vt:lpstr>
      <vt:lpstr>Homework Schedule</vt:lpstr>
      <vt:lpstr>Term Project Schedule</vt:lpstr>
      <vt:lpstr>Exam Schedule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pjeong</dc:creator>
  <cp:lastModifiedBy>Gun Lee</cp:lastModifiedBy>
  <cp:revision>326</cp:revision>
  <cp:lastPrinted>2023-08-26T04:21:23Z</cp:lastPrinted>
  <dcterms:created xsi:type="dcterms:W3CDTF">2012-08-30T05:52:23Z</dcterms:created>
  <dcterms:modified xsi:type="dcterms:W3CDTF">2025-09-03T06:24:48Z</dcterms:modified>
</cp:coreProperties>
</file>