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7"/>
  </p:notesMasterIdLst>
  <p:sldIdLst>
    <p:sldId id="286" r:id="rId2"/>
    <p:sldId id="400" r:id="rId3"/>
    <p:sldId id="403" r:id="rId4"/>
    <p:sldId id="402" r:id="rId5"/>
    <p:sldId id="4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7F7F7F"/>
    <a:srgbClr val="999999"/>
    <a:srgbClr val="FF3300"/>
    <a:srgbClr val="FF3399"/>
    <a:srgbClr val="CCFFCC"/>
    <a:srgbClr val="CC99FF"/>
    <a:srgbClr val="FF7C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82369" autoAdjust="0"/>
  </p:normalViewPr>
  <p:slideViewPr>
    <p:cSldViewPr>
      <p:cViewPr varScale="1">
        <p:scale>
          <a:sx n="151" d="100"/>
          <a:sy n="151" d="100"/>
        </p:scale>
        <p:origin x="210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anose="020F0502020204030204" pitchFamily="34" charset="0"/>
              </a:defRPr>
            </a:lvl1pPr>
          </a:lstStyle>
          <a:p>
            <a:fld id="{C3271C59-6A4A-4DBA-9D40-AC86D36CF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46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6924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8048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893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2433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955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 descr="SKKU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63888" cy="110444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11560" y="580526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ICE2010: Introduction to Computer Engineering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7088" y="6400800"/>
            <a:ext cx="491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The slides adapted from the</a:t>
            </a:r>
            <a:r>
              <a:rPr kumimoji="1" lang="en-US" altLang="ko-KR" sz="1400" b="0" kern="120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slide</a:t>
            </a: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s from Jones &amp; Barlett</a:t>
            </a:r>
            <a:r>
              <a:rPr kumimoji="1" lang="en-US" altLang="ko-KR" sz="1400" b="0" kern="120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Learning</a:t>
            </a: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3EB7-340A-4F62-AE53-FE33AF749697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B048-45E9-443F-ADF9-1917411234C2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866-07B1-4BD0-9D4D-DCAFA8F7A650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1AA-1B0A-4E7E-93C9-2B087181AB88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6969-78BD-4C50-9FE2-4EDBC301CAE2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F418-C2F0-4D20-A174-2B6528FDDD85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695-04CA-4FCD-A72E-B875C81F08DE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BB0B-49F8-4FA5-AAD4-568C9C50B414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AD9F-650D-41FD-8932-F4BB6FF76C6A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848-5EE0-420A-848F-DF636FCBA9C2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3B63991-194B-4C5E-9C4F-8DA0D5F6798C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hyperlink" Target="https://www.muvi.com/blogs/srt-hls-and-dash-streaming-protoc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09038" y="1513638"/>
            <a:ext cx="3744162" cy="37441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300" y="2426095"/>
            <a:ext cx="260199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>
                <a:latin typeface="Calibri" panose="020F0502020204030204" pitchFamily="34" charset="0"/>
              </a:rPr>
              <a:t>Group </a:t>
            </a:r>
          </a:p>
          <a:p>
            <a:pPr algn="ctr"/>
            <a:r>
              <a:rPr lang="en-US" altLang="ko-KR" sz="3400" dirty="0">
                <a:latin typeface="Calibri" panose="020F0502020204030204" pitchFamily="34" charset="0"/>
              </a:rPr>
              <a:t>Activity #2</a:t>
            </a:r>
          </a:p>
          <a:p>
            <a:pPr algn="ctr"/>
            <a:r>
              <a:rPr lang="en-US" altLang="ko-KR" sz="3400" dirty="0">
                <a:latin typeface="Calibri" panose="020F0502020204030204" pitchFamily="34" charset="0"/>
              </a:rPr>
              <a:t>(2025/09/17)</a:t>
            </a:r>
            <a:endParaRPr lang="ko-KR" altLang="en-US" sz="3400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1D7C9-FFDB-46F5-B02B-0F1AC5613AD8}"/>
              </a:ext>
            </a:extLst>
          </p:cNvPr>
          <p:cNvSpPr txBox="1"/>
          <p:nvPr/>
        </p:nvSpPr>
        <p:spPr>
          <a:xfrm>
            <a:off x="228600" y="2286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FF"/>
                </a:solidFill>
                <a:latin typeface="Calibri" panose="020F0502020204030204" pitchFamily="34" charset="0"/>
              </a:rPr>
              <a:t>Computer Networks</a:t>
            </a:r>
            <a:br>
              <a:rPr lang="en-US" altLang="ko-KR" sz="2600" dirty="0">
                <a:solidFill>
                  <a:srgbClr val="0000FF"/>
                </a:solidFill>
                <a:latin typeface="Calibri" panose="020F0502020204030204" pitchFamily="34" charset="0"/>
              </a:rPr>
            </a:br>
            <a:r>
              <a:rPr lang="en-US" altLang="ko-KR" sz="2600" dirty="0">
                <a:solidFill>
                  <a:srgbClr val="0000FF"/>
                </a:solidFill>
                <a:latin typeface="Calibri" panose="020F0502020204030204" pitchFamily="34" charset="0"/>
              </a:rPr>
              <a:t>(SWE3022-41)</a:t>
            </a:r>
            <a:endParaRPr lang="ko-KR" altLang="en-US" sz="26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195B5-3CA1-4B72-87AC-E7976111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8" y="1086705"/>
            <a:ext cx="3178664" cy="3605261"/>
          </a:xfrm>
          <a:prstGeom prst="rect">
            <a:avLst/>
          </a:prstGeom>
        </p:spPr>
      </p:pic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2104" y="617830"/>
            <a:ext cx="6934200" cy="2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</a:rPr>
              <a:t>1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7" name="Rectangle 159"/>
          <p:cNvSpPr>
            <a:spLocks noGrp="1" noChangeArrowheads="1"/>
          </p:cNvSpPr>
          <p:nvPr>
            <p:ph type="title"/>
          </p:nvPr>
        </p:nvSpPr>
        <p:spPr>
          <a:xfrm>
            <a:off x="772103" y="224306"/>
            <a:ext cx="7239001" cy="533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000099"/>
                </a:solidFill>
                <a:cs typeface="+mj-cs"/>
              </a:rPr>
              <a:t>Network</a:t>
            </a:r>
            <a:r>
              <a:rPr lang="en-US" altLang="ko-KR" sz="3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000099"/>
                </a:solidFill>
                <a:cs typeface="+mj-cs"/>
              </a:rPr>
              <a:t>Application Architecture</a:t>
            </a:r>
            <a:endParaRPr lang="en-US" dirty="0">
              <a:solidFill>
                <a:srgbClr val="000099"/>
              </a:solidFill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4800601"/>
            <a:ext cx="807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 the client-server architecture. Suggest two example applications that use a client-server architecture.</a:t>
            </a:r>
          </a:p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 the peer-to-peer (P2P) architecture. Suggest two example applications that use a P2P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4949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01" y="617830"/>
            <a:ext cx="6934200" cy="2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</a:rPr>
              <a:t>2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7" name="Rectangle 159"/>
          <p:cNvSpPr>
            <a:spLocks noGrp="1" noChangeArrowheads="1"/>
          </p:cNvSpPr>
          <p:nvPr>
            <p:ph type="title"/>
          </p:nvPr>
        </p:nvSpPr>
        <p:spPr>
          <a:xfrm>
            <a:off x="838200" y="224306"/>
            <a:ext cx="7239001" cy="5334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400" b="1" dirty="0">
                <a:solidFill>
                  <a:srgbClr val="000099"/>
                </a:solidFill>
                <a:cs typeface="+mj-cs"/>
              </a:rPr>
              <a:t>Dynamic</a:t>
            </a:r>
            <a:r>
              <a:rPr lang="ko-KR" altLang="en-US" sz="2400" b="1" dirty="0">
                <a:solidFill>
                  <a:srgbClr val="000099"/>
                </a:solidFill>
                <a:cs typeface="+mj-cs"/>
              </a:rPr>
              <a:t> </a:t>
            </a:r>
            <a:r>
              <a:rPr lang="en-US" altLang="ko-KR" sz="2400" b="1" dirty="0">
                <a:solidFill>
                  <a:srgbClr val="000099"/>
                </a:solidFill>
                <a:cs typeface="+mj-cs"/>
              </a:rPr>
              <a:t>Adaptive Streaming over HTTP (DASH)</a:t>
            </a:r>
            <a:endParaRPr lang="en-US" sz="3200" dirty="0">
              <a:solidFill>
                <a:srgbClr val="000099"/>
              </a:solidFill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4278613"/>
            <a:ext cx="8077200" cy="238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cs typeface="Calibri" panose="020F0502020204030204" pitchFamily="34" charset="0"/>
              </a:rPr>
              <a:t>Explain DASH in server and client’s side.</a:t>
            </a:r>
          </a:p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cs typeface="Calibri" panose="020F0502020204030204" pitchFamily="34" charset="0"/>
              </a:rPr>
              <a:t>Specify the parts that ‘client’ determines in DASH.</a:t>
            </a:r>
          </a:p>
          <a:p>
            <a:pPr marL="857250" lvl="1" indent="-457200">
              <a:buClrTx/>
              <a:buSzPct val="100000"/>
              <a:buFont typeface="+mj-lt"/>
              <a:buAutoNum type="alphaUcPeriod"/>
            </a:pPr>
            <a:r>
              <a:rPr lang="en-US" altLang="ko-KR" sz="2000" b="0" kern="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</a:p>
          <a:p>
            <a:pPr marL="857250" lvl="1" indent="-457200">
              <a:buClrTx/>
              <a:buSzPct val="100000"/>
              <a:buFont typeface="+mj-lt"/>
              <a:buAutoNum type="alphaUcPeriod"/>
            </a:pPr>
            <a:r>
              <a:rPr lang="en-US" altLang="ko-KR" sz="2000" b="0" kern="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</a:p>
          <a:p>
            <a:pPr marL="857250" lvl="1" indent="-457200">
              <a:buClrTx/>
              <a:buSzPct val="100000"/>
              <a:buFont typeface="+mj-lt"/>
              <a:buAutoNum type="alphaUcPeriod"/>
            </a:pPr>
            <a:r>
              <a:rPr lang="en-US" altLang="ko-KR" sz="2000" b="0" kern="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</a:p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cs typeface="Calibri" panose="020F0502020204030204" pitchFamily="34" charset="0"/>
              </a:rPr>
              <a:t>While delivering the contents based on DASH, how does Content Delivery Network (CDN) help for efficient stream?</a:t>
            </a:r>
          </a:p>
        </p:txBody>
      </p:sp>
      <p:pic>
        <p:nvPicPr>
          <p:cNvPr id="1026" name="Picture 2" descr="Comparing SRT, HLS and MPEG-DASH- Which Streaming Protocol to Choose?">
            <a:hlinkClick r:id="rId4"/>
            <a:extLst>
              <a:ext uri="{FF2B5EF4-FFF2-40B4-BE49-F238E27FC236}">
                <a16:creationId xmlns:a16="http://schemas.microsoft.com/office/drawing/2014/main" id="{23C49ECD-1F0A-71A8-A0E0-BB7B1E393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 bwMode="auto">
          <a:xfrm>
            <a:off x="940911" y="1424428"/>
            <a:ext cx="7262177" cy="274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5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>
            <a:extLst>
              <a:ext uri="{FF2B5EF4-FFF2-40B4-BE49-F238E27FC236}">
                <a16:creationId xmlns:a16="http://schemas.microsoft.com/office/drawing/2014/main" id="{07FCDD55-7A76-4454-8D50-484D9E9C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901846"/>
            <a:ext cx="2767824" cy="3822554"/>
          </a:xfrm>
          <a:prstGeom prst="rect">
            <a:avLst/>
          </a:prstGeom>
        </p:spPr>
      </p:pic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8575" y="661003"/>
            <a:ext cx="5791200" cy="23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38575" y="57525"/>
            <a:ext cx="6553200" cy="84432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000099"/>
                </a:solidFill>
                <a:ea typeface="ＭＳ Ｐゴシック" charset="0"/>
              </a:rPr>
              <a:t>Domain Name System (DNS)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0312" y="4648200"/>
            <a:ext cx="8663375" cy="22098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Explain the Domain Name System (DNS).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Explain the three classes of DNS </a:t>
            </a:r>
            <a:r>
              <a:rPr lang="en-US" altLang="ko-KR" sz="240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servers, i.e., Root, TLD, and Authoritative DNS Servers.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40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Explain two DNS name resolutions such as iterative resolution and recursive resolution in</a:t>
            </a:r>
            <a:r>
              <a:rPr lang="ko-KR" altLang="en-US" sz="240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kern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detail. </a:t>
            </a:r>
          </a:p>
        </p:txBody>
      </p:sp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</a:rPr>
              <a:t>3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3867150" y="285750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area network</a:t>
            </a:r>
          </a:p>
        </p:txBody>
      </p:sp>
      <p:sp>
        <p:nvSpPr>
          <p:cNvPr id="33" name="Text Box 120"/>
          <p:cNvSpPr txBox="1">
            <a:spLocks noChangeArrowheads="1"/>
          </p:cNvSpPr>
          <p:nvPr/>
        </p:nvSpPr>
        <p:spPr bwMode="auto">
          <a:xfrm>
            <a:off x="3477446" y="1931582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12849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4191" y="654444"/>
            <a:ext cx="5791200" cy="23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191" y="50966"/>
            <a:ext cx="6553200" cy="84432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000099"/>
                </a:solidFill>
                <a:ea typeface="ＭＳ Ｐゴシック" charset="0"/>
              </a:rPr>
              <a:t>Socket</a:t>
            </a:r>
            <a:r>
              <a:rPr lang="en-US" sz="3200" b="1" dirty="0">
                <a:ea typeface="ＭＳ Ｐゴシック" charset="0"/>
              </a:rPr>
              <a:t> </a:t>
            </a:r>
            <a:r>
              <a:rPr lang="en-US" sz="3200" b="1" dirty="0">
                <a:solidFill>
                  <a:srgbClr val="000099"/>
                </a:solidFill>
                <a:ea typeface="ＭＳ Ｐゴシック" charset="0"/>
              </a:rPr>
              <a:t>Programming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0312" y="4098589"/>
            <a:ext cx="8663375" cy="2759411"/>
          </a:xfrm>
        </p:spPr>
        <p:txBody>
          <a:bodyPr anchor="ctr">
            <a:normAutofit fontScale="77500" lnSpcReduction="20000"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lphaUcPeriod"/>
            </a:pPr>
            <a:r>
              <a:rPr lang="en-US" altLang="ko-KR" sz="2400" b="0" dirty="0">
                <a:latin typeface="Calibri" panose="020F0502020204030204" pitchFamily="34" charset="0"/>
                <a:cs typeface="Calibri" panose="020F0502020204030204" pitchFamily="34" charset="0"/>
              </a:rPr>
              <a:t>What does socket mean in computer network programming?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lphaUcPeriod"/>
            </a:pPr>
            <a:r>
              <a:rPr lang="en-US" altLang="ko-KR" sz="2400" b="0" dirty="0">
                <a:latin typeface="Calibri" panose="020F0502020204030204" pitchFamily="34" charset="0"/>
                <a:cs typeface="Calibri" panose="020F0502020204030204" pitchFamily="34" charset="0"/>
              </a:rPr>
              <a:t>Why do computer networks need sockets?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lphaUcPeriod"/>
            </a:pPr>
            <a:r>
              <a:rPr lang="en-US" altLang="ko-KR" sz="2400" b="0" dirty="0">
                <a:latin typeface="Calibri" panose="020F0502020204030204" pitchFamily="34" charset="0"/>
                <a:cs typeface="Calibri" panose="020F0502020204030204" pitchFamily="34" charset="0"/>
              </a:rPr>
              <a:t>Explain the types of sockets on the Internet.</a:t>
            </a:r>
            <a:endParaRPr lang="en-US" altLang="ko-KR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lphaUcPeriod"/>
            </a:pPr>
            <a:r>
              <a:rPr lang="en-US" altLang="ko-KR" sz="2400" b="0" kern="0" dirty="0">
                <a:latin typeface="Calibri" panose="020F0502020204030204" pitchFamily="34" charset="0"/>
                <a:cs typeface="Calibri" panose="020F0502020204030204" pitchFamily="34" charset="0"/>
              </a:rPr>
              <a:t>Make the description of how the following functions are used in C socket programs:</a:t>
            </a:r>
          </a:p>
          <a:p>
            <a:pPr marL="857250" lvl="1" indent="-457200">
              <a:buClr>
                <a:schemeClr val="tx1"/>
              </a:buClr>
            </a:pPr>
            <a:r>
              <a:rPr lang="en-US" altLang="ko-KR" sz="20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marL="857250" lvl="1" indent="-457200">
              <a:buClr>
                <a:schemeClr val="tx1"/>
              </a:buClr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="0" dirty="0">
                <a:latin typeface="Calibri" panose="020F0502020204030204" pitchFamily="34" charset="0"/>
                <a:cs typeface="Calibri" panose="020F0502020204030204" pitchFamily="34" charset="0"/>
              </a:rPr>
              <a:t>onnect</a:t>
            </a:r>
          </a:p>
          <a:p>
            <a:pPr marL="857250" lvl="1" indent="-457200">
              <a:buClr>
                <a:schemeClr val="tx1"/>
              </a:buClr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sz="2000" b="0" dirty="0">
                <a:latin typeface="Calibri" panose="020F0502020204030204" pitchFamily="34" charset="0"/>
                <a:cs typeface="Calibri" panose="020F0502020204030204" pitchFamily="34" charset="0"/>
              </a:rPr>
              <a:t>ind  </a:t>
            </a:r>
          </a:p>
          <a:p>
            <a:pPr marL="857250" lvl="1" indent="-457200">
              <a:buClr>
                <a:schemeClr val="tx1"/>
              </a:buClr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isten</a:t>
            </a:r>
          </a:p>
          <a:p>
            <a:pPr marL="857250" lvl="1" indent="-457200">
              <a:buClr>
                <a:schemeClr val="tx1"/>
              </a:buClr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b="0" dirty="0">
                <a:latin typeface="Calibri" panose="020F0502020204030204" pitchFamily="34" charset="0"/>
                <a:cs typeface="Calibri" panose="020F0502020204030204" pitchFamily="34" charset="0"/>
              </a:rPr>
              <a:t>ccept</a:t>
            </a:r>
          </a:p>
        </p:txBody>
      </p:sp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</a:rPr>
              <a:t>4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3867150" y="285750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area network</a:t>
            </a:r>
          </a:p>
        </p:txBody>
      </p:sp>
      <p:sp>
        <p:nvSpPr>
          <p:cNvPr id="33" name="Text Box 120"/>
          <p:cNvSpPr txBox="1">
            <a:spLocks noChangeArrowheads="1"/>
          </p:cNvSpPr>
          <p:nvPr/>
        </p:nvSpPr>
        <p:spPr bwMode="auto">
          <a:xfrm>
            <a:off x="3477446" y="1931582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area network</a:t>
            </a:r>
          </a:p>
        </p:txBody>
      </p:sp>
      <p:pic>
        <p:nvPicPr>
          <p:cNvPr id="2" name="Picture 2" descr="Socket Programming | SpringerLink">
            <a:extLst>
              <a:ext uri="{FF2B5EF4-FFF2-40B4-BE49-F238E27FC236}">
                <a16:creationId xmlns:a16="http://schemas.microsoft.com/office/drawing/2014/main" id="{321FB5DA-057E-057C-F48F-4EDD79CB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3" y="1444804"/>
            <a:ext cx="4790118" cy="26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ABC08E3-D224-9F4C-C11A-B05CB700BCD3}"/>
              </a:ext>
            </a:extLst>
          </p:cNvPr>
          <p:cNvGrpSpPr/>
          <p:nvPr/>
        </p:nvGrpSpPr>
        <p:grpSpPr>
          <a:xfrm>
            <a:off x="5838167" y="1295400"/>
            <a:ext cx="2819101" cy="2604665"/>
            <a:chOff x="3150566" y="1235975"/>
            <a:chExt cx="2819101" cy="2604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33F0C8-A683-F787-3F09-4DF3D1D58522}"/>
                </a:ext>
              </a:extLst>
            </p:cNvPr>
            <p:cNvSpPr/>
            <p:nvPr/>
          </p:nvSpPr>
          <p:spPr>
            <a:xfrm>
              <a:off x="3150566" y="1591303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Socket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FF3A7B-C26A-6CD6-B437-AAC83E8E0019}"/>
                </a:ext>
              </a:extLst>
            </p:cNvPr>
            <p:cNvSpPr/>
            <p:nvPr/>
          </p:nvSpPr>
          <p:spPr>
            <a:xfrm>
              <a:off x="3150566" y="2796874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Listen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EFC1A-D3E8-0C11-5DDD-324DB1853E89}"/>
                </a:ext>
              </a:extLst>
            </p:cNvPr>
            <p:cNvSpPr/>
            <p:nvPr/>
          </p:nvSpPr>
          <p:spPr>
            <a:xfrm>
              <a:off x="3150566" y="3219980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Accept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8F5678-76F2-B622-5D19-DB3493024D19}"/>
                </a:ext>
              </a:extLst>
            </p:cNvPr>
            <p:cNvSpPr/>
            <p:nvPr/>
          </p:nvSpPr>
          <p:spPr>
            <a:xfrm>
              <a:off x="4979067" y="2781977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Connect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44EC5B-4CC0-F228-CE4C-6FA7EFC256D7}"/>
                </a:ext>
              </a:extLst>
            </p:cNvPr>
            <p:cNvSpPr/>
            <p:nvPr/>
          </p:nvSpPr>
          <p:spPr>
            <a:xfrm>
              <a:off x="4979067" y="3601161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Send/Recv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981BE3-703E-3CBE-DBBA-8DF211C8183F}"/>
                </a:ext>
              </a:extLst>
            </p:cNvPr>
            <p:cNvSpPr/>
            <p:nvPr/>
          </p:nvSpPr>
          <p:spPr>
            <a:xfrm>
              <a:off x="4979067" y="1582869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Socket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40C25C-5F14-2653-602B-04F1B641B035}"/>
                </a:ext>
              </a:extLst>
            </p:cNvPr>
            <p:cNvSpPr/>
            <p:nvPr/>
          </p:nvSpPr>
          <p:spPr>
            <a:xfrm>
              <a:off x="3150566" y="3612040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Send/Recv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EA565D-5230-E4C4-9B9A-421AC527BC9E}"/>
                </a:ext>
              </a:extLst>
            </p:cNvPr>
            <p:cNvSpPr/>
            <p:nvPr/>
          </p:nvSpPr>
          <p:spPr>
            <a:xfrm>
              <a:off x="3150566" y="2386953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Bind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5F4185-C2A4-4508-A0F6-B5AB1E5EE834}"/>
                </a:ext>
              </a:extLst>
            </p:cNvPr>
            <p:cNvSpPr/>
            <p:nvPr/>
          </p:nvSpPr>
          <p:spPr>
            <a:xfrm>
              <a:off x="3150566" y="1989128"/>
              <a:ext cx="990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0" dirty="0">
                  <a:solidFill>
                    <a:srgbClr val="008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setsockopt</a:t>
              </a:r>
              <a:endParaRPr lang="ko-KR" altLang="en-US" sz="1300" b="0" dirty="0">
                <a:solidFill>
                  <a:srgbClr val="008000"/>
                </a:solidFill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718B22-8EBF-5EB0-D9D0-FCFEC9A2E429}"/>
                </a:ext>
              </a:extLst>
            </p:cNvPr>
            <p:cNvSpPr txBox="1"/>
            <p:nvPr/>
          </p:nvSpPr>
          <p:spPr>
            <a:xfrm>
              <a:off x="3223224" y="1237412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008000"/>
                  </a:solidFill>
                  <a:latin typeface="Calibri" panose="020F0502020204030204" pitchFamily="34" charset="0"/>
                </a:rPr>
                <a:t>Server</a:t>
              </a:r>
              <a:endParaRPr lang="ko-KR" altLang="en-US" sz="1800" dirty="0">
                <a:solidFill>
                  <a:srgbClr val="008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1274641-D8A7-C774-D003-D89B63250875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3645866" y="1819903"/>
              <a:ext cx="0" cy="1692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614B20-C408-4527-4A50-59D275C4EC53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3645866" y="2217728"/>
              <a:ext cx="0" cy="1692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85F6E37-DB0C-2DD3-23EF-258DC482133C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3645866" y="2615553"/>
              <a:ext cx="0" cy="181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587B6E9-5C43-1BE0-66B5-4499F1AAABD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3645866" y="3025474"/>
              <a:ext cx="0" cy="194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B006E3B-1C87-4C27-A5FD-4F9565D4AE25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3645866" y="3448580"/>
              <a:ext cx="0" cy="163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95432E-C0B2-192E-432E-303CDE5F9D55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5474367" y="1811469"/>
              <a:ext cx="0" cy="9705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EFBC228-569D-A990-CA81-19E1DD0B66B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5474367" y="3010577"/>
              <a:ext cx="0" cy="59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53">
              <a:extLst>
                <a:ext uri="{FF2B5EF4-FFF2-40B4-BE49-F238E27FC236}">
                  <a16:creationId xmlns:a16="http://schemas.microsoft.com/office/drawing/2014/main" id="{026A0072-29D4-0E5C-505C-DF595B19F632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rot="10800000" flipV="1">
              <a:off x="3645867" y="2896276"/>
              <a:ext cx="1333201" cy="323703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85785BD-FD9C-5B8A-1979-20EC449E9431}"/>
                </a:ext>
              </a:extLst>
            </p:cNvPr>
            <p:cNvCxnSpPr>
              <a:cxnSpLocks/>
              <a:stCxn id="9" idx="1"/>
              <a:endCxn id="12" idx="3"/>
            </p:cNvCxnSpPr>
            <p:nvPr/>
          </p:nvCxnSpPr>
          <p:spPr>
            <a:xfrm flipH="1">
              <a:off x="4141166" y="3715461"/>
              <a:ext cx="837901" cy="108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D08B57-B899-9DE6-DF07-852E81689644}"/>
                </a:ext>
              </a:extLst>
            </p:cNvPr>
            <p:cNvSpPr txBox="1"/>
            <p:nvPr/>
          </p:nvSpPr>
          <p:spPr>
            <a:xfrm>
              <a:off x="5089295" y="1235975"/>
              <a:ext cx="73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008000"/>
                  </a:solidFill>
                  <a:latin typeface="Calibri" panose="020F0502020204030204" pitchFamily="34" charset="0"/>
                </a:rPr>
                <a:t>Client</a:t>
              </a:r>
              <a:endParaRPr lang="ko-KR" altLang="en-US" sz="1800" dirty="0">
                <a:solidFill>
                  <a:srgbClr val="008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theme/theme1.xml><?xml version="1.0" encoding="utf-8"?>
<a:theme xmlns:a="http://schemas.openxmlformats.org/drawingml/2006/main" name="IC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ICE-Template</Template>
  <TotalTime>11417</TotalTime>
  <Words>232</Words>
  <Application>Microsoft Office PowerPoint</Application>
  <PresentationFormat>화면 슬라이드 쇼(4:3)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ＭＳ Ｐゴシック</vt:lpstr>
      <vt:lpstr>맑은 고딕</vt:lpstr>
      <vt:lpstr>Arial</vt:lpstr>
      <vt:lpstr>Calibri</vt:lpstr>
      <vt:lpstr>Cambria</vt:lpstr>
      <vt:lpstr>ICE-Template</vt:lpstr>
      <vt:lpstr>PowerPoint 프레젠테이션</vt:lpstr>
      <vt:lpstr>Network Application Architecture</vt:lpstr>
      <vt:lpstr>Dynamic Adaptive Streaming over HTTP (DASH)</vt:lpstr>
      <vt:lpstr>Domain Name System (DNS)</vt:lpstr>
      <vt:lpstr>Socket Programming</vt:lpstr>
    </vt:vector>
  </TitlesOfParts>
  <Company>jones and bartlett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theresad</dc:creator>
  <cp:lastModifiedBy>JIWON YOO</cp:lastModifiedBy>
  <cp:revision>475</cp:revision>
  <dcterms:created xsi:type="dcterms:W3CDTF">2001-11-27T19:47:45Z</dcterms:created>
  <dcterms:modified xsi:type="dcterms:W3CDTF">2025-09-10T05:01:25Z</dcterms:modified>
</cp:coreProperties>
</file>