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 id="2147483872" r:id="rId2"/>
  </p:sldMasterIdLst>
  <p:notesMasterIdLst>
    <p:notesMasterId r:id="rId8"/>
  </p:notesMasterIdLst>
  <p:sldIdLst>
    <p:sldId id="286" r:id="rId3"/>
    <p:sldId id="347" r:id="rId4"/>
    <p:sldId id="332" r:id="rId5"/>
    <p:sldId id="327" r:id="rId6"/>
    <p:sldId id="354" r:id="rId7"/>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4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4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4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4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F7F7F"/>
    <a:srgbClr val="999999"/>
    <a:srgbClr val="FF3300"/>
    <a:srgbClr val="FF3399"/>
    <a:srgbClr val="CCFFCC"/>
    <a:srgbClr val="CC99FF"/>
    <a:srgbClr val="FF7C80"/>
    <a:srgbClr val="FF993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5" autoAdjust="0"/>
    <p:restoredTop sz="96933" autoAdjust="0"/>
  </p:normalViewPr>
  <p:slideViewPr>
    <p:cSldViewPr>
      <p:cViewPr varScale="1">
        <p:scale>
          <a:sx n="146" d="100"/>
          <a:sy n="146" d="100"/>
        </p:scale>
        <p:origin x="2742" y="3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542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53640926-AAD7-44D8-BBD7-CCE9431645EC}">
              <a14:shadowObscured xmlns:a14="http://schemas.microsoft.com/office/drawing/2010/main" val="1"/>
            </a:ext>
            <a:ext uri="{FAA26D3D-D897-4be2-8F04-BA451C77F1D7}">
              <ma14:placeholderFlag xmlns:ma14="http://schemas.microsoft.com/office/mac/drawingml/2011/main" xmlns="" val="1"/>
            </a:ext>
          </a:extLst>
        </p:spPr>
      </p:sp>
      <p:sp>
        <p:nvSpPr>
          <p:cNvPr id="542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42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542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b="0"/>
            </a:lvl1pPr>
          </a:lstStyle>
          <a:p>
            <a:fld id="{C3271C59-6A4A-4DBA-9D40-AC86D36CFC33}" type="slidenum">
              <a:rPr lang="en-US"/>
              <a:pPr/>
              <a:t>‹#›</a:t>
            </a:fld>
            <a:endParaRPr lang="en-US"/>
          </a:p>
        </p:txBody>
      </p:sp>
    </p:spTree>
    <p:extLst>
      <p:ext uri="{BB962C8B-B14F-4D97-AF65-F5344CB8AC3E}">
        <p14:creationId xmlns:p14="http://schemas.microsoft.com/office/powerpoint/2010/main" val="5471460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nchor="b"/>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0" hangingPunct="0"/>
            <a:fld id="{C524F4E5-97FC-4874-99C3-7449F1B2F4C2}" type="slidenum">
              <a:rPr lang="en-US" altLang="ko-KR" sz="1200" b="0">
                <a:solidFill>
                  <a:srgbClr val="000000"/>
                </a:solidFill>
                <a:latin typeface="Times New Roman" panose="02020603050405020304" pitchFamily="18" charset="0"/>
              </a:rPr>
              <a:pPr algn="r" eaLnBrk="0" hangingPunct="0"/>
              <a:t>2</a:t>
            </a:fld>
            <a:endParaRPr lang="en-US" altLang="ko-KR" sz="1200" b="0">
              <a:solidFill>
                <a:srgbClr val="000000"/>
              </a:solidFill>
              <a:latin typeface="Times New Roman" panose="02020603050405020304" pitchFamily="18" charset="0"/>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ea typeface="ＭＳ Ｐゴシック" panose="020B0600070205080204" pitchFamily="34" charset="-128"/>
            </a:endParaRPr>
          </a:p>
        </p:txBody>
      </p:sp>
    </p:spTree>
    <p:extLst>
      <p:ext uri="{BB962C8B-B14F-4D97-AF65-F5344CB8AC3E}">
        <p14:creationId xmlns:p14="http://schemas.microsoft.com/office/powerpoint/2010/main" val="145690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nchor="b"/>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0" hangingPunct="0"/>
            <a:fld id="{C524F4E5-97FC-4874-99C3-7449F1B2F4C2}" type="slidenum">
              <a:rPr lang="en-US" altLang="ko-KR" sz="1200" b="0">
                <a:solidFill>
                  <a:srgbClr val="000000"/>
                </a:solidFill>
                <a:latin typeface="Times New Roman" panose="02020603050405020304" pitchFamily="18" charset="0"/>
              </a:rPr>
              <a:pPr algn="r" eaLnBrk="0" hangingPunct="0"/>
              <a:t>3</a:t>
            </a:fld>
            <a:endParaRPr lang="en-US" altLang="ko-KR" sz="1200" b="0">
              <a:solidFill>
                <a:srgbClr val="000000"/>
              </a:solidFill>
              <a:latin typeface="Times New Roman" panose="02020603050405020304" pitchFamily="18" charset="0"/>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ea typeface="ＭＳ Ｐゴシック" panose="020B0600070205080204" pitchFamily="34" charset="-128"/>
            </a:endParaRPr>
          </a:p>
        </p:txBody>
      </p:sp>
    </p:spTree>
    <p:extLst>
      <p:ext uri="{BB962C8B-B14F-4D97-AF65-F5344CB8AC3E}">
        <p14:creationId xmlns:p14="http://schemas.microsoft.com/office/powerpoint/2010/main" val="1524422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nchor="b"/>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0" hangingPunct="0"/>
            <a:fld id="{C524F4E5-97FC-4874-99C3-7449F1B2F4C2}" type="slidenum">
              <a:rPr lang="en-US" altLang="ko-KR" sz="1200" b="0">
                <a:solidFill>
                  <a:srgbClr val="000000"/>
                </a:solidFill>
                <a:latin typeface="Times New Roman" panose="02020603050405020304" pitchFamily="18" charset="0"/>
              </a:rPr>
              <a:pPr algn="r" eaLnBrk="0" hangingPunct="0"/>
              <a:t>4</a:t>
            </a:fld>
            <a:endParaRPr lang="en-US" altLang="ko-KR" sz="1200" b="0">
              <a:solidFill>
                <a:srgbClr val="000000"/>
              </a:solidFill>
              <a:latin typeface="Times New Roman" panose="02020603050405020304" pitchFamily="18" charset="0"/>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ea typeface="ＭＳ Ｐゴシック" panose="020B0600070205080204" pitchFamily="34" charset="-128"/>
            </a:endParaRPr>
          </a:p>
        </p:txBody>
      </p:sp>
    </p:spTree>
    <p:extLst>
      <p:ext uri="{BB962C8B-B14F-4D97-AF65-F5344CB8AC3E}">
        <p14:creationId xmlns:p14="http://schemas.microsoft.com/office/powerpoint/2010/main" val="3974173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txBox="1">
            <a:spLocks noGrp="1" noChangeArrowheads="1"/>
          </p:cNvSpPr>
          <p:nvPr/>
        </p:nvSpPr>
        <p:spPr bwMode="auto">
          <a:xfrm>
            <a:off x="3885903" y="8687405"/>
            <a:ext cx="2972097" cy="45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0" tIns="45711" rIns="91420" bIns="45711" anchor="b"/>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0" hangingPunct="0"/>
            <a:fld id="{C524F4E5-97FC-4874-99C3-7449F1B2F4C2}" type="slidenum">
              <a:rPr lang="en-US" altLang="ko-KR" sz="1200" b="0">
                <a:solidFill>
                  <a:srgbClr val="000000"/>
                </a:solidFill>
                <a:latin typeface="Times New Roman" panose="02020603050405020304" pitchFamily="18" charset="0"/>
              </a:rPr>
              <a:pPr algn="r" eaLnBrk="0" hangingPunct="0"/>
              <a:t>5</a:t>
            </a:fld>
            <a:endParaRPr lang="en-US" altLang="ko-KR" sz="1200" b="0">
              <a:solidFill>
                <a:srgbClr val="000000"/>
              </a:solidFill>
              <a:latin typeface="Times New Roman" panose="02020603050405020304" pitchFamily="18" charset="0"/>
            </a:endParaRPr>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ea typeface="ＭＳ Ｐゴシック" panose="020B0600070205080204" pitchFamily="34" charset="-128"/>
            </a:endParaRPr>
          </a:p>
        </p:txBody>
      </p:sp>
    </p:spTree>
    <p:extLst>
      <p:ext uri="{BB962C8B-B14F-4D97-AF65-F5344CB8AC3E}">
        <p14:creationId xmlns:p14="http://schemas.microsoft.com/office/powerpoint/2010/main" val="1806682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8032" y="2130425"/>
            <a:ext cx="7772400" cy="1470025"/>
          </a:xfrm>
        </p:spPr>
        <p:txBody>
          <a:bodyPr/>
          <a:lstStyle/>
          <a:p>
            <a:r>
              <a:rPr lang="ko-KR" altLang="en-US"/>
              <a:t>마스터 제목 스타일 편집</a:t>
            </a:r>
            <a:endParaRPr lang="ko-KR" altLang="en-US" dirty="0"/>
          </a:p>
        </p:txBody>
      </p:sp>
      <p:sp>
        <p:nvSpPr>
          <p:cNvPr id="3" name="부제목 2"/>
          <p:cNvSpPr>
            <a:spLocks noGrp="1"/>
          </p:cNvSpPr>
          <p:nvPr>
            <p:ph type="subTitle" idx="1"/>
          </p:nvPr>
        </p:nvSpPr>
        <p:spPr>
          <a:xfrm>
            <a:off x="1339552"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ko-KR" altLang="en-US" dirty="0"/>
          </a:p>
        </p:txBody>
      </p:sp>
      <p:sp>
        <p:nvSpPr>
          <p:cNvPr id="6" name="슬라이드 번호 개체 틀 5"/>
          <p:cNvSpPr>
            <a:spLocks noGrp="1"/>
          </p:cNvSpPr>
          <p:nvPr>
            <p:ph type="sldNum" sz="quarter" idx="12"/>
          </p:nvPr>
        </p:nvSpPr>
        <p:spPr/>
        <p:txBody>
          <a:bodyPr/>
          <a:lstStyle/>
          <a:p>
            <a:fld id="{3A25C6E1-7676-43D4-8B82-5570CA9B807A}" type="slidenum">
              <a:rPr lang="en-US" smtClean="0"/>
              <a:pPr/>
              <a:t>‹#›</a:t>
            </a:fld>
            <a:endParaRPr lang="en-US"/>
          </a:p>
        </p:txBody>
      </p:sp>
      <p:pic>
        <p:nvPicPr>
          <p:cNvPr id="7" name="그림 6" descr="SKKU-Logo.jpg"/>
          <p:cNvPicPr>
            <a:picLocks noChangeAspect="1"/>
          </p:cNvPicPr>
          <p:nvPr/>
        </p:nvPicPr>
        <p:blipFill>
          <a:blip r:embed="rId2" cstate="print"/>
          <a:stretch>
            <a:fillRect/>
          </a:stretch>
        </p:blipFill>
        <p:spPr>
          <a:xfrm>
            <a:off x="0" y="0"/>
            <a:ext cx="3563888" cy="1104447"/>
          </a:xfrm>
          <a:prstGeom prst="rect">
            <a:avLst/>
          </a:prstGeom>
        </p:spPr>
      </p:pic>
      <p:sp>
        <p:nvSpPr>
          <p:cNvPr id="8" name="제목 1"/>
          <p:cNvSpPr txBox="1">
            <a:spLocks/>
          </p:cNvSpPr>
          <p:nvPr/>
        </p:nvSpPr>
        <p:spPr>
          <a:xfrm>
            <a:off x="611560" y="5805264"/>
            <a:ext cx="7776864" cy="792088"/>
          </a:xfrm>
          <a:prstGeom prst="rect">
            <a:avLst/>
          </a:prstGeom>
        </p:spPr>
        <p:txBody>
          <a:bodyPr vert="horz" lIns="91440" tIns="45720" rIns="91440" bIns="45720" rtlCol="0" anchor="ctr">
            <a:noAutofit/>
          </a:bodyP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altLang="ko-KR" sz="2400">
                <a:solidFill>
                  <a:schemeClr val="tx1">
                    <a:lumMod val="75000"/>
                    <a:lumOff val="25000"/>
                  </a:schemeClr>
                </a:solidFill>
                <a:latin typeface="Times New Roman" pitchFamily="18" charset="0"/>
                <a:cs typeface="Times New Roman" pitchFamily="18" charset="0"/>
              </a:rPr>
              <a:t>ICE2010: Introduction to Computer Engineering</a:t>
            </a:r>
            <a:endParaRPr lang="ko-KR" altLang="en-US" sz="2400" dirty="0">
              <a:solidFill>
                <a:schemeClr val="tx1">
                  <a:lumMod val="75000"/>
                  <a:lumOff val="25000"/>
                </a:schemeClr>
              </a:solidFill>
              <a:latin typeface="Times New Roman" pitchFamily="18" charset="0"/>
              <a:cs typeface="Times New Roman" pitchFamily="18" charset="0"/>
            </a:endParaRPr>
          </a:p>
        </p:txBody>
      </p:sp>
      <p:sp>
        <p:nvSpPr>
          <p:cNvPr id="9" name="직사각형 8"/>
          <p:cNvSpPr/>
          <p:nvPr/>
        </p:nvSpPr>
        <p:spPr>
          <a:xfrm>
            <a:off x="2097088" y="6400800"/>
            <a:ext cx="4913312" cy="307777"/>
          </a:xfrm>
          <a:prstGeom prst="rect">
            <a:avLst/>
          </a:prstGeom>
        </p:spPr>
        <p:txBody>
          <a:bodyPr wrap="square">
            <a:spAutoFit/>
          </a:bodyPr>
          <a:lstStyle/>
          <a:p>
            <a:pPr algn="l">
              <a:defRPr/>
            </a:pPr>
            <a:r>
              <a:rPr kumimoji="1" lang="en-US" altLang="ko-KR" sz="1400" b="0" kern="1200" dirty="0">
                <a:solidFill>
                  <a:schemeClr val="bg1">
                    <a:lumMod val="50000"/>
                  </a:schemeClr>
                </a:solidFill>
                <a:latin typeface="Times New Roman" pitchFamily="18" charset="0"/>
                <a:ea typeface="Tahoma" pitchFamily="34" charset="0"/>
                <a:cs typeface="Times New Roman" pitchFamily="18" charset="0"/>
              </a:rPr>
              <a:t>The slides adapted from the</a:t>
            </a:r>
            <a:r>
              <a:rPr kumimoji="1" lang="en-US" altLang="ko-KR" sz="1400" b="0" kern="1200" baseline="0" dirty="0">
                <a:solidFill>
                  <a:schemeClr val="bg1">
                    <a:lumMod val="50000"/>
                  </a:schemeClr>
                </a:solidFill>
                <a:latin typeface="Times New Roman" pitchFamily="18" charset="0"/>
                <a:ea typeface="Tahoma" pitchFamily="34" charset="0"/>
                <a:cs typeface="Times New Roman" pitchFamily="18" charset="0"/>
              </a:rPr>
              <a:t> slide</a:t>
            </a:r>
            <a:r>
              <a:rPr kumimoji="1" lang="en-US" altLang="ko-KR" sz="1400" b="0" kern="1200" dirty="0">
                <a:solidFill>
                  <a:schemeClr val="bg1">
                    <a:lumMod val="50000"/>
                  </a:schemeClr>
                </a:solidFill>
                <a:latin typeface="Times New Roman" pitchFamily="18" charset="0"/>
                <a:ea typeface="Tahoma" pitchFamily="34" charset="0"/>
                <a:cs typeface="Times New Roman" pitchFamily="18" charset="0"/>
              </a:rPr>
              <a:t>s from Jones &amp; </a:t>
            </a:r>
            <a:r>
              <a:rPr kumimoji="1" lang="en-US" altLang="ko-KR" sz="1400" b="0" kern="1200" dirty="0" err="1">
                <a:solidFill>
                  <a:schemeClr val="bg1">
                    <a:lumMod val="50000"/>
                  </a:schemeClr>
                </a:solidFill>
                <a:latin typeface="Times New Roman" pitchFamily="18" charset="0"/>
                <a:ea typeface="Tahoma" pitchFamily="34" charset="0"/>
                <a:cs typeface="Times New Roman" pitchFamily="18" charset="0"/>
              </a:rPr>
              <a:t>Barlett</a:t>
            </a:r>
            <a:r>
              <a:rPr kumimoji="1" lang="en-US" altLang="ko-KR" sz="1400" b="0" kern="1200" baseline="0" dirty="0">
                <a:solidFill>
                  <a:schemeClr val="bg1">
                    <a:lumMod val="50000"/>
                  </a:schemeClr>
                </a:solidFill>
                <a:latin typeface="Times New Roman" pitchFamily="18" charset="0"/>
                <a:ea typeface="Tahoma" pitchFamily="34" charset="0"/>
                <a:cs typeface="Times New Roman" pitchFamily="18" charset="0"/>
              </a:rPr>
              <a:t> Learning</a:t>
            </a:r>
            <a:r>
              <a:rPr kumimoji="1" lang="en-US" altLang="ko-KR" sz="1400" b="0" kern="1200" dirty="0">
                <a:solidFill>
                  <a:schemeClr val="bg1">
                    <a:lumMod val="50000"/>
                  </a:schemeClr>
                </a:solidFill>
                <a:latin typeface="Times New Roman" pitchFamily="18" charset="0"/>
                <a:ea typeface="Tahoma" pitchFamily="34" charset="0"/>
                <a:cs typeface="Times New Roman" pitchFamily="18" charset="0"/>
              </a:rPr>
              <a:t>.</a:t>
            </a: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0BA83EB7-340A-4F62-AE53-FE33AF749697}" type="datetime1">
              <a:rPr lang="ko-KR" altLang="en-US" smtClean="0"/>
              <a:pPr/>
              <a:t>2025-09-04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89EB048-45E9-443F-ADF9-1917411234C2}" type="datetime1">
              <a:rPr lang="ko-KR" altLang="en-US" smtClean="0"/>
              <a:pPr/>
              <a:t>2025-09-04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F0B4BCF0-93A4-459E-AA2D-FC4290DDC3F9}" type="datetime1">
              <a:rPr lang="en-US" altLang="ko-KR">
                <a:solidFill>
                  <a:srgbClr val="000000"/>
                </a:solidFill>
              </a:rPr>
              <a:pPr/>
              <a:t>9/4/2025</a:t>
            </a:fld>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Introduction</a:t>
            </a:r>
          </a:p>
        </p:txBody>
      </p:sp>
      <p:sp>
        <p:nvSpPr>
          <p:cNvPr id="6"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2-</a:t>
            </a:r>
            <a:fld id="{DC9972F2-184E-435C-8D20-3E347D2C282A}" type="slidenum">
              <a:rPr lang="en-US" altLang="ko-KR">
                <a:solidFill>
                  <a:srgbClr val="000000"/>
                </a:solidFill>
              </a:rPr>
              <a:pPr/>
              <a:t>‹#›</a:t>
            </a:fld>
            <a:endParaRPr lang="en-US" altLang="ko-KR">
              <a:solidFill>
                <a:srgbClr val="000000"/>
              </a:solidFill>
            </a:endParaRPr>
          </a:p>
        </p:txBody>
      </p:sp>
      <p:pic>
        <p:nvPicPr>
          <p:cNvPr id="10" name="그림 9" descr="SKKU-Logo.jpg"/>
          <p:cNvPicPr>
            <a:picLocks noChangeAspect="1"/>
          </p:cNvPicPr>
          <p:nvPr userDrawn="1"/>
        </p:nvPicPr>
        <p:blipFill>
          <a:blip r:embed="rId2" cstate="print"/>
          <a:stretch>
            <a:fillRect/>
          </a:stretch>
        </p:blipFill>
        <p:spPr>
          <a:xfrm>
            <a:off x="0" y="0"/>
            <a:ext cx="3563888" cy="1104447"/>
          </a:xfrm>
          <a:prstGeom prst="rect">
            <a:avLst/>
          </a:prstGeom>
        </p:spPr>
      </p:pic>
    </p:spTree>
    <p:extLst>
      <p:ext uri="{BB962C8B-B14F-4D97-AF65-F5344CB8AC3E}">
        <p14:creationId xmlns:p14="http://schemas.microsoft.com/office/powerpoint/2010/main" val="3747102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AFAB18D-523E-4C4E-B9DD-662FAE80E108}" type="datetime1">
              <a:rPr lang="en-US" altLang="ko-KR">
                <a:solidFill>
                  <a:srgbClr val="000000"/>
                </a:solidFill>
              </a:rPr>
              <a:pPr/>
              <a:t>9/4/2025</a:t>
            </a:fld>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Introduction</a:t>
            </a:r>
          </a:p>
        </p:txBody>
      </p:sp>
      <p:sp>
        <p:nvSpPr>
          <p:cNvPr id="6"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2-</a:t>
            </a:r>
            <a:fld id="{3330070E-EF7F-4F60-8F87-AF11CDF08B60}"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80759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A4217ED-C368-494A-BE07-69D6D6A6EE1C}" type="datetime1">
              <a:rPr lang="en-US" altLang="ko-KR">
                <a:solidFill>
                  <a:srgbClr val="000000"/>
                </a:solidFill>
              </a:rPr>
              <a:pPr/>
              <a:t>9/4/2025</a:t>
            </a:fld>
            <a:endParaRPr lang="en-US" altLang="ko-KR">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Introduction</a:t>
            </a:r>
          </a:p>
        </p:txBody>
      </p:sp>
      <p:sp>
        <p:nvSpPr>
          <p:cNvPr id="6"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2-</a:t>
            </a:r>
            <a:fld id="{8E3FA470-67F6-4FED-B82C-01C27BE36BC9}"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494613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11313"/>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FD1669A-D081-47C6-80F7-AD0EDBD1F139}" type="datetime1">
              <a:rPr lang="en-US" altLang="ko-KR">
                <a:solidFill>
                  <a:srgbClr val="000000"/>
                </a:solidFill>
              </a:rPr>
              <a:pPr/>
              <a:t>9/4/2025</a:t>
            </a:fld>
            <a:endParaRPr lang="en-US" altLang="ko-K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Introduction</a:t>
            </a:r>
          </a:p>
        </p:txBody>
      </p:sp>
      <p:sp>
        <p:nvSpPr>
          <p:cNvPr id="7"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2-</a:t>
            </a:r>
            <a:fld id="{7F8C4124-A5E3-4931-A185-E83FF7761CB8}"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98944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7F1B05DB-2D5B-4E16-B51F-5A4F2BB4A5D0}" type="datetime1">
              <a:rPr lang="en-US" altLang="ko-KR">
                <a:solidFill>
                  <a:srgbClr val="000000"/>
                </a:solidFill>
              </a:rPr>
              <a:pPr/>
              <a:t>9/4/2025</a:t>
            </a:fld>
            <a:endParaRPr lang="en-US" altLang="ko-KR">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Introduction</a:t>
            </a:r>
          </a:p>
        </p:txBody>
      </p:sp>
      <p:sp>
        <p:nvSpPr>
          <p:cNvPr id="9"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2-</a:t>
            </a:r>
            <a:fld id="{69AE57FB-07BA-415A-8882-CB138483DE9F}"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866886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4EE27A80-E00A-46DC-8BA3-1217803F9BBB}" type="datetime1">
              <a:rPr lang="en-US" altLang="ko-KR">
                <a:solidFill>
                  <a:srgbClr val="000000"/>
                </a:solidFill>
              </a:rPr>
              <a:pPr/>
              <a:t>9/4/2025</a:t>
            </a:fld>
            <a:endParaRPr lang="en-US" altLang="ko-KR">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Introduction</a:t>
            </a:r>
          </a:p>
        </p:txBody>
      </p:sp>
      <p:sp>
        <p:nvSpPr>
          <p:cNvPr id="5"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2-</a:t>
            </a:r>
            <a:fld id="{3383E7F7-0FC5-4D51-AD13-AF3E744F0743}"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067735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D46462D-BAC9-4CE8-A128-9558AA3ABCB4}" type="datetime1">
              <a:rPr lang="en-US" altLang="ko-KR">
                <a:solidFill>
                  <a:srgbClr val="000000"/>
                </a:solidFill>
              </a:rPr>
              <a:pPr/>
              <a:t>9/4/2025</a:t>
            </a:fld>
            <a:endParaRPr lang="en-US" altLang="ko-KR">
              <a:solidFill>
                <a:srgbClr val="000000"/>
              </a:solidFill>
            </a:endParaRPr>
          </a:p>
        </p:txBody>
      </p:sp>
      <p:sp>
        <p:nvSpPr>
          <p:cNvPr id="3" name="Footer Placeholder 2"/>
          <p:cNvSpPr>
            <a:spLocks noGrp="1"/>
          </p:cNvSpPr>
          <p:nvPr>
            <p:ph type="ftr" sz="quarter" idx="11"/>
          </p:nvPr>
        </p:nvSpPr>
        <p:spPr/>
        <p:txBody>
          <a:bodyPr/>
          <a:lstStyle>
            <a:lvl1pPr>
              <a:defRPr/>
            </a:lvl1pPr>
          </a:lstStyle>
          <a:p>
            <a:pPr>
              <a:defRPr/>
            </a:pPr>
            <a:r>
              <a:rPr lang="en-US">
                <a:solidFill>
                  <a:srgbClr val="000000"/>
                </a:solidFill>
              </a:rPr>
              <a:t>Introduction</a:t>
            </a:r>
          </a:p>
        </p:txBody>
      </p:sp>
      <p:sp>
        <p:nvSpPr>
          <p:cNvPr id="4" name="Slide Number Placeholder 3"/>
          <p:cNvSpPr>
            <a:spLocks noGrp="1"/>
          </p:cNvSpPr>
          <p:nvPr>
            <p:ph type="sldNum" sz="quarter" idx="12"/>
          </p:nvPr>
        </p:nvSpPr>
        <p:spPr/>
        <p:txBody>
          <a:bodyPr/>
          <a:lstStyle>
            <a:lvl1pPr>
              <a:defRPr/>
            </a:lvl1pPr>
          </a:lstStyle>
          <a:p>
            <a:r>
              <a:rPr lang="en-US" altLang="ko-KR">
                <a:solidFill>
                  <a:srgbClr val="000000"/>
                </a:solidFill>
              </a:rPr>
              <a:t>1-</a:t>
            </a:r>
            <a:fld id="{FA0A72A1-B416-4F29-811E-A1C2241C0405}"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4778794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448213E-06FA-4EFB-9554-7D681A4E5436}" type="datetime1">
              <a:rPr lang="en-US" altLang="ko-KR">
                <a:solidFill>
                  <a:srgbClr val="000000"/>
                </a:solidFill>
              </a:rPr>
              <a:pPr/>
              <a:t>9/4/2025</a:t>
            </a:fld>
            <a:endParaRPr lang="en-US" altLang="ko-KR">
              <a:solidFill>
                <a:srgbClr val="000000"/>
              </a:solidFill>
            </a:endParaRPr>
          </a:p>
        </p:txBody>
      </p:sp>
      <p:sp>
        <p:nvSpPr>
          <p:cNvPr id="6" name="Footer Placeholder 5"/>
          <p:cNvSpPr>
            <a:spLocks noGrp="1"/>
          </p:cNvSpPr>
          <p:nvPr>
            <p:ph type="ftr" sz="quarter" idx="11"/>
          </p:nvPr>
        </p:nvSpPr>
        <p:spPr/>
        <p:txBody>
          <a:bodyPr/>
          <a:lstStyle>
            <a:lvl1pPr>
              <a:defRPr/>
            </a:lvl1pPr>
          </a:lstStyle>
          <a:p>
            <a:pPr>
              <a:defRPr/>
            </a:pPr>
            <a:r>
              <a:rPr lang="en-US">
                <a:solidFill>
                  <a:srgbClr val="000000"/>
                </a:solidFill>
              </a:rPr>
              <a:t>Introduction</a:t>
            </a:r>
          </a:p>
        </p:txBody>
      </p:sp>
      <p:sp>
        <p:nvSpPr>
          <p:cNvPr id="7" name="Slide Number Placeholder 6"/>
          <p:cNvSpPr>
            <a:spLocks noGrp="1"/>
          </p:cNvSpPr>
          <p:nvPr>
            <p:ph type="sldNum" sz="quarter" idx="12"/>
          </p:nvPr>
        </p:nvSpPr>
        <p:spPr/>
        <p:txBody>
          <a:bodyPr/>
          <a:lstStyle>
            <a:lvl1pPr>
              <a:defRPr/>
            </a:lvl1pPr>
          </a:lstStyle>
          <a:p>
            <a:r>
              <a:rPr lang="en-US" altLang="ko-KR">
                <a:solidFill>
                  <a:srgbClr val="000000"/>
                </a:solidFill>
              </a:rPr>
              <a:t>1-</a:t>
            </a:r>
            <a:fld id="{1E6408D4-7851-4D5D-ACF7-9BCCC8BFD73C}"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95754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F8FD866-07B1-4BD0-9D4D-DCAFA8F7A650}" type="datetime1">
              <a:rPr lang="ko-KR" altLang="en-US" smtClean="0"/>
              <a:pPr/>
              <a:t>2025-09-04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E048936-0297-4F17-BC7D-FF27908B904D}" type="datetime1">
              <a:rPr lang="en-US" altLang="ko-KR">
                <a:solidFill>
                  <a:srgbClr val="000000"/>
                </a:solidFill>
              </a:rPr>
              <a:pPr/>
              <a:t>9/4/2025</a:t>
            </a:fld>
            <a:endParaRPr lang="en-US" altLang="ko-KR">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Introduction</a:t>
            </a:r>
          </a:p>
        </p:txBody>
      </p:sp>
      <p:sp>
        <p:nvSpPr>
          <p:cNvPr id="7" name="Rectangle 6"/>
          <p:cNvSpPr>
            <a:spLocks noGrp="1" noChangeArrowheads="1"/>
          </p:cNvSpPr>
          <p:nvPr>
            <p:ph type="sldNum" sz="quarter" idx="12"/>
          </p:nvPr>
        </p:nvSpPr>
        <p:spPr>
          <a:ln/>
        </p:spPr>
        <p:txBody>
          <a:bodyPr/>
          <a:lstStyle>
            <a:lvl1pPr>
              <a:defRPr/>
            </a:lvl1pPr>
          </a:lstStyle>
          <a:p>
            <a:r>
              <a:rPr lang="en-US" altLang="ko-KR">
                <a:solidFill>
                  <a:srgbClr val="000000"/>
                </a:solidFill>
              </a:rPr>
              <a:t>2-</a:t>
            </a:r>
            <a:fld id="{EFC0AA44-2BF5-421F-9920-A6DB4B2153A0}"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563469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D32018B-4F9F-4BE2-B9AC-18F3C78D9222}" type="datetime1">
              <a:rPr lang="en-US" altLang="ko-KR">
                <a:solidFill>
                  <a:srgbClr val="000000"/>
                </a:solidFill>
              </a:rPr>
              <a:pPr/>
              <a:t>9/4/2025</a:t>
            </a:fld>
            <a:endParaRPr lang="en-US" altLang="ko-KR">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srgbClr val="000000"/>
                </a:solidFill>
              </a:rPr>
              <a:t>Introduction</a:t>
            </a:r>
          </a:p>
        </p:txBody>
      </p:sp>
      <p:sp>
        <p:nvSpPr>
          <p:cNvPr id="6" name="Slide Number Placeholder 5"/>
          <p:cNvSpPr>
            <a:spLocks noGrp="1"/>
          </p:cNvSpPr>
          <p:nvPr>
            <p:ph type="sldNum" sz="quarter" idx="12"/>
          </p:nvPr>
        </p:nvSpPr>
        <p:spPr/>
        <p:txBody>
          <a:bodyPr/>
          <a:lstStyle>
            <a:lvl1pPr>
              <a:defRPr/>
            </a:lvl1pPr>
          </a:lstStyle>
          <a:p>
            <a:r>
              <a:rPr lang="en-US" altLang="ko-KR">
                <a:solidFill>
                  <a:srgbClr val="000000"/>
                </a:solidFill>
              </a:rPr>
              <a:t>1-</a:t>
            </a:r>
            <a:fld id="{6EA343B6-E692-4895-A67E-FBF09A2AF976}"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740839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309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30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A6D10CA-3646-4409-B049-43E080A988A2}" type="datetime1">
              <a:rPr lang="en-US" altLang="ko-KR">
                <a:solidFill>
                  <a:srgbClr val="000000"/>
                </a:solidFill>
              </a:rPr>
              <a:pPr/>
              <a:t>9/4/2025</a:t>
            </a:fld>
            <a:endParaRPr lang="en-US" altLang="ko-KR">
              <a:solidFill>
                <a:srgbClr val="000000"/>
              </a:solidFill>
            </a:endParaRPr>
          </a:p>
        </p:txBody>
      </p:sp>
      <p:sp>
        <p:nvSpPr>
          <p:cNvPr id="5" name="Footer Placeholder 4"/>
          <p:cNvSpPr>
            <a:spLocks noGrp="1"/>
          </p:cNvSpPr>
          <p:nvPr>
            <p:ph type="ftr" sz="quarter" idx="11"/>
          </p:nvPr>
        </p:nvSpPr>
        <p:spPr/>
        <p:txBody>
          <a:bodyPr/>
          <a:lstStyle>
            <a:lvl1pPr>
              <a:defRPr/>
            </a:lvl1pPr>
          </a:lstStyle>
          <a:p>
            <a:pPr>
              <a:defRPr/>
            </a:pPr>
            <a:r>
              <a:rPr lang="en-US">
                <a:solidFill>
                  <a:srgbClr val="000000"/>
                </a:solidFill>
              </a:rPr>
              <a:t>Introduction</a:t>
            </a:r>
          </a:p>
        </p:txBody>
      </p:sp>
      <p:sp>
        <p:nvSpPr>
          <p:cNvPr id="6" name="Slide Number Placeholder 5"/>
          <p:cNvSpPr>
            <a:spLocks noGrp="1"/>
          </p:cNvSpPr>
          <p:nvPr>
            <p:ph type="sldNum" sz="quarter" idx="12"/>
          </p:nvPr>
        </p:nvSpPr>
        <p:spPr/>
        <p:txBody>
          <a:bodyPr/>
          <a:lstStyle>
            <a:lvl1pPr>
              <a:defRPr/>
            </a:lvl1pPr>
          </a:lstStyle>
          <a:p>
            <a:r>
              <a:rPr lang="en-US" altLang="ko-KR">
                <a:solidFill>
                  <a:srgbClr val="000000"/>
                </a:solidFill>
              </a:rPr>
              <a:t>1-</a:t>
            </a:r>
            <a:fld id="{E02B479F-F32B-4A72-8720-DA44B9AE0BE6}"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896254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11313"/>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495800" y="16113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495800" y="4011613"/>
            <a:ext cx="38100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a:lvl1pPr>
          </a:lstStyle>
          <a:p>
            <a:fld id="{92670457-CDE1-46E8-9050-D4CAEF047E2F}" type="datetime1">
              <a:rPr lang="en-US" altLang="ko-KR">
                <a:solidFill>
                  <a:srgbClr val="000000"/>
                </a:solidFill>
              </a:rPr>
              <a:pPr/>
              <a:t>9/4/2025</a:t>
            </a:fld>
            <a:endParaRPr lang="en-US" altLang="ko-KR">
              <a:solidFill>
                <a:srgbClr val="000000"/>
              </a:solidFill>
            </a:endParaRPr>
          </a:p>
        </p:txBody>
      </p:sp>
      <p:sp>
        <p:nvSpPr>
          <p:cNvPr id="7" name="Footer Placeholder 6"/>
          <p:cNvSpPr>
            <a:spLocks noGrp="1"/>
          </p:cNvSpPr>
          <p:nvPr>
            <p:ph type="ftr" sz="quarter" idx="11"/>
          </p:nvPr>
        </p:nvSpPr>
        <p:spPr/>
        <p:txBody>
          <a:bodyPr/>
          <a:lstStyle>
            <a:lvl1pPr>
              <a:defRPr/>
            </a:lvl1pPr>
          </a:lstStyle>
          <a:p>
            <a:pPr>
              <a:defRPr/>
            </a:pPr>
            <a:r>
              <a:rPr lang="en-US">
                <a:solidFill>
                  <a:srgbClr val="000000"/>
                </a:solidFill>
              </a:rPr>
              <a:t>Introduction</a:t>
            </a:r>
          </a:p>
        </p:txBody>
      </p:sp>
      <p:sp>
        <p:nvSpPr>
          <p:cNvPr id="8" name="Slide Number Placeholder 7"/>
          <p:cNvSpPr>
            <a:spLocks noGrp="1"/>
          </p:cNvSpPr>
          <p:nvPr>
            <p:ph type="sldNum" sz="quarter" idx="12"/>
          </p:nvPr>
        </p:nvSpPr>
        <p:spPr/>
        <p:txBody>
          <a:bodyPr/>
          <a:lstStyle>
            <a:lvl1pPr>
              <a:defRPr/>
            </a:lvl1pPr>
          </a:lstStyle>
          <a:p>
            <a:r>
              <a:rPr lang="en-US" altLang="ko-KR">
                <a:solidFill>
                  <a:srgbClr val="000000"/>
                </a:solidFill>
              </a:rPr>
              <a:t>1</a:t>
            </a:r>
            <a:fld id="{023AF3D4-805C-48F4-A0C6-0911907E2519}"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14920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6E0441AA-1B0A-4E7E-93C9-2B087181AB88}" type="datetime1">
              <a:rPr lang="ko-KR" altLang="en-US" smtClean="0"/>
              <a:pPr/>
              <a:t>2025-09-04</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A266969-78BD-4C50-9FE2-4EDBC301CAE2}" type="datetime1">
              <a:rPr lang="ko-KR" altLang="en-US" smtClean="0"/>
              <a:pPr/>
              <a:t>2025-09-04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5A1FF418-C2F0-4D20-A174-2B6528FDDD85}" type="datetime1">
              <a:rPr lang="ko-KR" altLang="en-US" smtClean="0"/>
              <a:pPr/>
              <a:t>2025-09-04</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E8C5695-04CA-4FCD-A72E-B875C81F08DE}" type="datetime1">
              <a:rPr lang="ko-KR" altLang="en-US" smtClean="0"/>
              <a:pPr/>
              <a:t>2025-09-04</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1DEBB0B-49F8-4FA5-AAD4-568C9C50B414}" type="datetime1">
              <a:rPr lang="ko-KR" altLang="en-US" smtClean="0"/>
              <a:pPr/>
              <a:t>2025-09-04</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5E86AD9F-650D-41FD-8932-F4BB6FF76C6A}" type="datetime1">
              <a:rPr lang="ko-KR" altLang="en-US" smtClean="0"/>
              <a:pPr/>
              <a:t>2025-09-04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06F98848-5EE0-420A-848F-DF636FCBA9C2}" type="datetime1">
              <a:rPr lang="ko-KR" altLang="en-US" smtClean="0"/>
              <a:pPr/>
              <a:t>2025-09-04</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3A25C6E1-7676-43D4-8B82-5570CA9B807A}"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116632"/>
            <a:ext cx="8229600" cy="778098"/>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457200" y="1052736"/>
            <a:ext cx="8229600" cy="5184576"/>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63991-194B-4C5E-9C4F-8DA0D5F6798C}" type="datetime1">
              <a:rPr lang="ko-KR" altLang="en-US" smtClean="0"/>
              <a:pPr/>
              <a:t>2025-09-04</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5C6E1-7676-43D4-8B82-5570CA9B80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533400" y="16113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pPr eaLnBrk="0" hangingPunct="0"/>
            <a:fld id="{A9854735-479F-4C3B-9173-78CE984C9604}" type="datetime1">
              <a:rPr lang="en-US" altLang="ko-KR" b="0">
                <a:solidFill>
                  <a:srgbClr val="000000"/>
                </a:solidFill>
              </a:rPr>
              <a:pPr eaLnBrk="0" hangingPunct="0"/>
              <a:t>9/4/2025</a:t>
            </a:fld>
            <a:endParaRPr lang="en-US" altLang="ko-KR" b="0">
              <a:solidFill>
                <a:srgbClr val="000000"/>
              </a:solidFill>
            </a:endParaRPr>
          </a:p>
        </p:txBody>
      </p:sp>
      <p:sp>
        <p:nvSpPr>
          <p:cNvPr id="195589" name="Rectangle 5"/>
          <p:cNvSpPr>
            <a:spLocks noGrp="1" noChangeArrowheads="1"/>
          </p:cNvSpPr>
          <p:nvPr>
            <p:ph type="ftr" sz="quarter" idx="3"/>
          </p:nvPr>
        </p:nvSpPr>
        <p:spPr bwMode="auto">
          <a:xfrm>
            <a:off x="557688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cs typeface="+mn-cs"/>
              </a:defRPr>
            </a:lvl1pPr>
          </a:lstStyle>
          <a:p>
            <a:pPr eaLnBrk="0" hangingPunct="0">
              <a:defRPr/>
            </a:pPr>
            <a:r>
              <a:rPr lang="en-US" b="0">
                <a:solidFill>
                  <a:srgbClr val="000000"/>
                </a:solidFill>
              </a:rPr>
              <a:t>Introduction</a:t>
            </a:r>
          </a:p>
        </p:txBody>
      </p:sp>
      <p:sp>
        <p:nvSpPr>
          <p:cNvPr id="195590" name="Rectangle 6"/>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pPr eaLnBrk="0" hangingPunct="0"/>
            <a:r>
              <a:rPr lang="en-US" altLang="ko-KR" b="0">
                <a:solidFill>
                  <a:srgbClr val="000000"/>
                </a:solidFill>
              </a:rPr>
              <a:t>2-</a:t>
            </a:r>
            <a:fld id="{E4B34FA5-649F-4D54-ADAE-136D6502CC27}" type="slidenum">
              <a:rPr lang="en-US" altLang="ko-KR" b="0">
                <a:solidFill>
                  <a:srgbClr val="000000"/>
                </a:solidFill>
              </a:rPr>
              <a:pPr eaLnBrk="0" hangingPunct="0"/>
              <a:t>‹#›</a:t>
            </a:fld>
            <a:endParaRPr lang="en-US" altLang="ko-KR" b="0">
              <a:solidFill>
                <a:srgbClr val="000000"/>
              </a:solidFill>
            </a:endParaRPr>
          </a:p>
        </p:txBody>
      </p:sp>
    </p:spTree>
    <p:extLst>
      <p:ext uri="{BB962C8B-B14F-4D97-AF65-F5344CB8AC3E}">
        <p14:creationId xmlns:p14="http://schemas.microsoft.com/office/powerpoint/2010/main" val="3719178467"/>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Lst>
  <p:hf hdr="0" dt="0"/>
  <p:txStyles>
    <p:titleStyle>
      <a:lvl1pPr algn="l" rtl="0" eaLnBrk="0" fontAlgn="base" hangingPunct="0">
        <a:spcBef>
          <a:spcPct val="0"/>
        </a:spcBef>
        <a:spcAft>
          <a:spcPct val="0"/>
        </a:spcAft>
        <a:defRPr sz="4400">
          <a:solidFill>
            <a:srgbClr val="000099"/>
          </a:solidFill>
          <a:latin typeface="+mj-lt"/>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hyperlink" Target="http://www.skku.ed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Grid">
          <a:fgClr>
            <a:schemeClr val="bg2">
              <a:lumMod val="90000"/>
            </a:schemeClr>
          </a:fgClr>
          <a:bgClr>
            <a:schemeClr val="bg1"/>
          </a:bgClr>
        </a:pattFill>
        <a:effectLst/>
      </p:bgPr>
    </p:bg>
    <p:spTree>
      <p:nvGrpSpPr>
        <p:cNvPr id="1" name=""/>
        <p:cNvGrpSpPr/>
        <p:nvPr/>
      </p:nvGrpSpPr>
      <p:grpSpPr>
        <a:xfrm>
          <a:off x="0" y="0"/>
          <a:ext cx="0" cy="0"/>
          <a:chOff x="0" y="0"/>
          <a:chExt cx="0" cy="0"/>
        </a:xfrm>
      </p:grpSpPr>
      <p:sp>
        <p:nvSpPr>
          <p:cNvPr id="4" name="타원 3"/>
          <p:cNvSpPr/>
          <p:nvPr/>
        </p:nvSpPr>
        <p:spPr>
          <a:xfrm>
            <a:off x="2809038" y="1513638"/>
            <a:ext cx="3744162" cy="374416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prstClr val="white"/>
              </a:solidFill>
              <a:latin typeface="Calibri" panose="020F0502020204030204" pitchFamily="34" charset="0"/>
              <a:cs typeface="Calibri" panose="020F0502020204030204" pitchFamily="34" charset="0"/>
            </a:endParaRPr>
          </a:p>
        </p:txBody>
      </p:sp>
      <p:sp>
        <p:nvSpPr>
          <p:cNvPr id="9" name="TextBox 8"/>
          <p:cNvSpPr txBox="1"/>
          <p:nvPr/>
        </p:nvSpPr>
        <p:spPr>
          <a:xfrm>
            <a:off x="3409300" y="2426095"/>
            <a:ext cx="2601994" cy="1661993"/>
          </a:xfrm>
          <a:prstGeom prst="rect">
            <a:avLst/>
          </a:prstGeom>
          <a:noFill/>
        </p:spPr>
        <p:txBody>
          <a:bodyPr wrap="none" rtlCol="0">
            <a:spAutoFit/>
          </a:bodyPr>
          <a:lstStyle/>
          <a:p>
            <a:pPr algn="ctr"/>
            <a:r>
              <a:rPr lang="en-US" altLang="ko-KR" sz="3400" dirty="0">
                <a:latin typeface="Calibri" panose="020F0502020204030204" pitchFamily="34" charset="0"/>
                <a:cs typeface="Calibri" panose="020F0502020204030204" pitchFamily="34" charset="0"/>
              </a:rPr>
              <a:t>Group </a:t>
            </a:r>
          </a:p>
          <a:p>
            <a:pPr algn="ctr"/>
            <a:r>
              <a:rPr lang="en-US" altLang="ko-KR" sz="3400" dirty="0">
                <a:latin typeface="Calibri" panose="020F0502020204030204" pitchFamily="34" charset="0"/>
                <a:cs typeface="Calibri" panose="020F0502020204030204" pitchFamily="34" charset="0"/>
              </a:rPr>
              <a:t>Activity #1</a:t>
            </a:r>
          </a:p>
          <a:p>
            <a:pPr algn="ctr"/>
            <a:r>
              <a:rPr lang="en-US" altLang="ko-KR" sz="3400" dirty="0">
                <a:latin typeface="Calibri" panose="020F0502020204030204" pitchFamily="34" charset="0"/>
                <a:cs typeface="Calibri" panose="020F0502020204030204" pitchFamily="34" charset="0"/>
              </a:rPr>
              <a:t>(2025/09/10)</a:t>
            </a:r>
            <a:endParaRPr lang="ko-KR" altLang="en-US" sz="34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5A1D7C9-FFDB-46F5-B02B-0F1AC5613AD8}"/>
              </a:ext>
            </a:extLst>
          </p:cNvPr>
          <p:cNvSpPr txBox="1"/>
          <p:nvPr/>
        </p:nvSpPr>
        <p:spPr>
          <a:xfrm>
            <a:off x="228600" y="228600"/>
            <a:ext cx="8763000" cy="892552"/>
          </a:xfrm>
          <a:prstGeom prst="rect">
            <a:avLst/>
          </a:prstGeom>
          <a:noFill/>
        </p:spPr>
        <p:txBody>
          <a:bodyPr wrap="square" rtlCol="0">
            <a:spAutoFit/>
          </a:bodyPr>
          <a:lstStyle/>
          <a:p>
            <a:pPr algn="ctr"/>
            <a:r>
              <a:rPr lang="en-US" altLang="ko-KR" sz="2600" dirty="0">
                <a:solidFill>
                  <a:srgbClr val="0000FF"/>
                </a:solidFill>
                <a:latin typeface="Calibri" panose="020F0502020204030204" pitchFamily="34" charset="0"/>
                <a:cs typeface="Calibri" panose="020F0502020204030204" pitchFamily="34" charset="0"/>
              </a:rPr>
              <a:t>Computer Networks</a:t>
            </a:r>
            <a:br>
              <a:rPr lang="en-US" altLang="ko-KR" sz="2600" dirty="0">
                <a:solidFill>
                  <a:srgbClr val="0000FF"/>
                </a:solidFill>
                <a:latin typeface="Calibri" panose="020F0502020204030204" pitchFamily="34" charset="0"/>
                <a:cs typeface="Calibri" panose="020F0502020204030204" pitchFamily="34" charset="0"/>
              </a:rPr>
            </a:br>
            <a:r>
              <a:rPr lang="en-US" altLang="ko-KR" sz="2600" dirty="0">
                <a:solidFill>
                  <a:srgbClr val="0000FF"/>
                </a:solidFill>
                <a:latin typeface="Calibri" panose="020F0502020204030204" pitchFamily="34" charset="0"/>
                <a:cs typeface="Calibri" panose="020F0502020204030204" pitchFamily="34" charset="0"/>
              </a:rPr>
              <a:t>(SWE3022-41)</a:t>
            </a:r>
            <a:endParaRPr lang="ko-KR" altLang="en-US" sz="2600" dirty="0">
              <a:solidFill>
                <a:srgbClr val="0000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1845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5" name="Picture 64"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828" y="706769"/>
            <a:ext cx="3386169" cy="14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Rectangle 2"/>
          <p:cNvSpPr>
            <a:spLocks noChangeArrowheads="1"/>
          </p:cNvSpPr>
          <p:nvPr/>
        </p:nvSpPr>
        <p:spPr bwMode="auto">
          <a:xfrm>
            <a:off x="790508" y="93814"/>
            <a:ext cx="77724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ko-KR" sz="3200" dirty="0">
                <a:solidFill>
                  <a:srgbClr val="000099"/>
                </a:solidFill>
                <a:latin typeface="Calibri" panose="020F0502020204030204" pitchFamily="34" charset="0"/>
                <a:cs typeface="Calibri" panose="020F0502020204030204" pitchFamily="34" charset="0"/>
              </a:rPr>
              <a:t>Network</a:t>
            </a:r>
            <a:r>
              <a:rPr lang="ko-KR" altLang="en-US" sz="3200" dirty="0">
                <a:solidFill>
                  <a:srgbClr val="000099"/>
                </a:solidFill>
                <a:latin typeface="Calibri" panose="020F0502020204030204" pitchFamily="34" charset="0"/>
                <a:cs typeface="Calibri" panose="020F0502020204030204" pitchFamily="34" charset="0"/>
              </a:rPr>
              <a:t> </a:t>
            </a:r>
            <a:r>
              <a:rPr lang="en-US" altLang="ko-KR" sz="3200" dirty="0">
                <a:solidFill>
                  <a:srgbClr val="000099"/>
                </a:solidFill>
                <a:latin typeface="Calibri" panose="020F0502020204030204" pitchFamily="34" charset="0"/>
                <a:cs typeface="Calibri" panose="020F0502020204030204" pitchFamily="34" charset="0"/>
              </a:rPr>
              <a:t>Protocol</a:t>
            </a:r>
          </a:p>
        </p:txBody>
      </p:sp>
      <p:sp>
        <p:nvSpPr>
          <p:cNvPr id="65" name="타원 64"/>
          <p:cNvSpPr/>
          <p:nvPr/>
        </p:nvSpPr>
        <p:spPr>
          <a:xfrm>
            <a:off x="175825" y="224306"/>
            <a:ext cx="562750" cy="5627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rgbClr val="FFFFFF"/>
                </a:solidFill>
                <a:latin typeface="Calibri" panose="020F0502020204030204" pitchFamily="34" charset="0"/>
                <a:cs typeface="Calibri" panose="020F0502020204030204" pitchFamily="34" charset="0"/>
              </a:rPr>
              <a:t>1</a:t>
            </a:r>
            <a:endParaRPr lang="ko-KR" altLang="en-US" sz="3600" dirty="0">
              <a:solidFill>
                <a:srgbClr val="FFFFFF"/>
              </a:solidFill>
              <a:latin typeface="Calibri" panose="020F0502020204030204" pitchFamily="34" charset="0"/>
              <a:cs typeface="Calibri" panose="020F0502020204030204" pitchFamily="34" charset="0"/>
            </a:endParaRPr>
          </a:p>
        </p:txBody>
      </p:sp>
      <p:sp>
        <p:nvSpPr>
          <p:cNvPr id="6" name="Rectangle 3"/>
          <p:cNvSpPr txBox="1">
            <a:spLocks noChangeArrowheads="1"/>
          </p:cNvSpPr>
          <p:nvPr/>
        </p:nvSpPr>
        <p:spPr>
          <a:xfrm>
            <a:off x="609600" y="3826182"/>
            <a:ext cx="8077200" cy="2882473"/>
          </a:xfrm>
          <a:prstGeom prst="rect">
            <a:avLst/>
          </a:prstGeom>
        </p:spPr>
        <p:txBody>
          <a:bodyPr anchor="ctr"/>
          <a:lst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457200" indent="-457200">
              <a:buClrTx/>
              <a:buSzPct val="100000"/>
              <a:buFont typeface="+mj-lt"/>
              <a:buAutoNum type="alphaUcPeriod"/>
            </a:pPr>
            <a:r>
              <a:rPr lang="en-US" altLang="ko-KR" sz="2000" b="0" kern="0" dirty="0">
                <a:latin typeface="Calibri" panose="020F0502020204030204" pitchFamily="34" charset="0"/>
                <a:cs typeface="Calibri" panose="020F0502020204030204" pitchFamily="34" charset="0"/>
              </a:rPr>
              <a:t>Explain</a:t>
            </a:r>
            <a:r>
              <a:rPr lang="ko-KR" altLang="en-US" sz="2000" b="0" kern="0" dirty="0">
                <a:latin typeface="Calibri" panose="020F0502020204030204" pitchFamily="34" charset="0"/>
                <a:cs typeface="Calibri" panose="020F0502020204030204" pitchFamily="34" charset="0"/>
              </a:rPr>
              <a:t> </a:t>
            </a:r>
            <a:r>
              <a:rPr lang="en-US" altLang="ko-KR" sz="2000" b="0" kern="0" dirty="0">
                <a:latin typeface="Calibri" panose="020F0502020204030204" pitchFamily="34" charset="0"/>
                <a:cs typeface="Calibri" panose="020F0502020204030204" pitchFamily="34" charset="0"/>
              </a:rPr>
              <a:t>the</a:t>
            </a:r>
            <a:r>
              <a:rPr lang="ko-KR" altLang="en-US" sz="2000" b="0" kern="0" dirty="0">
                <a:latin typeface="Calibri" panose="020F0502020204030204" pitchFamily="34" charset="0"/>
                <a:cs typeface="Calibri" panose="020F0502020204030204" pitchFamily="34" charset="0"/>
              </a:rPr>
              <a:t> </a:t>
            </a:r>
            <a:r>
              <a:rPr lang="en-US" altLang="ko-KR" sz="2000" b="0" kern="0" dirty="0">
                <a:latin typeface="Calibri" panose="020F0502020204030204" pitchFamily="34" charset="0"/>
                <a:cs typeface="Calibri" panose="020F0502020204030204" pitchFamily="34" charset="0"/>
              </a:rPr>
              <a:t>Internet protocol stack, and the encapsulation and the decapsulation of a user’s data by using air travel example. </a:t>
            </a:r>
          </a:p>
          <a:p>
            <a:pPr marL="457200" indent="-457200">
              <a:buClrTx/>
              <a:buSzPct val="100000"/>
              <a:buFont typeface="+mj-lt"/>
              <a:buAutoNum type="alphaUcPeriod"/>
            </a:pPr>
            <a:r>
              <a:rPr lang="en-US" altLang="ko-KR" sz="2000" b="0" kern="0" dirty="0">
                <a:latin typeface="Calibri" panose="020F0502020204030204" pitchFamily="34" charset="0"/>
                <a:cs typeface="Calibri" panose="020F0502020204030204" pitchFamily="34" charset="0"/>
              </a:rPr>
              <a:t>Explain three examples of systems at the network edge</a:t>
            </a:r>
          </a:p>
          <a:p>
            <a:pPr marL="457200" indent="-457200">
              <a:buClrTx/>
              <a:buSzPct val="100000"/>
              <a:buFont typeface="+mj-lt"/>
              <a:buAutoNum type="alphaUcPeriod"/>
            </a:pPr>
            <a:r>
              <a:rPr lang="en-US" altLang="ko-KR" sz="2000" b="0" kern="0" dirty="0">
                <a:latin typeface="Calibri" panose="020F0502020204030204" pitchFamily="34" charset="0"/>
                <a:cs typeface="Calibri" panose="020F0502020204030204" pitchFamily="34" charset="0"/>
              </a:rPr>
              <a:t>Compare and contrast the following access network technologies, focusing on their capabilities, limitations, and typical use cases:</a:t>
            </a:r>
          </a:p>
          <a:p>
            <a:pPr marL="857250" lvl="1" indent="-457200">
              <a:buClrTx/>
              <a:buSzPct val="100000"/>
              <a:buFont typeface="+mj-lt"/>
              <a:buAutoNum type="alphaUcPeriod"/>
            </a:pPr>
            <a:r>
              <a:rPr lang="en-US" altLang="ko-KR" sz="1600" b="0" kern="0" dirty="0">
                <a:latin typeface="Calibri" panose="020F0502020204030204" pitchFamily="34" charset="0"/>
                <a:cs typeface="Calibri" panose="020F0502020204030204" pitchFamily="34" charset="0"/>
              </a:rPr>
              <a:t>Cable-based access</a:t>
            </a:r>
          </a:p>
          <a:p>
            <a:pPr marL="857250" lvl="1" indent="-457200">
              <a:buClrTx/>
              <a:buSzPct val="100000"/>
              <a:buFont typeface="+mj-lt"/>
              <a:buAutoNum type="alphaUcPeriod"/>
            </a:pPr>
            <a:r>
              <a:rPr lang="en-US" altLang="ko-KR" sz="1600" b="0" kern="0" dirty="0">
                <a:latin typeface="Calibri" panose="020F0502020204030204" pitchFamily="34" charset="0"/>
                <a:cs typeface="Calibri" panose="020F0502020204030204" pitchFamily="34" charset="0"/>
              </a:rPr>
              <a:t>Digital Subscriber Line	(DSL)</a:t>
            </a:r>
          </a:p>
          <a:p>
            <a:pPr marL="857250" lvl="1" indent="-457200">
              <a:buClrTx/>
              <a:buSzPct val="100000"/>
              <a:buFont typeface="+mj-lt"/>
              <a:buAutoNum type="alphaUcPeriod"/>
            </a:pPr>
            <a:r>
              <a:rPr lang="en-US" altLang="ko-KR" sz="1600" b="0" kern="0" dirty="0">
                <a:latin typeface="Calibri" panose="020F0502020204030204" pitchFamily="34" charset="0"/>
                <a:cs typeface="Calibri" panose="020F0502020204030204" pitchFamily="34" charset="0"/>
              </a:rPr>
              <a:t>Wireless access networks</a:t>
            </a:r>
          </a:p>
        </p:txBody>
      </p:sp>
      <p:sp>
        <p:nvSpPr>
          <p:cNvPr id="3" name="TextBox 2">
            <a:extLst>
              <a:ext uri="{FF2B5EF4-FFF2-40B4-BE49-F238E27FC236}">
                <a16:creationId xmlns:a16="http://schemas.microsoft.com/office/drawing/2014/main" id="{569BB1B1-19D3-2A7A-7FD2-5FFC51D95173}"/>
              </a:ext>
            </a:extLst>
          </p:cNvPr>
          <p:cNvSpPr txBox="1"/>
          <p:nvPr/>
        </p:nvSpPr>
        <p:spPr>
          <a:xfrm>
            <a:off x="7924800" y="-6527"/>
            <a:ext cx="121920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i="0" u="none" strike="noStrike" kern="0" cap="none" spc="0" normalizeH="0" baseline="0" noProof="0" dirty="0">
                <a:ln>
                  <a:noFill/>
                </a:ln>
                <a:solidFill>
                  <a:srgbClr val="9BBB59">
                    <a:lumMod val="75000"/>
                  </a:srgbClr>
                </a:solidFill>
                <a:effectLst/>
                <a:uLnTx/>
                <a:uFillTx/>
                <a:latin typeface="Calibri" panose="020F0502020204030204" pitchFamily="34" charset="0"/>
                <a:cs typeface="Calibri" panose="020F0502020204030204" pitchFamily="34" charset="0"/>
              </a:rPr>
              <a:t>Group 1</a:t>
            </a:r>
            <a:endParaRPr kumimoji="0" lang="ko-KR" altLang="en-US" i="0" u="none" strike="noStrike" kern="0" cap="none" spc="0" normalizeH="0" baseline="0" noProof="0" dirty="0">
              <a:ln>
                <a:noFill/>
              </a:ln>
              <a:solidFill>
                <a:srgbClr val="9BBB59">
                  <a:lumMod val="75000"/>
                </a:srgbClr>
              </a:solidFill>
              <a:effectLst/>
              <a:uLnTx/>
              <a:uFillTx/>
              <a:latin typeface="Calibri" panose="020F0502020204030204" pitchFamily="34" charset="0"/>
              <a:cs typeface="Calibri" panose="020F0502020204030204" pitchFamily="34" charset="0"/>
            </a:endParaRPr>
          </a:p>
        </p:txBody>
      </p:sp>
      <p:pic>
        <p:nvPicPr>
          <p:cNvPr id="4" name="그림 3">
            <a:extLst>
              <a:ext uri="{FF2B5EF4-FFF2-40B4-BE49-F238E27FC236}">
                <a16:creationId xmlns:a16="http://schemas.microsoft.com/office/drawing/2014/main" id="{E433000E-D54C-3480-68DA-FE0685BD72EB}"/>
              </a:ext>
            </a:extLst>
          </p:cNvPr>
          <p:cNvPicPr>
            <a:picLocks noChangeAspect="1"/>
          </p:cNvPicPr>
          <p:nvPr/>
        </p:nvPicPr>
        <p:blipFill>
          <a:blip r:embed="rId4"/>
          <a:stretch>
            <a:fillRect/>
          </a:stretch>
        </p:blipFill>
        <p:spPr>
          <a:xfrm>
            <a:off x="5135087" y="550036"/>
            <a:ext cx="2984880" cy="3344239"/>
          </a:xfrm>
          <a:prstGeom prst="rect">
            <a:avLst/>
          </a:prstGeom>
        </p:spPr>
      </p:pic>
      <p:pic>
        <p:nvPicPr>
          <p:cNvPr id="5" name="그림 4">
            <a:extLst>
              <a:ext uri="{FF2B5EF4-FFF2-40B4-BE49-F238E27FC236}">
                <a16:creationId xmlns:a16="http://schemas.microsoft.com/office/drawing/2014/main" id="{E87DD3B3-661C-908E-6929-8667384B20BA}"/>
              </a:ext>
            </a:extLst>
          </p:cNvPr>
          <p:cNvPicPr>
            <a:picLocks noChangeAspect="1"/>
          </p:cNvPicPr>
          <p:nvPr/>
        </p:nvPicPr>
        <p:blipFill>
          <a:blip r:embed="rId5"/>
          <a:stretch>
            <a:fillRect/>
          </a:stretch>
        </p:blipFill>
        <p:spPr>
          <a:xfrm>
            <a:off x="943931" y="1110656"/>
            <a:ext cx="3556836" cy="2310156"/>
          </a:xfrm>
          <a:prstGeom prst="rect">
            <a:avLst/>
          </a:prstGeom>
        </p:spPr>
      </p:pic>
    </p:spTree>
    <p:extLst>
      <p:ext uri="{BB962C8B-B14F-4D97-AF65-F5344CB8AC3E}">
        <p14:creationId xmlns:p14="http://schemas.microsoft.com/office/powerpoint/2010/main" val="175032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5" name="Picture 64"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723255"/>
            <a:ext cx="2590800" cy="18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6" name="Rectangle 2"/>
          <p:cNvSpPr>
            <a:spLocks noChangeArrowheads="1"/>
          </p:cNvSpPr>
          <p:nvPr/>
        </p:nvSpPr>
        <p:spPr bwMode="auto">
          <a:xfrm>
            <a:off x="789214" y="100074"/>
            <a:ext cx="7772400" cy="81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ko-KR" sz="3200" dirty="0">
                <a:solidFill>
                  <a:srgbClr val="000099"/>
                </a:solidFill>
                <a:latin typeface="Calibri" panose="020F0502020204030204" pitchFamily="34" charset="0"/>
                <a:cs typeface="Calibri" panose="020F0502020204030204" pitchFamily="34" charset="0"/>
              </a:rPr>
              <a:t>Network Core</a:t>
            </a:r>
          </a:p>
        </p:txBody>
      </p:sp>
      <p:sp>
        <p:nvSpPr>
          <p:cNvPr id="65" name="타원 64"/>
          <p:cNvSpPr/>
          <p:nvPr/>
        </p:nvSpPr>
        <p:spPr>
          <a:xfrm>
            <a:off x="175825" y="224306"/>
            <a:ext cx="562750" cy="5627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rgbClr val="FFFFFF"/>
                </a:solidFill>
                <a:latin typeface="Calibri" panose="020F0502020204030204" pitchFamily="34" charset="0"/>
                <a:cs typeface="Calibri" panose="020F0502020204030204" pitchFamily="34" charset="0"/>
              </a:rPr>
              <a:t>2</a:t>
            </a:r>
            <a:endParaRPr lang="ko-KR" altLang="en-US" sz="3600" dirty="0">
              <a:solidFill>
                <a:srgbClr val="FFFFFF"/>
              </a:solidFill>
              <a:latin typeface="Calibri" panose="020F0502020204030204" pitchFamily="34" charset="0"/>
              <a:cs typeface="Calibri" panose="020F0502020204030204" pitchFamily="34" charset="0"/>
            </a:endParaRPr>
          </a:p>
        </p:txBody>
      </p:sp>
      <p:sp>
        <p:nvSpPr>
          <p:cNvPr id="6" name="Rectangle 3"/>
          <p:cNvSpPr txBox="1">
            <a:spLocks noChangeArrowheads="1"/>
          </p:cNvSpPr>
          <p:nvPr/>
        </p:nvSpPr>
        <p:spPr>
          <a:xfrm>
            <a:off x="533400" y="3886200"/>
            <a:ext cx="8077200" cy="2331468"/>
          </a:xfrm>
          <a:prstGeom prst="rect">
            <a:avLst/>
          </a:prstGeom>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457200" indent="-457200">
              <a:buClrTx/>
              <a:buSzPct val="100000"/>
              <a:buFont typeface="+mj-lt"/>
              <a:buAutoNum type="alphaUcPeriod"/>
            </a:pPr>
            <a:r>
              <a:rPr lang="en-US" altLang="ko-KR" sz="2000" b="0" kern="0" dirty="0">
                <a:latin typeface="Calibri" panose="020F0502020204030204" pitchFamily="34" charset="0"/>
                <a:cs typeface="Calibri" panose="020F0502020204030204" pitchFamily="34" charset="0"/>
              </a:rPr>
              <a:t>What is the packet switching? What is this method for?</a:t>
            </a:r>
          </a:p>
          <a:p>
            <a:pPr marL="457200" indent="-457200">
              <a:buClrTx/>
              <a:buSzPct val="100000"/>
              <a:buFont typeface="+mj-lt"/>
              <a:buAutoNum type="alphaUcPeriod"/>
            </a:pPr>
            <a:endParaRPr lang="en-US" altLang="ko-KR" sz="2000" b="0" kern="0" dirty="0">
              <a:latin typeface="Calibri" panose="020F0502020204030204" pitchFamily="34" charset="0"/>
              <a:cs typeface="Calibri" panose="020F0502020204030204" pitchFamily="34" charset="0"/>
            </a:endParaRPr>
          </a:p>
          <a:p>
            <a:pPr marL="457200" indent="-457200">
              <a:buClrTx/>
              <a:buSzPct val="100000"/>
              <a:buFont typeface="+mj-lt"/>
              <a:buAutoNum type="alphaUcPeriod"/>
            </a:pPr>
            <a:r>
              <a:rPr lang="en-US" altLang="ko-KR" sz="2000" b="0" kern="0" dirty="0">
                <a:latin typeface="Calibri" panose="020F0502020204030204" pitchFamily="34" charset="0"/>
                <a:cs typeface="Calibri" panose="020F0502020204030204" pitchFamily="34" charset="0"/>
              </a:rPr>
              <a:t>Explain the keywords of the packet switching:</a:t>
            </a:r>
          </a:p>
          <a:p>
            <a:pPr marL="857250" lvl="1" indent="-457200">
              <a:buClrTx/>
              <a:buSzPct val="100000"/>
              <a:buFont typeface="+mj-lt"/>
              <a:buAutoNum type="alphaUcPeriod"/>
            </a:pPr>
            <a:r>
              <a:rPr lang="en-US" altLang="ko-KR" sz="1200" b="0" kern="0" dirty="0">
                <a:latin typeface="Calibri" panose="020F0502020204030204" pitchFamily="34" charset="0"/>
                <a:cs typeface="Calibri" panose="020F0502020204030204" pitchFamily="34" charset="0"/>
              </a:rPr>
              <a:t>Store and forward</a:t>
            </a:r>
          </a:p>
          <a:p>
            <a:pPr marL="857250" lvl="1" indent="-457200">
              <a:buClrTx/>
              <a:buSzPct val="100000"/>
              <a:buFont typeface="+mj-lt"/>
              <a:buAutoNum type="alphaUcPeriod"/>
            </a:pPr>
            <a:r>
              <a:rPr lang="en-US" altLang="ko-KR" sz="1200" b="0" kern="0" dirty="0">
                <a:latin typeface="Calibri" panose="020F0502020204030204" pitchFamily="34" charset="0"/>
                <a:cs typeface="Calibri" panose="020F0502020204030204" pitchFamily="34" charset="0"/>
              </a:rPr>
              <a:t>Transmission delay</a:t>
            </a:r>
          </a:p>
          <a:p>
            <a:pPr marL="857250" lvl="1" indent="-457200">
              <a:buClrTx/>
              <a:buSzPct val="100000"/>
              <a:buFont typeface="+mj-lt"/>
              <a:buAutoNum type="alphaUcPeriod"/>
            </a:pPr>
            <a:r>
              <a:rPr lang="en-US" altLang="ko-KR" sz="1200" b="0" kern="0" dirty="0">
                <a:latin typeface="Calibri" panose="020F0502020204030204" pitchFamily="34" charset="0"/>
                <a:cs typeface="Calibri" panose="020F0502020204030204" pitchFamily="34" charset="0"/>
              </a:rPr>
              <a:t>End-to-end delay </a:t>
            </a:r>
          </a:p>
          <a:p>
            <a:pPr marL="857250" lvl="1" indent="-457200">
              <a:buClrTx/>
              <a:buSzPct val="100000"/>
              <a:buFont typeface="+mj-lt"/>
              <a:buAutoNum type="alphaUcPeriod"/>
            </a:pPr>
            <a:r>
              <a:rPr lang="en-US" altLang="ko-KR" sz="1200" b="0" kern="0" dirty="0">
                <a:latin typeface="Calibri" panose="020F0502020204030204" pitchFamily="34" charset="0"/>
                <a:cs typeface="Calibri" panose="020F0502020204030204" pitchFamily="34" charset="0"/>
              </a:rPr>
              <a:t>Packet queuing and packet loss</a:t>
            </a:r>
          </a:p>
          <a:p>
            <a:pPr marL="857250" lvl="1" indent="-457200">
              <a:buClrTx/>
              <a:buSzPct val="100000"/>
              <a:buFont typeface="+mj-lt"/>
              <a:buAutoNum type="alphaUcPeriod"/>
            </a:pPr>
            <a:endParaRPr lang="en-US" altLang="ko-KR" sz="1800" b="0" kern="0" dirty="0">
              <a:latin typeface="Calibri" panose="020F0502020204030204" pitchFamily="34" charset="0"/>
              <a:cs typeface="Calibri" panose="020F0502020204030204" pitchFamily="34" charset="0"/>
            </a:endParaRPr>
          </a:p>
          <a:p>
            <a:pPr marL="457200" indent="-457200">
              <a:buClrTx/>
              <a:buSzPct val="100000"/>
              <a:buFont typeface="+mj-lt"/>
              <a:buAutoNum type="alphaUcPeriod"/>
            </a:pPr>
            <a:r>
              <a:rPr lang="en-US" altLang="ko-KR" sz="2000" b="0" kern="0" dirty="0">
                <a:latin typeface="Calibri" panose="020F0502020204030204" pitchFamily="34" charset="0"/>
                <a:cs typeface="Calibri" panose="020F0502020204030204" pitchFamily="34" charset="0"/>
              </a:rPr>
              <a:t>Explain the differences between packet switching and circuit switching.</a:t>
            </a:r>
          </a:p>
          <a:p>
            <a:pPr marL="857250" lvl="1" indent="-457200">
              <a:buClrTx/>
              <a:buSzPct val="100000"/>
            </a:pPr>
            <a:r>
              <a:rPr lang="en-US" altLang="ko-KR" sz="1200" b="0" kern="0" dirty="0">
                <a:latin typeface="Calibri" panose="020F0502020204030204" pitchFamily="34" charset="0"/>
                <a:cs typeface="Calibri" panose="020F0502020204030204" pitchFamily="34" charset="0"/>
              </a:rPr>
              <a:t>Resource allocation</a:t>
            </a:r>
          </a:p>
          <a:p>
            <a:pPr marL="857250" lvl="1" indent="-457200">
              <a:buClrTx/>
              <a:buSzPct val="100000"/>
            </a:pPr>
            <a:r>
              <a:rPr lang="en-US" altLang="ko-KR" sz="1200" b="0" kern="0" dirty="0">
                <a:latin typeface="Calibri" panose="020F0502020204030204" pitchFamily="34" charset="0"/>
                <a:cs typeface="Calibri" panose="020F0502020204030204" pitchFamily="34" charset="0"/>
              </a:rPr>
              <a:t>Performance under different traffic conditions</a:t>
            </a:r>
          </a:p>
          <a:p>
            <a:pPr marL="857250" lvl="1" indent="-457200">
              <a:buClrTx/>
              <a:buSzPct val="100000"/>
            </a:pPr>
            <a:r>
              <a:rPr lang="en-US" altLang="ko-KR" sz="1200" b="0" kern="0" dirty="0">
                <a:latin typeface="Calibri" panose="020F0502020204030204" pitchFamily="34" charset="0"/>
                <a:cs typeface="Calibri" panose="020F0502020204030204" pitchFamily="34" charset="0"/>
              </a:rPr>
              <a:t>Suitability for different types of applications</a:t>
            </a:r>
          </a:p>
          <a:p>
            <a:pPr marL="0" indent="0">
              <a:buClrTx/>
              <a:buSzPct val="100000"/>
              <a:buNone/>
            </a:pPr>
            <a:endParaRPr lang="en-US" altLang="ko-KR" sz="2000" b="0" kern="0" dirty="0">
              <a:latin typeface="Calibri" panose="020F0502020204030204" pitchFamily="34" charset="0"/>
              <a:cs typeface="Calibri" panose="020F0502020204030204" pitchFamily="34" charset="0"/>
            </a:endParaRPr>
          </a:p>
          <a:p>
            <a:pPr marL="857250" lvl="1" indent="-457200">
              <a:buClrTx/>
              <a:buSzPct val="100000"/>
              <a:buFont typeface="+mj-lt"/>
              <a:buAutoNum type="alphaUcPeriod"/>
            </a:pPr>
            <a:endParaRPr lang="en-US" altLang="ko-KR" sz="1800" b="0" kern="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6CCFB75-6389-7D89-1672-ABF210F0F32E}"/>
              </a:ext>
            </a:extLst>
          </p:cNvPr>
          <p:cNvSpPr txBox="1"/>
          <p:nvPr/>
        </p:nvSpPr>
        <p:spPr>
          <a:xfrm>
            <a:off x="7848600" y="94"/>
            <a:ext cx="129540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i="0" u="none" strike="noStrike" kern="0" cap="none" spc="0" normalizeH="0" baseline="0" noProof="0" dirty="0">
                <a:ln>
                  <a:noFill/>
                </a:ln>
                <a:solidFill>
                  <a:srgbClr val="9BBB59">
                    <a:lumMod val="75000"/>
                  </a:srgbClr>
                </a:solidFill>
                <a:effectLst/>
                <a:uLnTx/>
                <a:uFillTx/>
                <a:latin typeface="Calibri" panose="020F0502020204030204" pitchFamily="34" charset="0"/>
                <a:cs typeface="Calibri" panose="020F0502020204030204" pitchFamily="34" charset="0"/>
              </a:rPr>
              <a:t>Group 2</a:t>
            </a:r>
            <a:endParaRPr kumimoji="0" lang="ko-KR" altLang="en-US" i="0" u="none" strike="noStrike" kern="0" cap="none" spc="0" normalizeH="0" baseline="0" noProof="0" dirty="0">
              <a:ln>
                <a:noFill/>
              </a:ln>
              <a:solidFill>
                <a:srgbClr val="9BBB59">
                  <a:lumMod val="75000"/>
                </a:srgbClr>
              </a:solidFill>
              <a:effectLst/>
              <a:uLnTx/>
              <a:uFillTx/>
              <a:latin typeface="Calibri" panose="020F0502020204030204" pitchFamily="34" charset="0"/>
              <a:cs typeface="Calibri" panose="020F0502020204030204" pitchFamily="34" charset="0"/>
            </a:endParaRPr>
          </a:p>
        </p:txBody>
      </p:sp>
      <p:pic>
        <p:nvPicPr>
          <p:cNvPr id="3" name="그림 2">
            <a:extLst>
              <a:ext uri="{FF2B5EF4-FFF2-40B4-BE49-F238E27FC236}">
                <a16:creationId xmlns:a16="http://schemas.microsoft.com/office/drawing/2014/main" id="{F3DCB405-020A-6CBD-B041-4AF379152743}"/>
              </a:ext>
            </a:extLst>
          </p:cNvPr>
          <p:cNvPicPr>
            <a:picLocks noChangeAspect="1"/>
          </p:cNvPicPr>
          <p:nvPr/>
        </p:nvPicPr>
        <p:blipFill>
          <a:blip r:embed="rId4"/>
          <a:stretch>
            <a:fillRect/>
          </a:stretch>
        </p:blipFill>
        <p:spPr>
          <a:xfrm>
            <a:off x="5105400" y="1029914"/>
            <a:ext cx="2895600" cy="2737658"/>
          </a:xfrm>
          <a:prstGeom prst="rect">
            <a:avLst/>
          </a:prstGeom>
        </p:spPr>
      </p:pic>
      <p:pic>
        <p:nvPicPr>
          <p:cNvPr id="8" name="그림 7">
            <a:extLst>
              <a:ext uri="{FF2B5EF4-FFF2-40B4-BE49-F238E27FC236}">
                <a16:creationId xmlns:a16="http://schemas.microsoft.com/office/drawing/2014/main" id="{C261555B-83B6-11B8-4AFD-28FD1031D0C5}"/>
              </a:ext>
            </a:extLst>
          </p:cNvPr>
          <p:cNvPicPr>
            <a:picLocks noChangeAspect="1"/>
          </p:cNvPicPr>
          <p:nvPr/>
        </p:nvPicPr>
        <p:blipFill>
          <a:blip r:embed="rId5"/>
          <a:stretch>
            <a:fillRect/>
          </a:stretch>
        </p:blipFill>
        <p:spPr>
          <a:xfrm>
            <a:off x="1003510" y="1483040"/>
            <a:ext cx="3671904" cy="1831407"/>
          </a:xfrm>
          <a:prstGeom prst="rect">
            <a:avLst/>
          </a:prstGeom>
        </p:spPr>
      </p:pic>
    </p:spTree>
    <p:extLst>
      <p:ext uri="{BB962C8B-B14F-4D97-AF65-F5344CB8AC3E}">
        <p14:creationId xmlns:p14="http://schemas.microsoft.com/office/powerpoint/2010/main" val="390265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그룹 29">
            <a:extLst>
              <a:ext uri="{FF2B5EF4-FFF2-40B4-BE49-F238E27FC236}">
                <a16:creationId xmlns:a16="http://schemas.microsoft.com/office/drawing/2014/main" id="{C8E05E04-6BAC-BD1E-2FE4-5B5789265AD6}"/>
              </a:ext>
            </a:extLst>
          </p:cNvPr>
          <p:cNvGrpSpPr/>
          <p:nvPr/>
        </p:nvGrpSpPr>
        <p:grpSpPr>
          <a:xfrm>
            <a:off x="254406" y="57150"/>
            <a:ext cx="8635188" cy="908050"/>
            <a:chOff x="175825" y="216532"/>
            <a:chExt cx="8635188" cy="908050"/>
          </a:xfrm>
        </p:grpSpPr>
        <p:pic>
          <p:nvPicPr>
            <p:cNvPr id="112645" name="Picture 64"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26" y="855694"/>
              <a:ext cx="6250394" cy="2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타원 64"/>
            <p:cNvSpPr/>
            <p:nvPr/>
          </p:nvSpPr>
          <p:spPr>
            <a:xfrm>
              <a:off x="175825" y="389182"/>
              <a:ext cx="562750" cy="5627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rgbClr val="FFFFFF"/>
                  </a:solidFill>
                  <a:latin typeface="Calibri" panose="020F0502020204030204" pitchFamily="34" charset="0"/>
                  <a:ea typeface="Calibri" panose="020F0502020204030204" pitchFamily="34" charset="0"/>
                  <a:cs typeface="Calibri" panose="020F0502020204030204" pitchFamily="34" charset="0"/>
                </a:rPr>
                <a:t>3</a:t>
              </a:r>
              <a:endParaRPr lang="ko-KR" altLang="en-US" sz="3600" dirty="0">
                <a:solidFill>
                  <a:srgbClr val="FFFFFF"/>
                </a:solidFill>
                <a:latin typeface="Calibri" panose="020F0502020204030204" pitchFamily="34" charset="0"/>
                <a:cs typeface="Calibri" panose="020F0502020204030204" pitchFamily="34" charset="0"/>
              </a:endParaRPr>
            </a:p>
          </p:txBody>
        </p:sp>
        <p:sp>
          <p:nvSpPr>
            <p:cNvPr id="7" name="Rectangle 5"/>
            <p:cNvSpPr txBox="1">
              <a:spLocks noChangeArrowheads="1"/>
            </p:cNvSpPr>
            <p:nvPr/>
          </p:nvSpPr>
          <p:spPr>
            <a:xfrm>
              <a:off x="719525" y="216532"/>
              <a:ext cx="8091488" cy="908050"/>
            </a:xfrm>
            <a:prstGeom prst="rect">
              <a:avLst/>
            </a:prstGeom>
          </p:spPr>
          <p:txBody>
            <a:bodyPr anchor="ctr"/>
            <a:lstStyle>
              <a:lvl1pPr algn="l" rtl="0" eaLnBrk="0" fontAlgn="base" hangingPunct="0">
                <a:spcBef>
                  <a:spcPct val="0"/>
                </a:spcBef>
                <a:spcAft>
                  <a:spcPct val="0"/>
                </a:spcAft>
                <a:defRPr sz="4400">
                  <a:solidFill>
                    <a:srgbClr val="000099"/>
                  </a:solidFill>
                  <a:latin typeface="+mj-lt"/>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a:lstStyle>
            <a:p>
              <a:pPr>
                <a:defRPr/>
              </a:pPr>
              <a:r>
                <a:rPr lang="en-US" sz="3200" kern="0" dirty="0" err="1">
                  <a:latin typeface="Calibri" panose="020F0502020204030204" pitchFamily="34" charset="0"/>
                  <a:ea typeface="Calibri" panose="020F0502020204030204" pitchFamily="34" charset="0"/>
                  <a:cs typeface="Calibri" panose="020F0502020204030204" pitchFamily="34" charset="0"/>
                </a:rPr>
                <a:t>HyperText</a:t>
              </a:r>
              <a:r>
                <a:rPr lang="en-US" sz="3200" kern="0" dirty="0">
                  <a:latin typeface="Calibri" panose="020F0502020204030204" pitchFamily="34" charset="0"/>
                  <a:ea typeface="Calibri" panose="020F0502020204030204" pitchFamily="34" charset="0"/>
                  <a:cs typeface="Calibri" panose="020F0502020204030204" pitchFamily="34" charset="0"/>
                </a:rPr>
                <a:t> Transfer Protocol (HTTP)</a:t>
              </a:r>
            </a:p>
          </p:txBody>
        </p:sp>
      </p:grpSp>
      <p:sp>
        <p:nvSpPr>
          <p:cNvPr id="39" name="TextBox 38">
            <a:extLst>
              <a:ext uri="{FF2B5EF4-FFF2-40B4-BE49-F238E27FC236}">
                <a16:creationId xmlns:a16="http://schemas.microsoft.com/office/drawing/2014/main" id="{C394C184-E677-C4A8-D80C-251CC494FBE5}"/>
              </a:ext>
            </a:extLst>
          </p:cNvPr>
          <p:cNvSpPr txBox="1"/>
          <p:nvPr/>
        </p:nvSpPr>
        <p:spPr>
          <a:xfrm>
            <a:off x="7848600" y="-1033"/>
            <a:ext cx="1297394"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i="0" u="none" strike="noStrike" kern="0" cap="none" spc="0" normalizeH="0" baseline="0" noProof="0" dirty="0">
                <a:ln>
                  <a:noFill/>
                </a:ln>
                <a:solidFill>
                  <a:srgbClr val="9BBB59">
                    <a:lumMod val="75000"/>
                  </a:srgbClr>
                </a:solidFill>
                <a:effectLst/>
                <a:uLnTx/>
                <a:uFillTx/>
                <a:latin typeface="Calibri" panose="020F0502020204030204" pitchFamily="34" charset="0"/>
                <a:ea typeface="Calibri" panose="020F0502020204030204" pitchFamily="34" charset="0"/>
                <a:cs typeface="Calibri" panose="020F0502020204030204" pitchFamily="34" charset="0"/>
              </a:rPr>
              <a:t>Group 3</a:t>
            </a:r>
            <a:endParaRPr kumimoji="0" lang="ko-KR" altLang="en-US" i="0" u="none" strike="noStrike" kern="0" cap="none" spc="0" normalizeH="0" baseline="0" noProof="0" dirty="0">
              <a:ln>
                <a:noFill/>
              </a:ln>
              <a:solidFill>
                <a:srgbClr val="9BBB59">
                  <a:lumMod val="75000"/>
                </a:srgbClr>
              </a:solidFill>
              <a:effectLst/>
              <a:uLnTx/>
              <a:uFillTx/>
              <a:latin typeface="Calibri" panose="020F0502020204030204" pitchFamily="34" charset="0"/>
              <a:cs typeface="Calibri" panose="020F0502020204030204" pitchFamily="34" charset="0"/>
            </a:endParaRPr>
          </a:p>
        </p:txBody>
      </p:sp>
      <p:sp>
        <p:nvSpPr>
          <p:cNvPr id="42" name="TextBox 41">
            <a:extLst>
              <a:ext uri="{FF2B5EF4-FFF2-40B4-BE49-F238E27FC236}">
                <a16:creationId xmlns:a16="http://schemas.microsoft.com/office/drawing/2014/main" id="{CB476298-BEBD-2666-05B4-690C60584045}"/>
              </a:ext>
            </a:extLst>
          </p:cNvPr>
          <p:cNvSpPr txBox="1"/>
          <p:nvPr/>
        </p:nvSpPr>
        <p:spPr>
          <a:xfrm>
            <a:off x="526256" y="1103625"/>
            <a:ext cx="8091488" cy="4278094"/>
          </a:xfrm>
          <a:prstGeom prst="rect">
            <a:avLst/>
          </a:prstGeom>
          <a:noFill/>
        </p:spPr>
        <p:txBody>
          <a:bodyPr wrap="square">
            <a:spAutoFit/>
          </a:bodyPr>
          <a:lstStyle/>
          <a:p>
            <a:pPr marL="457200" indent="-457200">
              <a:buClrTx/>
              <a:buSzPct val="100000"/>
              <a:buFont typeface="+mj-lt"/>
              <a:buAutoNum type="alphaUcPeriod"/>
            </a:pPr>
            <a:r>
              <a:rPr lang="en-US" altLang="ko-KR" sz="2000" b="0" kern="0" dirty="0">
                <a:latin typeface="Calibri" panose="020F0502020204030204" pitchFamily="34" charset="0"/>
                <a:ea typeface="Calibri" panose="020F0502020204030204" pitchFamily="34" charset="0"/>
                <a:cs typeface="Calibri" panose="020F0502020204030204" pitchFamily="34" charset="0"/>
              </a:rPr>
              <a:t>Explain </a:t>
            </a:r>
            <a:r>
              <a:rPr lang="en-US" altLang="ko-KR" sz="2000" b="0" kern="0" dirty="0" err="1">
                <a:latin typeface="Calibri" panose="020F0502020204030204" pitchFamily="34" charset="0"/>
                <a:ea typeface="Calibri" panose="020F0502020204030204" pitchFamily="34" charset="0"/>
                <a:cs typeface="Calibri" panose="020F0502020204030204" pitchFamily="34" charset="0"/>
              </a:rPr>
              <a:t>HyperText</a:t>
            </a:r>
            <a:r>
              <a:rPr lang="en-US" altLang="ko-KR" sz="2000" b="0" kern="0" dirty="0">
                <a:latin typeface="Calibri" panose="020F0502020204030204" pitchFamily="34" charset="0"/>
                <a:ea typeface="Calibri" panose="020F0502020204030204" pitchFamily="34" charset="0"/>
                <a:cs typeface="Calibri" panose="020F0502020204030204" pitchFamily="34" charset="0"/>
              </a:rPr>
              <a:t> Transfer Protocol (HTTP).</a:t>
            </a:r>
          </a:p>
          <a:p>
            <a:pPr marL="457200" indent="-457200">
              <a:buClrTx/>
              <a:buSzPct val="100000"/>
              <a:buFont typeface="+mj-lt"/>
              <a:buAutoNum type="alphaUcPeriod"/>
            </a:pPr>
            <a:r>
              <a:rPr lang="en-US" altLang="ko-KR" sz="2000" b="0" kern="0" dirty="0">
                <a:latin typeface="Calibri" panose="020F0502020204030204" pitchFamily="34" charset="0"/>
                <a:ea typeface="Calibri" panose="020F0502020204030204" pitchFamily="34" charset="0"/>
                <a:cs typeface="Calibri" panose="020F0502020204030204" pitchFamily="34" charset="0"/>
              </a:rPr>
              <a:t>Explain HTTP Connections such as Non-Persistent Connections and Persistent Connections.</a:t>
            </a:r>
          </a:p>
          <a:p>
            <a:pPr marL="457200" indent="-457200">
              <a:buClrTx/>
              <a:buSzPct val="100000"/>
              <a:buFont typeface="+mj-lt"/>
              <a:buAutoNum type="alphaUcPeriod"/>
            </a:pPr>
            <a:r>
              <a:rPr lang="en-US" altLang="ko-KR" sz="2000" b="0" kern="0" dirty="0">
                <a:latin typeface="Calibri" panose="020F0502020204030204" pitchFamily="34" charset="0"/>
                <a:ea typeface="Calibri" panose="020F0502020204030204" pitchFamily="34" charset="0"/>
                <a:cs typeface="Calibri" panose="020F0502020204030204" pitchFamily="34" charset="0"/>
              </a:rPr>
              <a:t>Assume that we request first </a:t>
            </a:r>
            <a:r>
              <a:rPr lang="en-US" altLang="ko-KR" sz="2000" i="1" kern="0" dirty="0">
                <a:latin typeface="Calibri" panose="020F0502020204030204" pitchFamily="34" charset="0"/>
                <a:ea typeface="Calibri" panose="020F0502020204030204" pitchFamily="34" charset="0"/>
                <a:cs typeface="Calibri" panose="020F0502020204030204" pitchFamily="34" charset="0"/>
              </a:rPr>
              <a:t>index page</a:t>
            </a:r>
            <a:r>
              <a:rPr lang="en-US" altLang="ko-KR" sz="2000" b="0" kern="0" dirty="0">
                <a:latin typeface="Calibri" panose="020F0502020204030204" pitchFamily="34" charset="0"/>
                <a:ea typeface="Calibri" panose="020F0502020204030204" pitchFamily="34" charset="0"/>
                <a:cs typeface="Calibri" panose="020F0502020204030204" pitchFamily="34" charset="0"/>
              </a:rPr>
              <a:t> of </a:t>
            </a:r>
            <a:r>
              <a:rPr lang="en-US" altLang="ko-KR" sz="2000" b="0" kern="0" dirty="0">
                <a:latin typeface="Calibri" panose="020F0502020204030204" pitchFamily="34" charset="0"/>
                <a:ea typeface="Calibri" panose="020F0502020204030204" pitchFamily="34" charset="0"/>
                <a:cs typeface="Calibri" panose="020F0502020204030204" pitchFamily="34" charset="0"/>
                <a:hlinkClick r:id="rId4"/>
              </a:rPr>
              <a:t>www.skku.edu</a:t>
            </a:r>
            <a:r>
              <a:rPr lang="en-US" altLang="ko-KR" sz="2000" b="0" kern="0" dirty="0">
                <a:latin typeface="Calibri" panose="020F0502020204030204" pitchFamily="34" charset="0"/>
                <a:ea typeface="Calibri" panose="020F0502020204030204" pitchFamily="34" charset="0"/>
                <a:cs typeface="Calibri" panose="020F0502020204030204" pitchFamily="34" charset="0"/>
              </a:rPr>
              <a:t> through web browser. The index page contains text and 12 jpeg images. Compute the fetch time of the </a:t>
            </a:r>
            <a:r>
              <a:rPr lang="en-US" altLang="ko-KR" sz="2000" i="1" kern="0" dirty="0">
                <a:latin typeface="Calibri" panose="020F0502020204030204" pitchFamily="34" charset="0"/>
                <a:ea typeface="Calibri" panose="020F0502020204030204" pitchFamily="34" charset="0"/>
                <a:cs typeface="Calibri" panose="020F0502020204030204" pitchFamily="34" charset="0"/>
              </a:rPr>
              <a:t>index page</a:t>
            </a:r>
            <a:r>
              <a:rPr lang="en-US" altLang="ko-KR" sz="2000" b="0" kern="0" dirty="0">
                <a:latin typeface="Calibri" panose="020F0502020204030204" pitchFamily="34" charset="0"/>
                <a:ea typeface="Calibri" panose="020F0502020204030204" pitchFamily="34" charset="0"/>
                <a:cs typeface="Calibri" panose="020F0502020204030204" pitchFamily="34" charset="0"/>
              </a:rPr>
              <a:t> in each condition listed below:</a:t>
            </a:r>
          </a:p>
          <a:p>
            <a:pPr marL="457200" indent="-457200">
              <a:buClrTx/>
              <a:buSzPct val="100000"/>
              <a:buFont typeface="+mj-lt"/>
              <a:buAutoNum type="alphaUcPeriod"/>
            </a:pPr>
            <a:endParaRPr lang="en-US" altLang="ko-KR" sz="2000" b="0" kern="0" dirty="0">
              <a:latin typeface="Calibri" panose="020F0502020204030204" pitchFamily="34" charset="0"/>
              <a:ea typeface="Calibri" panose="020F0502020204030204" pitchFamily="34" charset="0"/>
              <a:cs typeface="Calibri" panose="020F0502020204030204" pitchFamily="34" charset="0"/>
            </a:endParaRPr>
          </a:p>
          <a:p>
            <a:pPr marL="457200" indent="-457200">
              <a:buClrTx/>
              <a:buSzPct val="100000"/>
              <a:buFont typeface="+mj-lt"/>
              <a:buAutoNum type="alphaUcPeriod"/>
            </a:pPr>
            <a:endParaRPr lang="en-US" altLang="ko-KR" sz="2000" b="0" kern="0" dirty="0">
              <a:latin typeface="Calibri" panose="020F0502020204030204" pitchFamily="34" charset="0"/>
              <a:ea typeface="Calibri" panose="020F0502020204030204" pitchFamily="34" charset="0"/>
              <a:cs typeface="Calibri" panose="020F0502020204030204" pitchFamily="34" charset="0"/>
            </a:endParaRPr>
          </a:p>
          <a:p>
            <a:pPr marL="457200" indent="-457200">
              <a:buClrTx/>
              <a:buSzPct val="100000"/>
              <a:buFont typeface="+mj-lt"/>
              <a:buAutoNum type="alphaUcPeriod"/>
            </a:pPr>
            <a:endParaRPr lang="en-US" altLang="ko-KR" sz="2000" b="0" kern="0" dirty="0">
              <a:latin typeface="Calibri" panose="020F0502020204030204" pitchFamily="34" charset="0"/>
              <a:ea typeface="Calibri" panose="020F0502020204030204" pitchFamily="34" charset="0"/>
              <a:cs typeface="Calibri" panose="020F0502020204030204" pitchFamily="34" charset="0"/>
            </a:endParaRPr>
          </a:p>
          <a:p>
            <a:pPr marL="457200" indent="-457200">
              <a:buClrTx/>
              <a:buSzPct val="100000"/>
              <a:buFont typeface="+mj-lt"/>
              <a:buAutoNum type="alphaUcPeriod"/>
            </a:pPr>
            <a:endParaRPr lang="en-US" altLang="ko-KR" sz="2000" b="0" kern="0" dirty="0">
              <a:latin typeface="Calibri" panose="020F0502020204030204" pitchFamily="34" charset="0"/>
              <a:ea typeface="Calibri" panose="020F0502020204030204" pitchFamily="34" charset="0"/>
              <a:cs typeface="Calibri" panose="020F0502020204030204" pitchFamily="34" charset="0"/>
            </a:endParaRPr>
          </a:p>
          <a:p>
            <a:pPr marL="457200" indent="-457200">
              <a:buClrTx/>
              <a:buSzPct val="100000"/>
              <a:buFont typeface="+mj-lt"/>
              <a:buAutoNum type="alphaUcPeriod"/>
            </a:pPr>
            <a:endParaRPr lang="en-US" altLang="ko-KR" sz="2000" b="0" kern="0" dirty="0">
              <a:latin typeface="Calibri" panose="020F0502020204030204" pitchFamily="34" charset="0"/>
              <a:ea typeface="Calibri" panose="020F0502020204030204" pitchFamily="34" charset="0"/>
              <a:cs typeface="Calibri" panose="020F0502020204030204" pitchFamily="34" charset="0"/>
            </a:endParaRPr>
          </a:p>
          <a:p>
            <a:pPr marL="457200" indent="-457200">
              <a:buClrTx/>
              <a:buSzPct val="100000"/>
              <a:buFont typeface="+mj-lt"/>
              <a:buAutoNum type="alphaUcPeriod"/>
            </a:pPr>
            <a:endParaRPr lang="en-US" altLang="ko-KR" sz="2000" b="0" kern="0" dirty="0">
              <a:latin typeface="Calibri" panose="020F0502020204030204" pitchFamily="34" charset="0"/>
              <a:ea typeface="Calibri" panose="020F0502020204030204" pitchFamily="34" charset="0"/>
              <a:cs typeface="Calibri" panose="020F0502020204030204" pitchFamily="34" charset="0"/>
            </a:endParaRPr>
          </a:p>
          <a:p>
            <a:pPr marL="857250" lvl="1" indent="-457200">
              <a:buClrTx/>
              <a:buSzPct val="100000"/>
              <a:buFont typeface="+mj-lt"/>
              <a:buAutoNum type="arabicPeriod"/>
            </a:pPr>
            <a:r>
              <a:rPr lang="en-US" altLang="ko-KR" sz="1600" b="0" kern="0" dirty="0">
                <a:latin typeface="Calibri" panose="020F0502020204030204" pitchFamily="34" charset="0"/>
                <a:ea typeface="Calibri" panose="020F0502020204030204" pitchFamily="34" charset="0"/>
                <a:cs typeface="Calibri" panose="020F0502020204030204" pitchFamily="34" charset="0"/>
              </a:rPr>
              <a:t>Non-persistent HTTP with</a:t>
            </a:r>
            <a:r>
              <a:rPr lang="ko-KR" altLang="en-US" sz="1600" b="0" kern="0" dirty="0">
                <a:latin typeface="Calibri" panose="020F0502020204030204" pitchFamily="34" charset="0"/>
                <a:cs typeface="Calibri" panose="020F0502020204030204" pitchFamily="34" charset="0"/>
              </a:rPr>
              <a:t> </a:t>
            </a:r>
            <a:r>
              <a:rPr lang="en-US" altLang="ko-KR" sz="1600" b="0" kern="0" dirty="0">
                <a:latin typeface="Calibri" panose="020F0502020204030204" pitchFamily="34" charset="0"/>
                <a:ea typeface="Calibri" panose="020F0502020204030204" pitchFamily="34" charset="0"/>
                <a:cs typeface="Calibri" panose="020F0502020204030204" pitchFamily="34" charset="0"/>
              </a:rPr>
              <a:t>serial</a:t>
            </a:r>
            <a:r>
              <a:rPr lang="ko-KR" altLang="en-US" sz="1600" b="0" kern="0" dirty="0">
                <a:latin typeface="Calibri" panose="020F0502020204030204" pitchFamily="34" charset="0"/>
                <a:cs typeface="Calibri" panose="020F0502020204030204" pitchFamily="34" charset="0"/>
              </a:rPr>
              <a:t> </a:t>
            </a:r>
            <a:r>
              <a:rPr lang="en-US" altLang="ko-KR" sz="1600" b="0" kern="0" dirty="0">
                <a:latin typeface="Calibri" panose="020F0502020204030204" pitchFamily="34" charset="0"/>
                <a:ea typeface="Calibri" panose="020F0502020204030204" pitchFamily="34" charset="0"/>
                <a:cs typeface="Calibri" panose="020F0502020204030204" pitchFamily="34" charset="0"/>
              </a:rPr>
              <a:t>mode</a:t>
            </a:r>
          </a:p>
          <a:p>
            <a:pPr marL="857250" lvl="1" indent="-457200">
              <a:buClrTx/>
              <a:buSzPct val="100000"/>
              <a:buFont typeface="+mj-lt"/>
              <a:buAutoNum type="arabicPeriod"/>
            </a:pPr>
            <a:r>
              <a:rPr lang="en-US" altLang="ko-KR" sz="1600" b="0" kern="0" dirty="0">
                <a:latin typeface="Calibri" panose="020F0502020204030204" pitchFamily="34" charset="0"/>
                <a:ea typeface="Calibri" panose="020F0502020204030204" pitchFamily="34" charset="0"/>
                <a:cs typeface="Calibri" panose="020F0502020204030204" pitchFamily="34" charset="0"/>
              </a:rPr>
              <a:t>Persistent HTTP with</a:t>
            </a:r>
            <a:r>
              <a:rPr lang="ko-KR" altLang="en-US" sz="1600" b="0" kern="0" dirty="0">
                <a:latin typeface="Calibri" panose="020F0502020204030204" pitchFamily="34" charset="0"/>
                <a:cs typeface="Calibri" panose="020F0502020204030204" pitchFamily="34" charset="0"/>
              </a:rPr>
              <a:t> </a:t>
            </a:r>
            <a:r>
              <a:rPr lang="en-US" altLang="ko-KR" sz="1600" b="0" kern="0" dirty="0">
                <a:latin typeface="Calibri" panose="020F0502020204030204" pitchFamily="34" charset="0"/>
                <a:ea typeface="Calibri" panose="020F0502020204030204" pitchFamily="34" charset="0"/>
                <a:cs typeface="Calibri" panose="020F0502020204030204" pitchFamily="34" charset="0"/>
              </a:rPr>
              <a:t>serial</a:t>
            </a:r>
            <a:r>
              <a:rPr lang="ko-KR" altLang="en-US" sz="1600" b="0" kern="0" dirty="0">
                <a:latin typeface="Calibri" panose="020F0502020204030204" pitchFamily="34" charset="0"/>
                <a:cs typeface="Calibri" panose="020F0502020204030204" pitchFamily="34" charset="0"/>
              </a:rPr>
              <a:t> </a:t>
            </a:r>
            <a:r>
              <a:rPr lang="en-US" altLang="ko-KR" sz="1600" b="0" kern="0" dirty="0">
                <a:latin typeface="Calibri" panose="020F0502020204030204" pitchFamily="34" charset="0"/>
                <a:ea typeface="Calibri" panose="020F0502020204030204" pitchFamily="34" charset="0"/>
                <a:cs typeface="Calibri" panose="020F0502020204030204" pitchFamily="34" charset="0"/>
              </a:rPr>
              <a:t>mode</a:t>
            </a:r>
          </a:p>
        </p:txBody>
      </p:sp>
      <p:sp>
        <p:nvSpPr>
          <p:cNvPr id="45" name="TextBox 44">
            <a:extLst>
              <a:ext uri="{FF2B5EF4-FFF2-40B4-BE49-F238E27FC236}">
                <a16:creationId xmlns:a16="http://schemas.microsoft.com/office/drawing/2014/main" id="{D3FA4D0A-3ABD-309A-4D1F-A551FDC41699}"/>
              </a:ext>
            </a:extLst>
          </p:cNvPr>
          <p:cNvSpPr txBox="1"/>
          <p:nvPr/>
        </p:nvSpPr>
        <p:spPr>
          <a:xfrm>
            <a:off x="1066800" y="3124200"/>
            <a:ext cx="7239000" cy="1477328"/>
          </a:xfrm>
          <a:prstGeom prst="rect">
            <a:avLst/>
          </a:prstGeom>
          <a:solidFill>
            <a:schemeClr val="bg1">
              <a:lumMod val="85000"/>
            </a:schemeClr>
          </a:solidFill>
        </p:spPr>
        <p:txBody>
          <a:bodyPr wrap="square">
            <a:spAutoFit/>
          </a:bodyPr>
          <a:lstStyle/>
          <a:p>
            <a:pPr indent="-57150">
              <a:buSzPct val="100000"/>
            </a:pPr>
            <a:r>
              <a:rPr lang="en-US" altLang="ko-KR" sz="1500" kern="0" dirty="0">
                <a:latin typeface="Calibri" panose="020F0502020204030204" pitchFamily="34" charset="0"/>
                <a:ea typeface="Calibri" panose="020F0502020204030204" pitchFamily="34" charset="0"/>
                <a:cs typeface="Calibri" panose="020F0502020204030204" pitchFamily="34" charset="0"/>
              </a:rPr>
              <a:t>RTT</a:t>
            </a:r>
            <a:r>
              <a:rPr lang="en-US" altLang="ko-KR" sz="1500" b="0" kern="0" dirty="0">
                <a:latin typeface="Calibri" panose="020F0502020204030204" pitchFamily="34" charset="0"/>
                <a:ea typeface="Calibri" panose="020F0502020204030204" pitchFamily="34" charset="0"/>
                <a:cs typeface="Calibri" panose="020F0502020204030204" pitchFamily="34" charset="0"/>
              </a:rPr>
              <a:t> : Round-trip time for a small packet to travel from client to server and back. One RTT is needed to initiate the TCP connection between client and server. Also, one RTT is required for both HTTP request and response. </a:t>
            </a:r>
          </a:p>
          <a:p>
            <a:pPr indent="-57150">
              <a:buSzPct val="100000"/>
            </a:pPr>
            <a:endParaRPr lang="en-US" altLang="ko-KR" sz="1500" b="0" kern="0" dirty="0">
              <a:latin typeface="Calibri" panose="020F0502020204030204" pitchFamily="34" charset="0"/>
              <a:ea typeface="Calibri" panose="020F0502020204030204" pitchFamily="34" charset="0"/>
              <a:cs typeface="Calibri" panose="020F0502020204030204" pitchFamily="34" charset="0"/>
            </a:endParaRPr>
          </a:p>
          <a:p>
            <a:pPr indent="-57150">
              <a:buSzPct val="100000"/>
            </a:pPr>
            <a:r>
              <a:rPr lang="en-US" altLang="ko-KR" sz="1500" kern="0" dirty="0" err="1">
                <a:latin typeface="Calibri" panose="020F0502020204030204" pitchFamily="34" charset="0"/>
                <a:ea typeface="Calibri" panose="020F0502020204030204" pitchFamily="34" charset="0"/>
                <a:cs typeface="Calibri" panose="020F0502020204030204" pitchFamily="34" charset="0"/>
              </a:rPr>
              <a:t>T_file</a:t>
            </a:r>
            <a:r>
              <a:rPr lang="en-US" altLang="ko-KR" sz="1500" b="0" kern="0" dirty="0">
                <a:latin typeface="Calibri" panose="020F0502020204030204" pitchFamily="34" charset="0"/>
                <a:ea typeface="Calibri" panose="020F0502020204030204" pitchFamily="34" charset="0"/>
                <a:cs typeface="Calibri" panose="020F0502020204030204" pitchFamily="34" charset="0"/>
              </a:rPr>
              <a:t> : File transmission time for index.html or jpeg image. (each jpeg image and index.html have same size)</a:t>
            </a:r>
          </a:p>
        </p:txBody>
      </p:sp>
    </p:spTree>
    <p:extLst>
      <p:ext uri="{BB962C8B-B14F-4D97-AF65-F5344CB8AC3E}">
        <p14:creationId xmlns:p14="http://schemas.microsoft.com/office/powerpoint/2010/main" val="1847482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F8D1097F-3BF4-8C68-CFE8-D750B4E6A2C6}"/>
              </a:ext>
            </a:extLst>
          </p:cNvPr>
          <p:cNvPicPr>
            <a:picLocks noChangeAspect="1"/>
          </p:cNvPicPr>
          <p:nvPr/>
        </p:nvPicPr>
        <p:blipFill rotWithShape="1">
          <a:blip r:embed="rId3"/>
          <a:srcRect l="5530"/>
          <a:stretch/>
        </p:blipFill>
        <p:spPr>
          <a:xfrm>
            <a:off x="2191829" y="787056"/>
            <a:ext cx="2479796" cy="2906880"/>
          </a:xfrm>
          <a:prstGeom prst="rect">
            <a:avLst/>
          </a:prstGeom>
        </p:spPr>
      </p:pic>
      <p:pic>
        <p:nvPicPr>
          <p:cNvPr id="2" name="그림 1">
            <a:extLst>
              <a:ext uri="{FF2B5EF4-FFF2-40B4-BE49-F238E27FC236}">
                <a16:creationId xmlns:a16="http://schemas.microsoft.com/office/drawing/2014/main" id="{74CF0898-34B1-230C-5ACC-F2EF881506FC}"/>
              </a:ext>
            </a:extLst>
          </p:cNvPr>
          <p:cNvPicPr>
            <a:picLocks noChangeAspect="1"/>
          </p:cNvPicPr>
          <p:nvPr/>
        </p:nvPicPr>
        <p:blipFill>
          <a:blip r:embed="rId4"/>
          <a:stretch>
            <a:fillRect/>
          </a:stretch>
        </p:blipFill>
        <p:spPr>
          <a:xfrm>
            <a:off x="4953000" y="871609"/>
            <a:ext cx="2442521" cy="2906879"/>
          </a:xfrm>
          <a:prstGeom prst="rect">
            <a:avLst/>
          </a:prstGeom>
        </p:spPr>
      </p:pic>
      <p:pic>
        <p:nvPicPr>
          <p:cNvPr id="112645" name="Picture 64" descr="underline_bas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575" y="691506"/>
            <a:ext cx="216705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타원 64"/>
          <p:cNvSpPr/>
          <p:nvPr/>
        </p:nvSpPr>
        <p:spPr>
          <a:xfrm>
            <a:off x="175825" y="224306"/>
            <a:ext cx="562750" cy="562750"/>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600" dirty="0">
                <a:solidFill>
                  <a:srgbClr val="FFFFFF"/>
                </a:solidFill>
                <a:latin typeface="Calibri" panose="020F0502020204030204" pitchFamily="34" charset="0"/>
                <a:cs typeface="Calibri" panose="020F0502020204030204" pitchFamily="34" charset="0"/>
              </a:rPr>
              <a:t>4</a:t>
            </a:r>
            <a:endParaRPr lang="ko-KR" altLang="en-US" sz="3600" dirty="0">
              <a:solidFill>
                <a:srgbClr val="FFFFFF"/>
              </a:solidFill>
              <a:latin typeface="Calibri" panose="020F0502020204030204" pitchFamily="34" charset="0"/>
              <a:cs typeface="Calibri" panose="020F0502020204030204" pitchFamily="34" charset="0"/>
            </a:endParaRPr>
          </a:p>
        </p:txBody>
      </p:sp>
      <p:sp>
        <p:nvSpPr>
          <p:cNvPr id="68" name="Rectangle 3"/>
          <p:cNvSpPr txBox="1">
            <a:spLocks noChangeArrowheads="1"/>
          </p:cNvSpPr>
          <p:nvPr/>
        </p:nvSpPr>
        <p:spPr>
          <a:xfrm>
            <a:off x="431885" y="3733800"/>
            <a:ext cx="8296103" cy="2971800"/>
          </a:xfrm>
          <a:prstGeom prst="rect">
            <a:avLst/>
          </a:prstGeom>
        </p:spPr>
        <p:txBody>
          <a:bodyPr/>
          <a:lstStyle>
            <a:lvl1pPr marL="342900" indent="-342900" algn="l" rtl="0" eaLnBrk="0" fontAlgn="base" hangingPunct="0">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514350" indent="-514350">
              <a:buClrTx/>
              <a:buSzPct val="100000"/>
              <a:buFont typeface="+mj-lt"/>
              <a:buAutoNum type="alphaUcPeriod"/>
            </a:pPr>
            <a:r>
              <a:rPr lang="en-US" altLang="ko-KR" sz="2400" b="0" dirty="0">
                <a:solidFill>
                  <a:srgbClr val="000000"/>
                </a:solidFill>
                <a:latin typeface="Calibri" panose="020F0502020204030204" pitchFamily="34" charset="0"/>
                <a:cs typeface="Calibri" panose="020F0502020204030204" pitchFamily="34" charset="0"/>
              </a:rPr>
              <a:t>Explain the Web Caches and its benefits.</a:t>
            </a:r>
          </a:p>
          <a:p>
            <a:pPr marL="514350" indent="-514350">
              <a:buClrTx/>
              <a:buSzPct val="100000"/>
              <a:buFont typeface="+mj-lt"/>
              <a:buAutoNum type="alphaUcPeriod"/>
            </a:pPr>
            <a:r>
              <a:rPr lang="en-US" altLang="ko-KR" sz="2400" b="0" dirty="0">
                <a:solidFill>
                  <a:srgbClr val="000000"/>
                </a:solidFill>
                <a:latin typeface="Calibri" panose="020F0502020204030204" pitchFamily="34" charset="0"/>
                <a:cs typeface="Calibri" panose="020F0502020204030204" pitchFamily="34" charset="0"/>
              </a:rPr>
              <a:t>Assuming the conditions below, calculate the following metrics:</a:t>
            </a:r>
            <a:endParaRPr lang="en-US" altLang="ko-KR" sz="1800" b="0" dirty="0">
              <a:solidFill>
                <a:srgbClr val="000000"/>
              </a:solidFill>
              <a:latin typeface="Calibri" panose="020F0502020204030204" pitchFamily="34" charset="0"/>
              <a:cs typeface="Calibri" panose="020F0502020204030204" pitchFamily="34" charset="0"/>
            </a:endParaRPr>
          </a:p>
          <a:p>
            <a:pPr marL="914400" lvl="1" indent="-514350">
              <a:buClrTx/>
              <a:buSzPct val="100000"/>
              <a:buFont typeface="Arial" panose="020B0604020202020204" pitchFamily="34" charset="0"/>
              <a:buChar char="•"/>
            </a:pPr>
            <a:r>
              <a:rPr lang="en-US" altLang="ko-KR" sz="1800" b="0" dirty="0">
                <a:solidFill>
                  <a:srgbClr val="000000"/>
                </a:solidFill>
                <a:latin typeface="Calibri" panose="020F0502020204030204" pitchFamily="34" charset="0"/>
                <a:cs typeface="Calibri" panose="020F0502020204030204" pitchFamily="34" charset="0"/>
              </a:rPr>
              <a:t>LAN utilization</a:t>
            </a:r>
          </a:p>
          <a:p>
            <a:pPr marL="914400" lvl="1" indent="-514350">
              <a:buClrTx/>
              <a:buSzPct val="100000"/>
              <a:buFont typeface="Arial" panose="020B0604020202020204" pitchFamily="34" charset="0"/>
              <a:buChar char="•"/>
            </a:pPr>
            <a:r>
              <a:rPr lang="en-US" altLang="ko-KR" sz="1800" b="0" dirty="0">
                <a:solidFill>
                  <a:srgbClr val="000000"/>
                </a:solidFill>
                <a:latin typeface="Calibri" panose="020F0502020204030204" pitchFamily="34" charset="0"/>
                <a:cs typeface="Calibri" panose="020F0502020204030204" pitchFamily="34" charset="0"/>
              </a:rPr>
              <a:t>Access link utilization</a:t>
            </a:r>
          </a:p>
          <a:p>
            <a:pPr marL="914400" lvl="1" indent="-514350">
              <a:buClrTx/>
              <a:buSzPct val="100000"/>
              <a:buFont typeface="Arial" panose="020B0604020202020204" pitchFamily="34" charset="0"/>
              <a:buChar char="•"/>
            </a:pPr>
            <a:r>
              <a:rPr lang="en-US" altLang="ko-KR" sz="1800" b="0" dirty="0">
                <a:solidFill>
                  <a:srgbClr val="000000"/>
                </a:solidFill>
                <a:latin typeface="Calibri" panose="020F0502020204030204" pitchFamily="34" charset="0"/>
                <a:cs typeface="Calibri" panose="020F0502020204030204" pitchFamily="34" charset="0"/>
              </a:rPr>
              <a:t>Average end-to-end delay </a:t>
            </a:r>
          </a:p>
        </p:txBody>
      </p:sp>
      <p:sp>
        <p:nvSpPr>
          <p:cNvPr id="7" name="Rectangle 5"/>
          <p:cNvSpPr txBox="1">
            <a:spLocks noChangeArrowheads="1"/>
          </p:cNvSpPr>
          <p:nvPr/>
        </p:nvSpPr>
        <p:spPr>
          <a:xfrm>
            <a:off x="738575" y="65397"/>
            <a:ext cx="8091488" cy="908050"/>
          </a:xfrm>
          <a:prstGeom prst="rect">
            <a:avLst/>
          </a:prstGeom>
        </p:spPr>
        <p:txBody>
          <a:bodyPr anchor="ctr"/>
          <a:lstStyle>
            <a:lvl1pPr algn="l" rtl="0" eaLnBrk="0" fontAlgn="base" hangingPunct="0">
              <a:spcBef>
                <a:spcPct val="0"/>
              </a:spcBef>
              <a:spcAft>
                <a:spcPct val="0"/>
              </a:spcAft>
              <a:defRPr sz="4400">
                <a:solidFill>
                  <a:srgbClr val="000099"/>
                </a:solidFill>
                <a:latin typeface="+mj-lt"/>
                <a:ea typeface="ＭＳ Ｐゴシック" charset="0"/>
                <a:cs typeface="+mj-cs"/>
              </a:defRPr>
            </a:lvl1pPr>
            <a:lvl2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0" fontAlgn="base" hangingPunct="0">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fontAlgn="base">
              <a:spcBef>
                <a:spcPct val="0"/>
              </a:spcBef>
              <a:spcAft>
                <a:spcPct val="0"/>
              </a:spcAft>
              <a:defRPr sz="4400">
                <a:solidFill>
                  <a:srgbClr val="000099"/>
                </a:solidFill>
                <a:latin typeface="Gill Sans MT" pitchFamily="34" charset="0"/>
                <a:cs typeface="Arial" charset="0"/>
              </a:defRPr>
            </a:lvl6pPr>
            <a:lvl7pPr marL="914400" algn="l" rtl="0" fontAlgn="base">
              <a:spcBef>
                <a:spcPct val="0"/>
              </a:spcBef>
              <a:spcAft>
                <a:spcPct val="0"/>
              </a:spcAft>
              <a:defRPr sz="4400">
                <a:solidFill>
                  <a:srgbClr val="000099"/>
                </a:solidFill>
                <a:latin typeface="Gill Sans MT" pitchFamily="34" charset="0"/>
                <a:cs typeface="Arial" charset="0"/>
              </a:defRPr>
            </a:lvl7pPr>
            <a:lvl8pPr marL="1371600" algn="l" rtl="0" fontAlgn="base">
              <a:spcBef>
                <a:spcPct val="0"/>
              </a:spcBef>
              <a:spcAft>
                <a:spcPct val="0"/>
              </a:spcAft>
              <a:defRPr sz="4400">
                <a:solidFill>
                  <a:srgbClr val="000099"/>
                </a:solidFill>
                <a:latin typeface="Gill Sans MT" pitchFamily="34" charset="0"/>
                <a:cs typeface="Arial" charset="0"/>
              </a:defRPr>
            </a:lvl8pPr>
            <a:lvl9pPr marL="1828800" algn="l" rtl="0" fontAlgn="base">
              <a:spcBef>
                <a:spcPct val="0"/>
              </a:spcBef>
              <a:spcAft>
                <a:spcPct val="0"/>
              </a:spcAft>
              <a:defRPr sz="4400">
                <a:solidFill>
                  <a:srgbClr val="000099"/>
                </a:solidFill>
                <a:latin typeface="Gill Sans MT" pitchFamily="34" charset="0"/>
                <a:cs typeface="Arial" charset="0"/>
              </a:defRPr>
            </a:lvl9pPr>
          </a:lstStyle>
          <a:p>
            <a:pPr>
              <a:defRPr/>
            </a:pPr>
            <a:r>
              <a:rPr lang="en-US" altLang="ko-KR" sz="3200" dirty="0">
                <a:latin typeface="Calibri" panose="020F0502020204030204" pitchFamily="34" charset="0"/>
                <a:ea typeface="ＭＳ Ｐゴシック" panose="020B0600070205080204" pitchFamily="34" charset="-128"/>
                <a:cs typeface="Calibri" panose="020F0502020204030204" pitchFamily="34" charset="0"/>
              </a:rPr>
              <a:t>Web Caches</a:t>
            </a:r>
            <a:endParaRPr lang="en-US" sz="3200" kern="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3F02D51-A4FE-D7A8-1EC2-0D6C189698F3}"/>
              </a:ext>
            </a:extLst>
          </p:cNvPr>
          <p:cNvSpPr txBox="1"/>
          <p:nvPr/>
        </p:nvSpPr>
        <p:spPr>
          <a:xfrm>
            <a:off x="7848600" y="8247"/>
            <a:ext cx="1295400"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i="0" u="none" strike="noStrike" kern="0" cap="none" spc="0" normalizeH="0" baseline="0" noProof="0" dirty="0">
                <a:ln>
                  <a:noFill/>
                </a:ln>
                <a:solidFill>
                  <a:srgbClr val="9BBB59">
                    <a:lumMod val="75000"/>
                  </a:srgbClr>
                </a:solidFill>
                <a:effectLst/>
                <a:uLnTx/>
                <a:uFillTx/>
                <a:latin typeface="Calibri" panose="020F0502020204030204" pitchFamily="34" charset="0"/>
                <a:cs typeface="Calibri" panose="020F0502020204030204" pitchFamily="34" charset="0"/>
              </a:rPr>
              <a:t>Group 4</a:t>
            </a:r>
            <a:endParaRPr kumimoji="0" lang="ko-KR" altLang="en-US" i="0" u="none" strike="noStrike" kern="0" cap="none" spc="0" normalizeH="0" baseline="0" noProof="0" dirty="0">
              <a:ln>
                <a:noFill/>
              </a:ln>
              <a:solidFill>
                <a:srgbClr val="9BBB59">
                  <a:lumMod val="75000"/>
                </a:srgbClr>
              </a:solidFill>
              <a:effectLst/>
              <a:uLnTx/>
              <a:uFillTx/>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578D7CA-BF5C-59A9-DBC9-FCF3A5FE0694}"/>
              </a:ext>
            </a:extLst>
          </p:cNvPr>
          <p:cNvSpPr txBox="1"/>
          <p:nvPr/>
        </p:nvSpPr>
        <p:spPr>
          <a:xfrm>
            <a:off x="960436" y="5714461"/>
            <a:ext cx="7239000" cy="1007968"/>
          </a:xfrm>
          <a:prstGeom prst="rect">
            <a:avLst/>
          </a:prstGeom>
          <a:solidFill>
            <a:schemeClr val="bg1">
              <a:lumMod val="85000"/>
            </a:schemeClr>
          </a:solidFill>
        </p:spPr>
        <p:txBody>
          <a:bodyPr wrap="square">
            <a:spAutoFit/>
          </a:bodyPr>
          <a:lstStyle/>
          <a:p>
            <a:pPr marL="285750" indent="-285750">
              <a:lnSpc>
                <a:spcPct val="85000"/>
              </a:lnSpc>
              <a:buSzPct val="65000"/>
              <a:buFont typeface="Arial" panose="020B0604020202020204" pitchFamily="34" charset="0"/>
              <a:buChar char="•"/>
            </a:pPr>
            <a:r>
              <a:rPr lang="en-US" altLang="ko-KR" sz="1400" b="0" dirty="0">
                <a:latin typeface="Cambria" panose="02040503050406030204" pitchFamily="18" charset="0"/>
                <a:ea typeface="Cambria" panose="02040503050406030204" pitchFamily="18" charset="0"/>
                <a:cs typeface="Calibri" panose="020F0502020204030204" pitchFamily="34" charset="0"/>
              </a:rPr>
              <a:t>Web object size: 100 Kbits</a:t>
            </a:r>
          </a:p>
          <a:p>
            <a:pPr marL="285750" indent="-285750">
              <a:lnSpc>
                <a:spcPct val="85000"/>
              </a:lnSpc>
              <a:buSzPct val="65000"/>
              <a:buFont typeface="Arial" panose="020B0604020202020204" pitchFamily="34" charset="0"/>
              <a:buChar char="•"/>
            </a:pPr>
            <a:r>
              <a:rPr lang="en-US" altLang="ko-KR" sz="1400" b="0" dirty="0">
                <a:latin typeface="Cambria" panose="02040503050406030204" pitchFamily="18" charset="0"/>
                <a:ea typeface="Cambria" panose="02040503050406030204" pitchFamily="18" charset="0"/>
                <a:cs typeface="Calibri" panose="020F0502020204030204" pitchFamily="34" charset="0"/>
              </a:rPr>
              <a:t>Avg request rate from browsers to origin servers: 12 requests/sec</a:t>
            </a:r>
          </a:p>
          <a:p>
            <a:pPr marL="285750" indent="-285750">
              <a:lnSpc>
                <a:spcPct val="85000"/>
              </a:lnSpc>
              <a:buSzPct val="65000"/>
              <a:buFont typeface="Arial" panose="020B0604020202020204" pitchFamily="34" charset="0"/>
              <a:buChar char="•"/>
            </a:pPr>
            <a:r>
              <a:rPr lang="en-US" altLang="ko-KR" sz="1400" b="0" dirty="0">
                <a:latin typeface="Cambria" panose="02040503050406030204" pitchFamily="18" charset="0"/>
                <a:ea typeface="Cambria" panose="02040503050406030204" pitchFamily="18" charset="0"/>
                <a:cs typeface="Calibri" panose="020F0502020204030204" pitchFamily="34" charset="0"/>
              </a:rPr>
              <a:t>Avg data rate to browsers: (12 requests/sec)*(100 Kbits/request)=1.2 Mbps</a:t>
            </a:r>
          </a:p>
          <a:p>
            <a:pPr marL="285750" indent="-285750">
              <a:lnSpc>
                <a:spcPct val="85000"/>
              </a:lnSpc>
              <a:buSzPct val="65000"/>
              <a:buFont typeface="Arial" panose="020B0604020202020204" pitchFamily="34" charset="0"/>
              <a:buChar char="•"/>
            </a:pPr>
            <a:r>
              <a:rPr lang="en-US" altLang="ko-KR" sz="1400" b="0" dirty="0">
                <a:latin typeface="Cambria" panose="02040503050406030204" pitchFamily="18" charset="0"/>
                <a:ea typeface="Cambria" panose="02040503050406030204" pitchFamily="18" charset="0"/>
                <a:cs typeface="Calibri" panose="020F0502020204030204" pitchFamily="34" charset="0"/>
              </a:rPr>
              <a:t>RTT from institutional router to server: 3 sec</a:t>
            </a:r>
          </a:p>
          <a:p>
            <a:pPr marL="285750" indent="-285750">
              <a:lnSpc>
                <a:spcPct val="85000"/>
              </a:lnSpc>
              <a:buSzPct val="65000"/>
              <a:buFont typeface="Arial" panose="020B0604020202020204" pitchFamily="34" charset="0"/>
              <a:buChar char="•"/>
            </a:pPr>
            <a:r>
              <a:rPr lang="en-US" altLang="ko-KR" sz="1400" b="0" dirty="0">
                <a:latin typeface="Cambria" panose="02040503050406030204" pitchFamily="18" charset="0"/>
                <a:ea typeface="Cambria" panose="02040503050406030204" pitchFamily="18" charset="0"/>
                <a:cs typeface="Calibri" panose="020F0502020204030204" pitchFamily="34" charset="0"/>
              </a:rPr>
              <a:t>Access link rate: 1.34 Mbps</a:t>
            </a:r>
          </a:p>
        </p:txBody>
      </p:sp>
    </p:spTree>
    <p:extLst>
      <p:ext uri="{BB962C8B-B14F-4D97-AF65-F5344CB8AC3E}">
        <p14:creationId xmlns:p14="http://schemas.microsoft.com/office/powerpoint/2010/main" val="2439120287"/>
      </p:ext>
    </p:extLst>
  </p:cSld>
  <p:clrMapOvr>
    <a:masterClrMapping/>
  </p:clrMapOvr>
</p:sld>
</file>

<file path=ppt/theme/theme1.xml><?xml version="1.0" encoding="utf-8"?>
<a:theme xmlns:a="http://schemas.openxmlformats.org/drawingml/2006/main" name="IC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ICE-Template</Template>
  <TotalTime>7139</TotalTime>
  <Words>379</Words>
  <Application>Microsoft Office PowerPoint</Application>
  <PresentationFormat>화면 슬라이드 쇼(4:3)</PresentationFormat>
  <Paragraphs>62</Paragraphs>
  <Slides>5</Slides>
  <Notes>4</Notes>
  <HiddenSlides>0</HiddenSlides>
  <MMClips>0</MMClips>
  <ScaleCrop>false</ScaleCrop>
  <HeadingPairs>
    <vt:vector size="6" baseType="variant">
      <vt:variant>
        <vt:lpstr>사용한 글꼴</vt:lpstr>
      </vt:variant>
      <vt:variant>
        <vt:i4>10</vt:i4>
      </vt:variant>
      <vt:variant>
        <vt:lpstr>테마</vt:lpstr>
      </vt:variant>
      <vt:variant>
        <vt:i4>2</vt:i4>
      </vt:variant>
      <vt:variant>
        <vt:lpstr>슬라이드 제목</vt:lpstr>
      </vt:variant>
      <vt:variant>
        <vt:i4>5</vt:i4>
      </vt:variant>
    </vt:vector>
  </HeadingPairs>
  <TitlesOfParts>
    <vt:vector size="17" baseType="lpstr">
      <vt:lpstr>ＭＳ Ｐゴシック</vt:lpstr>
      <vt:lpstr>맑은 고딕</vt:lpstr>
      <vt:lpstr>Arial</vt:lpstr>
      <vt:lpstr>Calibri</vt:lpstr>
      <vt:lpstr>Cambria</vt:lpstr>
      <vt:lpstr>Comic Sans MS</vt:lpstr>
      <vt:lpstr>Gill Sans MT</vt:lpstr>
      <vt:lpstr>Tahoma</vt:lpstr>
      <vt:lpstr>Times New Roman</vt:lpstr>
      <vt:lpstr>Wingdings</vt:lpstr>
      <vt:lpstr>ICE-Template</vt:lpstr>
      <vt:lpstr>12_Default Design</vt:lpstr>
      <vt:lpstr>PowerPoint 프레젠테이션</vt:lpstr>
      <vt:lpstr>PowerPoint 프레젠테이션</vt:lpstr>
      <vt:lpstr>PowerPoint 프레젠테이션</vt:lpstr>
      <vt:lpstr>PowerPoint 프레젠테이션</vt:lpstr>
      <vt:lpstr>PowerPoint 프레젠테이션</vt:lpstr>
    </vt:vector>
  </TitlesOfParts>
  <Company>jones and bartlett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theresad</dc:creator>
  <cp:lastModifiedBy>JIWON YOO</cp:lastModifiedBy>
  <cp:revision>278</cp:revision>
  <dcterms:created xsi:type="dcterms:W3CDTF">2001-11-27T19:47:45Z</dcterms:created>
  <dcterms:modified xsi:type="dcterms:W3CDTF">2025-09-04T06:29:51Z</dcterms:modified>
</cp:coreProperties>
</file>