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f9b50cf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7f9b50cf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fabecf3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7fabecf3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fabecf32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fabecf3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fabecf32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fabecf3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fabecf3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fabecf3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fabecf32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fabecf3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fd87368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fd87368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fabecf3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fabecf3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7fd87368e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7fd87368e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7f9b50cf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7f9b50cf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f49c49a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f49c49a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7fe314ee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7fe314ee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fb0c83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7fb0c83e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7fb0c83e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7fb0c83e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7fb0c83e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7fb0c83e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8011c2a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8011c2a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8011c2adc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8011c2adc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7fa4d3ca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7fa4d3c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fa4d3ca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fa4d3ca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7f9b50cf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f9b50cf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f9b50cf3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f9b50cf3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f9b50cf3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f9b50cf3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f9b50cf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f9b50cf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fb0c83e3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fb0c83e3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Computer Networks</a:t>
            </a:r>
            <a:endParaRPr/>
          </a:p>
          <a:p>
            <a:pPr indent="0" lvl="0" marL="0" rtl="0" algn="ctr">
              <a:spcBef>
                <a:spcPts val="0"/>
              </a:spcBef>
              <a:spcAft>
                <a:spcPts val="0"/>
              </a:spcAft>
              <a:buNone/>
            </a:pPr>
            <a:r>
              <a:rPr lang="en"/>
              <a:t>Group Activity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Kamarul Ridwan Bin Abdul Rahim, Malikireddy Harshavardhan Reddy, 강민주, 권서진, 김건, 김주민, 박형근, 이건, 정시현</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1428175" y="152400"/>
            <a:ext cx="6287641"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09800"/>
            <a:ext cx="8520600" cy="572700"/>
          </a:xfrm>
          <a:prstGeom prst="rect">
            <a:avLst/>
          </a:prstGeom>
        </p:spPr>
        <p:txBody>
          <a:bodyPr anchorCtr="0" anchor="t" bIns="91425" lIns="91425" spcFirstLastPara="1" rIns="91425" wrap="square" tIns="91425">
            <a:normAutofit fontScale="90000"/>
          </a:bodyPr>
          <a:lstStyle/>
          <a:p>
            <a:pPr indent="-365760" lvl="0" marL="457200" rtl="0" algn="l">
              <a:lnSpc>
                <a:spcPct val="115000"/>
              </a:lnSpc>
              <a:spcBef>
                <a:spcPts val="600"/>
              </a:spcBef>
              <a:spcAft>
                <a:spcPts val="0"/>
              </a:spcAft>
              <a:buSzPct val="100000"/>
              <a:buAutoNum type="alphaUcPeriod"/>
            </a:pPr>
            <a:r>
              <a:rPr lang="en" sz="2400"/>
              <a:t>Explain the Domain Name System (DNS).</a:t>
            </a:r>
            <a:endParaRPr sz="2400"/>
          </a:p>
          <a:p>
            <a:pPr indent="0" lvl="0" marL="0" rtl="0" algn="l">
              <a:spcBef>
                <a:spcPts val="0"/>
              </a:spcBef>
              <a:spcAft>
                <a:spcPts val="0"/>
              </a:spcAft>
              <a:buClr>
                <a:schemeClr val="dk1"/>
              </a:buClr>
              <a:buSzPct val="55000"/>
              <a:buFont typeface="Arial"/>
              <a:buNone/>
            </a:pPr>
            <a:r>
              <a:t/>
            </a:r>
            <a:endParaRPr sz="2000"/>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An application-layer protocol featuring d</a:t>
            </a:r>
            <a:r>
              <a:rPr lang="en">
                <a:solidFill>
                  <a:schemeClr val="dk1"/>
                </a:solidFill>
              </a:rPr>
              <a:t>istributed database implemented in hierarchy of many name servers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Core function: Name resolution (= address &amp; name translation)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Services:</a:t>
            </a:r>
            <a:endParaRPr>
              <a:solidFill>
                <a:schemeClr val="dk1"/>
              </a:solidFill>
            </a:endParaRPr>
          </a:p>
        </p:txBody>
      </p:sp>
      <p:sp>
        <p:nvSpPr>
          <p:cNvPr id="117" name="Google Shape;117;p23"/>
          <p:cNvSpPr/>
          <p:nvPr/>
        </p:nvSpPr>
        <p:spPr>
          <a:xfrm>
            <a:off x="507300" y="2571750"/>
            <a:ext cx="1773300" cy="381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Translation</a:t>
            </a:r>
            <a:endParaRPr/>
          </a:p>
        </p:txBody>
      </p:sp>
      <p:sp>
        <p:nvSpPr>
          <p:cNvPr id="118" name="Google Shape;118;p23"/>
          <p:cNvSpPr/>
          <p:nvPr/>
        </p:nvSpPr>
        <p:spPr>
          <a:xfrm>
            <a:off x="206025" y="3210575"/>
            <a:ext cx="1467900" cy="381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www.meow.kr</a:t>
            </a:r>
            <a:endParaRPr/>
          </a:p>
        </p:txBody>
      </p:sp>
      <p:cxnSp>
        <p:nvCxnSpPr>
          <p:cNvPr id="119" name="Google Shape;119;p23"/>
          <p:cNvCxnSpPr>
            <a:stCxn id="118" idx="2"/>
          </p:cNvCxnSpPr>
          <p:nvPr/>
        </p:nvCxnSpPr>
        <p:spPr>
          <a:xfrm>
            <a:off x="939975" y="3591575"/>
            <a:ext cx="330600" cy="6171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23"/>
          <p:cNvSpPr/>
          <p:nvPr/>
        </p:nvSpPr>
        <p:spPr>
          <a:xfrm>
            <a:off x="569800" y="4208675"/>
            <a:ext cx="1467900" cy="38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xxx.xxx.xxx.xxx</a:t>
            </a:r>
            <a:endParaRPr/>
          </a:p>
        </p:txBody>
      </p:sp>
      <p:sp>
        <p:nvSpPr>
          <p:cNvPr id="121" name="Google Shape;121;p23"/>
          <p:cNvSpPr/>
          <p:nvPr/>
        </p:nvSpPr>
        <p:spPr>
          <a:xfrm>
            <a:off x="2609050" y="2571750"/>
            <a:ext cx="1773300" cy="381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a:t>
            </a:r>
            <a:r>
              <a:rPr lang="en"/>
              <a:t>Aliasing</a:t>
            </a:r>
            <a:endParaRPr/>
          </a:p>
        </p:txBody>
      </p:sp>
      <p:sp>
        <p:nvSpPr>
          <p:cNvPr id="122" name="Google Shape;122;p23"/>
          <p:cNvSpPr/>
          <p:nvPr/>
        </p:nvSpPr>
        <p:spPr>
          <a:xfrm>
            <a:off x="4710800" y="2571750"/>
            <a:ext cx="1773300" cy="381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Mail Aliasing</a:t>
            </a:r>
            <a:endParaRPr/>
          </a:p>
        </p:txBody>
      </p:sp>
      <p:sp>
        <p:nvSpPr>
          <p:cNvPr id="123" name="Google Shape;123;p23"/>
          <p:cNvSpPr/>
          <p:nvPr/>
        </p:nvSpPr>
        <p:spPr>
          <a:xfrm>
            <a:off x="6789075" y="2571750"/>
            <a:ext cx="1773300" cy="381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Load Distribution</a:t>
            </a:r>
            <a:endParaRPr/>
          </a:p>
        </p:txBody>
      </p:sp>
      <p:sp>
        <p:nvSpPr>
          <p:cNvPr id="124" name="Google Shape;124;p23"/>
          <p:cNvSpPr/>
          <p:nvPr/>
        </p:nvSpPr>
        <p:spPr>
          <a:xfrm>
            <a:off x="2761750" y="3210575"/>
            <a:ext cx="1467900" cy="381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www.meow.kr</a:t>
            </a:r>
            <a:endParaRPr/>
          </a:p>
        </p:txBody>
      </p:sp>
      <p:sp>
        <p:nvSpPr>
          <p:cNvPr id="125" name="Google Shape;125;p23"/>
          <p:cNvSpPr/>
          <p:nvPr/>
        </p:nvSpPr>
        <p:spPr>
          <a:xfrm>
            <a:off x="2761750" y="4008600"/>
            <a:ext cx="1467900" cy="381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meow.kr</a:t>
            </a:r>
            <a:endParaRPr/>
          </a:p>
        </p:txBody>
      </p:sp>
      <p:sp>
        <p:nvSpPr>
          <p:cNvPr id="126" name="Google Shape;126;p23"/>
          <p:cNvSpPr/>
          <p:nvPr/>
        </p:nvSpPr>
        <p:spPr>
          <a:xfrm>
            <a:off x="3143350" y="3043175"/>
            <a:ext cx="704700" cy="715800"/>
          </a:xfrm>
          <a:prstGeom prst="donut">
            <a:avLst>
              <a:gd fmla="val 728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3"/>
          <p:cNvSpPr/>
          <p:nvPr/>
        </p:nvSpPr>
        <p:spPr>
          <a:xfrm>
            <a:off x="3143350" y="3849400"/>
            <a:ext cx="704700" cy="715800"/>
          </a:xfrm>
          <a:prstGeom prst="donut">
            <a:avLst>
              <a:gd fmla="val 728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3"/>
          <p:cNvSpPr txBox="1"/>
          <p:nvPr/>
        </p:nvSpPr>
        <p:spPr>
          <a:xfrm>
            <a:off x="2761750" y="4506775"/>
            <a:ext cx="1773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Allowing alternative names that are not canonical</a:t>
            </a:r>
            <a:endParaRPr sz="1200">
              <a:solidFill>
                <a:schemeClr val="dk1"/>
              </a:solidFill>
            </a:endParaRPr>
          </a:p>
        </p:txBody>
      </p:sp>
      <p:sp>
        <p:nvSpPr>
          <p:cNvPr id="129" name="Google Shape;129;p23"/>
          <p:cNvSpPr txBox="1"/>
          <p:nvPr/>
        </p:nvSpPr>
        <p:spPr>
          <a:xfrm>
            <a:off x="4758200" y="3043175"/>
            <a:ext cx="17259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Mapping domain name to the server handling its email, allowing sending an email without knowing the exact name of mail server</a:t>
            </a:r>
            <a:endParaRPr>
              <a:solidFill>
                <a:schemeClr val="dk1"/>
              </a:solidFill>
            </a:endParaRPr>
          </a:p>
        </p:txBody>
      </p:sp>
      <p:sp>
        <p:nvSpPr>
          <p:cNvPr id="130" name="Google Shape;130;p23"/>
          <p:cNvSpPr/>
          <p:nvPr/>
        </p:nvSpPr>
        <p:spPr>
          <a:xfrm>
            <a:off x="6941775" y="3210575"/>
            <a:ext cx="1467900" cy="381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www.meow.kr</a:t>
            </a:r>
            <a:endParaRPr/>
          </a:p>
        </p:txBody>
      </p:sp>
      <p:sp>
        <p:nvSpPr>
          <p:cNvPr id="131" name="Google Shape;131;p23"/>
          <p:cNvSpPr/>
          <p:nvPr/>
        </p:nvSpPr>
        <p:spPr>
          <a:xfrm>
            <a:off x="6607413" y="3745475"/>
            <a:ext cx="1163100" cy="309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xxx.xxx.xxx.xxx</a:t>
            </a:r>
            <a:endParaRPr sz="1000"/>
          </a:p>
        </p:txBody>
      </p:sp>
      <p:sp>
        <p:nvSpPr>
          <p:cNvPr id="132" name="Google Shape;132;p23"/>
          <p:cNvSpPr/>
          <p:nvPr/>
        </p:nvSpPr>
        <p:spPr>
          <a:xfrm>
            <a:off x="7770525" y="3745475"/>
            <a:ext cx="1163100" cy="309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xxx.xxx.xxx.xxx</a:t>
            </a:r>
            <a:endParaRPr sz="1000"/>
          </a:p>
        </p:txBody>
      </p:sp>
      <p:sp>
        <p:nvSpPr>
          <p:cNvPr id="133" name="Google Shape;133;p23"/>
          <p:cNvSpPr/>
          <p:nvPr/>
        </p:nvSpPr>
        <p:spPr>
          <a:xfrm>
            <a:off x="7176125" y="4052650"/>
            <a:ext cx="1163100" cy="309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xxx.xxx.xxx.xxx</a:t>
            </a:r>
            <a:endParaRPr sz="1000"/>
          </a:p>
        </p:txBody>
      </p:sp>
      <p:sp>
        <p:nvSpPr>
          <p:cNvPr id="134" name="Google Shape;134;p23"/>
          <p:cNvSpPr txBox="1"/>
          <p:nvPr/>
        </p:nvSpPr>
        <p:spPr>
          <a:xfrm>
            <a:off x="6871025" y="4389600"/>
            <a:ext cx="1773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Providing multiple IP addresses to a single domain name</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65760" lvl="0" marL="457200" rtl="0" algn="l">
              <a:lnSpc>
                <a:spcPct val="115000"/>
              </a:lnSpc>
              <a:spcBef>
                <a:spcPts val="600"/>
              </a:spcBef>
              <a:spcAft>
                <a:spcPts val="0"/>
              </a:spcAft>
              <a:buSzPct val="100000"/>
              <a:buAutoNum type="alphaUcPeriod"/>
            </a:pPr>
            <a:r>
              <a:rPr lang="en" sz="2400"/>
              <a:t>Explain the Domain Name System (DNS).</a:t>
            </a:r>
            <a:endParaRPr sz="2400"/>
          </a:p>
          <a:p>
            <a:pPr indent="0" lvl="0" marL="0" rtl="0" algn="l">
              <a:spcBef>
                <a:spcPts val="0"/>
              </a:spcBef>
              <a:spcAft>
                <a:spcPts val="0"/>
              </a:spcAft>
              <a:buNone/>
            </a:pPr>
            <a:r>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Why No Centralized System?</a:t>
            </a:r>
            <a:endParaRPr b="1">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Single Point of Failure: If the central server fails, the Internet will fail as well.</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Traffic Volume: A single centralized system will not be able to deal with all queries, considering just Comcast DNS handles 600 billion queries.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Distant Centralized Database: Delays to people living distant from the database.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Maintenance</a:t>
            </a:r>
            <a:r>
              <a:rPr lang="en">
                <a:solidFill>
                  <a:schemeClr val="dk1"/>
                </a:solidFill>
              </a:rPr>
              <a:t>: It is realistically hard to maintain one enormous centralized system.</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151450"/>
            <a:ext cx="8520600" cy="572700"/>
          </a:xfrm>
          <a:prstGeom prst="rect">
            <a:avLst/>
          </a:prstGeom>
        </p:spPr>
        <p:txBody>
          <a:bodyPr anchorCtr="0" anchor="t" bIns="91425" lIns="91425" spcFirstLastPara="1" rIns="91425" wrap="square" tIns="91425">
            <a:normAutofit fontScale="90000"/>
          </a:bodyPr>
          <a:lstStyle/>
          <a:p>
            <a:pPr indent="-12700" lvl="0" marL="12700" rtl="0" algn="l">
              <a:lnSpc>
                <a:spcPct val="115000"/>
              </a:lnSpc>
              <a:spcBef>
                <a:spcPts val="600"/>
              </a:spcBef>
              <a:spcAft>
                <a:spcPts val="0"/>
              </a:spcAft>
              <a:buClr>
                <a:schemeClr val="dk1"/>
              </a:buClr>
              <a:buSzPct val="45833"/>
              <a:buFont typeface="Arial"/>
              <a:buNone/>
            </a:pPr>
            <a:r>
              <a:rPr lang="en" sz="2400"/>
              <a:t>B. Explain the three classes of DNS servers, i.e., Root, TLD, and Authoritative DNS Servers.</a:t>
            </a:r>
            <a:endParaRPr sz="2400"/>
          </a:p>
          <a:p>
            <a:pPr indent="0" lvl="0" marL="0" rtl="0" algn="l">
              <a:spcBef>
                <a:spcPts val="0"/>
              </a:spcBef>
              <a:spcAft>
                <a:spcPts val="0"/>
              </a:spcAft>
              <a:buNone/>
            </a:pPr>
            <a:r>
              <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DNS: Hierarchical just like the picture below</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Root(Top) - TLD(Middle) - Authoritative(Bottom)</a:t>
            </a:r>
            <a:endParaRPr>
              <a:solidFill>
                <a:schemeClr val="dk1"/>
              </a:solidFill>
            </a:endParaRPr>
          </a:p>
        </p:txBody>
      </p:sp>
      <p:pic>
        <p:nvPicPr>
          <p:cNvPr id="147" name="Google Shape;147;p25"/>
          <p:cNvPicPr preferRelativeResize="0"/>
          <p:nvPr/>
        </p:nvPicPr>
        <p:blipFill>
          <a:blip r:embed="rId3">
            <a:alphaModFix/>
          </a:blip>
          <a:stretch>
            <a:fillRect/>
          </a:stretch>
        </p:blipFill>
        <p:spPr>
          <a:xfrm>
            <a:off x="311700" y="2395450"/>
            <a:ext cx="8707151" cy="217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257125"/>
            <a:ext cx="8520600" cy="572700"/>
          </a:xfrm>
          <a:prstGeom prst="rect">
            <a:avLst/>
          </a:prstGeom>
        </p:spPr>
        <p:txBody>
          <a:bodyPr anchorCtr="0" anchor="t" bIns="91425" lIns="91425" spcFirstLastPara="1" rIns="91425" wrap="square" tIns="91425">
            <a:normAutofit fontScale="90000"/>
          </a:bodyPr>
          <a:lstStyle/>
          <a:p>
            <a:pPr indent="-12700" lvl="0" marL="12700" rtl="0" algn="l">
              <a:lnSpc>
                <a:spcPct val="115000"/>
              </a:lnSpc>
              <a:spcBef>
                <a:spcPts val="600"/>
              </a:spcBef>
              <a:spcAft>
                <a:spcPts val="0"/>
              </a:spcAft>
              <a:buClr>
                <a:schemeClr val="dk1"/>
              </a:buClr>
              <a:buSzPct val="45833"/>
              <a:buFont typeface="Arial"/>
              <a:buNone/>
            </a:pPr>
            <a:r>
              <a:rPr lang="en" sz="2400"/>
              <a:t>B. </a:t>
            </a:r>
            <a:r>
              <a:rPr lang="en" sz="2400"/>
              <a:t>Explain the three classes of DNS servers, i.e., Root, TLD, and Authoritative DNS Servers.</a:t>
            </a:r>
            <a:endParaRPr sz="2400"/>
          </a:p>
          <a:p>
            <a:pPr indent="0" lvl="0" marL="0" rtl="0" algn="l">
              <a:spcBef>
                <a:spcPts val="0"/>
              </a:spcBef>
              <a:spcAft>
                <a:spcPts val="0"/>
              </a:spcAft>
              <a:buNone/>
            </a:pPr>
            <a:r>
              <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Root Server :</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Contact-of-last-resort by name servers which cannot resolve a name.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local DNS name servers do not know IP address for a name, it asks a root server first.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Starting point of name resolution – So important, without it the Internet will not function.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Security provided by DNSSEC, Managed by ICANN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TLD Server:</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Responsible for top-level domains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Example: .com, .org, .net, .edu, .aero, .jobs, .museums, and country domains such as .cn, .kr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It knows the location of all Authoritative DNS servers corresponding to the domain.</a:t>
            </a:r>
            <a:endParaRPr>
              <a:solidFill>
                <a:schemeClr val="dk1"/>
              </a:solidFill>
            </a:endParaRPr>
          </a:p>
        </p:txBody>
      </p:sp>
      <p:sp>
        <p:nvSpPr>
          <p:cNvPr id="159" name="Google Shape;159;p27"/>
          <p:cNvSpPr txBox="1"/>
          <p:nvPr>
            <p:ph type="title"/>
          </p:nvPr>
        </p:nvSpPr>
        <p:spPr>
          <a:xfrm>
            <a:off x="311700" y="163175"/>
            <a:ext cx="8520600" cy="572700"/>
          </a:xfrm>
          <a:prstGeom prst="rect">
            <a:avLst/>
          </a:prstGeom>
        </p:spPr>
        <p:txBody>
          <a:bodyPr anchorCtr="0" anchor="t" bIns="91425" lIns="91425" spcFirstLastPara="1" rIns="91425" wrap="square" tIns="91425">
            <a:normAutofit fontScale="90000"/>
          </a:bodyPr>
          <a:lstStyle/>
          <a:p>
            <a:pPr indent="-12700" lvl="0" marL="12700" rtl="0" algn="l">
              <a:lnSpc>
                <a:spcPct val="115000"/>
              </a:lnSpc>
              <a:spcBef>
                <a:spcPts val="600"/>
              </a:spcBef>
              <a:spcAft>
                <a:spcPts val="0"/>
              </a:spcAft>
              <a:buNone/>
            </a:pPr>
            <a:r>
              <a:rPr lang="en" sz="2400"/>
              <a:t>B. Explain the three classes of DNS servers, i.e., Root, TLD, and Authoritative DNS Servers.</a:t>
            </a:r>
            <a:endParaRPr sz="2400"/>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n">
                <a:solidFill>
                  <a:schemeClr val="dk1"/>
                </a:solidFill>
              </a:rPr>
              <a:t>Authoritative DNS servers</a:t>
            </a:r>
            <a:r>
              <a:rPr b="1" lang="en">
                <a:solidFill>
                  <a:schemeClr val="dk1"/>
                </a:solidFill>
              </a:rPr>
              <a:t>:</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Organization's own DNS server(s)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Provide authoritative hostname to IP mappings for organization’s named hosts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Can be maintained by organization(e.g. SKKU) or service provider(e.g. LG U+)</a:t>
            </a:r>
            <a:endParaRPr b="1">
              <a:solidFill>
                <a:schemeClr val="dk1"/>
              </a:solidFill>
            </a:endParaRPr>
          </a:p>
        </p:txBody>
      </p:sp>
      <p:sp>
        <p:nvSpPr>
          <p:cNvPr id="165" name="Google Shape;165;p28"/>
          <p:cNvSpPr txBox="1"/>
          <p:nvPr>
            <p:ph type="title"/>
          </p:nvPr>
        </p:nvSpPr>
        <p:spPr>
          <a:xfrm>
            <a:off x="311700" y="163175"/>
            <a:ext cx="8520600" cy="572700"/>
          </a:xfrm>
          <a:prstGeom prst="rect">
            <a:avLst/>
          </a:prstGeom>
        </p:spPr>
        <p:txBody>
          <a:bodyPr anchorCtr="0" anchor="t" bIns="91425" lIns="91425" spcFirstLastPara="1" rIns="91425" wrap="square" tIns="91425">
            <a:normAutofit fontScale="90000"/>
          </a:bodyPr>
          <a:lstStyle/>
          <a:p>
            <a:pPr indent="-12700" lvl="0" marL="12700" rtl="0" algn="l">
              <a:lnSpc>
                <a:spcPct val="115000"/>
              </a:lnSpc>
              <a:spcBef>
                <a:spcPts val="600"/>
              </a:spcBef>
              <a:spcAft>
                <a:spcPts val="0"/>
              </a:spcAft>
              <a:buNone/>
            </a:pPr>
            <a:r>
              <a:rPr lang="en" sz="2400"/>
              <a:t>B. Explain the three classes of DNS servers, i.e., Root, TLD, and Authoritative DNS Servers.</a:t>
            </a:r>
            <a:endParaRPr sz="2400"/>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139700"/>
            <a:ext cx="8520600" cy="572700"/>
          </a:xfrm>
          <a:prstGeom prst="rect">
            <a:avLst/>
          </a:prstGeom>
        </p:spPr>
        <p:txBody>
          <a:bodyPr anchorCtr="0" anchor="t" bIns="91425" lIns="91425" spcFirstLastPara="1" rIns="91425" wrap="square" tIns="91425">
            <a:normAutofit fontScale="90000"/>
          </a:bodyPr>
          <a:lstStyle/>
          <a:p>
            <a:pPr indent="-12700" lvl="0" marL="12700" rtl="0" algn="l">
              <a:lnSpc>
                <a:spcPct val="115000"/>
              </a:lnSpc>
              <a:spcBef>
                <a:spcPts val="600"/>
              </a:spcBef>
              <a:spcAft>
                <a:spcPts val="0"/>
              </a:spcAft>
              <a:buClr>
                <a:schemeClr val="dk1"/>
              </a:buClr>
              <a:buSzPct val="45833"/>
              <a:buFont typeface="Arial"/>
              <a:buNone/>
            </a:pPr>
            <a:r>
              <a:rPr lang="en" sz="2400"/>
              <a:t>C. Explain two DNS name resolutions such as iterative resolution and recursive resolution in detail. </a:t>
            </a:r>
            <a:endParaRPr sz="2400"/>
          </a:p>
          <a:p>
            <a:pPr indent="0" lvl="0" marL="0" rtl="0" algn="l">
              <a:spcBef>
                <a:spcPts val="0"/>
              </a:spcBef>
              <a:spcAft>
                <a:spcPts val="0"/>
              </a:spcAft>
              <a:buNone/>
            </a:pPr>
            <a:r>
              <a:t/>
            </a:r>
            <a:endParaRPr/>
          </a:p>
        </p:txBody>
      </p:sp>
      <p:sp>
        <p:nvSpPr>
          <p:cNvPr id="171" name="Google Shape;171;p29"/>
          <p:cNvSpPr txBox="1"/>
          <p:nvPr>
            <p:ph idx="1" type="body"/>
          </p:nvPr>
        </p:nvSpPr>
        <p:spPr>
          <a:xfrm>
            <a:off x="311700" y="1152475"/>
            <a:ext cx="5370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rPr>
              <a:t>Iterative resolution</a:t>
            </a:r>
            <a:endParaRPr b="1">
              <a:solidFill>
                <a:schemeClr val="dk1"/>
              </a:solidFill>
            </a:endParaRPr>
          </a:p>
          <a:p>
            <a:pPr indent="0" lvl="0" marL="0" rtl="0" algn="l">
              <a:spcBef>
                <a:spcPts val="1200"/>
              </a:spcBef>
              <a:spcAft>
                <a:spcPts val="0"/>
              </a:spcAft>
              <a:buNone/>
            </a:pPr>
            <a:r>
              <a:rPr lang="en"/>
              <a:t>When the DNS client(Requesting host) asks the DNS server for the IP address of a domain, and if the DNS server does not know the answer,</a:t>
            </a:r>
            <a:endParaRPr/>
          </a:p>
          <a:p>
            <a:pPr indent="0" lvl="0" marL="0" rtl="0" algn="l">
              <a:spcBef>
                <a:spcPts val="1200"/>
              </a:spcBef>
              <a:spcAft>
                <a:spcPts val="0"/>
              </a:spcAft>
              <a:buNone/>
            </a:pPr>
            <a:r>
              <a:rPr lang="en"/>
              <a:t>it replies the address of another DNS server which is closer to the authoritative server for that domain.</a:t>
            </a:r>
            <a:endParaRPr/>
          </a:p>
          <a:p>
            <a:pPr indent="0" lvl="0" marL="0" rtl="0" algn="l">
              <a:spcBef>
                <a:spcPts val="1200"/>
              </a:spcBef>
              <a:spcAft>
                <a:spcPts val="0"/>
              </a:spcAft>
              <a:buNone/>
            </a:pPr>
            <a:r>
              <a:rPr lang="en"/>
              <a:t>Then the client queries the next DNS server given the referral.</a:t>
            </a:r>
            <a:endParaRPr/>
          </a:p>
          <a:p>
            <a:pPr indent="0" lvl="0" marL="0" rtl="0" algn="l">
              <a:spcBef>
                <a:spcPts val="1200"/>
              </a:spcBef>
              <a:spcAft>
                <a:spcPts val="1200"/>
              </a:spcAft>
              <a:buNone/>
            </a:pPr>
            <a:r>
              <a:rPr lang="en"/>
              <a:t>This process continues until the </a:t>
            </a:r>
            <a:r>
              <a:rPr lang="en"/>
              <a:t>client</a:t>
            </a:r>
            <a:r>
              <a:rPr lang="en"/>
              <a:t> eventually receives the final IP address.</a:t>
            </a:r>
            <a:endParaRPr/>
          </a:p>
        </p:txBody>
      </p:sp>
      <p:pic>
        <p:nvPicPr>
          <p:cNvPr id="172" name="Google Shape;172;p29" title="스크린샷 2025-09-17 오전 1.32.49.png"/>
          <p:cNvPicPr preferRelativeResize="0"/>
          <p:nvPr/>
        </p:nvPicPr>
        <p:blipFill>
          <a:blip r:embed="rId3">
            <a:alphaModFix/>
          </a:blip>
          <a:stretch>
            <a:fillRect/>
          </a:stretch>
        </p:blipFill>
        <p:spPr>
          <a:xfrm>
            <a:off x="5681797" y="1152475"/>
            <a:ext cx="3150500" cy="377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139700"/>
            <a:ext cx="8520600" cy="572700"/>
          </a:xfrm>
          <a:prstGeom prst="rect">
            <a:avLst/>
          </a:prstGeom>
        </p:spPr>
        <p:txBody>
          <a:bodyPr anchorCtr="0" anchor="t" bIns="91425" lIns="91425" spcFirstLastPara="1" rIns="91425" wrap="square" tIns="91425">
            <a:normAutofit fontScale="90000"/>
          </a:bodyPr>
          <a:lstStyle/>
          <a:p>
            <a:pPr indent="-12700" lvl="0" marL="12700" rtl="0" algn="l">
              <a:lnSpc>
                <a:spcPct val="115000"/>
              </a:lnSpc>
              <a:spcBef>
                <a:spcPts val="600"/>
              </a:spcBef>
              <a:spcAft>
                <a:spcPts val="0"/>
              </a:spcAft>
              <a:buClr>
                <a:schemeClr val="dk1"/>
              </a:buClr>
              <a:buSzPct val="45833"/>
              <a:buFont typeface="Arial"/>
              <a:buNone/>
            </a:pPr>
            <a:r>
              <a:rPr lang="en" sz="2400"/>
              <a:t>C. Explain two DNS name resolutions such as iterative resolution and recursive resolution in detail. </a:t>
            </a:r>
            <a:endParaRPr sz="2400"/>
          </a:p>
          <a:p>
            <a:pPr indent="0" lvl="0" marL="0" rtl="0" algn="l">
              <a:spcBef>
                <a:spcPts val="0"/>
              </a:spcBef>
              <a:spcAft>
                <a:spcPts val="0"/>
              </a:spcAft>
              <a:buNone/>
            </a:pPr>
            <a:r>
              <a:t/>
            </a:r>
            <a:endParaRPr/>
          </a:p>
        </p:txBody>
      </p:sp>
      <p:sp>
        <p:nvSpPr>
          <p:cNvPr id="178" name="Google Shape;178;p30"/>
          <p:cNvSpPr txBox="1"/>
          <p:nvPr>
            <p:ph idx="1" type="body"/>
          </p:nvPr>
        </p:nvSpPr>
        <p:spPr>
          <a:xfrm>
            <a:off x="311700" y="1152475"/>
            <a:ext cx="53700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Recursive resolution</a:t>
            </a:r>
            <a:endParaRPr b="1">
              <a:solidFill>
                <a:schemeClr val="dk1"/>
              </a:solidFill>
            </a:endParaRPr>
          </a:p>
          <a:p>
            <a:pPr indent="0" lvl="0" marL="0" rtl="0" algn="l">
              <a:spcBef>
                <a:spcPts val="1200"/>
              </a:spcBef>
              <a:spcAft>
                <a:spcPts val="0"/>
              </a:spcAft>
              <a:buNone/>
            </a:pPr>
            <a:r>
              <a:rPr lang="en"/>
              <a:t>When the DNS client(Requesting host) asks the DNS server for the IP address of a domain, this DNS server then takes the full responsibility.</a:t>
            </a:r>
            <a:endParaRPr/>
          </a:p>
          <a:p>
            <a:pPr indent="0" lvl="0" marL="0" rtl="0" algn="l">
              <a:spcBef>
                <a:spcPts val="1200"/>
              </a:spcBef>
              <a:spcAft>
                <a:spcPts val="0"/>
              </a:spcAft>
              <a:buNone/>
            </a:pPr>
            <a:r>
              <a:rPr lang="en"/>
              <a:t>It contacts </a:t>
            </a:r>
            <a:r>
              <a:rPr lang="en"/>
              <a:t>other DNS server step by step like root -&gt; TLD -&gt; authoritative server until it finds the answer. </a:t>
            </a:r>
            <a:endParaRPr/>
          </a:p>
          <a:p>
            <a:pPr indent="0" lvl="0" marL="0" rtl="0" algn="l">
              <a:spcBef>
                <a:spcPts val="1200"/>
              </a:spcBef>
              <a:spcAft>
                <a:spcPts val="1200"/>
              </a:spcAft>
              <a:buNone/>
            </a:pPr>
            <a:r>
              <a:rPr lang="en"/>
              <a:t>Once found, the server returns the final IP address to the client.</a:t>
            </a:r>
            <a:endParaRPr/>
          </a:p>
        </p:txBody>
      </p:sp>
      <p:pic>
        <p:nvPicPr>
          <p:cNvPr id="179" name="Google Shape;179;p30"/>
          <p:cNvPicPr preferRelativeResize="0"/>
          <p:nvPr/>
        </p:nvPicPr>
        <p:blipFill>
          <a:blip r:embed="rId3">
            <a:alphaModFix/>
          </a:blip>
          <a:stretch>
            <a:fillRect/>
          </a:stretch>
        </p:blipFill>
        <p:spPr>
          <a:xfrm>
            <a:off x="5681700" y="924325"/>
            <a:ext cx="3152391" cy="412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1348100" y="152400"/>
            <a:ext cx="6447797" cy="483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241305" y="0"/>
            <a:ext cx="6661391"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245975" y="13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What does socket mean in computer network programming?</a:t>
            </a:r>
            <a:endParaRPr sz="3200"/>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0" lvl="0" marL="457200" rtl="0" algn="l">
              <a:spcBef>
                <a:spcPts val="1200"/>
              </a:spcBef>
              <a:spcAft>
                <a:spcPts val="0"/>
              </a:spcAft>
              <a:buNone/>
            </a:pPr>
            <a:r>
              <a:rPr lang="en" sz="2000">
                <a:solidFill>
                  <a:schemeClr val="dk1"/>
                </a:solidFill>
              </a:rPr>
              <a:t>A socket is like a door between a program and the network. </a:t>
            </a:r>
            <a:endParaRPr sz="2000">
              <a:solidFill>
                <a:schemeClr val="dk1"/>
              </a:solidFill>
            </a:endParaRPr>
          </a:p>
          <a:p>
            <a:pPr indent="0" lvl="0" marL="457200" rtl="0" algn="l">
              <a:spcBef>
                <a:spcPts val="1200"/>
              </a:spcBef>
              <a:spcAft>
                <a:spcPts val="0"/>
              </a:spcAft>
              <a:buNone/>
            </a:pPr>
            <a:r>
              <a:rPr lang="en" sz="2000">
                <a:solidFill>
                  <a:schemeClr val="dk1"/>
                </a:solidFill>
              </a:rPr>
              <a:t>When a program wants to send or receive data through the Internet, it uses a socket to connect to another program on another computer</a:t>
            </a:r>
            <a:endParaRPr sz="2000">
              <a:solidFill>
                <a:schemeClr val="dk1"/>
              </a:solidFill>
            </a:endParaRPr>
          </a:p>
          <a:p>
            <a:pPr indent="0" lvl="0" marL="457200" rtl="0" algn="l">
              <a:spcBef>
                <a:spcPts val="1200"/>
              </a:spcBef>
              <a:spcAft>
                <a:spcPts val="1200"/>
              </a:spcAft>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13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 Why do computer networks need sockets?</a:t>
            </a:r>
            <a:endParaRPr sz="3200"/>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Definition in computer networks</a:t>
            </a:r>
            <a:endParaRPr sz="20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Door between application process and end-end transport protocol</a:t>
            </a:r>
            <a:endParaRPr sz="19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Essentially, sockets make </a:t>
            </a:r>
            <a:r>
              <a:rPr b="1" lang="en" sz="2000">
                <a:solidFill>
                  <a:schemeClr val="dk1"/>
                </a:solidFill>
              </a:rPr>
              <a:t>communication between programs on different devices possible</a:t>
            </a:r>
            <a:endParaRPr b="1"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Sockets are </a:t>
            </a:r>
            <a:r>
              <a:rPr b="1" lang="en" sz="2000">
                <a:solidFill>
                  <a:schemeClr val="dk1"/>
                </a:solidFill>
              </a:rPr>
              <a:t>essential in data transferring</a:t>
            </a:r>
            <a:r>
              <a:rPr lang="en" sz="2000">
                <a:solidFill>
                  <a:schemeClr val="dk1"/>
                </a:solidFill>
              </a:rPr>
              <a:t> over the Internet.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Without sockets, applications wouldn’t have a standard way to access TCP or UDP services</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13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Explain the types of sockets on the Internet.</a:t>
            </a:r>
            <a:endParaRPr sz="3200"/>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rPr>
              <a:t>UDP Sockets:</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Datagram sockets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No “connection” or handshaking between client &amp; server before sending data</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IP address and port # </a:t>
            </a:r>
            <a:r>
              <a:rPr lang="en" sz="2000">
                <a:solidFill>
                  <a:schemeClr val="dk1"/>
                </a:solidFill>
              </a:rPr>
              <a:t>explicitly</a:t>
            </a:r>
            <a:r>
              <a:rPr lang="en" sz="2000">
                <a:solidFill>
                  <a:schemeClr val="dk1"/>
                </a:solidFill>
              </a:rPr>
              <a:t> attached to each packet</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Fast but unreliable</a:t>
            </a:r>
            <a:endParaRPr sz="2000">
              <a:solidFill>
                <a:schemeClr val="dk1"/>
              </a:solidFill>
            </a:endParaRPr>
          </a:p>
          <a:p>
            <a:pPr indent="-349250" lvl="1" marL="914400" rtl="0" algn="l">
              <a:spcBef>
                <a:spcPts val="0"/>
              </a:spcBef>
              <a:spcAft>
                <a:spcPts val="0"/>
              </a:spcAft>
              <a:buClr>
                <a:schemeClr val="dk1"/>
              </a:buClr>
              <a:buSzPts val="1900"/>
              <a:buChar char="-"/>
            </a:pPr>
            <a:r>
              <a:rPr lang="en" sz="1900">
                <a:solidFill>
                  <a:schemeClr val="dk1"/>
                </a:solidFill>
              </a:rPr>
              <a:t>Data may be lost or arrive out of order</a:t>
            </a:r>
            <a:endParaRPr sz="1900">
              <a:solidFill>
                <a:schemeClr val="dk1"/>
              </a:solidFill>
            </a:endParaRPr>
          </a:p>
          <a:p>
            <a:pPr indent="0" lvl="0" marL="914400" rtl="0" algn="l">
              <a:spcBef>
                <a:spcPts val="1200"/>
              </a:spcBef>
              <a:spcAft>
                <a:spcPts val="1200"/>
              </a:spcAft>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13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 Explain the types of sockets on the Internet.</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rPr>
              <a:t>TCP Sockets:</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Stream sockets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Contact (handshaking) with client and server is required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New socket created by server TCP for every new client</a:t>
            </a:r>
            <a:endParaRPr sz="2000">
              <a:solidFill>
                <a:schemeClr val="dk1"/>
              </a:solidFill>
            </a:endParaRPr>
          </a:p>
          <a:p>
            <a:pPr indent="-355600" lvl="1" marL="1371600" rtl="0" algn="l">
              <a:spcBef>
                <a:spcPts val="0"/>
              </a:spcBef>
              <a:spcAft>
                <a:spcPts val="0"/>
              </a:spcAft>
              <a:buClr>
                <a:schemeClr val="dk1"/>
              </a:buClr>
              <a:buSzPts val="2000"/>
              <a:buChar char="-"/>
            </a:pPr>
            <a:r>
              <a:rPr lang="en" sz="2000">
                <a:solidFill>
                  <a:schemeClr val="dk1"/>
                </a:solidFill>
              </a:rPr>
              <a:t>Allows connection with multiple clients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Reliable, ordered, and error-free data delivery</a:t>
            </a:r>
            <a:endParaRPr sz="20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139700"/>
            <a:ext cx="8520600" cy="10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D.</a:t>
            </a:r>
            <a:r>
              <a:rPr lang="en" sz="1900"/>
              <a:t>Make the description of how the following functions are used in C socket programs(socket, connect, bind, listen, accept)</a:t>
            </a:r>
            <a:endParaRPr sz="1900"/>
          </a:p>
        </p:txBody>
      </p:sp>
      <p:sp>
        <p:nvSpPr>
          <p:cNvPr id="214" name="Google Shape;214;p36"/>
          <p:cNvSpPr txBox="1"/>
          <p:nvPr>
            <p:ph idx="1" type="body"/>
          </p:nvPr>
        </p:nvSpPr>
        <p:spPr>
          <a:xfrm>
            <a:off x="311700" y="1152475"/>
            <a:ext cx="8520600" cy="377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276">
                <a:solidFill>
                  <a:schemeClr val="dk1"/>
                </a:solidFill>
              </a:rPr>
              <a:t>-Socket</a:t>
            </a:r>
            <a:endParaRPr sz="1276">
              <a:solidFill>
                <a:schemeClr val="dk1"/>
              </a:solidFill>
            </a:endParaRPr>
          </a:p>
          <a:p>
            <a:pPr indent="0" lvl="0" marL="0" rtl="0" algn="l">
              <a:lnSpc>
                <a:spcPct val="95000"/>
              </a:lnSpc>
              <a:spcBef>
                <a:spcPts val="1200"/>
              </a:spcBef>
              <a:spcAft>
                <a:spcPts val="0"/>
              </a:spcAft>
              <a:buSzPts val="275"/>
              <a:buNone/>
            </a:pPr>
            <a:r>
              <a:rPr lang="en" sz="1276">
                <a:solidFill>
                  <a:schemeClr val="dk1"/>
                </a:solidFill>
              </a:rPr>
              <a:t>Creates an endpoint for communication and returns a file descriptor.</a:t>
            </a:r>
            <a:endParaRPr sz="1276">
              <a:solidFill>
                <a:schemeClr val="dk1"/>
              </a:solidFill>
            </a:endParaRPr>
          </a:p>
          <a:p>
            <a:pPr indent="0" lvl="0" marL="0" rtl="0" algn="l">
              <a:lnSpc>
                <a:spcPct val="95000"/>
              </a:lnSpc>
              <a:spcBef>
                <a:spcPts val="1200"/>
              </a:spcBef>
              <a:spcAft>
                <a:spcPts val="0"/>
              </a:spcAft>
              <a:buSzPts val="275"/>
              <a:buNone/>
            </a:pPr>
            <a:r>
              <a:rPr lang="en" sz="1276">
                <a:solidFill>
                  <a:schemeClr val="dk1"/>
                </a:solidFill>
              </a:rPr>
              <a:t>Ex) </a:t>
            </a:r>
            <a:r>
              <a:rPr lang="en" sz="1226">
                <a:solidFill>
                  <a:schemeClr val="dk1"/>
                </a:solidFill>
                <a:highlight>
                  <a:srgbClr val="FFFFFF"/>
                </a:highlight>
              </a:rPr>
              <a:t>serverSocket = socket(AF_INET,SOCK_STREAM)</a:t>
            </a:r>
            <a:endParaRPr sz="1226">
              <a:solidFill>
                <a:schemeClr val="dk1"/>
              </a:solidFill>
              <a:highlight>
                <a:srgbClr val="FFFFFF"/>
              </a:highlight>
            </a:endParaRPr>
          </a:p>
          <a:p>
            <a:pPr indent="0" lvl="0" marL="0" rtl="0" algn="l">
              <a:lnSpc>
                <a:spcPct val="95000"/>
              </a:lnSpc>
              <a:spcBef>
                <a:spcPts val="1200"/>
              </a:spcBef>
              <a:spcAft>
                <a:spcPts val="0"/>
              </a:spcAft>
              <a:buSzPts val="275"/>
              <a:buNone/>
            </a:pPr>
            <a:r>
              <a:t/>
            </a:r>
            <a:endParaRPr sz="1226">
              <a:solidFill>
                <a:schemeClr val="dk1"/>
              </a:solidFill>
              <a:highlight>
                <a:srgbClr val="FFFFFF"/>
              </a:highlight>
            </a:endParaRPr>
          </a:p>
          <a:p>
            <a:pPr indent="0" lvl="0" marL="0" rtl="0" algn="l">
              <a:lnSpc>
                <a:spcPct val="95000"/>
              </a:lnSpc>
              <a:spcBef>
                <a:spcPts val="1200"/>
              </a:spcBef>
              <a:spcAft>
                <a:spcPts val="0"/>
              </a:spcAft>
              <a:buSzPts val="275"/>
              <a:buNone/>
            </a:pPr>
            <a:r>
              <a:rPr lang="en" sz="1189">
                <a:solidFill>
                  <a:schemeClr val="dk1"/>
                </a:solidFill>
                <a:highlight>
                  <a:srgbClr val="FFFFFF"/>
                </a:highlight>
              </a:rPr>
              <a:t>-Connect </a:t>
            </a:r>
            <a:endParaRPr sz="1189">
              <a:solidFill>
                <a:schemeClr val="dk1"/>
              </a:solidFill>
              <a:highlight>
                <a:srgbClr val="FFFFFF"/>
              </a:highlight>
            </a:endParaRPr>
          </a:p>
          <a:p>
            <a:pPr indent="0" lvl="0" marL="0" rtl="0" algn="l">
              <a:lnSpc>
                <a:spcPct val="95000"/>
              </a:lnSpc>
              <a:spcBef>
                <a:spcPts val="1200"/>
              </a:spcBef>
              <a:spcAft>
                <a:spcPts val="0"/>
              </a:spcAft>
              <a:buSzPts val="275"/>
              <a:buNone/>
            </a:pPr>
            <a:r>
              <a:rPr lang="en" sz="1189">
                <a:solidFill>
                  <a:schemeClr val="dk1"/>
                </a:solidFill>
                <a:highlight>
                  <a:srgbClr val="FFFFFF"/>
                </a:highlight>
              </a:rPr>
              <a:t>Initiates a connection to a server’s IP and port </a:t>
            </a:r>
            <a:endParaRPr sz="1189">
              <a:solidFill>
                <a:schemeClr val="dk1"/>
              </a:solidFill>
              <a:highlight>
                <a:srgbClr val="FFFFFF"/>
              </a:highlight>
            </a:endParaRPr>
          </a:p>
          <a:p>
            <a:pPr indent="0" lvl="0" marL="0" rtl="0" algn="l">
              <a:lnSpc>
                <a:spcPct val="95000"/>
              </a:lnSpc>
              <a:spcBef>
                <a:spcPts val="1200"/>
              </a:spcBef>
              <a:spcAft>
                <a:spcPts val="0"/>
              </a:spcAft>
              <a:buSzPts val="275"/>
              <a:buNone/>
            </a:pPr>
            <a:r>
              <a:rPr lang="en" sz="1189">
                <a:solidFill>
                  <a:schemeClr val="dk1"/>
                </a:solidFill>
                <a:highlight>
                  <a:srgbClr val="FFFFFF"/>
                </a:highlight>
              </a:rPr>
              <a:t>Ex) </a:t>
            </a:r>
            <a:r>
              <a:rPr lang="en" sz="1226">
                <a:solidFill>
                  <a:schemeClr val="dk1"/>
                </a:solidFill>
                <a:highlight>
                  <a:srgbClr val="FFFFFF"/>
                </a:highlight>
              </a:rPr>
              <a:t>clientSocket.connect((serverName,serverPort))</a:t>
            </a:r>
            <a:endParaRPr sz="1226">
              <a:solidFill>
                <a:schemeClr val="dk1"/>
              </a:solidFill>
              <a:highlight>
                <a:srgbClr val="FFFFFF"/>
              </a:highlight>
            </a:endParaRPr>
          </a:p>
          <a:p>
            <a:pPr indent="0" lvl="0" marL="0" rtl="0" algn="l">
              <a:lnSpc>
                <a:spcPct val="95000"/>
              </a:lnSpc>
              <a:spcBef>
                <a:spcPts val="1200"/>
              </a:spcBef>
              <a:spcAft>
                <a:spcPts val="0"/>
              </a:spcAft>
              <a:buSzPts val="275"/>
              <a:buNone/>
            </a:pPr>
            <a:r>
              <a:t/>
            </a:r>
            <a:endParaRPr sz="1226">
              <a:solidFill>
                <a:schemeClr val="dk1"/>
              </a:solidFill>
              <a:highlight>
                <a:srgbClr val="FFFFFF"/>
              </a:highlight>
            </a:endParaRPr>
          </a:p>
          <a:p>
            <a:pPr indent="0" lvl="0" marL="0" rtl="0" algn="l">
              <a:lnSpc>
                <a:spcPct val="95000"/>
              </a:lnSpc>
              <a:spcBef>
                <a:spcPts val="1200"/>
              </a:spcBef>
              <a:spcAft>
                <a:spcPts val="0"/>
              </a:spcAft>
              <a:buSzPts val="275"/>
              <a:buNone/>
            </a:pPr>
            <a:r>
              <a:rPr lang="en" sz="1276">
                <a:solidFill>
                  <a:schemeClr val="dk1"/>
                </a:solidFill>
              </a:rPr>
              <a:t>-Bind</a:t>
            </a:r>
            <a:endParaRPr sz="1276">
              <a:solidFill>
                <a:schemeClr val="dk1"/>
              </a:solidFill>
            </a:endParaRPr>
          </a:p>
          <a:p>
            <a:pPr indent="0" lvl="0" marL="0" rtl="0" algn="l">
              <a:lnSpc>
                <a:spcPct val="95000"/>
              </a:lnSpc>
              <a:spcBef>
                <a:spcPts val="1200"/>
              </a:spcBef>
              <a:spcAft>
                <a:spcPts val="0"/>
              </a:spcAft>
              <a:buSzPts val="275"/>
              <a:buNone/>
            </a:pPr>
            <a:r>
              <a:rPr lang="en" sz="1276">
                <a:solidFill>
                  <a:schemeClr val="dk1"/>
                </a:solidFill>
              </a:rPr>
              <a:t>Assigns a local IP address and port number to a socket</a:t>
            </a:r>
            <a:endParaRPr sz="1276">
              <a:solidFill>
                <a:schemeClr val="dk1"/>
              </a:solidFill>
            </a:endParaRPr>
          </a:p>
          <a:p>
            <a:pPr indent="0" lvl="0" marL="0" rtl="0" algn="l">
              <a:lnSpc>
                <a:spcPct val="95000"/>
              </a:lnSpc>
              <a:spcBef>
                <a:spcPts val="1200"/>
              </a:spcBef>
              <a:spcAft>
                <a:spcPts val="0"/>
              </a:spcAft>
              <a:buSzPts val="275"/>
              <a:buNone/>
            </a:pPr>
            <a:r>
              <a:rPr lang="en" sz="1276">
                <a:solidFill>
                  <a:schemeClr val="dk1"/>
                </a:solidFill>
              </a:rPr>
              <a:t>Ex) </a:t>
            </a:r>
            <a:r>
              <a:rPr lang="en" sz="1226">
                <a:solidFill>
                  <a:schemeClr val="dk1"/>
                </a:solidFill>
                <a:highlight>
                  <a:srgbClr val="FFFFFF"/>
                </a:highlight>
              </a:rPr>
              <a:t>serverSocket.bind((‘’,serverPort))</a:t>
            </a:r>
            <a:endParaRPr sz="1226">
              <a:solidFill>
                <a:schemeClr val="dk1"/>
              </a:solidFill>
              <a:highlight>
                <a:srgbClr val="FFFFFF"/>
              </a:highlight>
            </a:endParaRPr>
          </a:p>
          <a:p>
            <a:pPr indent="0" lvl="0" marL="0" rtl="0" algn="l">
              <a:lnSpc>
                <a:spcPct val="95000"/>
              </a:lnSpc>
              <a:spcBef>
                <a:spcPts val="1200"/>
              </a:spcBef>
              <a:spcAft>
                <a:spcPts val="0"/>
              </a:spcAft>
              <a:buClr>
                <a:schemeClr val="dk1"/>
              </a:buClr>
              <a:buSzPts val="275"/>
              <a:buFont typeface="Arial"/>
              <a:buNone/>
            </a:pPr>
            <a:r>
              <a:t/>
            </a:r>
            <a:endParaRPr sz="650">
              <a:solidFill>
                <a:schemeClr val="dk1"/>
              </a:solidFill>
              <a:highlight>
                <a:srgbClr val="FFFFFF"/>
              </a:highlight>
            </a:endParaRPr>
          </a:p>
          <a:p>
            <a:pPr indent="0" lvl="0" marL="0" rtl="0" algn="l">
              <a:lnSpc>
                <a:spcPct val="95000"/>
              </a:lnSpc>
              <a:spcBef>
                <a:spcPts val="1200"/>
              </a:spcBef>
              <a:spcAft>
                <a:spcPts val="1200"/>
              </a:spcAft>
              <a:buSzPts val="275"/>
              <a:buNone/>
            </a:pPr>
            <a:r>
              <a:t/>
            </a:r>
            <a:endParaRPr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295725"/>
            <a:ext cx="8520600" cy="72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910"/>
              <a:t>D.Make the description of how the following functions are used in C socket programs(socket, connect, bind, listen, accept)</a:t>
            </a:r>
            <a:endParaRPr sz="2720"/>
          </a:p>
        </p:txBody>
      </p:sp>
      <p:sp>
        <p:nvSpPr>
          <p:cNvPr id="220" name="Google Shape;220;p37"/>
          <p:cNvSpPr txBox="1"/>
          <p:nvPr>
            <p:ph idx="1" type="body"/>
          </p:nvPr>
        </p:nvSpPr>
        <p:spPr>
          <a:xfrm>
            <a:off x="311700" y="1152475"/>
            <a:ext cx="8520600" cy="3799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650">
                <a:solidFill>
                  <a:schemeClr val="dk1"/>
                </a:solidFill>
              </a:rPr>
              <a:t>-Listen</a:t>
            </a:r>
            <a:endParaRPr sz="3650">
              <a:solidFill>
                <a:schemeClr val="dk1"/>
              </a:solidFill>
            </a:endParaRPr>
          </a:p>
          <a:p>
            <a:pPr indent="0" lvl="0" marL="0" rtl="0" algn="l">
              <a:spcBef>
                <a:spcPts val="1200"/>
              </a:spcBef>
              <a:spcAft>
                <a:spcPts val="0"/>
              </a:spcAft>
              <a:buNone/>
            </a:pPr>
            <a:r>
              <a:rPr lang="en" sz="3650">
                <a:solidFill>
                  <a:schemeClr val="dk1"/>
                </a:solidFill>
              </a:rPr>
              <a:t>Marks the socket as passive and prepares it to accept incoming connections </a:t>
            </a:r>
            <a:endParaRPr sz="3650">
              <a:solidFill>
                <a:schemeClr val="dk1"/>
              </a:solidFill>
            </a:endParaRPr>
          </a:p>
          <a:p>
            <a:pPr indent="0" lvl="0" marL="0" rtl="0" algn="l">
              <a:spcBef>
                <a:spcPts val="1200"/>
              </a:spcBef>
              <a:spcAft>
                <a:spcPts val="0"/>
              </a:spcAft>
              <a:buNone/>
            </a:pPr>
            <a:r>
              <a:rPr lang="en" sz="3650">
                <a:solidFill>
                  <a:schemeClr val="dk1"/>
                </a:solidFill>
              </a:rPr>
              <a:t>Ex) </a:t>
            </a:r>
            <a:r>
              <a:rPr lang="en" sz="3650">
                <a:solidFill>
                  <a:schemeClr val="dk1"/>
                </a:solidFill>
                <a:highlight>
                  <a:srgbClr val="FFFFFF"/>
                </a:highlight>
              </a:rPr>
              <a:t>serverSocket.listen(1)</a:t>
            </a:r>
            <a:endParaRPr sz="3650">
              <a:solidFill>
                <a:schemeClr val="dk1"/>
              </a:solidFill>
              <a:highlight>
                <a:srgbClr val="FFFFFF"/>
              </a:highlight>
            </a:endParaRPr>
          </a:p>
          <a:p>
            <a:pPr indent="0" lvl="0" marL="0" rtl="0" algn="l">
              <a:spcBef>
                <a:spcPts val="1200"/>
              </a:spcBef>
              <a:spcAft>
                <a:spcPts val="0"/>
              </a:spcAft>
              <a:buNone/>
            </a:pPr>
            <a:r>
              <a:t/>
            </a:r>
            <a:endParaRPr sz="3650">
              <a:solidFill>
                <a:schemeClr val="dk1"/>
              </a:solidFill>
              <a:highlight>
                <a:srgbClr val="FFFFFF"/>
              </a:highlight>
            </a:endParaRPr>
          </a:p>
          <a:p>
            <a:pPr indent="0" lvl="0" marL="0" rtl="0" algn="l">
              <a:spcBef>
                <a:spcPts val="1200"/>
              </a:spcBef>
              <a:spcAft>
                <a:spcPts val="0"/>
              </a:spcAft>
              <a:buNone/>
            </a:pPr>
            <a:r>
              <a:rPr lang="en" sz="3650">
                <a:solidFill>
                  <a:schemeClr val="dk1"/>
                </a:solidFill>
                <a:highlight>
                  <a:srgbClr val="FFFFFF"/>
                </a:highlight>
              </a:rPr>
              <a:t>-Accept</a:t>
            </a:r>
            <a:endParaRPr sz="3650">
              <a:solidFill>
                <a:schemeClr val="dk1"/>
              </a:solidFill>
              <a:highlight>
                <a:srgbClr val="FFFFFF"/>
              </a:highlight>
            </a:endParaRPr>
          </a:p>
          <a:p>
            <a:pPr indent="0" lvl="0" marL="0" rtl="0" algn="l">
              <a:spcBef>
                <a:spcPts val="1200"/>
              </a:spcBef>
              <a:spcAft>
                <a:spcPts val="0"/>
              </a:spcAft>
              <a:buNone/>
            </a:pPr>
            <a:r>
              <a:rPr lang="en" sz="3650">
                <a:solidFill>
                  <a:schemeClr val="dk1"/>
                </a:solidFill>
                <a:highlight>
                  <a:srgbClr val="FFFFFF"/>
                </a:highlight>
              </a:rPr>
              <a:t>Extracts the first connection request from the queue and creates a new socket for communication with the client</a:t>
            </a:r>
            <a:endParaRPr sz="3650">
              <a:solidFill>
                <a:schemeClr val="dk1"/>
              </a:solidFill>
              <a:highlight>
                <a:srgbClr val="FFFFFF"/>
              </a:highlight>
            </a:endParaRPr>
          </a:p>
          <a:p>
            <a:pPr indent="0" lvl="0" marL="0" rtl="0" algn="l">
              <a:spcBef>
                <a:spcPts val="1200"/>
              </a:spcBef>
              <a:spcAft>
                <a:spcPts val="0"/>
              </a:spcAft>
              <a:buNone/>
            </a:pPr>
            <a:r>
              <a:rPr lang="en" sz="3650">
                <a:solidFill>
                  <a:schemeClr val="dk1"/>
                </a:solidFill>
                <a:highlight>
                  <a:srgbClr val="FFFFFF"/>
                </a:highlight>
              </a:rPr>
              <a:t>Ex)int c = accept(s, (struct sockaddr*)&amp;cli, &amp;len);</a:t>
            </a:r>
            <a:endParaRPr sz="3650">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lphaUcPeriod"/>
            </a:pPr>
            <a:r>
              <a:rPr lang="en"/>
              <a:t>Explain the client-server architecture</a:t>
            </a:r>
            <a:endParaRPr/>
          </a:p>
        </p:txBody>
      </p:sp>
      <p:sp>
        <p:nvSpPr>
          <p:cNvPr id="66" name="Google Shape;66;p15"/>
          <p:cNvSpPr txBox="1"/>
          <p:nvPr>
            <p:ph idx="1" type="body"/>
          </p:nvPr>
        </p:nvSpPr>
        <p:spPr>
          <a:xfrm>
            <a:off x="311700" y="1152475"/>
            <a:ext cx="6449100" cy="387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chemeClr val="dk1"/>
                </a:solidFill>
              </a:rPr>
              <a:t>In a client-server architecture, there is a central server that provides services, resources, or data, and clients (such as computers, smartphones, or applications) request and use these services. The server usually has higher capacity and is always on, while clients connect when needed.</a:t>
            </a:r>
            <a:endParaRPr sz="1200">
              <a:solidFill>
                <a:schemeClr val="dk1"/>
              </a:solidFill>
            </a:endParaRPr>
          </a:p>
          <a:p>
            <a:pPr indent="0" lvl="0" marL="0" rtl="0" algn="l">
              <a:spcBef>
                <a:spcPts val="1200"/>
              </a:spcBef>
              <a:spcAft>
                <a:spcPts val="0"/>
              </a:spcAft>
              <a:buNone/>
            </a:pPr>
            <a:r>
              <a:rPr b="1" lang="en" sz="1200">
                <a:solidFill>
                  <a:schemeClr val="dk1"/>
                </a:solidFill>
              </a:rPr>
              <a:t>Pros:</a:t>
            </a:r>
            <a:endParaRPr b="1" sz="1200">
              <a:solidFill>
                <a:schemeClr val="dk1"/>
              </a:solidFill>
            </a:endParaRPr>
          </a:p>
          <a:p>
            <a:pPr indent="-299085" lvl="0" marL="457200" rtl="0" algn="l">
              <a:spcBef>
                <a:spcPts val="1200"/>
              </a:spcBef>
              <a:spcAft>
                <a:spcPts val="0"/>
              </a:spcAft>
              <a:buClr>
                <a:schemeClr val="dk1"/>
              </a:buClr>
              <a:buSzPct val="100000"/>
              <a:buAutoNum type="arabicPeriod"/>
            </a:pPr>
            <a:r>
              <a:rPr lang="en" sz="1200">
                <a:solidFill>
                  <a:schemeClr val="dk1"/>
                </a:solidFill>
              </a:rPr>
              <a:t>Scalability: Servers can be upgraded to handle more clients or requests without changing the client systems.</a:t>
            </a:r>
            <a:endParaRPr sz="1200">
              <a:solidFill>
                <a:schemeClr val="dk1"/>
              </a:solidFill>
            </a:endParaRPr>
          </a:p>
          <a:p>
            <a:pPr indent="-299085" lvl="0" marL="457200" rtl="0" algn="l">
              <a:spcBef>
                <a:spcPts val="0"/>
              </a:spcBef>
              <a:spcAft>
                <a:spcPts val="0"/>
              </a:spcAft>
              <a:buClr>
                <a:schemeClr val="dk1"/>
              </a:buClr>
              <a:buSzPct val="100000"/>
              <a:buAutoNum type="arabicPeriod"/>
            </a:pPr>
            <a:r>
              <a:rPr lang="en" sz="1200">
                <a:solidFill>
                  <a:schemeClr val="dk1"/>
                </a:solidFill>
              </a:rPr>
              <a:t>Security: Sensitive data is stored on the server, allowing better control over access and authentication.</a:t>
            </a:r>
            <a:endParaRPr sz="1200">
              <a:solidFill>
                <a:schemeClr val="dk1"/>
              </a:solidFill>
            </a:endParaRPr>
          </a:p>
          <a:p>
            <a:pPr indent="0" lvl="0" marL="0" rtl="0" algn="l">
              <a:spcBef>
                <a:spcPts val="1200"/>
              </a:spcBef>
              <a:spcAft>
                <a:spcPts val="0"/>
              </a:spcAft>
              <a:buNone/>
            </a:pPr>
            <a:r>
              <a:rPr b="1" lang="en" sz="1200">
                <a:solidFill>
                  <a:schemeClr val="dk1"/>
                </a:solidFill>
              </a:rPr>
              <a:t>Cons:</a:t>
            </a:r>
            <a:endParaRPr b="1" sz="1200">
              <a:solidFill>
                <a:schemeClr val="dk1"/>
              </a:solidFill>
            </a:endParaRPr>
          </a:p>
          <a:p>
            <a:pPr indent="-299085" lvl="0" marL="457200" rtl="0" algn="l">
              <a:spcBef>
                <a:spcPts val="1200"/>
              </a:spcBef>
              <a:spcAft>
                <a:spcPts val="0"/>
              </a:spcAft>
              <a:buClr>
                <a:schemeClr val="dk1"/>
              </a:buClr>
              <a:buSzPct val="100000"/>
              <a:buAutoNum type="arabicPeriod"/>
            </a:pPr>
            <a:r>
              <a:rPr lang="en" sz="1200">
                <a:solidFill>
                  <a:schemeClr val="dk1"/>
                </a:solidFill>
              </a:rPr>
              <a:t>High Cost: Setting up and maintaining a powerful server can be expensive</a:t>
            </a:r>
            <a:endParaRPr sz="1200">
              <a:solidFill>
                <a:schemeClr val="dk1"/>
              </a:solidFill>
            </a:endParaRPr>
          </a:p>
          <a:p>
            <a:pPr indent="-299085" lvl="0" marL="457200" rtl="0" algn="l">
              <a:spcBef>
                <a:spcPts val="0"/>
              </a:spcBef>
              <a:spcAft>
                <a:spcPts val="0"/>
              </a:spcAft>
              <a:buClr>
                <a:schemeClr val="dk1"/>
              </a:buClr>
              <a:buSzPct val="100000"/>
              <a:buAutoNum type="arabicPeriod"/>
            </a:pPr>
            <a:r>
              <a:rPr lang="en" sz="1200">
                <a:solidFill>
                  <a:schemeClr val="dk1"/>
                </a:solidFill>
              </a:rPr>
              <a:t>Performance Bottleneck: If too many clients request resources simultaneously, the server may become overloaded, slowing down service.</a:t>
            </a:r>
            <a:endParaRPr sz="1200">
              <a:solidFill>
                <a:schemeClr val="dk1"/>
              </a:solidFill>
            </a:endParaRPr>
          </a:p>
          <a:p>
            <a:pPr indent="0" lvl="0" marL="0" rtl="0" algn="l">
              <a:spcBef>
                <a:spcPts val="1200"/>
              </a:spcBef>
              <a:spcAft>
                <a:spcPts val="0"/>
              </a:spcAft>
              <a:buNone/>
            </a:pPr>
            <a:r>
              <a:rPr b="1" lang="en" sz="1200">
                <a:solidFill>
                  <a:schemeClr val="dk1"/>
                </a:solidFill>
              </a:rPr>
              <a:t>Examples of applications that use client-server architecture</a:t>
            </a:r>
            <a:r>
              <a:rPr lang="en" sz="1200">
                <a:solidFill>
                  <a:schemeClr val="dk1"/>
                </a:solidFill>
              </a:rPr>
              <a:t>: </a:t>
            </a:r>
            <a:endParaRPr sz="1200">
              <a:solidFill>
                <a:schemeClr val="dk1"/>
              </a:solidFill>
            </a:endParaRPr>
          </a:p>
          <a:p>
            <a:pPr indent="-299085" lvl="0" marL="457200" rtl="0" algn="l">
              <a:spcBef>
                <a:spcPts val="1200"/>
              </a:spcBef>
              <a:spcAft>
                <a:spcPts val="0"/>
              </a:spcAft>
              <a:buClr>
                <a:schemeClr val="dk1"/>
              </a:buClr>
              <a:buSzPct val="100000"/>
              <a:buAutoNum type="arabicPeriod"/>
            </a:pPr>
            <a:r>
              <a:rPr lang="en" sz="1200">
                <a:solidFill>
                  <a:schemeClr val="dk1"/>
                </a:solidFill>
              </a:rPr>
              <a:t>Web Browsing (HTTP/HTTPS): A web browser (client) requests a webpage from a web server (server). </a:t>
            </a:r>
            <a:endParaRPr sz="1200">
              <a:solidFill>
                <a:schemeClr val="dk1"/>
              </a:solidFill>
            </a:endParaRPr>
          </a:p>
          <a:p>
            <a:pPr indent="-299085" lvl="0" marL="457200" rtl="0" algn="l">
              <a:spcBef>
                <a:spcPts val="0"/>
              </a:spcBef>
              <a:spcAft>
                <a:spcPts val="0"/>
              </a:spcAft>
              <a:buClr>
                <a:schemeClr val="dk1"/>
              </a:buClr>
              <a:buSzPct val="100000"/>
              <a:buAutoNum type="arabicPeriod"/>
            </a:pPr>
            <a:r>
              <a:rPr lang="en" sz="1200">
                <a:solidFill>
                  <a:schemeClr val="dk1"/>
                </a:solidFill>
              </a:rPr>
              <a:t>Email Services (e.g., Gmail, Outlook): An email client like Outlook (client) communicates with an email server (e.g., SMTP/IMAP/POP server).</a:t>
            </a:r>
            <a:endParaRPr sz="1200">
              <a:solidFill>
                <a:schemeClr val="dk1"/>
              </a:solidFill>
            </a:endParaRPr>
          </a:p>
        </p:txBody>
      </p:sp>
      <p:pic>
        <p:nvPicPr>
          <p:cNvPr id="67" name="Google Shape;67;p15"/>
          <p:cNvPicPr preferRelativeResize="0"/>
          <p:nvPr/>
        </p:nvPicPr>
        <p:blipFill>
          <a:blip r:embed="rId3">
            <a:alphaModFix/>
          </a:blip>
          <a:stretch>
            <a:fillRect/>
          </a:stretch>
        </p:blipFill>
        <p:spPr>
          <a:xfrm>
            <a:off x="6760800" y="2258425"/>
            <a:ext cx="2271425" cy="136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 </a:t>
            </a:r>
            <a:r>
              <a:rPr lang="en" u="sng"/>
              <a:t>Peer-to-Peer (P2P) Architecture:</a:t>
            </a:r>
            <a:endParaRPr u="sng"/>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 sz="1100">
                <a:solidFill>
                  <a:schemeClr val="dk1"/>
                </a:solidFill>
              </a:rPr>
              <a:t>Definition:</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A decentralized model where no always-on server is needed.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Peers act as both clients and servers: they request services from other                                                                                   peers and provide services in return.</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Key Points: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Self-scalable: new peers add capacity.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Dynamic &amp; flexible: peers can join/leave anytime.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Complex management: peers have intermittent connectivity and changing IPs.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Examples: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BitTorrent – Peers share chunks of a file directly with each other.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Skype (VoIP) – Calls can be routed using peer-to-peer communication.</a:t>
            </a:r>
            <a:endParaRPr sz="1100">
              <a:solidFill>
                <a:schemeClr val="dk1"/>
              </a:solidFill>
            </a:endParaRPr>
          </a:p>
          <a:p>
            <a:pPr indent="0" lvl="0" marL="0" rtl="0" algn="l">
              <a:spcBef>
                <a:spcPts val="1200"/>
              </a:spcBef>
              <a:spcAft>
                <a:spcPts val="1200"/>
              </a:spcAft>
              <a:buNone/>
            </a:pPr>
            <a:r>
              <a:t/>
            </a:r>
            <a:endParaRPr/>
          </a:p>
        </p:txBody>
      </p:sp>
      <p:pic>
        <p:nvPicPr>
          <p:cNvPr id="74" name="Google Shape;74;p16" title="Screenshot 2025-09-16 at 4.24.14 PM.png"/>
          <p:cNvPicPr preferRelativeResize="0"/>
          <p:nvPr/>
        </p:nvPicPr>
        <p:blipFill>
          <a:blip r:embed="rId3">
            <a:alphaModFix/>
          </a:blip>
          <a:stretch>
            <a:fillRect/>
          </a:stretch>
        </p:blipFill>
        <p:spPr>
          <a:xfrm>
            <a:off x="5917175" y="1085900"/>
            <a:ext cx="2970075" cy="320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346838" y="89025"/>
            <a:ext cx="6450323"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38739"/>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Explain DASH in server and client side</a:t>
            </a:r>
            <a:endParaRPr sz="2000"/>
          </a:p>
        </p:txBody>
      </p:sp>
      <p:sp>
        <p:nvSpPr>
          <p:cNvPr id="85" name="Google Shape;85;p18"/>
          <p:cNvSpPr txBox="1"/>
          <p:nvPr>
            <p:ph idx="1" type="body"/>
          </p:nvPr>
        </p:nvSpPr>
        <p:spPr>
          <a:xfrm>
            <a:off x="311700" y="904750"/>
            <a:ext cx="8520600" cy="38199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100"/>
              <a:buFont typeface="Arial"/>
              <a:buNone/>
            </a:pPr>
            <a:r>
              <a:rPr b="1" lang="en" sz="1500">
                <a:solidFill>
                  <a:schemeClr val="dk1"/>
                </a:solidFill>
              </a:rPr>
              <a:t>Server Side</a:t>
            </a:r>
            <a:endParaRPr b="1" sz="1500">
              <a:solidFill>
                <a:schemeClr val="dk1"/>
              </a:solidFill>
            </a:endParaRPr>
          </a:p>
          <a:p>
            <a:pPr indent="-311150" lvl="0" marL="457200" rtl="0" algn="l">
              <a:lnSpc>
                <a:spcPct val="95000"/>
              </a:lnSpc>
              <a:spcBef>
                <a:spcPts val="1200"/>
              </a:spcBef>
              <a:spcAft>
                <a:spcPts val="0"/>
              </a:spcAft>
              <a:buClr>
                <a:schemeClr val="dk1"/>
              </a:buClr>
              <a:buSzPts val="1300"/>
              <a:buChar char="●"/>
            </a:pPr>
            <a:r>
              <a:rPr lang="en" sz="1300">
                <a:solidFill>
                  <a:schemeClr val="dk1"/>
                </a:solidFill>
              </a:rPr>
              <a:t>Video file is segmented into small chunks </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 sz="1300">
                <a:solidFill>
                  <a:schemeClr val="dk1"/>
                </a:solidFill>
              </a:rPr>
              <a:t>Each chunk is encoded at multiple bitrates/quality levels</a:t>
            </a:r>
            <a:endParaRPr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Example: 240p (low), 480p (medium), 1080p (high)</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 sz="1300">
                <a:solidFill>
                  <a:schemeClr val="dk1"/>
                </a:solidFill>
              </a:rPr>
              <a:t>A manifest file (MPD) is generated:</a:t>
            </a:r>
            <a:endParaRPr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Lists all chunks and their URLs</a:t>
            </a:r>
            <a:endParaRPr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Describes available quality levels for each chunk</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 sz="1300">
                <a:solidFill>
                  <a:schemeClr val="dk1"/>
                </a:solidFill>
              </a:rPr>
              <a:t>Server itself does not adapt → it only provides multiple options</a:t>
            </a:r>
            <a:endParaRPr sz="1300">
              <a:solidFill>
                <a:schemeClr val="dk1"/>
              </a:solidFill>
            </a:endParaRPr>
          </a:p>
          <a:p>
            <a:pPr indent="0" lvl="0" marL="0" rtl="0" algn="l">
              <a:lnSpc>
                <a:spcPct val="95000"/>
              </a:lnSpc>
              <a:spcBef>
                <a:spcPts val="1400"/>
              </a:spcBef>
              <a:spcAft>
                <a:spcPts val="0"/>
              </a:spcAft>
              <a:buNone/>
            </a:pPr>
            <a:r>
              <a:rPr b="1" lang="en" sz="1500">
                <a:solidFill>
                  <a:schemeClr val="dk1"/>
                </a:solidFill>
              </a:rPr>
              <a:t>Client Side</a:t>
            </a:r>
            <a:endParaRPr b="1" sz="1500">
              <a:solidFill>
                <a:schemeClr val="dk1"/>
              </a:solidFill>
            </a:endParaRPr>
          </a:p>
          <a:p>
            <a:pPr indent="-311150" lvl="0" marL="457200" rtl="0" algn="l">
              <a:lnSpc>
                <a:spcPct val="95000"/>
              </a:lnSpc>
              <a:spcBef>
                <a:spcPts val="1200"/>
              </a:spcBef>
              <a:spcAft>
                <a:spcPts val="0"/>
              </a:spcAft>
              <a:buClr>
                <a:schemeClr val="dk1"/>
              </a:buClr>
              <a:buSzPts val="1300"/>
              <a:buChar char="●"/>
            </a:pPr>
            <a:r>
              <a:rPr lang="en" sz="1300">
                <a:solidFill>
                  <a:schemeClr val="dk1"/>
                </a:solidFill>
              </a:rPr>
              <a:t>Periodically measures available network bandwidth</a:t>
            </a:r>
            <a:endParaRPr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Estimates sustainable throughput between client and server/CDN</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 sz="1300">
                <a:solidFill>
                  <a:schemeClr val="dk1"/>
                </a:solidFill>
              </a:rPr>
              <a:t>Uses the manifest file to request chunks one at a time</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 sz="1300">
                <a:solidFill>
                  <a:schemeClr val="dk1"/>
                </a:solidFill>
              </a:rPr>
              <a:t>Adapts quality dynamically:</a:t>
            </a:r>
            <a:endParaRPr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If bandwidth ↑ → requests higher-bitrate chunk</a:t>
            </a:r>
            <a:endParaRPr sz="1300">
              <a:solidFill>
                <a:schemeClr val="dk1"/>
              </a:solidFill>
            </a:endParaRPr>
          </a:p>
          <a:p>
            <a:pPr indent="-311150" lvl="1" marL="914400" rtl="0" algn="l">
              <a:lnSpc>
                <a:spcPct val="95000"/>
              </a:lnSpc>
              <a:spcBef>
                <a:spcPts val="0"/>
              </a:spcBef>
              <a:spcAft>
                <a:spcPts val="0"/>
              </a:spcAft>
              <a:buClr>
                <a:schemeClr val="dk1"/>
              </a:buClr>
              <a:buSzPts val="1300"/>
              <a:buChar char="○"/>
            </a:pPr>
            <a:r>
              <a:rPr lang="en" sz="1300">
                <a:solidFill>
                  <a:schemeClr val="dk1"/>
                </a:solidFill>
              </a:rPr>
              <a:t>If bandwidth ↓ → switches to lower-bitrate chunk</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 sz="1300">
                <a:solidFill>
                  <a:schemeClr val="dk1"/>
                </a:solidFill>
              </a:rPr>
              <a:t>Maintains a playback buffer to absorb delay &amp; jitter</a:t>
            </a:r>
            <a:endParaRPr sz="1600"/>
          </a:p>
        </p:txBody>
      </p:sp>
      <p:pic>
        <p:nvPicPr>
          <p:cNvPr id="86" name="Google Shape;86;p18"/>
          <p:cNvPicPr preferRelativeResize="0"/>
          <p:nvPr/>
        </p:nvPicPr>
        <p:blipFill rotWithShape="1">
          <a:blip r:embed="rId3">
            <a:alphaModFix/>
          </a:blip>
          <a:srcRect b="15879" l="5888" r="5024" t="19492"/>
          <a:stretch/>
        </p:blipFill>
        <p:spPr>
          <a:xfrm>
            <a:off x="5492800" y="2093900"/>
            <a:ext cx="3494900" cy="128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38739"/>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B</a:t>
            </a:r>
            <a:r>
              <a:rPr lang="en" sz="2000"/>
              <a:t>. </a:t>
            </a:r>
            <a:r>
              <a:rPr lang="en" sz="2000"/>
              <a:t>Specify the parts that ‘client’ determines in DASH</a:t>
            </a:r>
            <a:endParaRPr sz="2000"/>
          </a:p>
        </p:txBody>
      </p:sp>
      <p:sp>
        <p:nvSpPr>
          <p:cNvPr id="92" name="Google Shape;92;p19"/>
          <p:cNvSpPr txBox="1"/>
          <p:nvPr>
            <p:ph idx="1" type="body"/>
          </p:nvPr>
        </p:nvSpPr>
        <p:spPr>
          <a:xfrm>
            <a:off x="311700" y="912120"/>
            <a:ext cx="8520600" cy="377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CC0000"/>
                </a:solidFill>
              </a:rPr>
              <a:t>when</a:t>
            </a:r>
            <a:r>
              <a:rPr lang="en">
                <a:solidFill>
                  <a:schemeClr val="dk1"/>
                </a:solidFill>
              </a:rPr>
              <a:t> to request chunk</a:t>
            </a:r>
            <a:endParaRPr>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The client determines when to request a video chunk</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To avoid buffer starvation or overflow</a:t>
            </a:r>
            <a:endParaRPr sz="1500">
              <a:solidFill>
                <a:schemeClr val="dk1"/>
              </a:solidFill>
            </a:endParaRPr>
          </a:p>
          <a:p>
            <a:pPr indent="0" lvl="0" marL="0" rtl="0" algn="l">
              <a:spcBef>
                <a:spcPts val="1200"/>
              </a:spcBef>
              <a:spcAft>
                <a:spcPts val="0"/>
              </a:spcAft>
              <a:buNone/>
            </a:pPr>
            <a:r>
              <a:rPr b="1" lang="en" sz="2100">
                <a:solidFill>
                  <a:srgbClr val="CC0000"/>
                </a:solidFill>
              </a:rPr>
              <a:t>what</a:t>
            </a:r>
            <a:r>
              <a:rPr lang="en">
                <a:solidFill>
                  <a:schemeClr val="dk1"/>
                </a:solidFill>
              </a:rPr>
              <a:t> encoding rate to request</a:t>
            </a:r>
            <a:endParaRPr>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The client determines encoding rate according to current network speed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client requests higher quality when more bandwidth available</a:t>
            </a:r>
            <a:endParaRPr sz="1500">
              <a:solidFill>
                <a:schemeClr val="dk1"/>
              </a:solidFill>
            </a:endParaRPr>
          </a:p>
          <a:p>
            <a:pPr indent="0" lvl="0" marL="0" rtl="0" algn="l">
              <a:spcBef>
                <a:spcPts val="1200"/>
              </a:spcBef>
              <a:spcAft>
                <a:spcPts val="0"/>
              </a:spcAft>
              <a:buNone/>
            </a:pPr>
            <a:r>
              <a:rPr b="1" lang="en" sz="2100">
                <a:solidFill>
                  <a:srgbClr val="CC0000"/>
                </a:solidFill>
              </a:rPr>
              <a:t>where</a:t>
            </a:r>
            <a:r>
              <a:rPr lang="en">
                <a:solidFill>
                  <a:schemeClr val="dk1"/>
                </a:solidFill>
              </a:rPr>
              <a:t> to request chunk</a:t>
            </a:r>
            <a:endParaRPr>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The client determines where to request </a:t>
            </a:r>
            <a:r>
              <a:rPr lang="en" sz="1500">
                <a:solidFill>
                  <a:schemeClr val="dk1"/>
                </a:solidFill>
              </a:rPr>
              <a:t>chunk (ex. server, cache)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client requests from closest server or high available bandwidth server to reduce latency</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38753"/>
            <a:ext cx="85206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a:t>
            </a:r>
            <a:r>
              <a:rPr lang="en" sz="2000"/>
              <a:t>. </a:t>
            </a:r>
            <a:r>
              <a:rPr lang="en" sz="2000"/>
              <a:t>While delivering the contents based on DASH, how does Content Delivery Network (CDN) help for efficient stream?</a:t>
            </a:r>
            <a:endParaRPr sz="2000"/>
          </a:p>
          <a:p>
            <a:pPr indent="0" lvl="0" marL="0" rtl="0" algn="l">
              <a:spcBef>
                <a:spcPts val="0"/>
              </a:spcBef>
              <a:spcAft>
                <a:spcPts val="0"/>
              </a:spcAft>
              <a:buNone/>
            </a:pPr>
            <a:r>
              <a:t/>
            </a:r>
            <a:endParaRPr sz="2000"/>
          </a:p>
        </p:txBody>
      </p:sp>
      <p:sp>
        <p:nvSpPr>
          <p:cNvPr id="98" name="Google Shape;98;p20"/>
          <p:cNvSpPr txBox="1"/>
          <p:nvPr>
            <p:ph idx="1" type="body"/>
          </p:nvPr>
        </p:nvSpPr>
        <p:spPr>
          <a:xfrm>
            <a:off x="311700" y="1152475"/>
            <a:ext cx="8520600" cy="3604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rPr>
              <a:t>Challenges of Streaming</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Millions of videos, hundreds of thousands of simultaneous viewers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 single mega-server can’t scale:</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Single point of failure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Long paths → high delay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Congestion at core links</a:t>
            </a:r>
            <a:endParaRPr>
              <a:solidFill>
                <a:schemeClr val="dk1"/>
              </a:solidFill>
            </a:endParaRPr>
          </a:p>
          <a:p>
            <a:pPr indent="0" lvl="0" marL="0" rtl="0" algn="l">
              <a:spcBef>
                <a:spcPts val="1200"/>
              </a:spcBef>
              <a:spcAft>
                <a:spcPts val="0"/>
              </a:spcAft>
              <a:buNone/>
            </a:pPr>
            <a:r>
              <a:rPr b="1" lang="en" sz="1400">
                <a:solidFill>
                  <a:schemeClr val="dk1"/>
                </a:solidFill>
              </a:rPr>
              <a:t>CDN Approach</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Store/serve multiple copies of videos at geographically distributed sites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Deployment models:</a:t>
            </a:r>
            <a:endParaRPr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Enter deep</a:t>
            </a:r>
            <a:r>
              <a:rPr lang="en">
                <a:solidFill>
                  <a:schemeClr val="dk1"/>
                </a:solidFill>
              </a:rPr>
              <a:t>: push CDN servers deep into access networks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Bring home</a:t>
            </a:r>
            <a:r>
              <a:rPr lang="en">
                <a:solidFill>
                  <a:schemeClr val="dk1"/>
                </a:solidFill>
              </a:rPr>
              <a:t>: fewer but larger clusters in Points of Presence near access networks</a:t>
            </a:r>
            <a:endParaRPr b="1"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38753"/>
            <a:ext cx="8520600" cy="7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 While delivering the contents based on DASH, how does Content Delivery Network (CDN) help for efficient stream?</a:t>
            </a:r>
            <a:endParaRPr sz="2000"/>
          </a:p>
          <a:p>
            <a:pPr indent="0" lvl="0" marL="0" rtl="0" algn="l">
              <a:spcBef>
                <a:spcPts val="0"/>
              </a:spcBef>
              <a:spcAft>
                <a:spcPts val="0"/>
              </a:spcAft>
              <a:buNone/>
            </a:pPr>
            <a:r>
              <a:t/>
            </a:r>
            <a:endParaRPr sz="2000"/>
          </a:p>
        </p:txBody>
      </p:sp>
      <p:sp>
        <p:nvSpPr>
          <p:cNvPr id="104" name="Google Shape;104;p21"/>
          <p:cNvSpPr txBox="1"/>
          <p:nvPr>
            <p:ph idx="1" type="body"/>
          </p:nvPr>
        </p:nvSpPr>
        <p:spPr>
          <a:xfrm>
            <a:off x="311700" y="1131025"/>
            <a:ext cx="8520600" cy="3636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CDN Functionality</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CDN stores copies of popular content at CDN nodes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Example: Netflix places copies of MadMen at CDN servers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Subscriber request → directed to nearby or less congested node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If one path congested → user can be redirected to a different copy</a:t>
            </a:r>
            <a:endParaRPr b="1" sz="2100">
              <a:solidFill>
                <a:schemeClr val="dk1"/>
              </a:solidFill>
            </a:endParaRPr>
          </a:p>
        </p:txBody>
      </p:sp>
      <p:pic>
        <p:nvPicPr>
          <p:cNvPr id="105" name="Google Shape;105;p21"/>
          <p:cNvPicPr preferRelativeResize="0"/>
          <p:nvPr/>
        </p:nvPicPr>
        <p:blipFill>
          <a:blip r:embed="rId3">
            <a:alphaModFix/>
          </a:blip>
          <a:stretch>
            <a:fillRect/>
          </a:stretch>
        </p:blipFill>
        <p:spPr>
          <a:xfrm>
            <a:off x="1293924" y="2665799"/>
            <a:ext cx="6556149" cy="2236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