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9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354F9-E70A-4F2D-A927-EEAEC1CC0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3A64F-FAB1-4AA7-A5F2-F36AC3C96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C4198-EA81-4B48-810D-3A0C2ADE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03E6B-4D0A-4CD5-BAD1-AD67DD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3C5C-9CA3-4863-B9A8-289C165F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6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F1EB5-3005-443F-9BC6-1C3EF686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790D2-F016-4B24-B7D6-54B9893BB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43092-E0B2-4CE3-A793-1FA5CFD4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77157-FE46-4769-8766-26A2D434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F500D-9574-4926-A4BC-CFE682DA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4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94A81-D3A7-4EA7-BFC5-894DAF10A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2A210-D6F4-4554-B2D6-B0A21BB9C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19301-F716-4D0D-8C48-3BCA0CA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39583-DE39-42C2-B71C-55BFA8B9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E45F9-7266-4B04-97FE-BAB4CEE5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07E1-265D-41E0-A375-A34BF1DD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7430F-5138-47E2-B1F8-E3B60709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03F40-3E5B-4B83-A11C-1A2532E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9E260-4690-40E9-B4B8-D137300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A895C-3BA5-44C6-B7F5-A700E2B5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6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1654-DF98-4DEF-BF44-C1B73E2E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795AE-E4F4-48B0-A8B5-C44E4704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F6A62-9182-4E11-8963-4CBE9C5A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27BE-3AED-49E7-BCDA-187C375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37533-93CB-4B17-84F4-40EE6BD1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C3FC5-15BE-4CD2-A5AA-29AC6F9C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FDA1C-F8FE-48C5-9B22-16FFC8344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BC707-1362-4578-B027-7EDD29475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F3BA5-BC61-4BCE-A382-04C55E9F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932DE-DF18-432B-AD3E-D7F8209D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A8E48-8E83-464D-B576-694F2936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6E85F-3658-45A6-8327-9B544E2C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93868-013C-42F4-B04B-5CF9513E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A068E-FE18-435D-BD2B-C595F973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25FC25-8175-47ED-88F9-22162865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D3FDB-61AF-43F5-86E6-550C61169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9868CA-8AAA-4F68-B663-AC3C0E4D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CBD03-A1EC-45AF-BC71-F70FF617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17D931-078A-49EA-852C-9E90ED4D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E43E-2F40-49DE-A3DD-C422EA4C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44FE4-03AE-4B88-A573-25B7079A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0AEFD-1661-482B-A1E6-548A4E0C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367FB-D6AD-49E6-ACE9-C809115C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C2BF12-4097-4B8B-BC6C-1059B272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59F619-C8CC-4225-B879-FC37FDDE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F7BB4-46F8-4138-B120-1A7E451A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8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E35FF-71DC-4C60-A261-3BDC8269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F76B1-73FC-4039-85C8-C727CB3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564A1-D932-4636-BC7C-FC4825E7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CFC0D-F76D-489E-8BFF-6102F889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2095B-873D-46C1-A658-9EDD05E3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2F40E-8689-4AB8-B262-F8EBA1D1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B0F7-49AC-4024-B422-F5F76FD6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25919-D06D-4A73-AB5B-6645BD64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37A817-B85A-4E15-9F8F-93EAB6ED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714F7-7F92-43AA-A87C-EFCECD26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FD9F5-C1C9-490F-89C9-8CECDFCD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2C8BF-DD4F-46CE-9FED-DBAE366B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844971-8FE2-42F0-8A1E-81C511FB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4DDE9-8831-4ACB-8F13-22C02CD6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A464E-5059-4C14-B2FF-3BD6C299D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FD0C-1BC6-48B8-BE3C-065ABE05A535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E4F3C-D095-4BA1-8E46-C2533E822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BA0F2-C95E-4FA3-8A46-4417522A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F07B-45CE-4D89-8B19-8436AC8E4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0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AD52D5-E311-43AC-8F46-B14D659AD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5533"/>
            <a:ext cx="9121559" cy="1805581"/>
          </a:xfrm>
        </p:spPr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인공지능개론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14855-7D2D-4DB2-A085-B6F75F3E1F77}"/>
              </a:ext>
            </a:extLst>
          </p:cNvPr>
          <p:cNvSpPr txBox="1"/>
          <p:nvPr/>
        </p:nvSpPr>
        <p:spPr>
          <a:xfrm>
            <a:off x="3904180" y="4109663"/>
            <a:ext cx="48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 </a:t>
            </a:r>
            <a:r>
              <a:rPr lang="en-US" altLang="ko-KR" dirty="0"/>
              <a:t>: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1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8C0B6-3480-443B-9123-E39CFA6A417B}"/>
              </a:ext>
            </a:extLst>
          </p:cNvPr>
          <p:cNvSpPr txBox="1">
            <a:spLocks/>
          </p:cNvSpPr>
          <p:nvPr/>
        </p:nvSpPr>
        <p:spPr>
          <a:xfrm>
            <a:off x="649598" y="151327"/>
            <a:ext cx="10319008" cy="6555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dirty="0">
                <a:solidFill>
                  <a:schemeClr val="tx1"/>
                </a:solidFill>
              </a:rPr>
              <a:t>1.  What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is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AI ?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2.  Search and Optimization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3.  Knowledge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Representation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&amp; Reasoning : Logic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4.  Probabilistic Knowledge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Representation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&amp; Reasoning</a:t>
            </a:r>
          </a:p>
          <a:p>
            <a:pPr marL="514350" indent="-514350">
              <a:buAutoNum type="arabicPeriod" startAt="5"/>
            </a:pPr>
            <a:r>
              <a:rPr lang="en-US" altLang="ko-KR" sz="2800" dirty="0">
                <a:solidFill>
                  <a:schemeClr val="tx1"/>
                </a:solidFill>
              </a:rPr>
              <a:t>Machine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Learning</a:t>
            </a:r>
          </a:p>
          <a:p>
            <a:pPr marL="514350" indent="-514350">
              <a:buFontTx/>
              <a:buAutoNum type="arabicPeriod" startAt="5"/>
            </a:pPr>
            <a:r>
              <a:rPr lang="en-US" altLang="ko-KR" sz="2800" dirty="0">
                <a:solidFill>
                  <a:schemeClr val="tx1"/>
                </a:solidFill>
              </a:rPr>
              <a:t>Decision Tree</a:t>
            </a:r>
          </a:p>
          <a:p>
            <a:pPr marL="514350" indent="-514350">
              <a:buFontTx/>
              <a:buAutoNum type="arabicPeriod" startAt="5"/>
            </a:pPr>
            <a:r>
              <a:rPr lang="en-US" altLang="ko-KR" sz="2800" dirty="0">
                <a:solidFill>
                  <a:schemeClr val="tx1"/>
                </a:solidFill>
              </a:rPr>
              <a:t>AI</a:t>
            </a:r>
            <a:r>
              <a:rPr lang="ko-KR" altLang="en-US" sz="2800" dirty="0">
                <a:solidFill>
                  <a:schemeClr val="tx1"/>
                </a:solidFill>
              </a:rPr>
              <a:t> 관련 법 제도적 이슈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8.  Neural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Network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9.  CNN : Convolutional Neural Network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10. RNN : Recurrent Neural Network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11. GAN : Generative Adversarial Network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12. Reinforcement Learning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13. Word2Vector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13. Seq2Seq, Attention, Transformer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14. Foundation model</a:t>
            </a:r>
          </a:p>
          <a:p>
            <a:endParaRPr lang="ko-KR" altLang="en-US" sz="2800" dirty="0">
              <a:solidFill>
                <a:schemeClr val="tx1"/>
              </a:solidFill>
            </a:endParaRPr>
          </a:p>
          <a:p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905894-05B5-4663-B3D1-1C4112BF31F1}"/>
              </a:ext>
            </a:extLst>
          </p:cNvPr>
          <p:cNvSpPr/>
          <p:nvPr/>
        </p:nvSpPr>
        <p:spPr>
          <a:xfrm>
            <a:off x="935996" y="644034"/>
            <a:ext cx="105181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solidFill>
                  <a:srgbClr val="0000FF"/>
                </a:solidFill>
                <a:latin typeface="+mj-ea"/>
                <a:ea typeface="+mj-ea"/>
              </a:rPr>
              <a:t>평가</a:t>
            </a:r>
            <a:endParaRPr lang="en-US" altLang="ko-KR" sz="2400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ko-KR" sz="1000" dirty="0">
              <a:solidFill>
                <a:srgbClr val="FFFF00"/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중간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(30%),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기말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(40%)</a:t>
            </a:r>
          </a:p>
          <a:p>
            <a:pPr lvl="1"/>
            <a:r>
              <a:rPr lang="ko-KR" altLang="en-US" sz="2400" dirty="0">
                <a:latin typeface="+mj-ea"/>
                <a:ea typeface="+mj-ea"/>
              </a:rPr>
              <a:t>개념의 이해와 적절한 적용 가능성에 중점</a:t>
            </a:r>
            <a:endParaRPr lang="en-US" altLang="ko-KR" sz="2400" dirty="0">
              <a:latin typeface="+mj-ea"/>
              <a:ea typeface="+mj-ea"/>
            </a:endParaRPr>
          </a:p>
          <a:p>
            <a:pPr lvl="1"/>
            <a:endParaRPr lang="en-US" altLang="ko-KR" sz="10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과제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(20%)</a:t>
            </a:r>
          </a:p>
          <a:p>
            <a:pPr lvl="1"/>
            <a:r>
              <a:rPr lang="en-US" altLang="ko-KR" sz="2400" dirty="0">
                <a:latin typeface="+mj-ea"/>
              </a:rPr>
              <a:t>- AI</a:t>
            </a:r>
            <a:r>
              <a:rPr lang="ko-KR" altLang="en-US" sz="2400" dirty="0">
                <a:latin typeface="+mj-ea"/>
              </a:rPr>
              <a:t> 기술의 창의적 활용방안 </a:t>
            </a:r>
            <a:endParaRPr lang="en-US" altLang="ko-KR" sz="2400" dirty="0">
              <a:latin typeface="+mj-ea"/>
            </a:endParaRPr>
          </a:p>
          <a:p>
            <a:pPr lvl="1"/>
            <a:r>
              <a:rPr lang="en-US" altLang="ko-KR" sz="2400" dirty="0">
                <a:latin typeface="+mj-ea"/>
                <a:ea typeface="+mj-ea"/>
              </a:rPr>
              <a:t>- Python </a:t>
            </a:r>
            <a:r>
              <a:rPr lang="ko-KR" altLang="en-US" sz="2400" dirty="0">
                <a:latin typeface="+mj-ea"/>
                <a:ea typeface="+mj-ea"/>
              </a:rPr>
              <a:t>기반에서 </a:t>
            </a:r>
            <a:r>
              <a:rPr lang="en-US" altLang="ko-KR" sz="2400" dirty="0">
                <a:latin typeface="+mj-ea"/>
                <a:ea typeface="+mj-ea"/>
              </a:rPr>
              <a:t>TensorFlow, </a:t>
            </a:r>
            <a:r>
              <a:rPr lang="en-US" altLang="ko-KR" sz="2400" dirty="0" err="1">
                <a:latin typeface="+mj-ea"/>
                <a:ea typeface="+mj-ea"/>
              </a:rPr>
              <a:t>AutoML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Hugging Face</a:t>
            </a:r>
            <a:r>
              <a:rPr lang="ko-KR" altLang="en-US" sz="2400" dirty="0">
                <a:latin typeface="+mj-ea"/>
                <a:ea typeface="+mj-ea"/>
              </a:rPr>
              <a:t> 등을 이용 </a:t>
            </a:r>
            <a:r>
              <a:rPr lang="en-US" altLang="ko-KR" sz="2400" dirty="0">
                <a:latin typeface="+mj-ea"/>
                <a:ea typeface="+mj-ea"/>
              </a:rPr>
              <a:t>AI </a:t>
            </a:r>
            <a:r>
              <a:rPr lang="ko-KR" altLang="en-US" sz="2400" dirty="0">
                <a:latin typeface="+mj-ea"/>
                <a:ea typeface="+mj-ea"/>
              </a:rPr>
              <a:t>알고리즘의 구현 </a:t>
            </a:r>
            <a:endParaRPr lang="en-US" altLang="ko-KR" sz="2400" dirty="0">
              <a:latin typeface="+mj-ea"/>
              <a:ea typeface="+mj-ea"/>
            </a:endParaRPr>
          </a:p>
          <a:p>
            <a:pPr lvl="1"/>
            <a:endParaRPr lang="en-US" altLang="ko-KR" sz="1000" dirty="0">
              <a:latin typeface="+mj-ea"/>
              <a:ea typeface="+mj-ea"/>
            </a:endParaRPr>
          </a:p>
          <a:p>
            <a:pPr lvl="1"/>
            <a:endParaRPr lang="en-US" altLang="ko-KR" sz="1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발표</a:t>
            </a: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(10%)</a:t>
            </a:r>
          </a:p>
          <a:p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    </a:t>
            </a:r>
            <a:r>
              <a:rPr lang="en-US" altLang="ko-KR" sz="2400" dirty="0">
                <a:latin typeface="+mj-ea"/>
              </a:rPr>
              <a:t>- </a:t>
            </a:r>
            <a:r>
              <a:rPr lang="ko-KR" altLang="en-US" sz="2400" dirty="0">
                <a:latin typeface="+mj-ea"/>
              </a:rPr>
              <a:t>소개된 질문에 대해 건당 </a:t>
            </a:r>
            <a:r>
              <a:rPr lang="en-US" altLang="ko-KR" sz="2400" dirty="0">
                <a:latin typeface="+mj-ea"/>
              </a:rPr>
              <a:t>1</a:t>
            </a:r>
            <a:r>
              <a:rPr lang="ko-KR" altLang="en-US" sz="2400" dirty="0">
                <a:latin typeface="+mj-ea"/>
              </a:rPr>
              <a:t>점 가점 부여</a:t>
            </a:r>
            <a:r>
              <a:rPr lang="en-US" altLang="ko-KR" sz="2400" dirty="0">
                <a:latin typeface="+mj-ea"/>
              </a:rPr>
              <a:t>(Max 5</a:t>
            </a:r>
            <a:r>
              <a:rPr lang="ko-KR" altLang="en-US" sz="2400" dirty="0">
                <a:latin typeface="+mj-ea"/>
              </a:rPr>
              <a:t>점</a:t>
            </a:r>
            <a:r>
              <a:rPr lang="en-US" altLang="ko-KR" sz="2400" dirty="0">
                <a:latin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    - </a:t>
            </a:r>
            <a:r>
              <a:rPr lang="ko-KR" altLang="en-US" sz="2400" dirty="0">
                <a:latin typeface="+mj-ea"/>
                <a:ea typeface="+mj-ea"/>
              </a:rPr>
              <a:t>요청에 의해 별도 조사 </a:t>
            </a:r>
            <a:r>
              <a:rPr lang="ko-KR" altLang="en-US" sz="2400" dirty="0" err="1">
                <a:latin typeface="+mj-ea"/>
                <a:ea typeface="+mj-ea"/>
              </a:rPr>
              <a:t>발표시</a:t>
            </a:r>
            <a:r>
              <a:rPr lang="ko-KR" altLang="en-US" sz="2400" dirty="0">
                <a:latin typeface="+mj-ea"/>
                <a:ea typeface="+mj-ea"/>
              </a:rPr>
              <a:t> 추가 점수 부여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   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출석은 결석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회당 </a:t>
            </a:r>
            <a:r>
              <a:rPr lang="en-US" altLang="ko-KR" sz="2400" dirty="0">
                <a:latin typeface="+mj-ea"/>
                <a:ea typeface="+mj-ea"/>
              </a:rPr>
              <a:t>-1, </a:t>
            </a:r>
            <a:r>
              <a:rPr lang="ko-KR" altLang="en-US" sz="2400" dirty="0">
                <a:latin typeface="+mj-ea"/>
                <a:ea typeface="+mj-ea"/>
              </a:rPr>
              <a:t>지각 </a:t>
            </a:r>
            <a:r>
              <a:rPr lang="en-US" altLang="ko-KR" sz="2400" dirty="0">
                <a:latin typeface="+mj-ea"/>
                <a:ea typeface="+mj-ea"/>
              </a:rPr>
              <a:t>1</a:t>
            </a:r>
            <a:r>
              <a:rPr lang="ko-KR" altLang="en-US" sz="2400" dirty="0">
                <a:latin typeface="+mj-ea"/>
                <a:ea typeface="+mj-ea"/>
              </a:rPr>
              <a:t>회당 </a:t>
            </a:r>
            <a:r>
              <a:rPr lang="en-US" altLang="ko-KR" sz="2400" dirty="0">
                <a:latin typeface="+mj-ea"/>
                <a:ea typeface="+mj-ea"/>
              </a:rPr>
              <a:t>-0.5(</a:t>
            </a:r>
            <a:r>
              <a:rPr lang="ko-KR" altLang="en-US" sz="2400" dirty="0">
                <a:latin typeface="+mj-ea"/>
                <a:ea typeface="+mj-ea"/>
              </a:rPr>
              <a:t>기본 </a:t>
            </a:r>
            <a:r>
              <a:rPr lang="en-US" altLang="ko-KR" sz="2400" dirty="0">
                <a:latin typeface="+mj-ea"/>
                <a:ea typeface="+mj-ea"/>
              </a:rPr>
              <a:t>5</a:t>
            </a:r>
            <a:r>
              <a:rPr lang="ko-KR" altLang="en-US" sz="2400" dirty="0">
                <a:latin typeface="+mj-ea"/>
                <a:ea typeface="+mj-ea"/>
              </a:rPr>
              <a:t>점에서 감점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4.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ea"/>
              </a:rPr>
              <a:t>학점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+mj-ea"/>
            </a:endParaRPr>
          </a:p>
          <a:p>
            <a:r>
              <a:rPr lang="en-US" altLang="ko-KR" sz="2400" dirty="0">
                <a:latin typeface="+mj-ea"/>
              </a:rPr>
              <a:t>    - </a:t>
            </a:r>
            <a:r>
              <a:rPr lang="ko-KR" altLang="en-US" sz="2400" dirty="0">
                <a:latin typeface="+mj-ea"/>
              </a:rPr>
              <a:t>구간별 최대 숫자 반영</a:t>
            </a:r>
            <a:endParaRPr lang="en-US" altLang="ko-KR" sz="2400" dirty="0">
              <a:latin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1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179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인공지능개론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사회과학과 AI</dc:title>
  <dc:creator>Kim Kwangsu</dc:creator>
  <cp:lastModifiedBy>Kim Kwangsu</cp:lastModifiedBy>
  <cp:revision>15</cp:revision>
  <dcterms:created xsi:type="dcterms:W3CDTF">2020-02-27T10:42:42Z</dcterms:created>
  <dcterms:modified xsi:type="dcterms:W3CDTF">2025-09-04T04:17:52Z</dcterms:modified>
</cp:coreProperties>
</file>