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2"/>
  </p:notesMasterIdLst>
  <p:handoutMasterIdLst>
    <p:handoutMasterId r:id="rId53"/>
  </p:handoutMasterIdLst>
  <p:sldIdLst>
    <p:sldId id="256" r:id="rId2"/>
    <p:sldId id="286" r:id="rId3"/>
    <p:sldId id="288" r:id="rId4"/>
    <p:sldId id="289" r:id="rId5"/>
    <p:sldId id="301" r:id="rId6"/>
    <p:sldId id="298" r:id="rId7"/>
    <p:sldId id="297" r:id="rId8"/>
    <p:sldId id="299" r:id="rId9"/>
    <p:sldId id="300" r:id="rId10"/>
    <p:sldId id="290" r:id="rId11"/>
    <p:sldId id="291" r:id="rId12"/>
    <p:sldId id="306" r:id="rId13"/>
    <p:sldId id="311" r:id="rId14"/>
    <p:sldId id="312" r:id="rId15"/>
    <p:sldId id="313" r:id="rId16"/>
    <p:sldId id="315" r:id="rId17"/>
    <p:sldId id="314" r:id="rId18"/>
    <p:sldId id="316" r:id="rId19"/>
    <p:sldId id="317" r:id="rId20"/>
    <p:sldId id="318" r:id="rId21"/>
    <p:sldId id="319" r:id="rId22"/>
    <p:sldId id="347" r:id="rId23"/>
    <p:sldId id="351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46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43" r:id="rId49"/>
    <p:sldId id="345" r:id="rId50"/>
    <p:sldId id="344" r:id="rId51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칠기" initials="이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00FF"/>
    <a:srgbClr val="EDF0AE"/>
    <a:srgbClr val="FF0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 autoAdjust="0"/>
    <p:restoredTop sz="94608" autoAdjust="0"/>
  </p:normalViewPr>
  <p:slideViewPr>
    <p:cSldViewPr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24T11:19:43.584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C4C11FBA-0996-4487-8C8B-93384D7AA2D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FBA4E6DD-37EE-41BC-8A47-73342D3940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6852" name="Rectangle 4">
            <a:extLst>
              <a:ext uri="{FF2B5EF4-FFF2-40B4-BE49-F238E27FC236}">
                <a16:creationId xmlns:a16="http://schemas.microsoft.com/office/drawing/2014/main" id="{46CEC62C-E07D-45B3-B8ED-6D869A1DBBE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6853" name="Rectangle 5">
            <a:extLst>
              <a:ext uri="{FF2B5EF4-FFF2-40B4-BE49-F238E27FC236}">
                <a16:creationId xmlns:a16="http://schemas.microsoft.com/office/drawing/2014/main" id="{84C13BEE-7C21-4A6B-89DB-1D52649321F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E6946CE8-9A5B-4D04-A896-169E9BF171F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3B53F44F-86C1-4BCF-A709-9CF9444A78C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64A5505F-651E-4190-8BC2-F74330C2F60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FCEB9D2-2F4D-4056-BA17-CC91391705B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29" name="Rectangle 5">
            <a:extLst>
              <a:ext uri="{FF2B5EF4-FFF2-40B4-BE49-F238E27FC236}">
                <a16:creationId xmlns:a16="http://schemas.microsoft.com/office/drawing/2014/main" id="{F9AC46C8-34DB-440E-97F3-3CB388637A1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830" name="Rectangle 6">
            <a:extLst>
              <a:ext uri="{FF2B5EF4-FFF2-40B4-BE49-F238E27FC236}">
                <a16:creationId xmlns:a16="http://schemas.microsoft.com/office/drawing/2014/main" id="{C8DF7602-6EFF-4833-B014-4281945E57C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831" name="Rectangle 7">
            <a:extLst>
              <a:ext uri="{FF2B5EF4-FFF2-40B4-BE49-F238E27FC236}">
                <a16:creationId xmlns:a16="http://schemas.microsoft.com/office/drawing/2014/main" id="{F03F4687-FC65-482A-81EA-814B2AAE9B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F43245FD-610D-40BE-A931-E287E93E3E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26BB850-EF2E-46FA-B184-023DBA2250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DC04EED-F730-4CA5-BFD4-F58EC6544A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5D36B010-068C-40AE-9ADF-D7215E875D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02EFC0F8-AAF4-4CA1-A3F7-E3C43A7A1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/>
              <a:t>Check for 8 (1000)</a:t>
            </a:r>
            <a:endParaRPr lang="ko-KR" altLang="en-US"/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93D416E3-CAFF-41CA-BA40-E1FFBC5B54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385C9BE-1B28-4AAD-B867-9508CE69AC10}" type="slidenum">
              <a:rPr lang="en-US" altLang="ko-KR" sz="1200" smtClean="0"/>
              <a:pPr/>
              <a:t>19</a:t>
            </a:fld>
            <a:endParaRPr lang="en-US" altLang="ko-KR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2980836-7F30-428D-84E3-4ABD3D0152B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D5334-13F0-4C80-8A66-AA6817510D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333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C0B90BB-30C3-474C-81A4-88111731C47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6CC38-F8F6-462F-9170-13EA59B85F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709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D7D06F2-906B-43A4-AD3E-F7E3A869F74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07B41-1AE8-4C5C-9A8B-0B0F199A0D6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193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E3E57F-7440-4D09-9277-DF1D703ECA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303C8-8286-435D-9463-ECE975B5EA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684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C119FA-162E-4F70-A392-EE1443867A1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88C2F-F9FF-4E47-8AC1-C686C6538E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52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D188DD-C966-476C-808E-16029F8DC10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F5DC0-B79C-48C1-A24A-612E37C9CC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585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33E6459-136D-4193-9B64-776CF5ED91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4F5EB-B38D-484C-BBB8-613EFF169F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304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F8252C1-9D3A-4155-97D9-00D2E803F7B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10486-3F3B-4E2D-9C03-ED51FC685E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326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15763374-A1D1-4CA9-9292-754395E55D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07A73-D358-490C-BF21-2C2778C76A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378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B18CEC-841D-4292-BB40-068D64A242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17BAF-6531-4AAF-A083-211BBAE229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801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DA7ECB-F817-4918-BD01-EDF00A71D9F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03152-C81D-404A-9C5E-92589A463BC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444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FC814ED-F7A7-4E45-9ED7-56B947D03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04875"/>
            <a:ext cx="9144000" cy="762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B847B73-74CD-4ECC-9D9E-2DD416AAE1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41750" y="6391275"/>
            <a:ext cx="1450975" cy="339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b="1" dirty="0">
                <a:solidFill>
                  <a:srgbClr val="00FF00"/>
                </a:solidFill>
                <a:latin typeface="Arial" panose="020B0604020202020204" pitchFamily="34" charset="0"/>
              </a:rPr>
              <a:t>Spring 2023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E496F2E-5AF6-4A64-A497-3DADFC97D8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6381750"/>
            <a:ext cx="1584325" cy="339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b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 Design</a:t>
            </a:r>
          </a:p>
        </p:txBody>
      </p:sp>
      <p:sp>
        <p:nvSpPr>
          <p:cNvPr id="204805" name="Rectangle 5">
            <a:extLst>
              <a:ext uri="{FF2B5EF4-FFF2-40B4-BE49-F238E27FC236}">
                <a16:creationId xmlns:a16="http://schemas.microsoft.com/office/drawing/2014/main" id="{BCED9592-D419-469B-8137-4342D337AA7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10313"/>
            <a:ext cx="6842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kumimoji="0" b="1">
                <a:solidFill>
                  <a:srgbClr val="0099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93754DC-921B-40CB-909A-A031D56F81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5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52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61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23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65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2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png"/><Relationship Id="rId4" Type="http://schemas.openxmlformats.org/officeDocument/2006/relationships/oleObject" Target="../embeddings/oleObject5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>
            <a:extLst>
              <a:ext uri="{FF2B5EF4-FFF2-40B4-BE49-F238E27FC236}">
                <a16:creationId xmlns:a16="http://schemas.microsoft.com/office/drawing/2014/main" id="{FE243C93-AFE3-4957-849A-07BBC54F5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60350"/>
            <a:ext cx="8382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4000">
                <a:solidFill>
                  <a:srgbClr val="0033CC"/>
                </a:solidFill>
                <a:latin typeface="Arial Narrow" panose="020B0606020202030204" pitchFamily="34" charset="0"/>
              </a:rPr>
              <a:t>Unit 9</a:t>
            </a:r>
            <a:endParaRPr lang="en-US" altLang="ko-KR" sz="4000">
              <a:solidFill>
                <a:srgbClr val="CC000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4099" name="Object 8">
            <a:extLst>
              <a:ext uri="{FF2B5EF4-FFF2-40B4-BE49-F238E27FC236}">
                <a16:creationId xmlns:a16="http://schemas.microsoft.com/office/drawing/2014/main" id="{E572CCAC-A14A-4096-872B-E848411A47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9">
            <a:extLst>
              <a:ext uri="{FF2B5EF4-FFF2-40B4-BE49-F238E27FC236}">
                <a16:creationId xmlns:a16="http://schemas.microsoft.com/office/drawing/2014/main" id="{08CAB779-01FC-480D-8D64-3FF481081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913" y="2492375"/>
            <a:ext cx="4935537" cy="340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b="1" i="1">
                <a:latin typeface="Arial" panose="020B0604020202020204" pitchFamily="34" charset="0"/>
                <a:cs typeface="Arial" panose="020B0604020202020204" pitchFamily="34" charset="0"/>
              </a:rPr>
              <a:t>This chapter in the book includes:</a:t>
            </a:r>
          </a:p>
          <a:p>
            <a:pPr eaLnBrk="1" hangingPunct="1"/>
            <a:endParaRPr kumimoji="0" lang="en-US" altLang="ko-KR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latinLnBrk="1" hangingPunct="1"/>
            <a:r>
              <a:rPr kumimoji="0" lang="en-US" altLang="ko-KR">
                <a:solidFill>
                  <a:srgbClr val="006600"/>
                </a:solidFill>
                <a:latin typeface="Arial" panose="020B0604020202020204" pitchFamily="34" charset="0"/>
              </a:rPr>
              <a:t>	Objectives</a:t>
            </a:r>
          </a:p>
          <a:p>
            <a:pPr eaLnBrk="1" latinLnBrk="1" hangingPunct="1"/>
            <a:r>
              <a:rPr kumimoji="0" lang="en-US" altLang="ko-KR">
                <a:solidFill>
                  <a:srgbClr val="006600"/>
                </a:solidFill>
                <a:latin typeface="Arial" panose="020B0604020202020204" pitchFamily="34" charset="0"/>
              </a:rPr>
              <a:t>	Study Guide</a:t>
            </a:r>
          </a:p>
          <a:p>
            <a:pPr eaLnBrk="1" latinLnBrk="1" hangingPunct="1"/>
            <a:r>
              <a:rPr kumimoji="0" lang="en-US" altLang="ko-KR">
                <a:solidFill>
                  <a:srgbClr val="006600"/>
                </a:solidFill>
                <a:latin typeface="Arial" panose="020B0604020202020204" pitchFamily="34" charset="0"/>
              </a:rPr>
              <a:t>9.1	Introduction</a:t>
            </a:r>
          </a:p>
          <a:p>
            <a:pPr eaLnBrk="1" latinLnBrk="1" hangingPunct="1"/>
            <a:r>
              <a:rPr kumimoji="0" lang="en-US" altLang="ko-KR">
                <a:solidFill>
                  <a:srgbClr val="006600"/>
                </a:solidFill>
                <a:latin typeface="Arial" panose="020B0604020202020204" pitchFamily="34" charset="0"/>
              </a:rPr>
              <a:t>9.2	Multiplexers</a:t>
            </a:r>
          </a:p>
          <a:p>
            <a:pPr eaLnBrk="1" latinLnBrk="1" hangingPunct="1"/>
            <a:r>
              <a:rPr kumimoji="0" lang="en-US" altLang="ko-KR">
                <a:solidFill>
                  <a:srgbClr val="006600"/>
                </a:solidFill>
                <a:latin typeface="Arial" panose="020B0604020202020204" pitchFamily="34" charset="0"/>
              </a:rPr>
              <a:t>9.3	Three-State Buffers</a:t>
            </a:r>
          </a:p>
          <a:p>
            <a:pPr eaLnBrk="1" latinLnBrk="1" hangingPunct="1"/>
            <a:r>
              <a:rPr kumimoji="0" lang="en-US" altLang="ko-KR">
                <a:solidFill>
                  <a:srgbClr val="006600"/>
                </a:solidFill>
                <a:latin typeface="Arial" panose="020B0604020202020204" pitchFamily="34" charset="0"/>
              </a:rPr>
              <a:t>9.4	Decoders and Encoders</a:t>
            </a:r>
          </a:p>
          <a:p>
            <a:pPr eaLnBrk="1" latinLnBrk="1" hangingPunct="1"/>
            <a:r>
              <a:rPr kumimoji="0" lang="en-US" altLang="ko-KR">
                <a:solidFill>
                  <a:srgbClr val="006600"/>
                </a:solidFill>
                <a:latin typeface="Arial" panose="020B0604020202020204" pitchFamily="34" charset="0"/>
              </a:rPr>
              <a:t>9.5	Read-Only Memories</a:t>
            </a:r>
          </a:p>
          <a:p>
            <a:pPr eaLnBrk="1" latinLnBrk="1" hangingPunct="1"/>
            <a:r>
              <a:rPr kumimoji="0" lang="en-US" altLang="ko-KR">
                <a:solidFill>
                  <a:srgbClr val="006600"/>
                </a:solidFill>
                <a:latin typeface="Arial" panose="020B0604020202020204" pitchFamily="34" charset="0"/>
              </a:rPr>
              <a:t>9.6	Programmable Logic Devices</a:t>
            </a:r>
          </a:p>
          <a:p>
            <a:pPr eaLnBrk="1" latinLnBrk="1" hangingPunct="1"/>
            <a:r>
              <a:rPr kumimoji="0" lang="en-US" altLang="ko-KR">
                <a:solidFill>
                  <a:srgbClr val="006600"/>
                </a:solidFill>
                <a:latin typeface="Arial" panose="020B0604020202020204" pitchFamily="34" charset="0"/>
              </a:rPr>
              <a:t>9.7	Complex Programmable Logic Devices</a:t>
            </a:r>
          </a:p>
          <a:p>
            <a:pPr eaLnBrk="1" latinLnBrk="1" hangingPunct="1"/>
            <a:r>
              <a:rPr kumimoji="0" lang="en-US" altLang="ko-KR">
                <a:solidFill>
                  <a:srgbClr val="006600"/>
                </a:solidFill>
                <a:latin typeface="Arial" panose="020B0604020202020204" pitchFamily="34" charset="0"/>
              </a:rPr>
              <a:t>9.8	Field Programmable Gate Arrays</a:t>
            </a:r>
          </a:p>
          <a:p>
            <a:pPr eaLnBrk="1" latinLnBrk="1" hangingPunct="1"/>
            <a:r>
              <a:rPr kumimoji="0" lang="en-US" altLang="ko-KR">
                <a:solidFill>
                  <a:srgbClr val="006600"/>
                </a:solidFill>
                <a:latin typeface="Arial" panose="020B0604020202020204" pitchFamily="34" charset="0"/>
              </a:rPr>
              <a:t>	Problems</a:t>
            </a:r>
          </a:p>
        </p:txBody>
      </p:sp>
      <p:sp>
        <p:nvSpPr>
          <p:cNvPr id="4101" name="Rectangle 10">
            <a:extLst>
              <a:ext uri="{FF2B5EF4-FFF2-40B4-BE49-F238E27FC236}">
                <a16:creationId xmlns:a16="http://schemas.microsoft.com/office/drawing/2014/main" id="{2616DA0F-0146-474A-B965-EF59F2B39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052513"/>
            <a:ext cx="83820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4000">
                <a:solidFill>
                  <a:srgbClr val="CC0000"/>
                </a:solidFill>
                <a:latin typeface="Arial Narrow" panose="020B0606020202030204" pitchFamily="34" charset="0"/>
              </a:rPr>
              <a:t>MULTIPLEXERS, DECODERS, AND PROGRAMMABLE LOGIC DEVICES</a:t>
            </a:r>
          </a:p>
        </p:txBody>
      </p:sp>
      <p:pic>
        <p:nvPicPr>
          <p:cNvPr id="4102" name="그림 1">
            <a:extLst>
              <a:ext uri="{FF2B5EF4-FFF2-40B4-BE49-F238E27FC236}">
                <a16:creationId xmlns:a16="http://schemas.microsoft.com/office/drawing/2014/main" id="{8157CB2A-615D-459A-AEBC-0B6B6C1858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708275"/>
            <a:ext cx="2303463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3">
            <a:extLst>
              <a:ext uri="{FF2B5EF4-FFF2-40B4-BE49-F238E27FC236}">
                <a16:creationId xmlns:a16="http://schemas.microsoft.com/office/drawing/2014/main" id="{12A50CDA-2B03-48CE-A5D9-5B71217AAF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C8A4CAD-01A9-48D1-B6DE-A1044F16C69A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Text Box 14">
            <a:extLst>
              <a:ext uri="{FF2B5EF4-FFF2-40B4-BE49-F238E27FC236}">
                <a16:creationId xmlns:a16="http://schemas.microsoft.com/office/drawing/2014/main" id="{1D449455-3F45-4FF1-8587-1391BA47E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69310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Figure 9-7: </a:t>
            </a:r>
            <a:r>
              <a:rPr kumimoji="0" lang="en-US" altLang="ko-KR" sz="2000" b="1">
                <a:solidFill>
                  <a:schemeClr val="tx2"/>
                </a:solidFill>
              </a:rPr>
              <a:t>Quad Multiplexer with Bus Inputs and Output</a:t>
            </a:r>
          </a:p>
        </p:txBody>
      </p:sp>
      <p:pic>
        <p:nvPicPr>
          <p:cNvPr id="14340" name="Picture 15" descr="roth+f09-05">
            <a:extLst>
              <a:ext uri="{FF2B5EF4-FFF2-40B4-BE49-F238E27FC236}">
                <a16:creationId xmlns:a16="http://schemas.microsoft.com/office/drawing/2014/main" id="{0ACD155F-88C3-4FCF-80B6-999ED31DD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2133600"/>
            <a:ext cx="3048000" cy="373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17">
            <a:extLst>
              <a:ext uri="{FF2B5EF4-FFF2-40B4-BE49-F238E27FC236}">
                <a16:creationId xmlns:a16="http://schemas.microsoft.com/office/drawing/2014/main" id="{EAFE2F4B-5E8C-42AA-9E7E-74ECD0D134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60350"/>
            <a:ext cx="86868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9.2	Multiplexers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77A6FD0-B4CF-408D-B590-87042AF655C5}"/>
              </a:ext>
            </a:extLst>
          </p:cNvPr>
          <p:cNvSpPr/>
          <p:nvPr/>
        </p:nvSpPr>
        <p:spPr>
          <a:xfrm>
            <a:off x="2771775" y="2924175"/>
            <a:ext cx="1008063" cy="433388"/>
          </a:xfrm>
          <a:prstGeom prst="roundRect">
            <a:avLst/>
          </a:prstGeom>
          <a:solidFill>
            <a:srgbClr val="FF99FF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7C15513-56A4-4546-8284-CC29FB544232}"/>
              </a:ext>
            </a:extLst>
          </p:cNvPr>
          <p:cNvSpPr/>
          <p:nvPr/>
        </p:nvSpPr>
        <p:spPr>
          <a:xfrm>
            <a:off x="3348038" y="4797425"/>
            <a:ext cx="1008062" cy="431800"/>
          </a:xfrm>
          <a:prstGeom prst="roundRect">
            <a:avLst/>
          </a:prstGeom>
          <a:solidFill>
            <a:srgbClr val="FF99FF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5A97D97-7BED-4C12-BEB8-120C4C78BE50}"/>
              </a:ext>
            </a:extLst>
          </p:cNvPr>
          <p:cNvSpPr/>
          <p:nvPr/>
        </p:nvSpPr>
        <p:spPr>
          <a:xfrm>
            <a:off x="2268538" y="4797425"/>
            <a:ext cx="1008062" cy="431800"/>
          </a:xfrm>
          <a:prstGeom prst="roundRect">
            <a:avLst/>
          </a:prstGeom>
          <a:solidFill>
            <a:srgbClr val="FF99FF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345" name="TextBox 2">
            <a:extLst>
              <a:ext uri="{FF2B5EF4-FFF2-40B4-BE49-F238E27FC236}">
                <a16:creationId xmlns:a16="http://schemas.microsoft.com/office/drawing/2014/main" id="{A01017BC-ED35-4FD7-AFA7-88C1A0145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2997200"/>
            <a:ext cx="2665413" cy="400050"/>
          </a:xfrm>
          <a:prstGeom prst="rect">
            <a:avLst/>
          </a:prstGeom>
          <a:solidFill>
            <a:srgbClr val="FF99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000"/>
              <a:t># = number of bits</a:t>
            </a:r>
            <a:endParaRPr lang="ko-KR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3">
            <a:extLst>
              <a:ext uri="{FF2B5EF4-FFF2-40B4-BE49-F238E27FC236}">
                <a16:creationId xmlns:a16="http://schemas.microsoft.com/office/drawing/2014/main" id="{4C3070B0-F425-48A1-8B9A-941D8053B5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23A37A3-0E4F-43EB-8F76-76D4AED09A35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B99F3A6C-D2BF-4273-B2F8-902423F63B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60350"/>
            <a:ext cx="86868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9.3	Three-State Buffers</a:t>
            </a:r>
          </a:p>
        </p:txBody>
      </p:sp>
      <p:sp>
        <p:nvSpPr>
          <p:cNvPr id="15364" name="Text Box 13">
            <a:extLst>
              <a:ext uri="{FF2B5EF4-FFF2-40B4-BE49-F238E27FC236}">
                <a16:creationId xmlns:a16="http://schemas.microsoft.com/office/drawing/2014/main" id="{E6208136-21CE-4075-9A2A-8296BDD2E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5491163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Figure 9-10: </a:t>
            </a:r>
            <a:r>
              <a:rPr kumimoji="0" lang="en-US" altLang="ko-KR" sz="2000" b="1">
                <a:solidFill>
                  <a:schemeClr val="tx2"/>
                </a:solidFill>
              </a:rPr>
              <a:t>Gate Circuit with Added Buffer</a:t>
            </a:r>
          </a:p>
        </p:txBody>
      </p:sp>
      <p:pic>
        <p:nvPicPr>
          <p:cNvPr id="15365" name="Picture 14" descr="roth+f09-06">
            <a:extLst>
              <a:ext uri="{FF2B5EF4-FFF2-40B4-BE49-F238E27FC236}">
                <a16:creationId xmlns:a16="http://schemas.microsoft.com/office/drawing/2014/main" id="{8DE33B27-EE0F-496D-8943-8293A54A4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205038"/>
            <a:ext cx="45370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5C37381D-6F21-4ECA-82C7-0416EF5F5DEF}"/>
              </a:ext>
            </a:extLst>
          </p:cNvPr>
          <p:cNvSpPr/>
          <p:nvPr/>
        </p:nvSpPr>
        <p:spPr>
          <a:xfrm>
            <a:off x="4164013" y="2324100"/>
            <a:ext cx="792162" cy="863600"/>
          </a:xfrm>
          <a:prstGeom prst="ellipse">
            <a:avLst/>
          </a:prstGeom>
          <a:noFill/>
          <a:ln w="53975"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367" name="TextBox 2">
            <a:extLst>
              <a:ext uri="{FF2B5EF4-FFF2-40B4-BE49-F238E27FC236}">
                <a16:creationId xmlns:a16="http://schemas.microsoft.com/office/drawing/2014/main" id="{B4A44F49-59D8-4715-92E4-69CC4C02C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0" y="3370263"/>
            <a:ext cx="939800" cy="400050"/>
          </a:xfrm>
          <a:prstGeom prst="rect">
            <a:avLst/>
          </a:prstGeom>
          <a:solidFill>
            <a:srgbClr val="FF99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2000" b="1"/>
              <a:t>AMP</a:t>
            </a:r>
            <a:endParaRPr lang="ko-KR" altLang="en-US" sz="2000" b="1"/>
          </a:p>
        </p:txBody>
      </p:sp>
      <p:sp>
        <p:nvSpPr>
          <p:cNvPr id="15368" name="TextBox 2">
            <a:extLst>
              <a:ext uri="{FF2B5EF4-FFF2-40B4-BE49-F238E27FC236}">
                <a16:creationId xmlns:a16="http://schemas.microsoft.com/office/drawing/2014/main" id="{68A82BAA-75D6-4D5E-82FC-158C6E531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4017963"/>
            <a:ext cx="3008312" cy="706437"/>
          </a:xfrm>
          <a:prstGeom prst="rect">
            <a:avLst/>
          </a:prstGeom>
          <a:solidFill>
            <a:srgbClr val="FF99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000"/>
              <a:t>To feed enough power to multiple gates</a:t>
            </a:r>
            <a:endParaRPr lang="ko-KR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3">
            <a:extLst>
              <a:ext uri="{FF2B5EF4-FFF2-40B4-BE49-F238E27FC236}">
                <a16:creationId xmlns:a16="http://schemas.microsoft.com/office/drawing/2014/main" id="{905B1F3E-A480-4726-BD77-13F12A050E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9E673BD-F90B-4CD1-9FBA-523604096444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A6C209CF-7016-4F80-8DD2-EAF6B2FFEA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60350"/>
            <a:ext cx="86868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9.3	Three-State Buffers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AB8D5C7C-64CB-4A5A-B579-38BF6B34A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3906838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9-11. </a:t>
            </a:r>
            <a:r>
              <a:rPr kumimoji="0" lang="en-US" altLang="ko-KR" sz="2000" b="1">
                <a:solidFill>
                  <a:schemeClr val="tx2"/>
                </a:solidFill>
              </a:rPr>
              <a:t>Three-State Buffer</a:t>
            </a:r>
          </a:p>
        </p:txBody>
      </p:sp>
      <p:pic>
        <p:nvPicPr>
          <p:cNvPr id="16389" name="Picture 5" descr="roth+f09-07">
            <a:extLst>
              <a:ext uri="{FF2B5EF4-FFF2-40B4-BE49-F238E27FC236}">
                <a16:creationId xmlns:a16="http://schemas.microsoft.com/office/drawing/2014/main" id="{19870969-984B-4600-A834-2CFC3340B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205038"/>
            <a:ext cx="7345363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TextBox 1">
            <a:extLst>
              <a:ext uri="{FF2B5EF4-FFF2-40B4-BE49-F238E27FC236}">
                <a16:creationId xmlns:a16="http://schemas.microsoft.com/office/drawing/2014/main" id="{6B33FF6C-7C0F-4442-985D-281E9F73C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288" y="3789363"/>
            <a:ext cx="1463675" cy="708025"/>
          </a:xfrm>
          <a:prstGeom prst="rect">
            <a:avLst/>
          </a:prstGeom>
          <a:solidFill>
            <a:srgbClr val="FF99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2000" b="1"/>
              <a:t>Disabled:</a:t>
            </a:r>
          </a:p>
          <a:p>
            <a:pPr algn="ctr"/>
            <a:r>
              <a:rPr lang="en-US" altLang="ko-KR" sz="2000" b="1"/>
              <a:t>No signal</a:t>
            </a:r>
            <a:endParaRPr lang="ko-KR" altLang="en-US" sz="20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>
            <a:extLst>
              <a:ext uri="{FF2B5EF4-FFF2-40B4-BE49-F238E27FC236}">
                <a16:creationId xmlns:a16="http://schemas.microsoft.com/office/drawing/2014/main" id="{5FF5068E-7755-4E1D-8055-BB50282694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B8BE428-8BA9-4094-8EED-24ADE34FA153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CCC8228D-F7DC-47E3-9CBA-E4445D9907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60350"/>
            <a:ext cx="86868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9.3	Three-State Buffers</a:t>
            </a:r>
          </a:p>
        </p:txBody>
      </p:sp>
      <p:sp>
        <p:nvSpPr>
          <p:cNvPr id="17412" name="Text Box 3">
            <a:extLst>
              <a:ext uri="{FF2B5EF4-FFF2-40B4-BE49-F238E27FC236}">
                <a16:creationId xmlns:a16="http://schemas.microsoft.com/office/drawing/2014/main" id="{C3A740A5-15C1-4444-A0DC-5B4D9B13C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5707063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9-12. </a:t>
            </a:r>
            <a:r>
              <a:rPr kumimoji="0" lang="en-US" altLang="ko-KR" sz="2000" b="1">
                <a:solidFill>
                  <a:schemeClr val="tx2"/>
                </a:solidFill>
              </a:rPr>
              <a:t>Four Kinds of Three-State Buffers</a:t>
            </a:r>
          </a:p>
        </p:txBody>
      </p:sp>
      <p:pic>
        <p:nvPicPr>
          <p:cNvPr id="17413" name="Picture 4" descr="roth+f09-08">
            <a:extLst>
              <a:ext uri="{FF2B5EF4-FFF2-40B4-BE49-F238E27FC236}">
                <a16:creationId xmlns:a16="http://schemas.microsoft.com/office/drawing/2014/main" id="{CB010DA6-E2B8-474D-A6DF-531B37346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989138"/>
            <a:ext cx="8329612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6707" name="Group 35">
            <a:extLst>
              <a:ext uri="{FF2B5EF4-FFF2-40B4-BE49-F238E27FC236}">
                <a16:creationId xmlns:a16="http://schemas.microsoft.com/office/drawing/2014/main" id="{CAF49BCA-1FEB-47C4-B791-38AD820942CC}"/>
              </a:ext>
            </a:extLst>
          </p:cNvPr>
          <p:cNvGraphicFramePr>
            <a:graphicFrameLocks noGrp="1"/>
          </p:cNvGraphicFramePr>
          <p:nvPr/>
        </p:nvGraphicFramePr>
        <p:xfrm>
          <a:off x="614363" y="3789363"/>
          <a:ext cx="1365250" cy="1547940"/>
        </p:xfrm>
        <a:graphic>
          <a:graphicData uri="http://schemas.openxmlformats.org/drawingml/2006/table">
            <a:tbl>
              <a:tblPr/>
              <a:tblGrid>
                <a:gridCol w="789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03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    A</a:t>
                      </a:r>
                    </a:p>
                  </a:txBody>
                  <a:tcPr marL="91468" marR="91468" marT="45609" marB="4560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marL="91468" marR="91468" marT="45609" marB="45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7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0    0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0    1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1    0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1    1</a:t>
                      </a:r>
                    </a:p>
                  </a:txBody>
                  <a:tcPr marL="91468" marR="91468" marT="45609" marB="4560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68" marR="91468" marT="45609" marB="45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421" name="Text Box 31">
            <a:extLst>
              <a:ext uri="{FF2B5EF4-FFF2-40B4-BE49-F238E27FC236}">
                <a16:creationId xmlns:a16="http://schemas.microsoft.com/office/drawing/2014/main" id="{2F80DE7F-FD70-45F3-B299-F3F249CF7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038" y="5487988"/>
            <a:ext cx="5746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>
                <a:latin typeface="Times New Roman" panose="02020603050405020304" pitchFamily="18" charset="0"/>
              </a:rPr>
              <a:t>(a)</a:t>
            </a:r>
          </a:p>
        </p:txBody>
      </p:sp>
      <p:graphicFrame>
        <p:nvGraphicFramePr>
          <p:cNvPr id="156708" name="Group 36">
            <a:extLst>
              <a:ext uri="{FF2B5EF4-FFF2-40B4-BE49-F238E27FC236}">
                <a16:creationId xmlns:a16="http://schemas.microsoft.com/office/drawing/2014/main" id="{360CBDCF-E3B9-44A3-9634-D22A1620C355}"/>
              </a:ext>
            </a:extLst>
          </p:cNvPr>
          <p:cNvGraphicFramePr>
            <a:graphicFrameLocks noGrp="1"/>
          </p:cNvGraphicFramePr>
          <p:nvPr/>
        </p:nvGraphicFramePr>
        <p:xfrm>
          <a:off x="2919413" y="3813175"/>
          <a:ext cx="1365250" cy="1547940"/>
        </p:xfrm>
        <a:graphic>
          <a:graphicData uri="http://schemas.openxmlformats.org/drawingml/2006/table">
            <a:tbl>
              <a:tblPr/>
              <a:tblGrid>
                <a:gridCol w="789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03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    A</a:t>
                      </a:r>
                    </a:p>
                  </a:txBody>
                  <a:tcPr marL="91468" marR="91468" marT="45609" marB="4560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marL="91468" marR="91468" marT="45609" marB="45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77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0    0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0    1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1    0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1    1</a:t>
                      </a:r>
                    </a:p>
                  </a:txBody>
                  <a:tcPr marL="91468" marR="91468" marT="45609" marB="4560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1468" marR="91468" marT="45609" marB="45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429" name="Text Box 51">
            <a:extLst>
              <a:ext uri="{FF2B5EF4-FFF2-40B4-BE49-F238E27FC236}">
                <a16:creationId xmlns:a16="http://schemas.microsoft.com/office/drawing/2014/main" id="{1F94B453-D7F3-46D8-9052-4F6DB7C34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5511800"/>
            <a:ext cx="5746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>
                <a:latin typeface="Times New Roman" panose="02020603050405020304" pitchFamily="18" charset="0"/>
              </a:rPr>
              <a:t>(b)</a:t>
            </a:r>
          </a:p>
        </p:txBody>
      </p:sp>
      <p:graphicFrame>
        <p:nvGraphicFramePr>
          <p:cNvPr id="156724" name="Group 52">
            <a:extLst>
              <a:ext uri="{FF2B5EF4-FFF2-40B4-BE49-F238E27FC236}">
                <a16:creationId xmlns:a16="http://schemas.microsoft.com/office/drawing/2014/main" id="{4DF66891-BFE5-494C-ADE2-65B12F140524}"/>
              </a:ext>
            </a:extLst>
          </p:cNvPr>
          <p:cNvGraphicFramePr>
            <a:graphicFrameLocks noGrp="1"/>
          </p:cNvGraphicFramePr>
          <p:nvPr/>
        </p:nvGraphicFramePr>
        <p:xfrm>
          <a:off x="5078413" y="3789363"/>
          <a:ext cx="1365250" cy="1547940"/>
        </p:xfrm>
        <a:graphic>
          <a:graphicData uri="http://schemas.openxmlformats.org/drawingml/2006/table">
            <a:tbl>
              <a:tblPr/>
              <a:tblGrid>
                <a:gridCol w="789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03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    A</a:t>
                      </a:r>
                    </a:p>
                  </a:txBody>
                  <a:tcPr marL="91468" marR="91468" marT="45609" marB="4560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marL="91468" marR="91468" marT="45609" marB="45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7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0    0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0    1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1    0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1    1</a:t>
                      </a:r>
                    </a:p>
                  </a:txBody>
                  <a:tcPr marL="91468" marR="91468" marT="45609" marB="4560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</a:t>
                      </a:r>
                    </a:p>
                  </a:txBody>
                  <a:tcPr marL="91468" marR="91468" marT="45609" marB="45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437" name="Text Box 67">
            <a:extLst>
              <a:ext uri="{FF2B5EF4-FFF2-40B4-BE49-F238E27FC236}">
                <a16:creationId xmlns:a16="http://schemas.microsoft.com/office/drawing/2014/main" id="{6163CEB2-E888-4CD1-9BD7-5F0546D56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5487988"/>
            <a:ext cx="5746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>
                <a:latin typeface="Times New Roman" panose="02020603050405020304" pitchFamily="18" charset="0"/>
              </a:rPr>
              <a:t>(c)</a:t>
            </a:r>
          </a:p>
        </p:txBody>
      </p:sp>
      <p:graphicFrame>
        <p:nvGraphicFramePr>
          <p:cNvPr id="156740" name="Group 68">
            <a:extLst>
              <a:ext uri="{FF2B5EF4-FFF2-40B4-BE49-F238E27FC236}">
                <a16:creationId xmlns:a16="http://schemas.microsoft.com/office/drawing/2014/main" id="{ED55DC0B-B804-49E8-BD94-769BA94E0801}"/>
              </a:ext>
            </a:extLst>
          </p:cNvPr>
          <p:cNvGraphicFramePr>
            <a:graphicFrameLocks noGrp="1"/>
          </p:cNvGraphicFramePr>
          <p:nvPr/>
        </p:nvGraphicFramePr>
        <p:xfrm>
          <a:off x="7310438" y="3813175"/>
          <a:ext cx="1365250" cy="1547940"/>
        </p:xfrm>
        <a:graphic>
          <a:graphicData uri="http://schemas.openxmlformats.org/drawingml/2006/table">
            <a:tbl>
              <a:tblPr/>
              <a:tblGrid>
                <a:gridCol w="789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03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    A</a:t>
                      </a:r>
                    </a:p>
                  </a:txBody>
                  <a:tcPr marL="91468" marR="91468" marT="45609" marB="4560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marL="91468" marR="91468" marT="45609" marB="45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77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0    0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0    1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1    0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1    1</a:t>
                      </a:r>
                    </a:p>
                  </a:txBody>
                  <a:tcPr marL="91468" marR="91468" marT="45609" marB="4560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</a:t>
                      </a:r>
                    </a:p>
                  </a:txBody>
                  <a:tcPr marL="91468" marR="91468" marT="45609" marB="45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445" name="Text Box 83">
            <a:extLst>
              <a:ext uri="{FF2B5EF4-FFF2-40B4-BE49-F238E27FC236}">
                <a16:creationId xmlns:a16="http://schemas.microsoft.com/office/drawing/2014/main" id="{71DF54DC-3090-42AE-8466-0103501C0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5511800"/>
            <a:ext cx="5746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>
                <a:latin typeface="Times New Roman" panose="02020603050405020304" pitchFamily="18" charset="0"/>
              </a:rPr>
              <a:t>(d)</a:t>
            </a:r>
          </a:p>
        </p:txBody>
      </p:sp>
      <p:sp>
        <p:nvSpPr>
          <p:cNvPr id="17446" name="TextBox 13">
            <a:extLst>
              <a:ext uri="{FF2B5EF4-FFF2-40B4-BE49-F238E27FC236}">
                <a16:creationId xmlns:a16="http://schemas.microsoft.com/office/drawing/2014/main" id="{A2CA2364-553D-46EE-8908-AB775F984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5949950"/>
            <a:ext cx="1727200" cy="400050"/>
          </a:xfrm>
          <a:prstGeom prst="rect">
            <a:avLst/>
          </a:prstGeom>
          <a:solidFill>
            <a:srgbClr val="FF99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2000" b="1"/>
              <a:t>Z: No signal</a:t>
            </a:r>
            <a:endParaRPr lang="ko-KR" altLang="en-US" sz="20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3">
            <a:extLst>
              <a:ext uri="{FF2B5EF4-FFF2-40B4-BE49-F238E27FC236}">
                <a16:creationId xmlns:a16="http://schemas.microsoft.com/office/drawing/2014/main" id="{9335017D-AE2D-4884-90A1-799A9AF99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7522EE1-6B7D-47C6-B38E-FD7C8F634FB0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04AF7E50-3965-435D-9703-558270CD6B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60350"/>
            <a:ext cx="86868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9.3	Three-State Buffers</a:t>
            </a:r>
          </a:p>
        </p:txBody>
      </p:sp>
      <p:sp>
        <p:nvSpPr>
          <p:cNvPr id="18436" name="Text Box 3">
            <a:extLst>
              <a:ext uri="{FF2B5EF4-FFF2-40B4-BE49-F238E27FC236}">
                <a16:creationId xmlns:a16="http://schemas.microsoft.com/office/drawing/2014/main" id="{49F354E1-2EAE-4DA6-AEB6-A286FFB74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33500"/>
            <a:ext cx="59959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9-13. </a:t>
            </a:r>
            <a:r>
              <a:rPr kumimoji="0" lang="en-US" altLang="ko-KR" sz="2000" b="1">
                <a:solidFill>
                  <a:schemeClr val="tx2"/>
                </a:solidFill>
              </a:rPr>
              <a:t>Multiplexer Using Three-State Buffers</a:t>
            </a:r>
          </a:p>
        </p:txBody>
      </p:sp>
      <p:pic>
        <p:nvPicPr>
          <p:cNvPr id="18437" name="Picture 4" descr="roth+f09-09">
            <a:extLst>
              <a:ext uri="{FF2B5EF4-FFF2-40B4-BE49-F238E27FC236}">
                <a16:creationId xmlns:a16="http://schemas.microsoft.com/office/drawing/2014/main" id="{A23A6BF7-FAFB-4721-A5D3-56D0D0E66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205038"/>
            <a:ext cx="7062788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3">
            <a:extLst>
              <a:ext uri="{FF2B5EF4-FFF2-40B4-BE49-F238E27FC236}">
                <a16:creationId xmlns:a16="http://schemas.microsoft.com/office/drawing/2014/main" id="{58C80B54-0DCC-4D16-A918-80CEA64807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C946091-C617-4316-8C3E-935A14F04664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30463486-C919-4769-94B1-A2EB0EFA0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60350"/>
            <a:ext cx="86868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9.3	Three-State Buffers</a:t>
            </a: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95896CC0-DDAF-423D-9A62-BCA5126A9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592296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9-14. </a:t>
            </a:r>
            <a:r>
              <a:rPr kumimoji="0" lang="en-US" altLang="ko-KR" sz="2000" b="1">
                <a:solidFill>
                  <a:schemeClr val="tx2"/>
                </a:solidFill>
              </a:rPr>
              <a:t>Circuit with Two Three-State Buffers</a:t>
            </a:r>
          </a:p>
        </p:txBody>
      </p:sp>
      <p:pic>
        <p:nvPicPr>
          <p:cNvPr id="19461" name="Picture 4" descr="roth+f09-10">
            <a:extLst>
              <a:ext uri="{FF2B5EF4-FFF2-40B4-BE49-F238E27FC236}">
                <a16:creationId xmlns:a16="http://schemas.microsoft.com/office/drawing/2014/main" id="{FB8FA9A3-5250-453B-B24F-D7AA0917C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133600"/>
            <a:ext cx="3033713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2" name="Group 98">
            <a:extLst>
              <a:ext uri="{FF2B5EF4-FFF2-40B4-BE49-F238E27FC236}">
                <a16:creationId xmlns:a16="http://schemas.microsoft.com/office/drawing/2014/main" id="{10412888-F0C5-42DB-A1A8-249383BF0040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3021013"/>
            <a:ext cx="3503613" cy="2743200"/>
            <a:chOff x="2925" y="1979"/>
            <a:chExt cx="2207" cy="1728"/>
          </a:xfrm>
        </p:grpSpPr>
        <p:sp>
          <p:nvSpPr>
            <p:cNvPr id="19467" name="Rectangle 54">
              <a:extLst>
                <a:ext uri="{FF2B5EF4-FFF2-40B4-BE49-F238E27FC236}">
                  <a16:creationId xmlns:a16="http://schemas.microsoft.com/office/drawing/2014/main" id="{0F6B8632-4326-43A2-9C1C-34B53FE5E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2375"/>
              <a:ext cx="453" cy="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X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X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468" name="Rectangle 52">
              <a:extLst>
                <a:ext uri="{FF2B5EF4-FFF2-40B4-BE49-F238E27FC236}">
                  <a16:creationId xmlns:a16="http://schemas.microsoft.com/office/drawing/2014/main" id="{EE4DABB0-01EA-4883-BA3C-C7E3B1A56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1979"/>
              <a:ext cx="453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endParaRPr lang="en-US" altLang="ko-KR">
                <a:latin typeface="Times New Roman" panose="02020603050405020304" pitchFamily="18" charset="0"/>
              </a:endParaRP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469" name="Rectangle 49">
              <a:extLst>
                <a:ext uri="{FF2B5EF4-FFF2-40B4-BE49-F238E27FC236}">
                  <a16:creationId xmlns:a16="http://schemas.microsoft.com/office/drawing/2014/main" id="{6F3F8045-B3EE-4200-A2B4-A44AA2632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375"/>
              <a:ext cx="454" cy="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X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X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9470" name="Rectangle 47">
              <a:extLst>
                <a:ext uri="{FF2B5EF4-FFF2-40B4-BE49-F238E27FC236}">
                  <a16:creationId xmlns:a16="http://schemas.microsoft.com/office/drawing/2014/main" id="{522FFE7C-1628-461D-88CB-D3221DEFF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1979"/>
              <a:ext cx="454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S2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9471" name="Rectangle 42">
              <a:extLst>
                <a:ext uri="{FF2B5EF4-FFF2-40B4-BE49-F238E27FC236}">
                  <a16:creationId xmlns:a16="http://schemas.microsoft.com/office/drawing/2014/main" id="{EABC7826-DAD2-40B7-BDF1-1E0CB9328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9" y="2375"/>
              <a:ext cx="438" cy="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X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X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X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9472" name="Rectangle 40">
              <a:extLst>
                <a:ext uri="{FF2B5EF4-FFF2-40B4-BE49-F238E27FC236}">
                  <a16:creationId xmlns:a16="http://schemas.microsoft.com/office/drawing/2014/main" id="{A10DF869-DBE9-4C4A-BA89-A359272C2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9" y="1979"/>
              <a:ext cx="438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endParaRPr lang="en-US" altLang="ko-KR">
                <a:latin typeface="Times New Roman" panose="02020603050405020304" pitchFamily="18" charset="0"/>
              </a:endParaRP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9473" name="Rectangle 18">
              <a:extLst>
                <a:ext uri="{FF2B5EF4-FFF2-40B4-BE49-F238E27FC236}">
                  <a16:creationId xmlns:a16="http://schemas.microsoft.com/office/drawing/2014/main" id="{31D31441-E124-49D0-BCBC-783F81E9D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2375"/>
              <a:ext cx="409" cy="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X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9474" name="Rectangle 19">
              <a:extLst>
                <a:ext uri="{FF2B5EF4-FFF2-40B4-BE49-F238E27FC236}">
                  <a16:creationId xmlns:a16="http://schemas.microsoft.com/office/drawing/2014/main" id="{CE093C42-B4BB-41C5-983B-BFBCA84CF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2375"/>
              <a:ext cx="423" cy="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533400" indent="-5334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X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Z  </a:t>
              </a:r>
            </a:p>
          </p:txBody>
        </p:sp>
        <p:sp>
          <p:nvSpPr>
            <p:cNvPr id="19475" name="Rectangle 20">
              <a:extLst>
                <a:ext uri="{FF2B5EF4-FFF2-40B4-BE49-F238E27FC236}">
                  <a16:creationId xmlns:a16="http://schemas.microsoft.com/office/drawing/2014/main" id="{A3E7CA3D-568E-4013-9432-35BE45624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1979"/>
              <a:ext cx="409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endParaRPr lang="en-US" altLang="ko-KR">
                <a:latin typeface="Times New Roman" panose="02020603050405020304" pitchFamily="18" charset="0"/>
              </a:endParaRP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9476" name="Rectangle 21">
              <a:extLst>
                <a:ext uri="{FF2B5EF4-FFF2-40B4-BE49-F238E27FC236}">
                  <a16:creationId xmlns:a16="http://schemas.microsoft.com/office/drawing/2014/main" id="{66062CC2-0B81-4FE4-B5AA-B1084B059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1979"/>
              <a:ext cx="423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endParaRPr lang="en-US" altLang="ko-KR">
                <a:latin typeface="Times New Roman" panose="02020603050405020304" pitchFamily="18" charset="0"/>
              </a:endParaRP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S1</a:t>
              </a:r>
            </a:p>
          </p:txBody>
        </p:sp>
        <p:sp>
          <p:nvSpPr>
            <p:cNvPr id="19477" name="Line 22">
              <a:extLst>
                <a:ext uri="{FF2B5EF4-FFF2-40B4-BE49-F238E27FC236}">
                  <a16:creationId xmlns:a16="http://schemas.microsoft.com/office/drawing/2014/main" id="{DB70D73E-2FFC-42FE-985D-41F7BB315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6" y="1979"/>
              <a:ext cx="42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8" name="Line 23">
              <a:extLst>
                <a:ext uri="{FF2B5EF4-FFF2-40B4-BE49-F238E27FC236}">
                  <a16:creationId xmlns:a16="http://schemas.microsoft.com/office/drawing/2014/main" id="{5DAB3EC0-1522-4D4E-8F97-D3D75BA50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6" y="2375"/>
              <a:ext cx="2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9" name="Line 24">
              <a:extLst>
                <a:ext uri="{FF2B5EF4-FFF2-40B4-BE49-F238E27FC236}">
                  <a16:creationId xmlns:a16="http://schemas.microsoft.com/office/drawing/2014/main" id="{4401920F-DF1D-4483-B418-D8FCAF70FF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6" y="3141"/>
              <a:ext cx="42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0" name="Line 25">
              <a:extLst>
                <a:ext uri="{FF2B5EF4-FFF2-40B4-BE49-F238E27FC236}">
                  <a16:creationId xmlns:a16="http://schemas.microsoft.com/office/drawing/2014/main" id="{463568FF-809D-4099-91E1-092DDDF572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6" y="1979"/>
              <a:ext cx="0" cy="39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1" name="Line 26">
              <a:extLst>
                <a:ext uri="{FF2B5EF4-FFF2-40B4-BE49-F238E27FC236}">
                  <a16:creationId xmlns:a16="http://schemas.microsoft.com/office/drawing/2014/main" id="{1C92320D-1883-4C24-AE0B-4C70557FD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9" y="1979"/>
              <a:ext cx="0" cy="11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2" name="Line 27">
              <a:extLst>
                <a:ext uri="{FF2B5EF4-FFF2-40B4-BE49-F238E27FC236}">
                  <a16:creationId xmlns:a16="http://schemas.microsoft.com/office/drawing/2014/main" id="{DCE1FDA6-4D14-47EE-B010-E88EF23EB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3" y="1979"/>
              <a:ext cx="0" cy="39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3" name="Line 28">
              <a:extLst>
                <a:ext uri="{FF2B5EF4-FFF2-40B4-BE49-F238E27FC236}">
                  <a16:creationId xmlns:a16="http://schemas.microsoft.com/office/drawing/2014/main" id="{E457F026-5735-420B-9494-D6E717DED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9" y="1979"/>
              <a:ext cx="43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4" name="Line 29">
              <a:extLst>
                <a:ext uri="{FF2B5EF4-FFF2-40B4-BE49-F238E27FC236}">
                  <a16:creationId xmlns:a16="http://schemas.microsoft.com/office/drawing/2014/main" id="{C5CD4F9A-29E8-4F04-990E-9884C8CB7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6" y="2375"/>
              <a:ext cx="0" cy="76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5" name="Line 30">
              <a:extLst>
                <a:ext uri="{FF2B5EF4-FFF2-40B4-BE49-F238E27FC236}">
                  <a16:creationId xmlns:a16="http://schemas.microsoft.com/office/drawing/2014/main" id="{CD4C26ED-2C64-4BE9-BDBE-9D59AE2EA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3" y="2375"/>
              <a:ext cx="0" cy="76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6" name="Line 31">
              <a:extLst>
                <a:ext uri="{FF2B5EF4-FFF2-40B4-BE49-F238E27FC236}">
                  <a16:creationId xmlns:a16="http://schemas.microsoft.com/office/drawing/2014/main" id="{326869A2-DAE3-4789-9336-B459299FD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9" y="3141"/>
              <a:ext cx="43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7" name="Line 68">
              <a:extLst>
                <a:ext uri="{FF2B5EF4-FFF2-40B4-BE49-F238E27FC236}">
                  <a16:creationId xmlns:a16="http://schemas.microsoft.com/office/drawing/2014/main" id="{80A9C552-2B41-4FE1-8E7F-82AEC790B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1979"/>
              <a:ext cx="45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8" name="Line 70">
              <a:extLst>
                <a:ext uri="{FF2B5EF4-FFF2-40B4-BE49-F238E27FC236}">
                  <a16:creationId xmlns:a16="http://schemas.microsoft.com/office/drawing/2014/main" id="{FF7E6B97-D3E2-42D2-9226-A23AADDAC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1979"/>
              <a:ext cx="45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9" name="Line 75">
              <a:extLst>
                <a:ext uri="{FF2B5EF4-FFF2-40B4-BE49-F238E27FC236}">
                  <a16:creationId xmlns:a16="http://schemas.microsoft.com/office/drawing/2014/main" id="{8790BA18-9BA9-4710-8BB2-DC9ED5734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3141"/>
              <a:ext cx="45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0" name="Line 79">
              <a:extLst>
                <a:ext uri="{FF2B5EF4-FFF2-40B4-BE49-F238E27FC236}">
                  <a16:creationId xmlns:a16="http://schemas.microsoft.com/office/drawing/2014/main" id="{5F5F5F50-53A2-4ABB-8DF9-67568E14D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3141"/>
              <a:ext cx="45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1" name="Line 82">
              <a:extLst>
                <a:ext uri="{FF2B5EF4-FFF2-40B4-BE49-F238E27FC236}">
                  <a16:creationId xmlns:a16="http://schemas.microsoft.com/office/drawing/2014/main" id="{7EB3DCB0-59C8-4273-9CAE-C80A0F2BD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4" y="1979"/>
              <a:ext cx="40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2" name="Line 89">
              <a:extLst>
                <a:ext uri="{FF2B5EF4-FFF2-40B4-BE49-F238E27FC236}">
                  <a16:creationId xmlns:a16="http://schemas.microsoft.com/office/drawing/2014/main" id="{5B63DEF8-4739-46E4-8304-22E7A8E41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4" y="3141"/>
              <a:ext cx="40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3" name="Rectangle 92">
              <a:extLst>
                <a:ext uri="{FF2B5EF4-FFF2-40B4-BE49-F238E27FC236}">
                  <a16:creationId xmlns:a16="http://schemas.microsoft.com/office/drawing/2014/main" id="{E217B20B-E5D2-4086-8990-4D7FB3921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3339"/>
              <a:ext cx="86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>
                  <a:latin typeface="Times New Roman" panose="02020603050405020304" pitchFamily="18" charset="0"/>
                </a:rPr>
                <a:t>X</a:t>
              </a:r>
              <a:r>
                <a:rPr lang="en-US" altLang="ko-KR"/>
                <a:t> </a:t>
              </a:r>
              <a:r>
                <a:rPr lang="en-US" altLang="ko-KR">
                  <a:latin typeface="Times New Roman" panose="02020603050405020304" pitchFamily="18" charset="0"/>
                </a:rPr>
                <a:t>= Unknown</a:t>
              </a:r>
            </a:p>
            <a:p>
              <a:pPr eaLnBrk="1" latinLnBrk="1" hangingPunct="1"/>
              <a:r>
                <a:rPr lang="en-US" altLang="ko-KR">
                  <a:latin typeface="Times New Roman" panose="02020603050405020304" pitchFamily="18" charset="0"/>
                </a:rPr>
                <a:t>Z = Disabled</a:t>
              </a:r>
            </a:p>
          </p:txBody>
        </p:sp>
        <p:sp>
          <p:nvSpPr>
            <p:cNvPr id="19494" name="Line 94">
              <a:extLst>
                <a:ext uri="{FF2B5EF4-FFF2-40B4-BE49-F238E27FC236}">
                  <a16:creationId xmlns:a16="http://schemas.microsoft.com/office/drawing/2014/main" id="{114B60F8-FE25-415F-B1AA-8EBA3DB3BD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5" y="2184"/>
              <a:ext cx="17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5" name="Line 95">
              <a:extLst>
                <a:ext uri="{FF2B5EF4-FFF2-40B4-BE49-F238E27FC236}">
                  <a16:creationId xmlns:a16="http://schemas.microsoft.com/office/drawing/2014/main" id="{5ECCD163-51D4-46F0-BC98-5E86262B9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5" y="3142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6" name="Line 96">
              <a:extLst>
                <a:ext uri="{FF2B5EF4-FFF2-40B4-BE49-F238E27FC236}">
                  <a16:creationId xmlns:a16="http://schemas.microsoft.com/office/drawing/2014/main" id="{68835E83-C838-4D39-B826-20F19DE79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1979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9463" name="직사각형 36">
            <a:extLst>
              <a:ext uri="{FF2B5EF4-FFF2-40B4-BE49-F238E27FC236}">
                <a16:creationId xmlns:a16="http://schemas.microsoft.com/office/drawing/2014/main" id="{BC9E010B-EDF1-4FA1-BCFE-0F3AD1371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2924175"/>
            <a:ext cx="4016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>
                <a:latin typeface="Times New Roman" panose="02020603050405020304" pitchFamily="18" charset="0"/>
              </a:rPr>
              <a:t>S1</a:t>
            </a:r>
          </a:p>
        </p:txBody>
      </p:sp>
      <p:sp>
        <p:nvSpPr>
          <p:cNvPr id="19464" name="직사각형 37">
            <a:extLst>
              <a:ext uri="{FF2B5EF4-FFF2-40B4-BE49-F238E27FC236}">
                <a16:creationId xmlns:a16="http://schemas.microsoft.com/office/drawing/2014/main" id="{3027398B-9C15-445D-BFCF-71CED60A6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5178425"/>
            <a:ext cx="4016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>
                <a:latin typeface="Times New Roman" panose="02020603050405020304" pitchFamily="18" charset="0"/>
              </a:rPr>
              <a:t>S2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0E98035-A60F-449C-BE22-3EEED3E4D11F}"/>
              </a:ext>
            </a:extLst>
          </p:cNvPr>
          <p:cNvSpPr/>
          <p:nvPr/>
        </p:nvSpPr>
        <p:spPr>
          <a:xfrm>
            <a:off x="7002463" y="3895725"/>
            <a:ext cx="471487" cy="441325"/>
          </a:xfrm>
          <a:prstGeom prst="ellipse">
            <a:avLst/>
          </a:prstGeom>
          <a:noFill/>
          <a:ln w="53975"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79CEFFB-FA21-405E-BB80-0E95BEFAAD31}"/>
              </a:ext>
            </a:extLst>
          </p:cNvPr>
          <p:cNvSpPr/>
          <p:nvPr/>
        </p:nvSpPr>
        <p:spPr>
          <a:xfrm>
            <a:off x="6291263" y="4168775"/>
            <a:ext cx="471487" cy="441325"/>
          </a:xfrm>
          <a:prstGeom prst="ellipse">
            <a:avLst/>
          </a:prstGeom>
          <a:noFill/>
          <a:ln w="53975"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TextBox 13">
            <a:extLst>
              <a:ext uri="{FF2B5EF4-FFF2-40B4-BE49-F238E27FC236}">
                <a16:creationId xmlns:a16="http://schemas.microsoft.com/office/drawing/2014/main" id="{01E50BE7-0E6E-4584-BFD7-48C362F8F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987" y="2524894"/>
            <a:ext cx="1295149" cy="400050"/>
          </a:xfrm>
          <a:prstGeom prst="rect">
            <a:avLst/>
          </a:prstGeom>
          <a:solidFill>
            <a:srgbClr val="FF99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2000" b="1" dirty="0"/>
              <a:t>F status</a:t>
            </a:r>
            <a:endParaRPr lang="ko-KR" altLang="en-US" sz="20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3">
            <a:extLst>
              <a:ext uri="{FF2B5EF4-FFF2-40B4-BE49-F238E27FC236}">
                <a16:creationId xmlns:a16="http://schemas.microsoft.com/office/drawing/2014/main" id="{3BEE3734-63E4-482C-BAE3-6A1B074537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2AB7C24-5947-4170-AE9D-2EFCCB62E4E5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E32D42A6-CA25-465E-B4F1-6AEA3F22A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60350"/>
            <a:ext cx="86868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9.3	 Three-State Buffers</a:t>
            </a:r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B4D11A0E-84AE-4C79-A63E-71C9A7E29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72913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9-15. </a:t>
            </a:r>
            <a:r>
              <a:rPr kumimoji="0" lang="en-US" altLang="ko-KR" sz="2000" b="1">
                <a:solidFill>
                  <a:schemeClr val="tx2"/>
                </a:solidFill>
              </a:rPr>
              <a:t>4-Bit Adder with Four Sources for One Operand</a:t>
            </a:r>
          </a:p>
        </p:txBody>
      </p:sp>
      <p:pic>
        <p:nvPicPr>
          <p:cNvPr id="20485" name="Picture 4" descr="roth+f09-11">
            <a:extLst>
              <a:ext uri="{FF2B5EF4-FFF2-40B4-BE49-F238E27FC236}">
                <a16:creationId xmlns:a16="http://schemas.microsoft.com/office/drawing/2014/main" id="{69344786-7937-4C49-BF5F-372C9A72B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104678"/>
            <a:ext cx="7345363" cy="226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3">
            <a:extLst>
              <a:ext uri="{FF2B5EF4-FFF2-40B4-BE49-F238E27FC236}">
                <a16:creationId xmlns:a16="http://schemas.microsoft.com/office/drawing/2014/main" id="{CA58AFE9-5655-4DEA-ACCA-BCFD47C27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988840"/>
            <a:ext cx="4608512" cy="400110"/>
          </a:xfrm>
          <a:prstGeom prst="rect">
            <a:avLst/>
          </a:prstGeom>
          <a:solidFill>
            <a:srgbClr val="FF99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2000" b="1" dirty="0"/>
              <a:t>Addition of E &amp; one of (A, B, C, D)</a:t>
            </a:r>
            <a:endParaRPr lang="ko-KR" altLang="en-US" sz="20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3">
            <a:extLst>
              <a:ext uri="{FF2B5EF4-FFF2-40B4-BE49-F238E27FC236}">
                <a16:creationId xmlns:a16="http://schemas.microsoft.com/office/drawing/2014/main" id="{98B4DC3A-1BE6-4C40-A0A8-F3A69CC48A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1AA9845-E7F3-4A62-A7B2-F556C853209D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919266E-8BCF-4D1F-8746-B88604E495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60350"/>
            <a:ext cx="86868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9.3	 Three-State Buffers</a:t>
            </a: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BE519CE7-DCC2-486A-A1DE-FD891C4E8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77231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9-16. </a:t>
            </a:r>
            <a:r>
              <a:rPr kumimoji="0" lang="en-US" altLang="ko-KR" sz="2000" b="1">
                <a:solidFill>
                  <a:schemeClr val="tx2"/>
                </a:solidFill>
              </a:rPr>
              <a:t>Integrated Circuit with Bi-Directional Input/Output Pin</a:t>
            </a:r>
          </a:p>
        </p:txBody>
      </p:sp>
      <p:pic>
        <p:nvPicPr>
          <p:cNvPr id="21509" name="Picture 5" descr="roth+f09-12">
            <a:extLst>
              <a:ext uri="{FF2B5EF4-FFF2-40B4-BE49-F238E27FC236}">
                <a16:creationId xmlns:a16="http://schemas.microsoft.com/office/drawing/2014/main" id="{FA4DA01A-63C3-4341-8501-D373A83E2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276475"/>
            <a:ext cx="684212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설명선: 왼쪽 화살표 1">
            <a:extLst>
              <a:ext uri="{FF2B5EF4-FFF2-40B4-BE49-F238E27FC236}">
                <a16:creationId xmlns:a16="http://schemas.microsoft.com/office/drawing/2014/main" id="{2F088083-7E5B-4AEE-98AC-BDE8E9BD04BD}"/>
              </a:ext>
            </a:extLst>
          </p:cNvPr>
          <p:cNvSpPr/>
          <p:nvPr/>
        </p:nvSpPr>
        <p:spPr>
          <a:xfrm>
            <a:off x="5076825" y="2276475"/>
            <a:ext cx="2374900" cy="396875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511" name="TextBox 2">
            <a:extLst>
              <a:ext uri="{FF2B5EF4-FFF2-40B4-BE49-F238E27FC236}">
                <a16:creationId xmlns:a16="http://schemas.microsoft.com/office/drawing/2014/main" id="{D1A4BDE0-004A-4F1D-9C88-550BDC20A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2276475"/>
            <a:ext cx="172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000" b="1"/>
              <a:t>If disabled?</a:t>
            </a:r>
            <a:endParaRPr lang="ko-KR" altLang="en-US" sz="20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3">
            <a:extLst>
              <a:ext uri="{FF2B5EF4-FFF2-40B4-BE49-F238E27FC236}">
                <a16:creationId xmlns:a16="http://schemas.microsoft.com/office/drawing/2014/main" id="{E5202A2B-E81D-48BB-AEC2-0FC1D4434C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829657E-97A0-4E4E-A140-9DB4BF14F82A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BC762BFB-7284-43AA-836E-F88F945923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60350"/>
            <a:ext cx="86868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9.4	Decoders and Encoders</a:t>
            </a:r>
          </a:p>
        </p:txBody>
      </p:sp>
      <p:sp>
        <p:nvSpPr>
          <p:cNvPr id="22532" name="Text Box 3">
            <a:extLst>
              <a:ext uri="{FF2B5EF4-FFF2-40B4-BE49-F238E27FC236}">
                <a16:creationId xmlns:a16="http://schemas.microsoft.com/office/drawing/2014/main" id="{FBCEA419-B6C9-4998-978E-7467DB08D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397986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9-17. </a:t>
            </a:r>
            <a:r>
              <a:rPr kumimoji="0" lang="en-US" altLang="ko-KR" sz="2000" b="1">
                <a:solidFill>
                  <a:schemeClr val="tx2"/>
                </a:solidFill>
              </a:rPr>
              <a:t>3-to-8 Line Decoder</a:t>
            </a:r>
          </a:p>
        </p:txBody>
      </p:sp>
      <p:pic>
        <p:nvPicPr>
          <p:cNvPr id="22533" name="Picture 5" descr="roth+f09-13">
            <a:extLst>
              <a:ext uri="{FF2B5EF4-FFF2-40B4-BE49-F238E27FC236}">
                <a16:creationId xmlns:a16="http://schemas.microsoft.com/office/drawing/2014/main" id="{C62A8C57-B504-4229-B5F0-38A6AD29A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205038"/>
            <a:ext cx="3600450" cy="309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4" name="Group 191">
            <a:extLst>
              <a:ext uri="{FF2B5EF4-FFF2-40B4-BE49-F238E27FC236}">
                <a16:creationId xmlns:a16="http://schemas.microsoft.com/office/drawing/2014/main" id="{13A33116-7E6F-4488-B94C-3EF6C6CE66C0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2349500"/>
            <a:ext cx="3600450" cy="2805113"/>
            <a:chOff x="3243" y="1709"/>
            <a:chExt cx="2268" cy="1767"/>
          </a:xfrm>
        </p:grpSpPr>
        <p:sp>
          <p:nvSpPr>
            <p:cNvPr id="22536" name="Rectangle 139">
              <a:extLst>
                <a:ext uri="{FF2B5EF4-FFF2-40B4-BE49-F238E27FC236}">
                  <a16:creationId xmlns:a16="http://schemas.microsoft.com/office/drawing/2014/main" id="{693AF0BA-AEF4-4B1E-80B0-30EAA94FF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969"/>
              <a:ext cx="227" cy="1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2537" name="Rectangle 137">
              <a:extLst>
                <a:ext uri="{FF2B5EF4-FFF2-40B4-BE49-F238E27FC236}">
                  <a16:creationId xmlns:a16="http://schemas.microsoft.com/office/drawing/2014/main" id="{3AB466E1-4C24-49A3-B7F1-FF4E0DEB9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709"/>
              <a:ext cx="22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y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2538" name="Rectangle 97">
              <a:extLst>
                <a:ext uri="{FF2B5EF4-FFF2-40B4-BE49-F238E27FC236}">
                  <a16:creationId xmlns:a16="http://schemas.microsoft.com/office/drawing/2014/main" id="{527FDC41-FE23-45ED-B313-6C6D21DAC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" y="1969"/>
              <a:ext cx="227" cy="1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539" name="Rectangle 95">
              <a:extLst>
                <a:ext uri="{FF2B5EF4-FFF2-40B4-BE49-F238E27FC236}">
                  <a16:creationId xmlns:a16="http://schemas.microsoft.com/office/drawing/2014/main" id="{CC22BBE9-CAEE-42E0-BCC9-7443B23DB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" y="1709"/>
              <a:ext cx="22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y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2540" name="Rectangle 92">
              <a:extLst>
                <a:ext uri="{FF2B5EF4-FFF2-40B4-BE49-F238E27FC236}">
                  <a16:creationId xmlns:a16="http://schemas.microsoft.com/office/drawing/2014/main" id="{029BD80A-4644-4509-82F2-1914DC30F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" y="1969"/>
              <a:ext cx="230" cy="1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541" name="Rectangle 90">
              <a:extLst>
                <a:ext uri="{FF2B5EF4-FFF2-40B4-BE49-F238E27FC236}">
                  <a16:creationId xmlns:a16="http://schemas.microsoft.com/office/drawing/2014/main" id="{D0DEA1B4-3B3A-45BD-8AEB-0798A503D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" y="1709"/>
              <a:ext cx="23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y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542" name="Rectangle 87">
              <a:extLst>
                <a:ext uri="{FF2B5EF4-FFF2-40B4-BE49-F238E27FC236}">
                  <a16:creationId xmlns:a16="http://schemas.microsoft.com/office/drawing/2014/main" id="{2DB8C7E6-66E2-42B7-BE9A-1B88629D4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1969"/>
              <a:ext cx="227" cy="1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543" name="Rectangle 85">
              <a:extLst>
                <a:ext uri="{FF2B5EF4-FFF2-40B4-BE49-F238E27FC236}">
                  <a16:creationId xmlns:a16="http://schemas.microsoft.com/office/drawing/2014/main" id="{40DB4640-F391-4437-B65B-BE5587690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1709"/>
              <a:ext cx="22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y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544" name="Rectangle 82">
              <a:extLst>
                <a:ext uri="{FF2B5EF4-FFF2-40B4-BE49-F238E27FC236}">
                  <a16:creationId xmlns:a16="http://schemas.microsoft.com/office/drawing/2014/main" id="{C78C63A4-72C2-4BF6-9BD8-D235BFCAA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969"/>
              <a:ext cx="227" cy="1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545" name="Rectangle 80">
              <a:extLst>
                <a:ext uri="{FF2B5EF4-FFF2-40B4-BE49-F238E27FC236}">
                  <a16:creationId xmlns:a16="http://schemas.microsoft.com/office/drawing/2014/main" id="{75D1832B-874C-48EF-90BD-319E6901E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709"/>
              <a:ext cx="22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y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546" name="Rectangle 77">
              <a:extLst>
                <a:ext uri="{FF2B5EF4-FFF2-40B4-BE49-F238E27FC236}">
                  <a16:creationId xmlns:a16="http://schemas.microsoft.com/office/drawing/2014/main" id="{2571CA12-5F6F-4AB7-8FCC-37B7780FA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1969"/>
              <a:ext cx="227" cy="1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547" name="Rectangle 75">
              <a:extLst>
                <a:ext uri="{FF2B5EF4-FFF2-40B4-BE49-F238E27FC236}">
                  <a16:creationId xmlns:a16="http://schemas.microsoft.com/office/drawing/2014/main" id="{20AC6274-0ED9-4680-80C5-741A29F6C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1709"/>
              <a:ext cx="22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y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548" name="Rectangle 72">
              <a:extLst>
                <a:ext uri="{FF2B5EF4-FFF2-40B4-BE49-F238E27FC236}">
                  <a16:creationId xmlns:a16="http://schemas.microsoft.com/office/drawing/2014/main" id="{1A075A3C-AAD7-4671-98F0-8AF4C9672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1969"/>
              <a:ext cx="226" cy="1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549" name="Rectangle 70">
              <a:extLst>
                <a:ext uri="{FF2B5EF4-FFF2-40B4-BE49-F238E27FC236}">
                  <a16:creationId xmlns:a16="http://schemas.microsoft.com/office/drawing/2014/main" id="{C8F462FA-DB28-482F-B444-CC8C3E7F1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1709"/>
              <a:ext cx="22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y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2550" name="Rectangle 67">
              <a:extLst>
                <a:ext uri="{FF2B5EF4-FFF2-40B4-BE49-F238E27FC236}">
                  <a16:creationId xmlns:a16="http://schemas.microsoft.com/office/drawing/2014/main" id="{20F339B0-862C-400B-93D0-53043A6AA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1969"/>
              <a:ext cx="227" cy="1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551" name="Rectangle 65">
              <a:extLst>
                <a:ext uri="{FF2B5EF4-FFF2-40B4-BE49-F238E27FC236}">
                  <a16:creationId xmlns:a16="http://schemas.microsoft.com/office/drawing/2014/main" id="{058E8E8D-3360-4E20-8AE5-D2802E48B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1709"/>
              <a:ext cx="22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y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2552" name="Rectangle 9">
              <a:extLst>
                <a:ext uri="{FF2B5EF4-FFF2-40B4-BE49-F238E27FC236}">
                  <a16:creationId xmlns:a16="http://schemas.microsoft.com/office/drawing/2014/main" id="{49B23501-5661-49B2-8CCC-E92017B20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1969"/>
              <a:ext cx="450" cy="1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0  0  0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0  0  1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0  1  0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0  1  1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1  0  0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1  0  1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1  1  0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1  1  1</a:t>
              </a:r>
            </a:p>
          </p:txBody>
        </p:sp>
        <p:sp>
          <p:nvSpPr>
            <p:cNvPr id="22553" name="Rectangle 7">
              <a:extLst>
                <a:ext uri="{FF2B5EF4-FFF2-40B4-BE49-F238E27FC236}">
                  <a16:creationId xmlns:a16="http://schemas.microsoft.com/office/drawing/2014/main" id="{B67100B3-C926-4452-BF7C-A0E64C75F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1709"/>
              <a:ext cx="45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a  b  c</a:t>
              </a:r>
            </a:p>
          </p:txBody>
        </p:sp>
        <p:sp>
          <p:nvSpPr>
            <p:cNvPr id="22554" name="Line 11">
              <a:extLst>
                <a:ext uri="{FF2B5EF4-FFF2-40B4-BE49-F238E27FC236}">
                  <a16:creationId xmlns:a16="http://schemas.microsoft.com/office/drawing/2014/main" id="{3A775296-A8C4-4F7F-9F6A-27C3E54F4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1709"/>
              <a:ext cx="45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55" name="Line 12">
              <a:extLst>
                <a:ext uri="{FF2B5EF4-FFF2-40B4-BE49-F238E27FC236}">
                  <a16:creationId xmlns:a16="http://schemas.microsoft.com/office/drawing/2014/main" id="{7BD482C5-037C-4417-BA75-810037C7A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1969"/>
              <a:ext cx="22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56" name="Line 13">
              <a:extLst>
                <a:ext uri="{FF2B5EF4-FFF2-40B4-BE49-F238E27FC236}">
                  <a16:creationId xmlns:a16="http://schemas.microsoft.com/office/drawing/2014/main" id="{6839C7A2-5148-4E88-8A4E-B60332085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3476"/>
              <a:ext cx="45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57" name="Line 14">
              <a:extLst>
                <a:ext uri="{FF2B5EF4-FFF2-40B4-BE49-F238E27FC236}">
                  <a16:creationId xmlns:a16="http://schemas.microsoft.com/office/drawing/2014/main" id="{F8FF02D5-C0C2-4DAE-92FD-9B96EC87C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1709"/>
              <a:ext cx="0" cy="26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58" name="Line 15">
              <a:extLst>
                <a:ext uri="{FF2B5EF4-FFF2-40B4-BE49-F238E27FC236}">
                  <a16:creationId xmlns:a16="http://schemas.microsoft.com/office/drawing/2014/main" id="{B8E6BA16-F481-4872-9511-68B31DD195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3" y="1709"/>
              <a:ext cx="0" cy="17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59" name="Line 16">
              <a:extLst>
                <a:ext uri="{FF2B5EF4-FFF2-40B4-BE49-F238E27FC236}">
                  <a16:creationId xmlns:a16="http://schemas.microsoft.com/office/drawing/2014/main" id="{CB6CED1A-E4CE-4B9E-91E1-F37AA8B4F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" y="1709"/>
              <a:ext cx="0" cy="26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60" name="Line 18">
              <a:extLst>
                <a:ext uri="{FF2B5EF4-FFF2-40B4-BE49-F238E27FC236}">
                  <a16:creationId xmlns:a16="http://schemas.microsoft.com/office/drawing/2014/main" id="{6567A16F-A537-44E4-8A72-D42FCD00E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3" y="1709"/>
              <a:ext cx="23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61" name="Line 19">
              <a:extLst>
                <a:ext uri="{FF2B5EF4-FFF2-40B4-BE49-F238E27FC236}">
                  <a16:creationId xmlns:a16="http://schemas.microsoft.com/office/drawing/2014/main" id="{9353E623-894F-4839-9345-52054D57F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1969"/>
              <a:ext cx="0" cy="150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62" name="Line 21">
              <a:extLst>
                <a:ext uri="{FF2B5EF4-FFF2-40B4-BE49-F238E27FC236}">
                  <a16:creationId xmlns:a16="http://schemas.microsoft.com/office/drawing/2014/main" id="{98B17A5F-2AD0-4476-926A-9DBB1D5B9B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" y="1969"/>
              <a:ext cx="0" cy="150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63" name="Line 23">
              <a:extLst>
                <a:ext uri="{FF2B5EF4-FFF2-40B4-BE49-F238E27FC236}">
                  <a16:creationId xmlns:a16="http://schemas.microsoft.com/office/drawing/2014/main" id="{7C03E71D-2483-47C4-95C5-7644EB2C6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3" y="3476"/>
              <a:ext cx="23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64" name="Line 149">
              <a:extLst>
                <a:ext uri="{FF2B5EF4-FFF2-40B4-BE49-F238E27FC236}">
                  <a16:creationId xmlns:a16="http://schemas.microsoft.com/office/drawing/2014/main" id="{512FA364-BB42-4913-BE33-D24C6BA92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1709"/>
              <a:ext cx="22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65" name="Line 151">
              <a:extLst>
                <a:ext uri="{FF2B5EF4-FFF2-40B4-BE49-F238E27FC236}">
                  <a16:creationId xmlns:a16="http://schemas.microsoft.com/office/drawing/2014/main" id="{F987DC38-A754-4919-B2CA-9DDE56700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1709"/>
              <a:ext cx="22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66" name="Line 153">
              <a:extLst>
                <a:ext uri="{FF2B5EF4-FFF2-40B4-BE49-F238E27FC236}">
                  <a16:creationId xmlns:a16="http://schemas.microsoft.com/office/drawing/2014/main" id="{B6652671-9DD8-4601-970D-914ADFB707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1709"/>
              <a:ext cx="22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67" name="Line 155">
              <a:extLst>
                <a:ext uri="{FF2B5EF4-FFF2-40B4-BE49-F238E27FC236}">
                  <a16:creationId xmlns:a16="http://schemas.microsoft.com/office/drawing/2014/main" id="{8E90437A-1F0B-4868-93A8-5DC0776F7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1709"/>
              <a:ext cx="22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68" name="Line 157">
              <a:extLst>
                <a:ext uri="{FF2B5EF4-FFF2-40B4-BE49-F238E27FC236}">
                  <a16:creationId xmlns:a16="http://schemas.microsoft.com/office/drawing/2014/main" id="{2337D028-DD0F-4247-AFA3-919C9A8DFA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1709"/>
              <a:ext cx="22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69" name="Line 159">
              <a:extLst>
                <a:ext uri="{FF2B5EF4-FFF2-40B4-BE49-F238E27FC236}">
                  <a16:creationId xmlns:a16="http://schemas.microsoft.com/office/drawing/2014/main" id="{94114824-A11E-49F7-B6DF-94D5752BB3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1709"/>
              <a:ext cx="22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70" name="Line 161">
              <a:extLst>
                <a:ext uri="{FF2B5EF4-FFF2-40B4-BE49-F238E27FC236}">
                  <a16:creationId xmlns:a16="http://schemas.microsoft.com/office/drawing/2014/main" id="{D7C5E638-E4BB-40E6-A6BB-4BE34E4AFA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1709"/>
              <a:ext cx="22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71" name="Line 166">
              <a:extLst>
                <a:ext uri="{FF2B5EF4-FFF2-40B4-BE49-F238E27FC236}">
                  <a16:creationId xmlns:a16="http://schemas.microsoft.com/office/drawing/2014/main" id="{0018ECE0-31F6-4F0D-8EBE-500C5DB77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3476"/>
              <a:ext cx="22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72" name="Line 170">
              <a:extLst>
                <a:ext uri="{FF2B5EF4-FFF2-40B4-BE49-F238E27FC236}">
                  <a16:creationId xmlns:a16="http://schemas.microsoft.com/office/drawing/2014/main" id="{9DDE6A7F-6E3A-4AC9-A3FC-FB88ECAAA9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3476"/>
              <a:ext cx="22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73" name="Line 173">
              <a:extLst>
                <a:ext uri="{FF2B5EF4-FFF2-40B4-BE49-F238E27FC236}">
                  <a16:creationId xmlns:a16="http://schemas.microsoft.com/office/drawing/2014/main" id="{8E78B135-AD24-4015-97B6-9FC9A64A46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3476"/>
              <a:ext cx="22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74" name="Line 176">
              <a:extLst>
                <a:ext uri="{FF2B5EF4-FFF2-40B4-BE49-F238E27FC236}">
                  <a16:creationId xmlns:a16="http://schemas.microsoft.com/office/drawing/2014/main" id="{6D59353A-91C9-4412-895D-EBC5099E8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3476"/>
              <a:ext cx="22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75" name="Line 179">
              <a:extLst>
                <a:ext uri="{FF2B5EF4-FFF2-40B4-BE49-F238E27FC236}">
                  <a16:creationId xmlns:a16="http://schemas.microsoft.com/office/drawing/2014/main" id="{36C24A46-ADE1-453E-B86B-454919E6F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3476"/>
              <a:ext cx="22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76" name="Line 182">
              <a:extLst>
                <a:ext uri="{FF2B5EF4-FFF2-40B4-BE49-F238E27FC236}">
                  <a16:creationId xmlns:a16="http://schemas.microsoft.com/office/drawing/2014/main" id="{7738599B-FB95-4F56-B366-AAD71C0354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3476"/>
              <a:ext cx="22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77" name="Line 185">
              <a:extLst>
                <a:ext uri="{FF2B5EF4-FFF2-40B4-BE49-F238E27FC236}">
                  <a16:creationId xmlns:a16="http://schemas.microsoft.com/office/drawing/2014/main" id="{EC2A09E0-819F-4EC6-B3F9-CFD1C9FD4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3476"/>
              <a:ext cx="22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1487ED-27F9-4918-A536-6E43D65D6483}"/>
              </a:ext>
            </a:extLst>
          </p:cNvPr>
          <p:cNvSpPr/>
          <p:nvPr/>
        </p:nvSpPr>
        <p:spPr>
          <a:xfrm rot="2400000">
            <a:off x="5260975" y="3813175"/>
            <a:ext cx="3560763" cy="346075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3">
            <a:extLst>
              <a:ext uri="{FF2B5EF4-FFF2-40B4-BE49-F238E27FC236}">
                <a16:creationId xmlns:a16="http://schemas.microsoft.com/office/drawing/2014/main" id="{F96B4B63-C858-49F1-AEBF-CBD656F207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EF786BC-20A7-49D5-B087-1D0C6A1306A5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A1BE338F-30CC-4C1E-A697-72B13B2EB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60350"/>
            <a:ext cx="86868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9.4	Decoders and Encoders</a:t>
            </a: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9947ECDC-AAF6-4CE4-9CFC-6CAD46C57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49879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9-18. </a:t>
            </a:r>
            <a:r>
              <a:rPr kumimoji="0" lang="en-US" altLang="ko-KR" sz="2000" b="1">
                <a:solidFill>
                  <a:schemeClr val="tx2"/>
                </a:solidFill>
              </a:rPr>
              <a:t>A 4-to-10 Line Decoder (1)</a:t>
            </a: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2487CD39-8005-4F16-AD65-FA62E0D7F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100" y="4892675"/>
            <a:ext cx="1979613" cy="1200150"/>
          </a:xfrm>
          <a:prstGeom prst="rect">
            <a:avLst/>
          </a:prstGeom>
          <a:solidFill>
            <a:srgbClr val="FF99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400"/>
              <a:t>Only one output line will be 0</a:t>
            </a:r>
          </a:p>
        </p:txBody>
      </p:sp>
      <p:pic>
        <p:nvPicPr>
          <p:cNvPr id="23558" name="Picture 5">
            <a:extLst>
              <a:ext uri="{FF2B5EF4-FFF2-40B4-BE49-F238E27FC236}">
                <a16:creationId xmlns:a16="http://schemas.microsoft.com/office/drawing/2014/main" id="{0CB6D02B-7F8C-424E-85E7-B9D830E47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852613"/>
            <a:ext cx="6172200" cy="445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3">
            <a:extLst>
              <a:ext uri="{FF2B5EF4-FFF2-40B4-BE49-F238E27FC236}">
                <a16:creationId xmlns:a16="http://schemas.microsoft.com/office/drawing/2014/main" id="{8DD3AE69-A10E-4DFA-80D3-AD6617FCF9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7009B2F-0B08-4DE1-8802-E3D70D7B27FC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594C9545-D8B2-4EDA-B946-DD556F3402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Objectives</a:t>
            </a:r>
          </a:p>
        </p:txBody>
      </p:sp>
      <p:sp>
        <p:nvSpPr>
          <p:cNvPr id="6148" name="Rectangle 29">
            <a:extLst>
              <a:ext uri="{FF2B5EF4-FFF2-40B4-BE49-F238E27FC236}">
                <a16:creationId xmlns:a16="http://schemas.microsoft.com/office/drawing/2014/main" id="{A3D22877-22F8-4929-8570-841E175A9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268413"/>
            <a:ext cx="8569325" cy="467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800">
                <a:latin typeface="Times New Roman" panose="02020603050405020304" pitchFamily="18" charset="0"/>
              </a:rPr>
              <a:t>1. Explain the function of a multiplexer. Implement a multiplexer using gates.</a:t>
            </a:r>
          </a:p>
          <a:p>
            <a:pPr eaLnBrk="1" latinLnBrk="1" hangingPunct="1"/>
            <a:r>
              <a:rPr lang="en-US" altLang="ko-KR" sz="1800">
                <a:latin typeface="Times New Roman" panose="02020603050405020304" pitchFamily="18" charset="0"/>
              </a:rPr>
              <a:t>2. Explain the operation of three-state buffers. Determine the resulting output when </a:t>
            </a:r>
          </a:p>
          <a:p>
            <a:pPr eaLnBrk="1" latinLnBrk="1" hangingPunct="1"/>
            <a:r>
              <a:rPr lang="en-US" altLang="ko-KR" sz="1800">
                <a:latin typeface="Times New Roman" panose="02020603050405020304" pitchFamily="18" charset="0"/>
              </a:rPr>
              <a:t>   three-state buffers outputs are connected together. Use three-state buffers to multiplex</a:t>
            </a:r>
          </a:p>
          <a:p>
            <a:pPr eaLnBrk="1" latinLnBrk="1" hangingPunct="1"/>
            <a:r>
              <a:rPr lang="en-US" altLang="ko-KR" sz="1800">
                <a:latin typeface="Times New Roman" panose="02020603050405020304" pitchFamily="18" charset="0"/>
              </a:rPr>
              <a:t>   signals onto a bus.</a:t>
            </a:r>
          </a:p>
          <a:p>
            <a:pPr eaLnBrk="1" latinLnBrk="1" hangingPunct="1"/>
            <a:r>
              <a:rPr lang="en-US" altLang="ko-KR" sz="1800">
                <a:latin typeface="Times New Roman" panose="02020603050405020304" pitchFamily="18" charset="0"/>
              </a:rPr>
              <a:t>3. Explain the operation of a decoder and encoder. Use a decoder with added gates to</a:t>
            </a:r>
          </a:p>
          <a:p>
            <a:pPr eaLnBrk="1" latinLnBrk="1" hangingPunct="1"/>
            <a:r>
              <a:rPr lang="en-US" altLang="ko-KR" sz="1800">
                <a:latin typeface="Times New Roman" panose="02020603050405020304" pitchFamily="18" charset="0"/>
              </a:rPr>
              <a:t>   implement a set of logic functions. Implement a decoder or priority encoder using gates.</a:t>
            </a:r>
          </a:p>
          <a:p>
            <a:pPr eaLnBrk="1" latinLnBrk="1" hangingPunct="1"/>
            <a:r>
              <a:rPr lang="en-US" altLang="ko-KR" sz="1800">
                <a:latin typeface="Times New Roman" panose="02020603050405020304" pitchFamily="18" charset="0"/>
              </a:rPr>
              <a:t>4. Explain the operation of a read-only memory (ROM). Use a ROM to implement a set of</a:t>
            </a:r>
          </a:p>
          <a:p>
            <a:pPr eaLnBrk="1" latinLnBrk="1" hangingPunct="1"/>
            <a:r>
              <a:rPr lang="en-US" altLang="ko-KR" sz="1800">
                <a:latin typeface="Times New Roman" panose="02020603050405020304" pitchFamily="18" charset="0"/>
              </a:rPr>
              <a:t>   logic functions.</a:t>
            </a:r>
          </a:p>
          <a:p>
            <a:pPr eaLnBrk="1" latinLnBrk="1" hangingPunct="1"/>
            <a:r>
              <a:rPr lang="en-US" altLang="ko-KR" sz="1800">
                <a:latin typeface="Times New Roman" panose="02020603050405020304" pitchFamily="18" charset="0"/>
              </a:rPr>
              <a:t>5. Explain the operation of a programmable logic array (PLA). Use a PLA to  implement </a:t>
            </a:r>
          </a:p>
          <a:p>
            <a:pPr eaLnBrk="1" latinLnBrk="1" hangingPunct="1"/>
            <a:r>
              <a:rPr lang="en-US" altLang="ko-KR" sz="1800">
                <a:latin typeface="Times New Roman" panose="02020603050405020304" pitchFamily="18" charset="0"/>
              </a:rPr>
              <a:t>   a set of logic functions. Given a PLA table or an internal connection diagram for a PLA, </a:t>
            </a:r>
          </a:p>
          <a:p>
            <a:pPr eaLnBrk="1" latinLnBrk="1" hangingPunct="1"/>
            <a:r>
              <a:rPr lang="en-US" altLang="ko-KR" sz="1800">
                <a:latin typeface="Times New Roman" panose="02020603050405020304" pitchFamily="18" charset="0"/>
              </a:rPr>
              <a:t>   determine the logic functions realized.</a:t>
            </a:r>
          </a:p>
          <a:p>
            <a:pPr eaLnBrk="1" latinLnBrk="1" hangingPunct="1"/>
            <a:r>
              <a:rPr lang="en-US" altLang="ko-KR" sz="1800">
                <a:latin typeface="Times New Roman" panose="02020603050405020304" pitchFamily="18" charset="0"/>
              </a:rPr>
              <a:t>6. Explain the operation of a programmable array logic device (PAL). </a:t>
            </a:r>
          </a:p>
          <a:p>
            <a:pPr eaLnBrk="1" latinLnBrk="1" hangingPunct="1"/>
            <a:r>
              <a:rPr lang="en-US" altLang="ko-KR" sz="1800">
                <a:latin typeface="Times New Roman" panose="02020603050405020304" pitchFamily="18" charset="0"/>
              </a:rPr>
              <a:t>   Determine the programming pattern required to realize a set of logic function with a PAL.</a:t>
            </a:r>
          </a:p>
          <a:p>
            <a:pPr eaLnBrk="1" latinLnBrk="1" hangingPunct="1"/>
            <a:r>
              <a:rPr lang="en-US" altLang="ko-KR" sz="1800">
                <a:latin typeface="Times New Roman" panose="02020603050405020304" pitchFamily="18" charset="0"/>
              </a:rPr>
              <a:t>7. Explain the operation of a complex programmable logic device (CPLD) and a field </a:t>
            </a:r>
          </a:p>
          <a:p>
            <a:pPr eaLnBrk="1" latinLnBrk="1" hangingPunct="1"/>
            <a:r>
              <a:rPr lang="en-US" altLang="ko-KR" sz="1800">
                <a:latin typeface="Times New Roman" panose="02020603050405020304" pitchFamily="18" charset="0"/>
              </a:rPr>
              <a:t>   programmable gate array (FPGA).</a:t>
            </a:r>
          </a:p>
          <a:p>
            <a:pPr eaLnBrk="1" latinLnBrk="1" hangingPunct="1"/>
            <a:r>
              <a:rPr lang="en-US" altLang="ko-KR" sz="1800">
                <a:latin typeface="Times New Roman" panose="02020603050405020304" pitchFamily="18" charset="0"/>
              </a:rPr>
              <a:t>8. Use Shannon’s expansion theorem to decompose a switching function.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3">
            <a:extLst>
              <a:ext uri="{FF2B5EF4-FFF2-40B4-BE49-F238E27FC236}">
                <a16:creationId xmlns:a16="http://schemas.microsoft.com/office/drawing/2014/main" id="{EC99551C-8FBB-4F00-9BDA-E42D659775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7336317-84E9-4FDE-90F9-EACDFAAEB0EF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9A41355F-5BF3-426F-8E2A-7C63B66B1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60350"/>
            <a:ext cx="86868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9.4	Decoders and Encoders</a:t>
            </a:r>
          </a:p>
        </p:txBody>
      </p:sp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EB6D54C7-2B16-4ABE-AC45-C06B1D9AC0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1989138"/>
          <a:ext cx="3752850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3753374" imgH="2467319" progId="Paint.Picture">
                  <p:embed/>
                </p:oleObj>
              </mc:Choice>
              <mc:Fallback>
                <p:oleObj name="비트맵 이미지" r:id="rId2" imgW="3753374" imgH="2467319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989138"/>
                        <a:ext cx="3752850" cy="246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5">
            <a:extLst>
              <a:ext uri="{FF2B5EF4-FFF2-40B4-BE49-F238E27FC236}">
                <a16:creationId xmlns:a16="http://schemas.microsoft.com/office/drawing/2014/main" id="{DDD8EFF6-867E-4E10-A330-65C6C9CE5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47720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9-18. </a:t>
            </a:r>
            <a:r>
              <a:rPr kumimoji="0" lang="en-US" altLang="ko-KR" sz="2000" b="1">
                <a:solidFill>
                  <a:schemeClr val="tx2"/>
                </a:solidFill>
              </a:rPr>
              <a:t>A 4-to-10 Line Decoder (2)</a:t>
            </a:r>
          </a:p>
        </p:txBody>
      </p:sp>
      <p:sp>
        <p:nvSpPr>
          <p:cNvPr id="25606" name="Line 27">
            <a:extLst>
              <a:ext uri="{FF2B5EF4-FFF2-40B4-BE49-F238E27FC236}">
                <a16:creationId xmlns:a16="http://schemas.microsoft.com/office/drawing/2014/main" id="{3175D113-D5B9-4C8C-A202-69CE9CC38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2988" y="6351588"/>
            <a:ext cx="990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07" name="Line 32">
            <a:extLst>
              <a:ext uri="{FF2B5EF4-FFF2-40B4-BE49-F238E27FC236}">
                <a16:creationId xmlns:a16="http://schemas.microsoft.com/office/drawing/2014/main" id="{93724847-AE5E-41C4-A8BA-B950F524E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2988" y="2214563"/>
            <a:ext cx="0" cy="41370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08" name="Line 33">
            <a:extLst>
              <a:ext uri="{FF2B5EF4-FFF2-40B4-BE49-F238E27FC236}">
                <a16:creationId xmlns:a16="http://schemas.microsoft.com/office/drawing/2014/main" id="{91A44B24-E53B-40E0-B1E9-EA0DC8974E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0150" y="2214563"/>
            <a:ext cx="0" cy="41370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09" name="Line 42">
            <a:extLst>
              <a:ext uri="{FF2B5EF4-FFF2-40B4-BE49-F238E27FC236}">
                <a16:creationId xmlns:a16="http://schemas.microsoft.com/office/drawing/2014/main" id="{89E5FCBA-BFB4-4A46-B3DC-542D769AD5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5363" y="6351588"/>
            <a:ext cx="3048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10" name="Line 43">
            <a:extLst>
              <a:ext uri="{FF2B5EF4-FFF2-40B4-BE49-F238E27FC236}">
                <a16:creationId xmlns:a16="http://schemas.microsoft.com/office/drawing/2014/main" id="{724C2D02-C4C4-45A1-B563-9B2EC0B30F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0163" y="6351588"/>
            <a:ext cx="30638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11" name="Line 44">
            <a:extLst>
              <a:ext uri="{FF2B5EF4-FFF2-40B4-BE49-F238E27FC236}">
                <a16:creationId xmlns:a16="http://schemas.microsoft.com/office/drawing/2014/main" id="{141E441D-BC46-441A-A765-FFA937E3AF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6550" y="6351588"/>
            <a:ext cx="3048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12" name="Line 45">
            <a:extLst>
              <a:ext uri="{FF2B5EF4-FFF2-40B4-BE49-F238E27FC236}">
                <a16:creationId xmlns:a16="http://schemas.microsoft.com/office/drawing/2014/main" id="{B94CEFA0-1841-450F-A1BD-6876DE84F2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1350" y="6351588"/>
            <a:ext cx="303213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13" name="Line 46">
            <a:extLst>
              <a:ext uri="{FF2B5EF4-FFF2-40B4-BE49-F238E27FC236}">
                <a16:creationId xmlns:a16="http://schemas.microsoft.com/office/drawing/2014/main" id="{BDADE643-8953-4006-AD9E-C44E98C52B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4563" y="6351588"/>
            <a:ext cx="3048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14" name="Line 47">
            <a:extLst>
              <a:ext uri="{FF2B5EF4-FFF2-40B4-BE49-F238E27FC236}">
                <a16:creationId xmlns:a16="http://schemas.microsoft.com/office/drawing/2014/main" id="{0D6AB6DB-96E4-4791-ABB6-0D10260AC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3" y="6351588"/>
            <a:ext cx="30638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15" name="Line 48">
            <a:extLst>
              <a:ext uri="{FF2B5EF4-FFF2-40B4-BE49-F238E27FC236}">
                <a16:creationId xmlns:a16="http://schemas.microsoft.com/office/drawing/2014/main" id="{7D8E3F44-D68E-4785-92AA-659E735DC5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5750" y="6351588"/>
            <a:ext cx="9144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5616" name="Group 189">
            <a:extLst>
              <a:ext uri="{FF2B5EF4-FFF2-40B4-BE49-F238E27FC236}">
                <a16:creationId xmlns:a16="http://schemas.microsoft.com/office/drawing/2014/main" id="{30A7F017-F861-43B1-8DEE-B40EE974B158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700213"/>
            <a:ext cx="3967163" cy="4321175"/>
            <a:chOff x="3057" y="935"/>
            <a:chExt cx="2499" cy="2722"/>
          </a:xfrm>
        </p:grpSpPr>
        <p:sp>
          <p:nvSpPr>
            <p:cNvPr id="25621" name="Rectangle 164">
              <a:extLst>
                <a:ext uri="{FF2B5EF4-FFF2-40B4-BE49-F238E27FC236}">
                  <a16:creationId xmlns:a16="http://schemas.microsoft.com/office/drawing/2014/main" id="{485CABC5-0291-4921-9E97-0F853649A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0" y="1395"/>
              <a:ext cx="192" cy="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622" name="Rectangle 163">
              <a:extLst>
                <a:ext uri="{FF2B5EF4-FFF2-40B4-BE49-F238E27FC236}">
                  <a16:creationId xmlns:a16="http://schemas.microsoft.com/office/drawing/2014/main" id="{A2BCE914-4E08-4B21-95AE-D9B3391C6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0" y="1165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5623" name="Rectangle 160">
              <a:extLst>
                <a:ext uri="{FF2B5EF4-FFF2-40B4-BE49-F238E27FC236}">
                  <a16:creationId xmlns:a16="http://schemas.microsoft.com/office/drawing/2014/main" id="{337CD42A-A7BE-49CF-BBE0-DC5239FBA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2" y="1395"/>
              <a:ext cx="192" cy="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624" name="Rectangle 159">
              <a:extLst>
                <a:ext uri="{FF2B5EF4-FFF2-40B4-BE49-F238E27FC236}">
                  <a16:creationId xmlns:a16="http://schemas.microsoft.com/office/drawing/2014/main" id="{AE35A773-DF68-4225-A5B4-85C3F4774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2" y="1165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5625" name="Rectangle 141">
              <a:extLst>
                <a:ext uri="{FF2B5EF4-FFF2-40B4-BE49-F238E27FC236}">
                  <a16:creationId xmlns:a16="http://schemas.microsoft.com/office/drawing/2014/main" id="{AC6F33B5-79BB-495B-A58D-B714F86DB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" y="935"/>
              <a:ext cx="187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Decimal Output</a:t>
              </a:r>
            </a:p>
          </p:txBody>
        </p:sp>
        <p:sp>
          <p:nvSpPr>
            <p:cNvPr id="25626" name="Rectangle 139">
              <a:extLst>
                <a:ext uri="{FF2B5EF4-FFF2-40B4-BE49-F238E27FC236}">
                  <a16:creationId xmlns:a16="http://schemas.microsoft.com/office/drawing/2014/main" id="{7A0C042B-5365-4323-924A-CFF5983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7" y="935"/>
              <a:ext cx="62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BCD Input</a:t>
              </a:r>
            </a:p>
          </p:txBody>
        </p:sp>
        <p:sp>
          <p:nvSpPr>
            <p:cNvPr id="25627" name="Rectangle 7">
              <a:extLst>
                <a:ext uri="{FF2B5EF4-FFF2-40B4-BE49-F238E27FC236}">
                  <a16:creationId xmlns:a16="http://schemas.microsoft.com/office/drawing/2014/main" id="{8A8BF778-8E12-4F7E-9902-6B149282C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" y="1395"/>
              <a:ext cx="193" cy="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628" name="Rectangle 8">
              <a:extLst>
                <a:ext uri="{FF2B5EF4-FFF2-40B4-BE49-F238E27FC236}">
                  <a16:creationId xmlns:a16="http://schemas.microsoft.com/office/drawing/2014/main" id="{23115E79-23CA-4696-8B1B-3EBC1A628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" y="1165"/>
              <a:ext cx="19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5629" name="Rectangle 9">
              <a:extLst>
                <a:ext uri="{FF2B5EF4-FFF2-40B4-BE49-F238E27FC236}">
                  <a16:creationId xmlns:a16="http://schemas.microsoft.com/office/drawing/2014/main" id="{685C25ED-F297-4175-8CF7-9AC1EF381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" y="1395"/>
              <a:ext cx="192" cy="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25630" name="Rectangle 10">
              <a:extLst>
                <a:ext uri="{FF2B5EF4-FFF2-40B4-BE49-F238E27FC236}">
                  <a16:creationId xmlns:a16="http://schemas.microsoft.com/office/drawing/2014/main" id="{E2D65FA1-C730-4E61-A152-26958D50B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" y="1165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5631" name="Rectangle 11">
              <a:extLst>
                <a:ext uri="{FF2B5EF4-FFF2-40B4-BE49-F238E27FC236}">
                  <a16:creationId xmlns:a16="http://schemas.microsoft.com/office/drawing/2014/main" id="{2C362453-4831-4323-BC3F-CD39F94C0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396"/>
              <a:ext cx="182" cy="2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632" name="Rectangle 12">
              <a:extLst>
                <a:ext uri="{FF2B5EF4-FFF2-40B4-BE49-F238E27FC236}">
                  <a16:creationId xmlns:a16="http://schemas.microsoft.com/office/drawing/2014/main" id="{683DD517-8338-4429-B4FD-FE3C4DAED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" y="1165"/>
              <a:ext cx="14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5633" name="Rectangle 13">
              <a:extLst>
                <a:ext uri="{FF2B5EF4-FFF2-40B4-BE49-F238E27FC236}">
                  <a16:creationId xmlns:a16="http://schemas.microsoft.com/office/drawing/2014/main" id="{0B5FB640-3F75-4F05-9221-3D7AAEFEE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1395"/>
              <a:ext cx="192" cy="2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634" name="Rectangle 14">
              <a:extLst>
                <a:ext uri="{FF2B5EF4-FFF2-40B4-BE49-F238E27FC236}">
                  <a16:creationId xmlns:a16="http://schemas.microsoft.com/office/drawing/2014/main" id="{73F15FF8-E7AC-4E65-BE31-7713FEDAA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1165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635" name="Rectangle 15">
              <a:extLst>
                <a:ext uri="{FF2B5EF4-FFF2-40B4-BE49-F238E27FC236}">
                  <a16:creationId xmlns:a16="http://schemas.microsoft.com/office/drawing/2014/main" id="{EE649558-BE56-4CA5-86CF-A7634FEF6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9" y="1395"/>
              <a:ext cx="193" cy="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636" name="Rectangle 16">
              <a:extLst>
                <a:ext uri="{FF2B5EF4-FFF2-40B4-BE49-F238E27FC236}">
                  <a16:creationId xmlns:a16="http://schemas.microsoft.com/office/drawing/2014/main" id="{17A738BB-8637-4214-98B5-13C0828FD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9" y="1165"/>
              <a:ext cx="19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637" name="Rectangle 17">
              <a:extLst>
                <a:ext uri="{FF2B5EF4-FFF2-40B4-BE49-F238E27FC236}">
                  <a16:creationId xmlns:a16="http://schemas.microsoft.com/office/drawing/2014/main" id="{507D25E1-3DAD-451A-941D-853B7BB5B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1395"/>
              <a:ext cx="192" cy="2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638" name="Rectangle 18">
              <a:extLst>
                <a:ext uri="{FF2B5EF4-FFF2-40B4-BE49-F238E27FC236}">
                  <a16:creationId xmlns:a16="http://schemas.microsoft.com/office/drawing/2014/main" id="{56F75D76-A083-4F79-B71D-119EB2C01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1165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5639" name="Rectangle 19">
              <a:extLst>
                <a:ext uri="{FF2B5EF4-FFF2-40B4-BE49-F238E27FC236}">
                  <a16:creationId xmlns:a16="http://schemas.microsoft.com/office/drawing/2014/main" id="{9467B99B-431E-4744-AEDE-5E3D5AE06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4" y="1395"/>
              <a:ext cx="191" cy="2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640" name="Rectangle 20">
              <a:extLst>
                <a:ext uri="{FF2B5EF4-FFF2-40B4-BE49-F238E27FC236}">
                  <a16:creationId xmlns:a16="http://schemas.microsoft.com/office/drawing/2014/main" id="{6CC78A3F-421A-4862-A3CA-D516F4A4A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4" y="1165"/>
              <a:ext cx="1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5641" name="Rectangle 21">
              <a:extLst>
                <a:ext uri="{FF2B5EF4-FFF2-40B4-BE49-F238E27FC236}">
                  <a16:creationId xmlns:a16="http://schemas.microsoft.com/office/drawing/2014/main" id="{CE50AAB2-66A6-4DC8-9343-F8AFD3FB1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" y="1395"/>
              <a:ext cx="192" cy="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642" name="Rectangle 22">
              <a:extLst>
                <a:ext uri="{FF2B5EF4-FFF2-40B4-BE49-F238E27FC236}">
                  <a16:creationId xmlns:a16="http://schemas.microsoft.com/office/drawing/2014/main" id="{0A9D55D5-CA2C-49FB-834D-695FCC022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" y="1165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5643" name="Rectangle 23">
              <a:extLst>
                <a:ext uri="{FF2B5EF4-FFF2-40B4-BE49-F238E27FC236}">
                  <a16:creationId xmlns:a16="http://schemas.microsoft.com/office/drawing/2014/main" id="{825FDEF9-9D5A-4E0C-85D3-25FACC406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7" y="1395"/>
              <a:ext cx="624" cy="2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533400" indent="-5334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0   0   0   0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0   0   0   1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0   0   1   0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0   0   1   1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0   1   0   0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0   1   0   1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0   1   1   0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0   1   1   1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1   0   0   0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1   0   0   1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1   0   1   0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1   0   1   1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1   1   0   0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1   1   0   1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1   1   1   0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1   1   1   1</a:t>
              </a:r>
            </a:p>
          </p:txBody>
        </p:sp>
        <p:sp>
          <p:nvSpPr>
            <p:cNvPr id="25644" name="Rectangle 24">
              <a:extLst>
                <a:ext uri="{FF2B5EF4-FFF2-40B4-BE49-F238E27FC236}">
                  <a16:creationId xmlns:a16="http://schemas.microsoft.com/office/drawing/2014/main" id="{484F52C6-996E-43DE-B140-0F697C5AD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7" y="1165"/>
              <a:ext cx="62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200">
                  <a:latin typeface="Times New Roman" panose="02020603050405020304" pitchFamily="18" charset="0"/>
                </a:rPr>
                <a:t>A  B  C  D</a:t>
              </a:r>
              <a:endParaRPr lang="en-US" altLang="ko-KR" sz="12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5645" name="Line 25">
              <a:extLst>
                <a:ext uri="{FF2B5EF4-FFF2-40B4-BE49-F238E27FC236}">
                  <a16:creationId xmlns:a16="http://schemas.microsoft.com/office/drawing/2014/main" id="{0A03A06C-C3F7-4808-920E-1D907B9A5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7" y="935"/>
              <a:ext cx="62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46" name="Line 26">
              <a:extLst>
                <a:ext uri="{FF2B5EF4-FFF2-40B4-BE49-F238E27FC236}">
                  <a16:creationId xmlns:a16="http://schemas.microsoft.com/office/drawing/2014/main" id="{56E52FF1-A2EA-4CBA-88F8-18615E12B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7" y="1395"/>
              <a:ext cx="24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47" name="Line 28">
              <a:extLst>
                <a:ext uri="{FF2B5EF4-FFF2-40B4-BE49-F238E27FC236}">
                  <a16:creationId xmlns:a16="http://schemas.microsoft.com/office/drawing/2014/main" id="{7853AD5D-1BE7-4E6E-AE43-67102C8DA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7" y="935"/>
              <a:ext cx="0" cy="46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48" name="Line 30">
              <a:extLst>
                <a:ext uri="{FF2B5EF4-FFF2-40B4-BE49-F238E27FC236}">
                  <a16:creationId xmlns:a16="http://schemas.microsoft.com/office/drawing/2014/main" id="{727994B9-8BEC-495C-995B-16E479B90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6" y="935"/>
              <a:ext cx="0" cy="46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49" name="Line 54">
              <a:extLst>
                <a:ext uri="{FF2B5EF4-FFF2-40B4-BE49-F238E27FC236}">
                  <a16:creationId xmlns:a16="http://schemas.microsoft.com/office/drawing/2014/main" id="{EDDD7773-831E-4180-8BEE-E3E4B6E995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935"/>
              <a:ext cx="18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50" name="Line 56">
              <a:extLst>
                <a:ext uri="{FF2B5EF4-FFF2-40B4-BE49-F238E27FC236}">
                  <a16:creationId xmlns:a16="http://schemas.microsoft.com/office/drawing/2014/main" id="{A1877B8B-B130-4380-A9F8-7BAD530F3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981"/>
              <a:ext cx="15" cy="26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51" name="Line 140">
              <a:extLst>
                <a:ext uri="{FF2B5EF4-FFF2-40B4-BE49-F238E27FC236}">
                  <a16:creationId xmlns:a16="http://schemas.microsoft.com/office/drawing/2014/main" id="{4450BC5F-2180-4D26-858B-10E805C41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7" y="1165"/>
              <a:ext cx="24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617" name="Text Box 181">
            <a:extLst>
              <a:ext uri="{FF2B5EF4-FFF2-40B4-BE49-F238E27FC236}">
                <a16:creationId xmlns:a16="http://schemas.microsoft.com/office/drawing/2014/main" id="{AA5CF86C-BB63-40ED-A135-AC7BB6CA1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6092825"/>
            <a:ext cx="16557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>
                <a:latin typeface="Times New Roman" panose="02020603050405020304" pitchFamily="18" charset="0"/>
              </a:rPr>
              <a:t>(c) Truth Table</a:t>
            </a:r>
          </a:p>
        </p:txBody>
      </p:sp>
      <p:sp>
        <p:nvSpPr>
          <p:cNvPr id="25618" name="TextBox 1">
            <a:extLst>
              <a:ext uri="{FF2B5EF4-FFF2-40B4-BE49-F238E27FC236}">
                <a16:creationId xmlns:a16="http://schemas.microsoft.com/office/drawing/2014/main" id="{C45DC3F7-BDC3-4AC2-9C22-C07B2059D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332413"/>
            <a:ext cx="3671887" cy="400050"/>
          </a:xfrm>
          <a:prstGeom prst="rect">
            <a:avLst/>
          </a:prstGeom>
          <a:solidFill>
            <a:srgbClr val="FF99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000"/>
              <a:t>BCD (Binary Coded Decimal)</a:t>
            </a:r>
            <a:endParaRPr lang="ko-KR" altLang="en-US" sz="20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4E91BE2-5180-49C6-8818-345920639D7E}"/>
              </a:ext>
            </a:extLst>
          </p:cNvPr>
          <p:cNvSpPr/>
          <p:nvPr/>
        </p:nvSpPr>
        <p:spPr>
          <a:xfrm rot="2160000">
            <a:off x="5297790" y="3442774"/>
            <a:ext cx="3560763" cy="292340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239BF27-FC4F-40F1-B6AF-00F8BD60F8A2}"/>
              </a:ext>
            </a:extLst>
          </p:cNvPr>
          <p:cNvCxnSpPr/>
          <p:nvPr/>
        </p:nvCxnSpPr>
        <p:spPr>
          <a:xfrm>
            <a:off x="4643438" y="4652963"/>
            <a:ext cx="3948112" cy="0"/>
          </a:xfrm>
          <a:prstGeom prst="line">
            <a:avLst/>
          </a:prstGeom>
          <a:ln w="4445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3">
            <a:extLst>
              <a:ext uri="{FF2B5EF4-FFF2-40B4-BE49-F238E27FC236}">
                <a16:creationId xmlns:a16="http://schemas.microsoft.com/office/drawing/2014/main" id="{C8819950-CAA3-4078-AC97-F5E4061995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23F8EF8-FA85-4526-AFF3-82E36E4D38FA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F39040DD-32FC-4CE2-842C-9DC6D456D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60350"/>
            <a:ext cx="86868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9.4	Decoders and Encoders</a:t>
            </a:r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44B52BC9-F7FB-4CA8-9ECA-F334CF8FC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1549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9-19. </a:t>
            </a:r>
            <a:r>
              <a:rPr kumimoji="0" lang="en-US" altLang="ko-KR" sz="2000" b="1">
                <a:solidFill>
                  <a:schemeClr val="tx2"/>
                </a:solidFill>
              </a:rPr>
              <a:t>Realization of a Multiple-Output Circuit Using a Decoder</a:t>
            </a:r>
          </a:p>
        </p:txBody>
      </p:sp>
      <p:graphicFrame>
        <p:nvGraphicFramePr>
          <p:cNvPr id="26629" name="Object 5">
            <a:extLst>
              <a:ext uri="{FF2B5EF4-FFF2-40B4-BE49-F238E27FC236}">
                <a16:creationId xmlns:a16="http://schemas.microsoft.com/office/drawing/2014/main" id="{5E6776E4-A816-4051-9EE1-A20755A057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844675"/>
          <a:ext cx="5400675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54400" imgH="711200" progId="Equation.3">
                  <p:embed/>
                </p:oleObj>
              </mc:Choice>
              <mc:Fallback>
                <p:oleObj name="Equation" r:id="rId2" imgW="34544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844675"/>
                        <a:ext cx="5400675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>
            <a:extLst>
              <a:ext uri="{FF2B5EF4-FFF2-40B4-BE49-F238E27FC236}">
                <a16:creationId xmlns:a16="http://schemas.microsoft.com/office/drawing/2014/main" id="{FAB93520-7F8D-4693-84EC-230B1D11FE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3938588"/>
          <a:ext cx="260191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63700" imgH="457200" progId="Equation.3">
                  <p:embed/>
                </p:oleObj>
              </mc:Choice>
              <mc:Fallback>
                <p:oleObj name="Equation" r:id="rId4" imgW="16637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938588"/>
                        <a:ext cx="2601913" cy="714375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>
            <a:extLst>
              <a:ext uri="{FF2B5EF4-FFF2-40B4-BE49-F238E27FC236}">
                <a16:creationId xmlns:a16="http://schemas.microsoft.com/office/drawing/2014/main" id="{32CD689C-4B76-4281-B84D-612214C4C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5900" y="5300663"/>
          <a:ext cx="26606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01800" imgH="457200" progId="Equation.3">
                  <p:embed/>
                </p:oleObj>
              </mc:Choice>
              <mc:Fallback>
                <p:oleObj name="Equation" r:id="rId6" imgW="17018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5300663"/>
                        <a:ext cx="2660650" cy="714375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2" name="Picture 5">
            <a:extLst>
              <a:ext uri="{FF2B5EF4-FFF2-40B4-BE49-F238E27FC236}">
                <a16:creationId xmlns:a16="http://schemas.microsoft.com/office/drawing/2014/main" id="{3E0A7906-57EE-428F-9299-50894A799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190875"/>
            <a:ext cx="4056062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3">
            <a:extLst>
              <a:ext uri="{FF2B5EF4-FFF2-40B4-BE49-F238E27FC236}">
                <a16:creationId xmlns:a16="http://schemas.microsoft.com/office/drawing/2014/main" id="{576F1BD3-9963-47DF-A1E0-734B331E08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4B26AA5-4759-4685-9FA7-6BEF50A6D72E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A871778C-0F32-4FC0-B1D2-B638310FC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60350"/>
            <a:ext cx="86868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9.4	Decoders and Encoders</a:t>
            </a:r>
          </a:p>
        </p:txBody>
      </p:sp>
      <p:sp>
        <p:nvSpPr>
          <p:cNvPr id="27652" name="Text Box 3">
            <a:extLst>
              <a:ext uri="{FF2B5EF4-FFF2-40B4-BE49-F238E27FC236}">
                <a16:creationId xmlns:a16="http://schemas.microsoft.com/office/drawing/2014/main" id="{749A0984-D88D-4C4D-90A1-B5BA7FA1C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154988" cy="523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800" b="1">
                <a:solidFill>
                  <a:schemeClr val="tx2"/>
                </a:solidFill>
              </a:rPr>
              <a:t>Encoding &amp; Encoder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3D24CE6-29B8-4E78-9916-E065093492BE}"/>
              </a:ext>
            </a:extLst>
          </p:cNvPr>
          <p:cNvSpPr/>
          <p:nvPr/>
        </p:nvSpPr>
        <p:spPr>
          <a:xfrm>
            <a:off x="620398" y="1797784"/>
            <a:ext cx="7837802" cy="4093428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altLang="ko-KR" sz="2000" b="1" dirty="0">
                <a:latin typeface="+mj-lt"/>
              </a:rPr>
              <a:t>the </a:t>
            </a:r>
            <a:r>
              <a:rPr lang="en-US" altLang="ko-KR" sz="2000" b="1" dirty="0">
                <a:highlight>
                  <a:srgbClr val="FFFF00"/>
                </a:highlight>
                <a:latin typeface="+mj-lt"/>
              </a:rPr>
              <a:t>opposite of decoding </a:t>
            </a:r>
            <a:r>
              <a:rPr lang="en-US" altLang="ko-KR" sz="2000" b="1" dirty="0">
                <a:latin typeface="+mj-lt"/>
              </a:rPr>
              <a:t>- the conversion of an </a:t>
            </a:r>
            <a:r>
              <a:rPr lang="en-US" altLang="ko-KR" sz="2000" b="1" i="1" u="sng" dirty="0">
                <a:latin typeface="+mj-lt"/>
              </a:rPr>
              <a:t>m</a:t>
            </a:r>
            <a:r>
              <a:rPr lang="en-US" altLang="ko-KR" sz="2000" b="1" u="sng" dirty="0">
                <a:latin typeface="+mj-lt"/>
              </a:rPr>
              <a:t>-bit input</a:t>
            </a:r>
            <a:r>
              <a:rPr lang="en-US" altLang="ko-KR" sz="2000" b="1" dirty="0">
                <a:latin typeface="+mj-lt"/>
              </a:rPr>
              <a:t> code to an </a:t>
            </a:r>
            <a:r>
              <a:rPr lang="en-US" altLang="ko-KR" sz="2000" b="1" i="1" u="sng" dirty="0">
                <a:latin typeface="+mj-lt"/>
              </a:rPr>
              <a:t>n</a:t>
            </a:r>
            <a:r>
              <a:rPr lang="en-US" altLang="ko-KR" sz="2000" b="1" u="sng" dirty="0">
                <a:latin typeface="+mj-lt"/>
              </a:rPr>
              <a:t>-bit output</a:t>
            </a:r>
            <a:r>
              <a:rPr lang="en-US" altLang="ko-KR" sz="2000" b="1" dirty="0">
                <a:latin typeface="+mj-lt"/>
              </a:rPr>
              <a:t> code with </a:t>
            </a:r>
            <a:r>
              <a:rPr lang="en-US" altLang="ko-KR" sz="2000" b="1" i="1" dirty="0">
                <a:latin typeface="+mj-lt"/>
              </a:rPr>
              <a:t>n</a:t>
            </a:r>
            <a:r>
              <a:rPr lang="en-US" altLang="ko-KR" sz="2000" b="1" dirty="0">
                <a:latin typeface="+mj-lt"/>
              </a:rPr>
              <a:t> £ </a:t>
            </a:r>
            <a:r>
              <a:rPr lang="en-US" altLang="ko-KR" sz="2000" b="1" i="1" dirty="0">
                <a:latin typeface="+mj-lt"/>
              </a:rPr>
              <a:t>m</a:t>
            </a:r>
            <a:r>
              <a:rPr lang="en-US" altLang="ko-KR" sz="2000" b="1" dirty="0">
                <a:latin typeface="+mj-lt"/>
              </a:rPr>
              <a:t> £  2</a:t>
            </a:r>
            <a:r>
              <a:rPr lang="en-US" altLang="ko-KR" sz="2000" b="1" i="1" baseline="30000" dirty="0">
                <a:latin typeface="+mj-lt"/>
              </a:rPr>
              <a:t>n  </a:t>
            </a:r>
            <a:r>
              <a:rPr lang="en-US" altLang="ko-KR" sz="2000" b="1" dirty="0">
                <a:latin typeface="+mj-lt"/>
              </a:rPr>
              <a:t>such that each valid code word produces a unique output code</a:t>
            </a: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endParaRPr lang="en-US" altLang="ko-KR" sz="2000" b="1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altLang="ko-KR" sz="2000" b="1" dirty="0">
                <a:latin typeface="+mj-lt"/>
              </a:rPr>
              <a:t>Circuits that perform encoding are called </a:t>
            </a:r>
            <a:r>
              <a:rPr lang="en-US" altLang="ko-KR" sz="2000" b="1" i="1" dirty="0">
                <a:solidFill>
                  <a:srgbClr val="FF0000"/>
                </a:solidFill>
                <a:latin typeface="+mj-lt"/>
              </a:rPr>
              <a:t>encoder</a:t>
            </a:r>
            <a:r>
              <a:rPr lang="en-US" altLang="ko-KR" sz="2000" b="1" i="1" dirty="0">
                <a:latin typeface="+mj-lt"/>
              </a:rPr>
              <a:t>s</a:t>
            </a: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endParaRPr lang="en-US" altLang="ko-KR" sz="2000" b="1" i="1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altLang="ko-KR" sz="2000" b="1" dirty="0">
                <a:latin typeface="+mj-lt"/>
              </a:rPr>
              <a:t>An encoder has 2</a:t>
            </a:r>
            <a:r>
              <a:rPr lang="en-US" altLang="ko-KR" sz="2000" b="1" i="1" baseline="30000" dirty="0">
                <a:latin typeface="+mj-lt"/>
              </a:rPr>
              <a:t>n</a:t>
            </a:r>
            <a:r>
              <a:rPr lang="en-US" altLang="ko-KR" sz="2000" b="1" dirty="0">
                <a:latin typeface="+mj-lt"/>
              </a:rPr>
              <a:t> (or fewer) input lines and </a:t>
            </a:r>
            <a:r>
              <a:rPr lang="en-US" altLang="ko-KR" sz="2000" b="1" i="1" dirty="0">
                <a:latin typeface="+mj-lt"/>
              </a:rPr>
              <a:t>n</a:t>
            </a:r>
            <a:r>
              <a:rPr lang="en-US" altLang="ko-KR" sz="2000" b="1" dirty="0">
                <a:latin typeface="+mj-lt"/>
              </a:rPr>
              <a:t> output lines which generate the binary code corresponding to the input values</a:t>
            </a: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endParaRPr lang="en-US" altLang="ko-KR" sz="2000" b="1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altLang="ko-KR" sz="2000" b="1" dirty="0">
                <a:latin typeface="+mj-lt"/>
              </a:rPr>
              <a:t>Typically, an encoder converts a code containing exactly one bit that is 1 to a binary code corresponding to the position in which the 1 appears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3">
            <a:extLst>
              <a:ext uri="{FF2B5EF4-FFF2-40B4-BE49-F238E27FC236}">
                <a16:creationId xmlns:a16="http://schemas.microsoft.com/office/drawing/2014/main" id="{54B9CEFD-44A6-40FE-8DE8-3513089C9A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5D8369B-433D-4CA0-AE90-2D2466B713C0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FDED4D1-FBB6-468E-ABDC-11A177F2DC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60350"/>
            <a:ext cx="86868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9.4	Decoders and Encoders</a:t>
            </a:r>
          </a:p>
        </p:txBody>
      </p:sp>
      <p:sp>
        <p:nvSpPr>
          <p:cNvPr id="28676" name="Text Box 3">
            <a:extLst>
              <a:ext uri="{FF2B5EF4-FFF2-40B4-BE49-F238E27FC236}">
                <a16:creationId xmlns:a16="http://schemas.microsoft.com/office/drawing/2014/main" id="{51CD904A-E5DA-49D9-9B6F-29C5EAA12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154988" cy="523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800" b="1">
                <a:solidFill>
                  <a:schemeClr val="tx2"/>
                </a:solidFill>
              </a:rPr>
              <a:t>Encoder example: a</a:t>
            </a:r>
            <a:r>
              <a:rPr lang="en-US" altLang="ko-KR" sz="2800"/>
              <a:t> Decimal-to-BCD encoder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80FC07-1CD9-4888-BE51-DFEB63E05E0A}"/>
              </a:ext>
            </a:extLst>
          </p:cNvPr>
          <p:cNvSpPr/>
          <p:nvPr/>
        </p:nvSpPr>
        <p:spPr>
          <a:xfrm>
            <a:off x="620397" y="1934408"/>
            <a:ext cx="7880135" cy="3510816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ü"/>
              <a:defRPr/>
            </a:pPr>
            <a:r>
              <a:rPr lang="en-US" altLang="ko-KR" sz="2000" b="1" dirty="0"/>
              <a:t>Inputs: </a:t>
            </a:r>
            <a:r>
              <a:rPr lang="en-US" altLang="ko-KR" sz="2000" b="1" dirty="0">
                <a:highlight>
                  <a:srgbClr val="FFFF00"/>
                </a:highlight>
              </a:rPr>
              <a:t>10 lines </a:t>
            </a:r>
            <a:r>
              <a:rPr lang="en-US" altLang="ko-KR" sz="2000" b="1" dirty="0"/>
              <a:t>(bits) corresponding to decimal digits 0 through 9, (</a:t>
            </a:r>
            <a:r>
              <a:rPr lang="en-US" altLang="ko-KR" sz="2000" b="1" i="1" dirty="0"/>
              <a:t>D</a:t>
            </a:r>
            <a:r>
              <a:rPr lang="en-US" altLang="ko-KR" sz="2000" b="1" baseline="-20000" dirty="0"/>
              <a:t>0</a:t>
            </a:r>
            <a:r>
              <a:rPr lang="en-US" altLang="ko-KR" sz="2000" b="1" dirty="0"/>
              <a:t>, …, </a:t>
            </a:r>
            <a:r>
              <a:rPr lang="en-US" altLang="ko-KR" sz="2000" b="1" i="1" dirty="0"/>
              <a:t>D</a:t>
            </a:r>
            <a:r>
              <a:rPr lang="en-US" altLang="ko-KR" sz="2000" b="1" baseline="-20000" dirty="0"/>
              <a:t>9</a:t>
            </a:r>
            <a:r>
              <a:rPr lang="en-US" altLang="ko-KR" sz="2000" b="1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  <a:defRPr/>
            </a:pPr>
            <a:endParaRPr lang="en-US" altLang="ko-KR" sz="2000" b="1" dirty="0"/>
          </a:p>
          <a:p>
            <a:pPr marL="800100" lvl="1" indent="-342900">
              <a:buFont typeface="Wingdings" panose="05000000000000000000" pitchFamily="2" charset="2"/>
              <a:buChar char="ü"/>
              <a:defRPr/>
            </a:pPr>
            <a:r>
              <a:rPr lang="en-US" altLang="ko-KR" sz="2000" b="1" dirty="0"/>
              <a:t>Outputs: </a:t>
            </a:r>
            <a:r>
              <a:rPr lang="en-US" altLang="ko-KR" sz="2000" b="1" dirty="0">
                <a:highlight>
                  <a:srgbClr val="FFFF00"/>
                </a:highlight>
              </a:rPr>
              <a:t>4 bits </a:t>
            </a:r>
            <a:r>
              <a:rPr lang="en-US" altLang="ko-KR" sz="2000" b="1" dirty="0"/>
              <a:t>with BCD codes</a:t>
            </a:r>
          </a:p>
          <a:p>
            <a:pPr marL="800100" lvl="1" indent="-342900">
              <a:buFont typeface="Wingdings" panose="05000000000000000000" pitchFamily="2" charset="2"/>
              <a:buChar char="ü"/>
              <a:defRPr/>
            </a:pPr>
            <a:endParaRPr lang="en-US" altLang="ko-KR" sz="2000" b="1" dirty="0"/>
          </a:p>
          <a:p>
            <a:pPr marL="800100" lvl="1" indent="-342900">
              <a:buFont typeface="Wingdings" panose="05000000000000000000" pitchFamily="2" charset="2"/>
              <a:buChar char="ü"/>
              <a:defRPr/>
            </a:pPr>
            <a:r>
              <a:rPr lang="en-US" altLang="ko-KR" sz="2000" b="1" dirty="0"/>
              <a:t>Function: If input bit </a:t>
            </a:r>
            <a:r>
              <a:rPr lang="en-US" altLang="ko-KR" sz="2000" b="1" i="1" dirty="0"/>
              <a:t>D</a:t>
            </a:r>
            <a:r>
              <a:rPr lang="en-US" altLang="ko-KR" sz="2000" b="1" i="1" baseline="-25000" dirty="0"/>
              <a:t>i</a:t>
            </a:r>
            <a:r>
              <a:rPr lang="en-US" altLang="ko-KR" sz="2000" b="1" dirty="0"/>
              <a:t> is a 1, then the output (</a:t>
            </a:r>
            <a:r>
              <a:rPr lang="en-US" altLang="ko-KR" sz="2000" b="1" i="1" dirty="0"/>
              <a:t>A</a:t>
            </a:r>
            <a:r>
              <a:rPr lang="en-US" altLang="ko-KR" sz="2000" b="1" baseline="-20000" dirty="0"/>
              <a:t>3</a:t>
            </a:r>
            <a:r>
              <a:rPr lang="en-US" altLang="ko-KR" sz="2000" b="1" dirty="0"/>
              <a:t>, </a:t>
            </a:r>
            <a:r>
              <a:rPr lang="en-US" altLang="ko-KR" sz="2000" b="1" i="1" dirty="0"/>
              <a:t>A</a:t>
            </a:r>
            <a:r>
              <a:rPr lang="en-US" altLang="ko-KR" sz="2000" b="1" baseline="-20000" dirty="0"/>
              <a:t>2</a:t>
            </a:r>
            <a:r>
              <a:rPr lang="en-US" altLang="ko-KR" sz="2000" b="1" dirty="0"/>
              <a:t>, </a:t>
            </a:r>
            <a:r>
              <a:rPr lang="en-US" altLang="ko-KR" sz="2000" b="1" i="1" dirty="0"/>
              <a:t>A</a:t>
            </a:r>
            <a:r>
              <a:rPr lang="en-US" altLang="ko-KR" sz="2000" b="1" baseline="-20000" dirty="0"/>
              <a:t>1</a:t>
            </a:r>
            <a:r>
              <a:rPr lang="en-US" altLang="ko-KR" sz="2000" b="1" dirty="0"/>
              <a:t>, </a:t>
            </a:r>
            <a:r>
              <a:rPr lang="en-US" altLang="ko-KR" sz="2000" b="1" i="1" dirty="0"/>
              <a:t>A</a:t>
            </a:r>
            <a:r>
              <a:rPr lang="en-US" altLang="ko-KR" sz="2000" b="1" baseline="-20000" dirty="0"/>
              <a:t>0</a:t>
            </a:r>
            <a:r>
              <a:rPr lang="en-US" altLang="ko-KR" sz="2000" b="1" dirty="0"/>
              <a:t>) is the BCD code for </a:t>
            </a:r>
            <a:r>
              <a:rPr lang="en-US" altLang="ko-KR" sz="2000" b="1" i="1" dirty="0" err="1"/>
              <a:t>i</a:t>
            </a:r>
            <a:r>
              <a:rPr lang="en-US" altLang="ko-KR" sz="2000" b="1" i="1" dirty="0"/>
              <a:t>,</a:t>
            </a:r>
          </a:p>
          <a:p>
            <a:pPr marL="800100" lvl="1" indent="-342900">
              <a:buFont typeface="Wingdings" panose="05000000000000000000" pitchFamily="2" charset="2"/>
              <a:buChar char="ü"/>
              <a:defRPr/>
            </a:pPr>
            <a:endParaRPr lang="en-US" altLang="ko-KR" sz="2000" b="1" i="1" dirty="0"/>
          </a:p>
          <a:p>
            <a:pPr marL="800100" lvl="1" indent="-342900">
              <a:buFont typeface="Wingdings" panose="05000000000000000000" pitchFamily="2" charset="2"/>
              <a:buChar char="ü"/>
              <a:defRPr/>
            </a:pPr>
            <a:r>
              <a:rPr lang="en-US" altLang="ko-KR" sz="2000" b="1" dirty="0"/>
              <a:t>The truth table could be formed, but alternatively, the equations for each of the four outputs can be obtained directly.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3">
            <a:extLst>
              <a:ext uri="{FF2B5EF4-FFF2-40B4-BE49-F238E27FC236}">
                <a16:creationId xmlns:a16="http://schemas.microsoft.com/office/drawing/2014/main" id="{1F476D8B-2448-4157-860E-BA7086DC36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6294153-72A9-4203-90C6-79DE34493859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C9C8BA10-3017-4CBA-B2EE-EAC1CC541A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60350"/>
            <a:ext cx="86868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9.4	Decoders and Encoders</a:t>
            </a:r>
          </a:p>
        </p:txBody>
      </p:sp>
      <p:sp>
        <p:nvSpPr>
          <p:cNvPr id="29700" name="Text Box 3">
            <a:extLst>
              <a:ext uri="{FF2B5EF4-FFF2-40B4-BE49-F238E27FC236}">
                <a16:creationId xmlns:a16="http://schemas.microsoft.com/office/drawing/2014/main" id="{2D5AD69D-2175-40FB-8496-708C64F03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44831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9-20. </a:t>
            </a:r>
            <a:r>
              <a:rPr kumimoji="0" lang="en-US" altLang="ko-KR" sz="2000" b="1">
                <a:solidFill>
                  <a:schemeClr val="tx2"/>
                </a:solidFill>
              </a:rPr>
              <a:t>8-to-3 Priority Encoder</a:t>
            </a:r>
          </a:p>
        </p:txBody>
      </p:sp>
      <p:pic>
        <p:nvPicPr>
          <p:cNvPr id="29701" name="Picture 4" descr="roth+f09-16">
            <a:extLst>
              <a:ext uri="{FF2B5EF4-FFF2-40B4-BE49-F238E27FC236}">
                <a16:creationId xmlns:a16="http://schemas.microsoft.com/office/drawing/2014/main" id="{7BE84B57-B747-4AA2-A3BA-94C30316E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205038"/>
            <a:ext cx="2808287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2277" name="Group 245">
            <a:extLst>
              <a:ext uri="{FF2B5EF4-FFF2-40B4-BE49-F238E27FC236}">
                <a16:creationId xmlns:a16="http://schemas.microsoft.com/office/drawing/2014/main" id="{C647802A-FBA1-4718-81B7-3208D324B6FA}"/>
              </a:ext>
            </a:extLst>
          </p:cNvPr>
          <p:cNvGraphicFramePr>
            <a:graphicFrameLocks noGrp="1"/>
          </p:cNvGraphicFramePr>
          <p:nvPr/>
        </p:nvGraphicFramePr>
        <p:xfrm>
          <a:off x="4154488" y="2060575"/>
          <a:ext cx="4305300" cy="3109913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34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y</a:t>
                      </a:r>
                      <a:r>
                        <a:rPr kumimoji="1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y</a:t>
                      </a:r>
                      <a:r>
                        <a:rPr kumimoji="1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y</a:t>
                      </a:r>
                      <a:r>
                        <a:rPr kumimoji="1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y</a:t>
                      </a:r>
                      <a:r>
                        <a:rPr kumimoji="1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y</a:t>
                      </a:r>
                      <a:r>
                        <a:rPr kumimoji="1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y</a:t>
                      </a:r>
                      <a:r>
                        <a:rPr kumimoji="1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y</a:t>
                      </a:r>
                      <a:r>
                        <a:rPr kumimoji="1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y</a:t>
                      </a:r>
                      <a:r>
                        <a:rPr kumimoji="1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4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3051AD3-37F4-4326-B9A4-C10C08CCEEF5}"/>
              </a:ext>
            </a:extLst>
          </p:cNvPr>
          <p:cNvSpPr/>
          <p:nvPr/>
        </p:nvSpPr>
        <p:spPr>
          <a:xfrm>
            <a:off x="3181350" y="4016375"/>
            <a:ext cx="358775" cy="3603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F8E0FD-F598-479E-A0E5-C20E7A47FD2D}"/>
              </a:ext>
            </a:extLst>
          </p:cNvPr>
          <p:cNvSpPr/>
          <p:nvPr/>
        </p:nvSpPr>
        <p:spPr>
          <a:xfrm>
            <a:off x="8066088" y="2060575"/>
            <a:ext cx="393700" cy="310991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731" name="TextBox 2">
            <a:extLst>
              <a:ext uri="{FF2B5EF4-FFF2-40B4-BE49-F238E27FC236}">
                <a16:creationId xmlns:a16="http://schemas.microsoft.com/office/drawing/2014/main" id="{6345DD9D-1CD8-45F3-B568-9E0A2B71E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300663"/>
            <a:ext cx="2895600" cy="708025"/>
          </a:xfrm>
          <a:prstGeom prst="rect">
            <a:avLst/>
          </a:prstGeom>
          <a:noFill/>
          <a:ln w="349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1"/>
              <a:t>d</a:t>
            </a:r>
            <a:r>
              <a:rPr lang="en-US" altLang="ko-KR" sz="2000"/>
              <a:t> : distinguish</a:t>
            </a:r>
          </a:p>
          <a:p>
            <a:r>
              <a:rPr lang="en-US" altLang="ko-KR" sz="2000" i="1"/>
              <a:t>d</a:t>
            </a:r>
            <a:r>
              <a:rPr lang="en-US" altLang="ko-KR" sz="2000"/>
              <a:t> = 1 if any input is 1</a:t>
            </a:r>
            <a:endParaRPr lang="ko-KR" altLang="en-US" sz="2000"/>
          </a:p>
        </p:txBody>
      </p:sp>
      <p:sp>
        <p:nvSpPr>
          <p:cNvPr id="29732" name="TextBox 2">
            <a:extLst>
              <a:ext uri="{FF2B5EF4-FFF2-40B4-BE49-F238E27FC236}">
                <a16:creationId xmlns:a16="http://schemas.microsoft.com/office/drawing/2014/main" id="{F720FA06-F15E-4C32-9039-0E830663A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0" y="5476875"/>
            <a:ext cx="3830638" cy="400050"/>
          </a:xfrm>
          <a:prstGeom prst="rect">
            <a:avLst/>
          </a:prstGeom>
          <a:noFill/>
          <a:ln w="34925">
            <a:solidFill>
              <a:srgbClr val="FF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1"/>
              <a:t>Who has the highest priority?</a:t>
            </a:r>
            <a:endParaRPr lang="en-US" altLang="ko-KR"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3">
            <a:extLst>
              <a:ext uri="{FF2B5EF4-FFF2-40B4-BE49-F238E27FC236}">
                <a16:creationId xmlns:a16="http://schemas.microsoft.com/office/drawing/2014/main" id="{66DA1223-ABDB-4074-A967-43F9F8EC0F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662EB16-0EA8-41E8-B157-D3C735160009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C36EE65-CD24-44A7-B5EB-6E8C5D9A36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60350"/>
            <a:ext cx="86868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9.5	Read-Only Memories</a:t>
            </a:r>
          </a:p>
        </p:txBody>
      </p:sp>
      <p:sp>
        <p:nvSpPr>
          <p:cNvPr id="30724" name="Text Box 3">
            <a:extLst>
              <a:ext uri="{FF2B5EF4-FFF2-40B4-BE49-F238E27FC236}">
                <a16:creationId xmlns:a16="http://schemas.microsoft.com/office/drawing/2014/main" id="{53CA9E97-303D-4130-BAED-F4B380AE5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44831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9-21. </a:t>
            </a:r>
            <a:r>
              <a:rPr kumimoji="0" lang="en-US" altLang="ko-KR" sz="2000" b="1">
                <a:solidFill>
                  <a:schemeClr val="tx2"/>
                </a:solidFill>
              </a:rPr>
              <a:t>An 8-Word x 4-Bit ROM</a:t>
            </a:r>
          </a:p>
        </p:txBody>
      </p:sp>
      <p:pic>
        <p:nvPicPr>
          <p:cNvPr id="30725" name="Picture 4" descr="roth+f09-17">
            <a:extLst>
              <a:ext uri="{FF2B5EF4-FFF2-40B4-BE49-F238E27FC236}">
                <a16:creationId xmlns:a16="http://schemas.microsoft.com/office/drawing/2014/main" id="{7622A809-7BEF-443B-9221-B960F43AB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552700"/>
            <a:ext cx="31686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26" name="Group 160">
            <a:extLst>
              <a:ext uri="{FF2B5EF4-FFF2-40B4-BE49-F238E27FC236}">
                <a16:creationId xmlns:a16="http://schemas.microsoft.com/office/drawing/2014/main" id="{73830999-16C3-4922-80A8-7E08BE342288}"/>
              </a:ext>
            </a:extLst>
          </p:cNvPr>
          <p:cNvGrpSpPr>
            <a:grpSpLocks/>
          </p:cNvGrpSpPr>
          <p:nvPr/>
        </p:nvGrpSpPr>
        <p:grpSpPr bwMode="auto">
          <a:xfrm>
            <a:off x="4211638" y="2133600"/>
            <a:ext cx="2952750" cy="2663825"/>
            <a:chOff x="2744" y="1480"/>
            <a:chExt cx="1954" cy="1779"/>
          </a:xfrm>
        </p:grpSpPr>
        <p:sp>
          <p:nvSpPr>
            <p:cNvPr id="30733" name="Rectangle 152">
              <a:extLst>
                <a:ext uri="{FF2B5EF4-FFF2-40B4-BE49-F238E27FC236}">
                  <a16:creationId xmlns:a16="http://schemas.microsoft.com/office/drawing/2014/main" id="{85946FBA-2E99-4AF6-9C13-47ADC547A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3" y="1753"/>
              <a:ext cx="246" cy="1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0734" name="Rectangle 151">
              <a:extLst>
                <a:ext uri="{FF2B5EF4-FFF2-40B4-BE49-F238E27FC236}">
                  <a16:creationId xmlns:a16="http://schemas.microsoft.com/office/drawing/2014/main" id="{455091D6-747E-4E78-8851-F4C0AA041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3" y="1480"/>
              <a:ext cx="246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F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0735" name="Rectangle 141">
              <a:extLst>
                <a:ext uri="{FF2B5EF4-FFF2-40B4-BE49-F238E27FC236}">
                  <a16:creationId xmlns:a16="http://schemas.microsoft.com/office/drawing/2014/main" id="{284478CF-4F89-48C3-B179-F7D099325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" y="1753"/>
              <a:ext cx="115" cy="1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>
                <a:latin typeface="Times New Roman" panose="02020603050405020304" pitchFamily="18" charset="0"/>
              </a:endParaRPr>
            </a:p>
          </p:txBody>
        </p:sp>
        <p:sp>
          <p:nvSpPr>
            <p:cNvPr id="30736" name="Rectangle 140">
              <a:extLst>
                <a:ext uri="{FF2B5EF4-FFF2-40B4-BE49-F238E27FC236}">
                  <a16:creationId xmlns:a16="http://schemas.microsoft.com/office/drawing/2014/main" id="{4B4FEAD0-F61D-42AC-922B-D4B15279F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" y="1480"/>
              <a:ext cx="115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0737" name="Rectangle 107">
              <a:extLst>
                <a:ext uri="{FF2B5EF4-FFF2-40B4-BE49-F238E27FC236}">
                  <a16:creationId xmlns:a16="http://schemas.microsoft.com/office/drawing/2014/main" id="{2E16737F-188F-4968-B281-56D4665E0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" y="1753"/>
              <a:ext cx="246" cy="1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738" name="Rectangle 105">
              <a:extLst>
                <a:ext uri="{FF2B5EF4-FFF2-40B4-BE49-F238E27FC236}">
                  <a16:creationId xmlns:a16="http://schemas.microsoft.com/office/drawing/2014/main" id="{E75AF9BF-44DB-4DF2-9B1A-4FB6C25EC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" y="1480"/>
              <a:ext cx="246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0739" name="Rectangle 99">
              <a:extLst>
                <a:ext uri="{FF2B5EF4-FFF2-40B4-BE49-F238E27FC236}">
                  <a16:creationId xmlns:a16="http://schemas.microsoft.com/office/drawing/2014/main" id="{55435283-2490-4784-B534-AA7A563E2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3" y="1753"/>
              <a:ext cx="115" cy="1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>
                <a:latin typeface="Times New Roman" panose="02020603050405020304" pitchFamily="18" charset="0"/>
              </a:endParaRPr>
            </a:p>
          </p:txBody>
        </p:sp>
        <p:sp>
          <p:nvSpPr>
            <p:cNvPr id="30740" name="Rectangle 97">
              <a:extLst>
                <a:ext uri="{FF2B5EF4-FFF2-40B4-BE49-F238E27FC236}">
                  <a16:creationId xmlns:a16="http://schemas.microsoft.com/office/drawing/2014/main" id="{F76B18DC-0B27-48E5-A6BA-DCB4F31C1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3" y="1480"/>
              <a:ext cx="115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>
                <a:latin typeface="Times New Roman" panose="02020603050405020304" pitchFamily="18" charset="0"/>
              </a:endParaRPr>
            </a:p>
          </p:txBody>
        </p:sp>
        <p:sp>
          <p:nvSpPr>
            <p:cNvPr id="30741" name="Rectangle 8">
              <a:extLst>
                <a:ext uri="{FF2B5EF4-FFF2-40B4-BE49-F238E27FC236}">
                  <a16:creationId xmlns:a16="http://schemas.microsoft.com/office/drawing/2014/main" id="{5646833E-C07D-4B5D-BE15-73C6DBEAB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" y="1753"/>
              <a:ext cx="246" cy="1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742" name="Rectangle 9">
              <a:extLst>
                <a:ext uri="{FF2B5EF4-FFF2-40B4-BE49-F238E27FC236}">
                  <a16:creationId xmlns:a16="http://schemas.microsoft.com/office/drawing/2014/main" id="{FFA3D79E-D914-458D-8831-79ECACBC1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" y="1480"/>
              <a:ext cx="246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F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743" name="Rectangle 10">
              <a:extLst>
                <a:ext uri="{FF2B5EF4-FFF2-40B4-BE49-F238E27FC236}">
                  <a16:creationId xmlns:a16="http://schemas.microsoft.com/office/drawing/2014/main" id="{AE3CB76B-2862-418F-862F-B3B9A8297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1753"/>
              <a:ext cx="247" cy="1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0744" name="Rectangle 11">
              <a:extLst>
                <a:ext uri="{FF2B5EF4-FFF2-40B4-BE49-F238E27FC236}">
                  <a16:creationId xmlns:a16="http://schemas.microsoft.com/office/drawing/2014/main" id="{EDC671D7-3576-4850-A878-EA6CC5FCF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1480"/>
              <a:ext cx="247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F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0745" name="Rectangle 12">
              <a:extLst>
                <a:ext uri="{FF2B5EF4-FFF2-40B4-BE49-F238E27FC236}">
                  <a16:creationId xmlns:a16="http://schemas.microsoft.com/office/drawing/2014/main" id="{99A2DAE0-8F39-4A5E-BB1F-AB5DE8C39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" y="1753"/>
              <a:ext cx="246" cy="1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746" name="Rectangle 13">
              <a:extLst>
                <a:ext uri="{FF2B5EF4-FFF2-40B4-BE49-F238E27FC236}">
                  <a16:creationId xmlns:a16="http://schemas.microsoft.com/office/drawing/2014/main" id="{214B8003-52B3-426A-B201-F7C06F6F5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" y="1480"/>
              <a:ext cx="246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F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0747" name="Rectangle 22">
              <a:extLst>
                <a:ext uri="{FF2B5EF4-FFF2-40B4-BE49-F238E27FC236}">
                  <a16:creationId xmlns:a16="http://schemas.microsoft.com/office/drawing/2014/main" id="{374E226B-C413-46ED-A0B7-393147423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" y="1753"/>
              <a:ext cx="247" cy="1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748" name="Rectangle 23">
              <a:extLst>
                <a:ext uri="{FF2B5EF4-FFF2-40B4-BE49-F238E27FC236}">
                  <a16:creationId xmlns:a16="http://schemas.microsoft.com/office/drawing/2014/main" id="{C9D4BAD4-57E0-4BC7-93BC-E9306DD08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" y="1480"/>
              <a:ext cx="247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0749" name="Rectangle 26">
              <a:extLst>
                <a:ext uri="{FF2B5EF4-FFF2-40B4-BE49-F238E27FC236}">
                  <a16:creationId xmlns:a16="http://schemas.microsoft.com/office/drawing/2014/main" id="{970A7FBB-95FA-49D8-B624-B07D89F74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1753"/>
              <a:ext cx="246" cy="1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</a:t>
              </a:r>
            </a:p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750" name="Rectangle 27">
              <a:extLst>
                <a:ext uri="{FF2B5EF4-FFF2-40B4-BE49-F238E27FC236}">
                  <a16:creationId xmlns:a16="http://schemas.microsoft.com/office/drawing/2014/main" id="{52F7084A-E32C-4DE2-B31D-04BACC5D4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1480"/>
              <a:ext cx="246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0751" name="Line 30">
              <a:extLst>
                <a:ext uri="{FF2B5EF4-FFF2-40B4-BE49-F238E27FC236}">
                  <a16:creationId xmlns:a16="http://schemas.microsoft.com/office/drawing/2014/main" id="{8FD8D8AC-1849-46D3-BA18-7ECB223CC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1753"/>
              <a:ext cx="19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52" name="Line 31">
              <a:extLst>
                <a:ext uri="{FF2B5EF4-FFF2-40B4-BE49-F238E27FC236}">
                  <a16:creationId xmlns:a16="http://schemas.microsoft.com/office/drawing/2014/main" id="{CBE2E9B1-5677-4A8E-B217-0431BB921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1480"/>
              <a:ext cx="0" cy="27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53" name="Line 32">
              <a:extLst>
                <a:ext uri="{FF2B5EF4-FFF2-40B4-BE49-F238E27FC236}">
                  <a16:creationId xmlns:a16="http://schemas.microsoft.com/office/drawing/2014/main" id="{2F8374D2-48BF-4A17-9405-4FB9CD408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1480"/>
              <a:ext cx="0" cy="27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54" name="Line 33">
              <a:extLst>
                <a:ext uri="{FF2B5EF4-FFF2-40B4-BE49-F238E27FC236}">
                  <a16:creationId xmlns:a16="http://schemas.microsoft.com/office/drawing/2014/main" id="{24CC320F-B478-4F1F-BD69-E012B9DC3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1480"/>
              <a:ext cx="24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55" name="Line 34">
              <a:extLst>
                <a:ext uri="{FF2B5EF4-FFF2-40B4-BE49-F238E27FC236}">
                  <a16:creationId xmlns:a16="http://schemas.microsoft.com/office/drawing/2014/main" id="{10AF414F-B7C3-402E-AA79-F6A86DC215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1753"/>
              <a:ext cx="0" cy="150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56" name="Line 35">
              <a:extLst>
                <a:ext uri="{FF2B5EF4-FFF2-40B4-BE49-F238E27FC236}">
                  <a16:creationId xmlns:a16="http://schemas.microsoft.com/office/drawing/2014/main" id="{E72416FB-7EFF-4153-B174-09232D95A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1753"/>
              <a:ext cx="0" cy="150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57" name="Line 36">
              <a:extLst>
                <a:ext uri="{FF2B5EF4-FFF2-40B4-BE49-F238E27FC236}">
                  <a16:creationId xmlns:a16="http://schemas.microsoft.com/office/drawing/2014/main" id="{FE091B31-8BB0-4F49-A753-10680215B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3259"/>
              <a:ext cx="24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58" name="Line 46">
              <a:extLst>
                <a:ext uri="{FF2B5EF4-FFF2-40B4-BE49-F238E27FC236}">
                  <a16:creationId xmlns:a16="http://schemas.microsoft.com/office/drawing/2014/main" id="{8BDD35DC-CD5D-4680-8E43-024E727E12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" y="1480"/>
              <a:ext cx="24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59" name="Line 47">
              <a:extLst>
                <a:ext uri="{FF2B5EF4-FFF2-40B4-BE49-F238E27FC236}">
                  <a16:creationId xmlns:a16="http://schemas.microsoft.com/office/drawing/2014/main" id="{BCB56E2F-E24D-40A7-8AC4-10F78B5F1B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7" y="1480"/>
              <a:ext cx="24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60" name="Line 50">
              <a:extLst>
                <a:ext uri="{FF2B5EF4-FFF2-40B4-BE49-F238E27FC236}">
                  <a16:creationId xmlns:a16="http://schemas.microsoft.com/office/drawing/2014/main" id="{0181F45E-E617-4CC7-8E88-0C25C85BA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5" y="1480"/>
              <a:ext cx="24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61" name="Line 51">
              <a:extLst>
                <a:ext uri="{FF2B5EF4-FFF2-40B4-BE49-F238E27FC236}">
                  <a16:creationId xmlns:a16="http://schemas.microsoft.com/office/drawing/2014/main" id="{E4F69C25-34E2-44ED-8AEB-57F359A7A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2" y="1480"/>
              <a:ext cx="24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62" name="Line 53">
              <a:extLst>
                <a:ext uri="{FF2B5EF4-FFF2-40B4-BE49-F238E27FC236}">
                  <a16:creationId xmlns:a16="http://schemas.microsoft.com/office/drawing/2014/main" id="{4ED7D51C-DD8C-4792-870E-2988E2608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" y="3259"/>
              <a:ext cx="24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63" name="Line 54">
              <a:extLst>
                <a:ext uri="{FF2B5EF4-FFF2-40B4-BE49-F238E27FC236}">
                  <a16:creationId xmlns:a16="http://schemas.microsoft.com/office/drawing/2014/main" id="{8EBD99E6-F204-4443-9B42-872DCE71B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7" y="3259"/>
              <a:ext cx="24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64" name="Line 57">
              <a:extLst>
                <a:ext uri="{FF2B5EF4-FFF2-40B4-BE49-F238E27FC236}">
                  <a16:creationId xmlns:a16="http://schemas.microsoft.com/office/drawing/2014/main" id="{12BD36A8-6B59-401E-A71F-2753DD038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5" y="3259"/>
              <a:ext cx="24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65" name="Line 58">
              <a:extLst>
                <a:ext uri="{FF2B5EF4-FFF2-40B4-BE49-F238E27FC236}">
                  <a16:creationId xmlns:a16="http://schemas.microsoft.com/office/drawing/2014/main" id="{B8918802-0536-41CB-A76C-86FFEA2371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2" y="3259"/>
              <a:ext cx="24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66" name="Line 98">
              <a:extLst>
                <a:ext uri="{FF2B5EF4-FFF2-40B4-BE49-F238E27FC236}">
                  <a16:creationId xmlns:a16="http://schemas.microsoft.com/office/drawing/2014/main" id="{BBF98871-D3EC-43BF-ACC1-4E8CFEA94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8" y="1480"/>
              <a:ext cx="0" cy="17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67" name="Line 110">
              <a:extLst>
                <a:ext uri="{FF2B5EF4-FFF2-40B4-BE49-F238E27FC236}">
                  <a16:creationId xmlns:a16="http://schemas.microsoft.com/office/drawing/2014/main" id="{5BB6BF9C-954C-41BC-B241-5E3632592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3" y="1480"/>
              <a:ext cx="11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68" name="Line 111">
              <a:extLst>
                <a:ext uri="{FF2B5EF4-FFF2-40B4-BE49-F238E27FC236}">
                  <a16:creationId xmlns:a16="http://schemas.microsoft.com/office/drawing/2014/main" id="{8CB2FFF8-F73E-4AFF-86C0-60EBAF643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8" y="1480"/>
              <a:ext cx="60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69" name="Line 116">
              <a:extLst>
                <a:ext uri="{FF2B5EF4-FFF2-40B4-BE49-F238E27FC236}">
                  <a16:creationId xmlns:a16="http://schemas.microsoft.com/office/drawing/2014/main" id="{C43C77C4-7344-4AC8-BE32-3C40BCE74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3" y="3259"/>
              <a:ext cx="11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70" name="Line 119">
              <a:extLst>
                <a:ext uri="{FF2B5EF4-FFF2-40B4-BE49-F238E27FC236}">
                  <a16:creationId xmlns:a16="http://schemas.microsoft.com/office/drawing/2014/main" id="{808C23F1-AEBB-4A1D-B120-62997C55C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8" y="3259"/>
              <a:ext cx="60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27" name="Text Box 86">
            <a:extLst>
              <a:ext uri="{FF2B5EF4-FFF2-40B4-BE49-F238E27FC236}">
                <a16:creationId xmlns:a16="http://schemas.microsoft.com/office/drawing/2014/main" id="{01ECED88-8BEE-492D-BA23-038536B03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180013"/>
            <a:ext cx="1944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>
                <a:latin typeface="Times New Roman" panose="02020603050405020304" pitchFamily="18" charset="0"/>
              </a:rPr>
              <a:t>(a)  Block diagram</a:t>
            </a:r>
          </a:p>
        </p:txBody>
      </p:sp>
      <p:sp>
        <p:nvSpPr>
          <p:cNvPr id="30728" name="Text Box 87">
            <a:extLst>
              <a:ext uri="{FF2B5EF4-FFF2-40B4-BE49-F238E27FC236}">
                <a16:creationId xmlns:a16="http://schemas.microsoft.com/office/drawing/2014/main" id="{5F7624C5-2536-4481-99B5-ABB61C053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229225"/>
            <a:ext cx="2520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>
                <a:latin typeface="Times New Roman" panose="02020603050405020304" pitchFamily="18" charset="0"/>
              </a:rPr>
              <a:t>(b)  Truth table for ROM</a:t>
            </a:r>
          </a:p>
        </p:txBody>
      </p:sp>
      <p:sp>
        <p:nvSpPr>
          <p:cNvPr id="30729" name="AutoShape 122">
            <a:extLst>
              <a:ext uri="{FF2B5EF4-FFF2-40B4-BE49-F238E27FC236}">
                <a16:creationId xmlns:a16="http://schemas.microsoft.com/office/drawing/2014/main" id="{765C78FD-1908-40C3-8716-5ABE3341D701}"/>
              </a:ext>
            </a:extLst>
          </p:cNvPr>
          <p:cNvSpPr>
            <a:spLocks/>
          </p:cNvSpPr>
          <p:nvPr/>
        </p:nvSpPr>
        <p:spPr bwMode="auto">
          <a:xfrm>
            <a:off x="7164388" y="2636838"/>
            <a:ext cx="215900" cy="2160587"/>
          </a:xfrm>
          <a:prstGeom prst="rightBrace">
            <a:avLst>
              <a:gd name="adj1" fmla="val 83395"/>
              <a:gd name="adj2" fmla="val 5091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30730" name="Text Box 123">
            <a:extLst>
              <a:ext uri="{FF2B5EF4-FFF2-40B4-BE49-F238E27FC236}">
                <a16:creationId xmlns:a16="http://schemas.microsoft.com/office/drawing/2014/main" id="{ABD2E11D-219D-4658-92C1-FB9BF2A1A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3068638"/>
            <a:ext cx="1439863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>
                <a:latin typeface="Times New Roman" panose="02020603050405020304" pitchFamily="18" charset="0"/>
              </a:rPr>
              <a:t>typical data stored in ROM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>
                <a:latin typeface="Times New Roman" panose="02020603050405020304" pitchFamily="18" charset="0"/>
              </a:rPr>
              <a:t>(2</a:t>
            </a:r>
            <a:r>
              <a:rPr lang="en-US" altLang="ko-KR" baseline="30000">
                <a:latin typeface="Times New Roman" panose="02020603050405020304" pitchFamily="18" charset="0"/>
              </a:rPr>
              <a:t>3 </a:t>
            </a:r>
            <a:r>
              <a:rPr lang="en-US" altLang="ko-KR">
                <a:latin typeface="Times New Roman" panose="02020603050405020304" pitchFamily="18" charset="0"/>
              </a:rPr>
              <a:t>words of 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>
                <a:latin typeface="Times New Roman" panose="02020603050405020304" pitchFamily="18" charset="0"/>
              </a:rPr>
              <a:t>4 bits each) </a:t>
            </a:r>
          </a:p>
        </p:txBody>
      </p:sp>
      <p:sp>
        <p:nvSpPr>
          <p:cNvPr id="30731" name="TextBox 1">
            <a:extLst>
              <a:ext uri="{FF2B5EF4-FFF2-40B4-BE49-F238E27FC236}">
                <a16:creationId xmlns:a16="http://schemas.microsoft.com/office/drawing/2014/main" id="{E37E4CE7-B3F0-439D-A137-86F145C0F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3573016"/>
            <a:ext cx="1150937" cy="339725"/>
          </a:xfrm>
          <a:prstGeom prst="rect">
            <a:avLst/>
          </a:prstGeom>
          <a:solidFill>
            <a:srgbClr val="FF99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dirty="0"/>
              <a:t>ADDRESS</a:t>
            </a:r>
            <a:endParaRPr lang="ko-KR" altLang="en-US" dirty="0"/>
          </a:p>
        </p:txBody>
      </p:sp>
      <p:sp>
        <p:nvSpPr>
          <p:cNvPr id="30732" name="TextBox 2">
            <a:extLst>
              <a:ext uri="{FF2B5EF4-FFF2-40B4-BE49-F238E27FC236}">
                <a16:creationId xmlns:a16="http://schemas.microsoft.com/office/drawing/2014/main" id="{FBCE7414-28E3-434C-B121-2F256597C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7289" y="4797425"/>
            <a:ext cx="790575" cy="33655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/>
              <a:t>DATA</a:t>
            </a:r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3">
            <a:extLst>
              <a:ext uri="{FF2B5EF4-FFF2-40B4-BE49-F238E27FC236}">
                <a16:creationId xmlns:a16="http://schemas.microsoft.com/office/drawing/2014/main" id="{DA12791F-A119-4D1F-804F-1FDCA40A12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84D8217-A3CA-4025-9D35-FE91DDD1D9D5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F142BAAC-AF93-4167-B1B7-1A290DBBC8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60350"/>
            <a:ext cx="86868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9.5	Read-Only Memories</a:t>
            </a:r>
          </a:p>
        </p:txBody>
      </p:sp>
      <p:sp>
        <p:nvSpPr>
          <p:cNvPr id="31748" name="Text Box 3">
            <a:extLst>
              <a:ext uri="{FF2B5EF4-FFF2-40B4-BE49-F238E27FC236}">
                <a16:creationId xmlns:a16="http://schemas.microsoft.com/office/drawing/2014/main" id="{D1754A21-1D39-48DC-B143-243CF8B81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73628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9-22. </a:t>
            </a:r>
            <a:r>
              <a:rPr kumimoji="0" lang="en-US" altLang="ko-KR" sz="2000" b="1">
                <a:solidFill>
                  <a:schemeClr val="tx2"/>
                </a:solidFill>
              </a:rPr>
              <a:t>Read-Only Memory with </a:t>
            </a:r>
            <a:r>
              <a:rPr kumimoji="0" lang="en-US" altLang="ko-KR" sz="2000" b="1" i="1">
                <a:solidFill>
                  <a:schemeClr val="tx2"/>
                </a:solidFill>
              </a:rPr>
              <a:t>n</a:t>
            </a:r>
            <a:r>
              <a:rPr kumimoji="0" lang="en-US" altLang="ko-KR" sz="2000" b="1">
                <a:solidFill>
                  <a:schemeClr val="tx2"/>
                </a:solidFill>
              </a:rPr>
              <a:t> Inputs and </a:t>
            </a:r>
            <a:r>
              <a:rPr kumimoji="0" lang="en-US" altLang="ko-KR" sz="2000" b="1" i="1">
                <a:solidFill>
                  <a:schemeClr val="tx2"/>
                </a:solidFill>
              </a:rPr>
              <a:t>m</a:t>
            </a:r>
            <a:r>
              <a:rPr kumimoji="0" lang="en-US" altLang="ko-KR" sz="2000" b="1">
                <a:solidFill>
                  <a:schemeClr val="tx2"/>
                </a:solidFill>
              </a:rPr>
              <a:t> Outputs</a:t>
            </a:r>
          </a:p>
        </p:txBody>
      </p:sp>
      <p:pic>
        <p:nvPicPr>
          <p:cNvPr id="31749" name="Picture 4" descr="roth+f09-18">
            <a:extLst>
              <a:ext uri="{FF2B5EF4-FFF2-40B4-BE49-F238E27FC236}">
                <a16:creationId xmlns:a16="http://schemas.microsoft.com/office/drawing/2014/main" id="{84075CDD-FDF9-4BF2-9A62-43180537B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924175"/>
            <a:ext cx="2447925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5275" name="Group 171">
            <a:extLst>
              <a:ext uri="{FF2B5EF4-FFF2-40B4-BE49-F238E27FC236}">
                <a16:creationId xmlns:a16="http://schemas.microsoft.com/office/drawing/2014/main" id="{806AC0F8-7806-4914-9266-FCF8F3419704}"/>
              </a:ext>
            </a:extLst>
          </p:cNvPr>
          <p:cNvGraphicFramePr>
            <a:graphicFrameLocks noGrp="1"/>
          </p:cNvGraphicFramePr>
          <p:nvPr/>
        </p:nvGraphicFramePr>
        <p:xfrm>
          <a:off x="3563938" y="2060575"/>
          <a:ext cx="3722690" cy="5578475"/>
        </p:xfrm>
        <a:graphic>
          <a:graphicData uri="http://schemas.openxmlformats.org/drawingml/2006/table">
            <a:tbl>
              <a:tblPr/>
              <a:tblGrid>
                <a:gridCol w="55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23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9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844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 input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Variables</a:t>
                      </a:r>
                    </a:p>
                  </a:txBody>
                  <a:tcPr marL="91424" marR="91424"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</a:t>
                      </a:r>
                      <a:r>
                        <a:rPr kumimoji="0" lang="en-US" altLang="ko-KR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output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Variables</a:t>
                      </a:r>
                    </a:p>
                  </a:txBody>
                  <a:tcPr marL="91424" marR="91424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0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11</a:t>
                      </a:r>
                    </a:p>
                  </a:txBody>
                  <a:tcPr marL="91424" marR="91424" marT="45725" marB="45725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· · · ·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· · · ·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· · · ·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· · · ·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·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·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· · · ·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· · · ·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· · · ·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· · · ·</a:t>
                      </a:r>
                    </a:p>
                  </a:txBody>
                  <a:tcPr marL="91424" marR="91424"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11</a:t>
                      </a:r>
                    </a:p>
                  </a:txBody>
                  <a:tcPr marL="91424" marR="91424"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L="91424" marR="91424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L="91424" marR="91424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011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111</a:t>
                      </a:r>
                    </a:p>
                  </a:txBody>
                  <a:tcPr marL="91424" marR="91424"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· · · ·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· · · ·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· · · ·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· · · ·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·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·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· · · ·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· · · ·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· · · ·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· · · ·</a:t>
                      </a:r>
                    </a:p>
                  </a:txBody>
                  <a:tcPr marL="91424" marR="91424"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111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·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·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011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101</a:t>
                      </a:r>
                    </a:p>
                  </a:txBody>
                  <a:tcPr marL="91424" marR="91424" marT="45725" marB="45725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763" name="AutoShape 172">
            <a:extLst>
              <a:ext uri="{FF2B5EF4-FFF2-40B4-BE49-F238E27FC236}">
                <a16:creationId xmlns:a16="http://schemas.microsoft.com/office/drawing/2014/main" id="{3A2B6BCA-4DF5-473F-8312-5AD0D49574A4}"/>
              </a:ext>
            </a:extLst>
          </p:cNvPr>
          <p:cNvSpPr>
            <a:spLocks/>
          </p:cNvSpPr>
          <p:nvPr/>
        </p:nvSpPr>
        <p:spPr bwMode="auto">
          <a:xfrm>
            <a:off x="7235825" y="2852738"/>
            <a:ext cx="215900" cy="2808287"/>
          </a:xfrm>
          <a:prstGeom prst="rightBrace">
            <a:avLst>
              <a:gd name="adj1" fmla="val 108395"/>
              <a:gd name="adj2" fmla="val 5091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31764" name="Text Box 173">
            <a:extLst>
              <a:ext uri="{FF2B5EF4-FFF2-40B4-BE49-F238E27FC236}">
                <a16:creationId xmlns:a16="http://schemas.microsoft.com/office/drawing/2014/main" id="{9950FF8A-2495-48CE-B537-428977CE8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3644900"/>
            <a:ext cx="1295400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>
                <a:latin typeface="Times New Roman" panose="02020603050405020304" pitchFamily="18" charset="0"/>
              </a:rPr>
              <a:t>typical data array stored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>
                <a:latin typeface="Times New Roman" panose="02020603050405020304" pitchFamily="18" charset="0"/>
              </a:rPr>
              <a:t>in ROM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>
                <a:latin typeface="Times New Roman" panose="02020603050405020304" pitchFamily="18" charset="0"/>
              </a:rPr>
              <a:t>(2</a:t>
            </a:r>
            <a:r>
              <a:rPr lang="en-US" altLang="ko-KR" baseline="30000">
                <a:latin typeface="Times New Roman" panose="02020603050405020304" pitchFamily="18" charset="0"/>
              </a:rPr>
              <a:t>n </a:t>
            </a:r>
            <a:r>
              <a:rPr lang="en-US" altLang="ko-KR">
                <a:latin typeface="Times New Roman" panose="02020603050405020304" pitchFamily="18" charset="0"/>
              </a:rPr>
              <a:t>words of </a:t>
            </a:r>
          </a:p>
          <a:p>
            <a:pPr eaLnBrk="1" latinLnBrk="1" hangingPunct="1">
              <a:spcBef>
                <a:spcPct val="50000"/>
              </a:spcBef>
            </a:pPr>
            <a:r>
              <a:rPr kumimoji="0" lang="en-US" altLang="ko-KR" i="1">
                <a:solidFill>
                  <a:schemeClr val="tx2"/>
                </a:solidFill>
              </a:rPr>
              <a:t>m</a:t>
            </a:r>
            <a:r>
              <a:rPr lang="en-US" altLang="ko-KR">
                <a:latin typeface="Times New Roman" panose="02020603050405020304" pitchFamily="18" charset="0"/>
              </a:rPr>
              <a:t>  bits each)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3">
            <a:extLst>
              <a:ext uri="{FF2B5EF4-FFF2-40B4-BE49-F238E27FC236}">
                <a16:creationId xmlns:a16="http://schemas.microsoft.com/office/drawing/2014/main" id="{6D9F1FF8-7792-49A5-A048-6EDE365F5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DE60734-1FBF-4458-85AA-488893E13657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092ABBB4-0A7F-4076-B8E6-2D68676AB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60350"/>
            <a:ext cx="86868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9.5	Read-Only Memories</a:t>
            </a:r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70EDB1EC-5552-44BD-B447-EC86DFDFE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397986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9-23. </a:t>
            </a:r>
            <a:r>
              <a:rPr kumimoji="0" lang="en-US" altLang="ko-KR" sz="2000" b="1">
                <a:solidFill>
                  <a:schemeClr val="tx2"/>
                </a:solidFill>
              </a:rPr>
              <a:t>Basic ROM Structure</a:t>
            </a:r>
          </a:p>
        </p:txBody>
      </p:sp>
      <p:pic>
        <p:nvPicPr>
          <p:cNvPr id="32773" name="Picture 4" descr="roth+f09-19">
            <a:extLst>
              <a:ext uri="{FF2B5EF4-FFF2-40B4-BE49-F238E27FC236}">
                <a16:creationId xmlns:a16="http://schemas.microsoft.com/office/drawing/2014/main" id="{E523CCAA-A54A-495A-99A7-01041EA4D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060575"/>
            <a:ext cx="5353050" cy="3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3">
            <a:extLst>
              <a:ext uri="{FF2B5EF4-FFF2-40B4-BE49-F238E27FC236}">
                <a16:creationId xmlns:a16="http://schemas.microsoft.com/office/drawing/2014/main" id="{D56E319D-003F-494E-9C1E-6C22E75BE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95EC01A-05EA-46ED-A610-4E094881D9E3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BA0907A2-5A29-4918-8F1B-7FC7C40DAF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60350"/>
            <a:ext cx="86868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9.5	Read-Only Memories</a:t>
            </a:r>
          </a:p>
        </p:txBody>
      </p:sp>
      <p:sp>
        <p:nvSpPr>
          <p:cNvPr id="33796" name="Text Box 3">
            <a:extLst>
              <a:ext uri="{FF2B5EF4-FFF2-40B4-BE49-F238E27FC236}">
                <a16:creationId xmlns:a16="http://schemas.microsoft.com/office/drawing/2014/main" id="{33ECE8CE-B97B-41E4-8F43-D61136FE2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44831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9-24. </a:t>
            </a:r>
            <a:r>
              <a:rPr kumimoji="0" lang="en-US" altLang="ko-KR" sz="2000" b="1">
                <a:solidFill>
                  <a:schemeClr val="tx2"/>
                </a:solidFill>
              </a:rPr>
              <a:t>An 8-Word x 4-Bit ROM</a:t>
            </a:r>
          </a:p>
        </p:txBody>
      </p:sp>
      <p:pic>
        <p:nvPicPr>
          <p:cNvPr id="33797" name="Picture 4" descr="roth+f09-20">
            <a:extLst>
              <a:ext uri="{FF2B5EF4-FFF2-40B4-BE49-F238E27FC236}">
                <a16:creationId xmlns:a16="http://schemas.microsoft.com/office/drawing/2014/main" id="{E5D6A7E3-1FC0-41B3-9958-E6B9FF224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133600"/>
            <a:ext cx="5113337" cy="36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798" name="Object 5">
            <a:extLst>
              <a:ext uri="{FF2B5EF4-FFF2-40B4-BE49-F238E27FC236}">
                <a16:creationId xmlns:a16="http://schemas.microsoft.com/office/drawing/2014/main" id="{750A7BBB-C8DB-4463-BAF5-8549F55851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1050" y="2708275"/>
          <a:ext cx="295910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92300" imgH="1041400" progId="Equation.3">
                  <p:embed/>
                </p:oleObj>
              </mc:Choice>
              <mc:Fallback>
                <p:oleObj name="Equation" r:id="rId3" imgW="1892300" imgH="1041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1050" y="2708275"/>
                        <a:ext cx="2959100" cy="1628775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3">
            <a:extLst>
              <a:ext uri="{FF2B5EF4-FFF2-40B4-BE49-F238E27FC236}">
                <a16:creationId xmlns:a16="http://schemas.microsoft.com/office/drawing/2014/main" id="{B59C525D-A3AC-4D79-A119-7D510D403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68CA1D0-0257-43DF-B8FF-702A120DBC09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230E490-4CA1-46EE-9BFA-AAEF8DD16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60350"/>
            <a:ext cx="86868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9.5	Read-Only Memories</a:t>
            </a:r>
          </a:p>
        </p:txBody>
      </p:sp>
      <p:sp>
        <p:nvSpPr>
          <p:cNvPr id="34820" name="Text Box 3">
            <a:extLst>
              <a:ext uri="{FF2B5EF4-FFF2-40B4-BE49-F238E27FC236}">
                <a16:creationId xmlns:a16="http://schemas.microsoft.com/office/drawing/2014/main" id="{78368C6D-FA8D-4E77-B48A-E0D6D3017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455453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9-25. </a:t>
            </a:r>
            <a:r>
              <a:rPr kumimoji="0" lang="en-US" altLang="ko-KR" sz="2000" b="1">
                <a:solidFill>
                  <a:schemeClr val="tx2"/>
                </a:solidFill>
              </a:rPr>
              <a:t>Equivalent OR Gate for </a:t>
            </a:r>
            <a:r>
              <a:rPr kumimoji="0" lang="en-US" altLang="ko-KR" sz="2000" b="1" i="1">
                <a:solidFill>
                  <a:schemeClr val="tx2"/>
                </a:solidFill>
              </a:rPr>
              <a:t>F</a:t>
            </a:r>
            <a:r>
              <a:rPr kumimoji="0" lang="en-US" altLang="ko-KR" sz="2000" b="1" baseline="-25000">
                <a:solidFill>
                  <a:schemeClr val="tx2"/>
                </a:solidFill>
              </a:rPr>
              <a:t>0</a:t>
            </a:r>
          </a:p>
        </p:txBody>
      </p:sp>
      <p:pic>
        <p:nvPicPr>
          <p:cNvPr id="34821" name="Picture 4" descr="roth+f09-21">
            <a:extLst>
              <a:ext uri="{FF2B5EF4-FFF2-40B4-BE49-F238E27FC236}">
                <a16:creationId xmlns:a16="http://schemas.microsoft.com/office/drawing/2014/main" id="{A479C5B1-B477-4789-8F22-D88AA3353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349500"/>
            <a:ext cx="4713288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822" name="Object 5">
            <a:extLst>
              <a:ext uri="{FF2B5EF4-FFF2-40B4-BE49-F238E27FC236}">
                <a16:creationId xmlns:a16="http://schemas.microsoft.com/office/drawing/2014/main" id="{F22175F6-9F6E-4D0C-A969-31D57F1C47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652963"/>
          <a:ext cx="37433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92300" imgH="254000" progId="Equation.3">
                  <p:embed/>
                </p:oleObj>
              </mc:Choice>
              <mc:Fallback>
                <p:oleObj name="Equation" r:id="rId3" imgW="1892300" imgH="25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652963"/>
                        <a:ext cx="3743325" cy="503237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3">
            <a:extLst>
              <a:ext uri="{FF2B5EF4-FFF2-40B4-BE49-F238E27FC236}">
                <a16:creationId xmlns:a16="http://schemas.microsoft.com/office/drawing/2014/main" id="{D55C3ECA-9CB9-442D-8B7A-2AE3EDF7D6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E4B19F8-6B31-4B60-B7A9-7599A7DEFCED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18C698E9-C22D-4243-918D-E8FD67C1C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198438"/>
            <a:ext cx="8686800" cy="638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9.1	 Introduction</a:t>
            </a:r>
          </a:p>
        </p:txBody>
      </p:sp>
      <p:sp>
        <p:nvSpPr>
          <p:cNvPr id="7172" name="Text Box 26">
            <a:extLst>
              <a:ext uri="{FF2B5EF4-FFF2-40B4-BE49-F238E27FC236}">
                <a16:creationId xmlns:a16="http://schemas.microsoft.com/office/drawing/2014/main" id="{27AE13BE-E488-428B-BBE7-CE4C5BEB0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7391400" cy="4248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•"/>
            </a:pPr>
            <a:r>
              <a:rPr lang="en-US" altLang="ko-KR" sz="2000" b="1"/>
              <a:t> Multiplexers (MUX)</a:t>
            </a:r>
          </a:p>
          <a:p>
            <a:pPr eaLnBrk="1" latinLnBrk="1" hangingPunct="1">
              <a:spcBef>
                <a:spcPct val="50000"/>
              </a:spcBef>
              <a:buFontTx/>
              <a:buChar char="•"/>
            </a:pPr>
            <a:r>
              <a:rPr lang="en-US" altLang="ko-KR" sz="2000" b="1"/>
              <a:t> Encoders and Decoders</a:t>
            </a:r>
          </a:p>
          <a:p>
            <a:pPr eaLnBrk="1" latinLnBrk="1" hangingPunct="1">
              <a:spcBef>
                <a:spcPct val="50000"/>
              </a:spcBef>
              <a:buFontTx/>
              <a:buChar char="•"/>
            </a:pPr>
            <a:r>
              <a:rPr lang="en-US" altLang="ko-KR" sz="2000" b="1"/>
              <a:t> Three-State Buffers</a:t>
            </a:r>
          </a:p>
          <a:p>
            <a:pPr eaLnBrk="1" latinLnBrk="1" hangingPunct="1">
              <a:spcBef>
                <a:spcPct val="50000"/>
              </a:spcBef>
              <a:buFontTx/>
              <a:buChar char="•"/>
            </a:pPr>
            <a:r>
              <a:rPr lang="en-US" altLang="ko-KR" sz="2000" b="1"/>
              <a:t> Read-Only Memories</a:t>
            </a:r>
          </a:p>
          <a:p>
            <a:pPr eaLnBrk="1" latinLnBrk="1" hangingPunct="1">
              <a:spcBef>
                <a:spcPct val="50000"/>
              </a:spcBef>
              <a:buFontTx/>
              <a:buChar char="•"/>
            </a:pPr>
            <a:r>
              <a:rPr lang="en-US" altLang="ko-KR" sz="2000" b="1"/>
              <a:t> Programmable Logic Devices (PLD)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  - Programmable Logic Array (PLA)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  - Programmable Array Logic (PAL)</a:t>
            </a:r>
          </a:p>
          <a:p>
            <a:pPr eaLnBrk="1" latinLnBrk="1" hangingPunct="1">
              <a:spcBef>
                <a:spcPct val="50000"/>
              </a:spcBef>
              <a:buFontTx/>
              <a:buChar char="•"/>
            </a:pPr>
            <a:r>
              <a:rPr lang="en-US" altLang="ko-KR" sz="2000" b="1"/>
              <a:t> Complex Programmable Logic Devices (CPLD)</a:t>
            </a:r>
          </a:p>
          <a:p>
            <a:pPr eaLnBrk="1" latinLnBrk="1" hangingPunct="1">
              <a:spcBef>
                <a:spcPct val="50000"/>
              </a:spcBef>
              <a:buFontTx/>
              <a:buChar char="•"/>
            </a:pPr>
            <a:r>
              <a:rPr lang="en-US" altLang="ko-KR" sz="2000" b="1"/>
              <a:t> Field-Programmable Gate Arrays (FPGA)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3">
            <a:extLst>
              <a:ext uri="{FF2B5EF4-FFF2-40B4-BE49-F238E27FC236}">
                <a16:creationId xmlns:a16="http://schemas.microsoft.com/office/drawing/2014/main" id="{EE83B40B-22CD-4B44-88C1-004A05FA12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BF985E5-5F9D-4424-8CF3-B276958383DF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906596D0-B5BF-4239-8039-1626B609F9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60350"/>
            <a:ext cx="86868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9.5	Read-Only Memories</a:t>
            </a:r>
          </a:p>
        </p:txBody>
      </p:sp>
      <p:sp>
        <p:nvSpPr>
          <p:cNvPr id="35844" name="Text Box 3">
            <a:extLst>
              <a:ext uri="{FF2B5EF4-FFF2-40B4-BE49-F238E27FC236}">
                <a16:creationId xmlns:a16="http://schemas.microsoft.com/office/drawing/2014/main" id="{F9C2CA94-E739-4E73-89AA-26092D61A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592296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9-26. </a:t>
            </a:r>
            <a:r>
              <a:rPr kumimoji="0" lang="en-US" altLang="ko-KR" sz="2000" b="1">
                <a:solidFill>
                  <a:schemeClr val="tx2"/>
                </a:solidFill>
              </a:rPr>
              <a:t>Hexadecimal to ASCII Code Converter</a:t>
            </a:r>
          </a:p>
        </p:txBody>
      </p:sp>
      <p:pic>
        <p:nvPicPr>
          <p:cNvPr id="35845" name="Picture 5" descr="roth+f09-22">
            <a:extLst>
              <a:ext uri="{FF2B5EF4-FFF2-40B4-BE49-F238E27FC236}">
                <a16:creationId xmlns:a16="http://schemas.microsoft.com/office/drawing/2014/main" id="{559EF939-7983-485C-B80D-FDAE8ECDA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3084513"/>
            <a:ext cx="2808288" cy="214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9474" name="Group 274">
            <a:extLst>
              <a:ext uri="{FF2B5EF4-FFF2-40B4-BE49-F238E27FC236}">
                <a16:creationId xmlns:a16="http://schemas.microsoft.com/office/drawing/2014/main" id="{C4E73E11-09EA-45C7-9944-59CEA6EB7B2D}"/>
              </a:ext>
            </a:extLst>
          </p:cNvPr>
          <p:cNvGraphicFramePr>
            <a:graphicFrameLocks noGrp="1"/>
          </p:cNvGraphicFramePr>
          <p:nvPr/>
        </p:nvGraphicFramePr>
        <p:xfrm>
          <a:off x="682625" y="1989138"/>
          <a:ext cx="4968875" cy="4194175"/>
        </p:xfrm>
        <a:graphic>
          <a:graphicData uri="http://schemas.openxmlformats.org/drawingml/2006/table">
            <a:tbl>
              <a:tblPr/>
              <a:tblGrid>
                <a:gridCol w="354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92100"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Input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Hex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Digit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ASCII Code for Hex Digit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W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  <a:r>
                        <a:rPr kumimoji="1" lang="en-US" altLang="ko-KR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  <a:r>
                        <a:rPr kumimoji="1" lang="en-US" altLang="ko-KR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  <a:r>
                        <a:rPr kumimoji="1" lang="en-US" altLang="ko-KR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  <a:r>
                        <a:rPr kumimoji="1" lang="en-US" altLang="ko-KR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  <a:r>
                        <a:rPr kumimoji="1" lang="en-US" altLang="ko-KR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  <a:r>
                        <a:rPr kumimoji="1" lang="en-US" altLang="ko-KR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  <a:r>
                        <a:rPr kumimoji="1" lang="en-US" altLang="ko-KR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번호 개체 틀 3">
            <a:extLst>
              <a:ext uri="{FF2B5EF4-FFF2-40B4-BE49-F238E27FC236}">
                <a16:creationId xmlns:a16="http://schemas.microsoft.com/office/drawing/2014/main" id="{E3777B91-2818-4516-844D-711AEFDE37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C494A55-FD74-4B41-BD98-206CEE38ABB1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E041DA51-E3D1-4755-9CA3-5BC33B1978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60350"/>
            <a:ext cx="86868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9.5	Read-Only Memories</a:t>
            </a:r>
          </a:p>
        </p:txBody>
      </p:sp>
      <p:sp>
        <p:nvSpPr>
          <p:cNvPr id="36868" name="Text Box 3">
            <a:extLst>
              <a:ext uri="{FF2B5EF4-FFF2-40B4-BE49-F238E27FC236}">
                <a16:creationId xmlns:a16="http://schemas.microsoft.com/office/drawing/2014/main" id="{4784C627-E202-4600-BB63-B850EF32E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55626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9-27. </a:t>
            </a:r>
            <a:r>
              <a:rPr kumimoji="0" lang="en-US" altLang="ko-KR" sz="2000" b="1">
                <a:solidFill>
                  <a:schemeClr val="tx2"/>
                </a:solidFill>
              </a:rPr>
              <a:t>ROM Realization of Code Converter</a:t>
            </a:r>
          </a:p>
        </p:txBody>
      </p:sp>
      <p:pic>
        <p:nvPicPr>
          <p:cNvPr id="36869" name="Picture 6" descr="roth+f09-23">
            <a:extLst>
              <a:ext uri="{FF2B5EF4-FFF2-40B4-BE49-F238E27FC236}">
                <a16:creationId xmlns:a16="http://schemas.microsoft.com/office/drawing/2014/main" id="{C8044DE6-950A-4AEE-A078-D38384450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060575"/>
            <a:ext cx="46085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3">
            <a:extLst>
              <a:ext uri="{FF2B5EF4-FFF2-40B4-BE49-F238E27FC236}">
                <a16:creationId xmlns:a16="http://schemas.microsoft.com/office/drawing/2014/main" id="{AD5777E6-B885-486F-911D-DB851383B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4E0549F-8CFD-4DC7-8FAD-FCFD853B061D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E33CEB93-AF05-4AEB-904E-DDB9E668D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60350"/>
            <a:ext cx="86868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9.5	Read-Only Memories</a:t>
            </a: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1B933AB7-A078-4C1B-ACEC-976E82A26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5562600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ROM, DRAM, Flash memory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226449C-6629-416A-AA69-EE4F5BD55548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2060575"/>
          <a:ext cx="7129464" cy="3240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2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2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7888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91449" marR="91449" marT="45716" marB="45716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ROM</a:t>
                      </a:r>
                      <a:endParaRPr lang="ko-KR" altLang="en-US" sz="1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16" marB="4571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DRAM</a:t>
                      </a:r>
                      <a:endParaRPr lang="ko-KR" altLang="en-US" sz="1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16" marB="4571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Flash memory</a:t>
                      </a:r>
                      <a:endParaRPr lang="ko-KR" altLang="en-US" sz="1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16" marB="4571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writable</a:t>
                      </a:r>
                      <a:endParaRPr lang="ko-KR" altLang="en-US" sz="1800" b="1" dirty="0"/>
                    </a:p>
                  </a:txBody>
                  <a:tcPr marL="91449" marR="91449" marT="45716" marB="4571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X</a:t>
                      </a:r>
                      <a:endParaRPr lang="ko-KR" altLang="en-US" sz="1800" b="1" dirty="0"/>
                    </a:p>
                  </a:txBody>
                  <a:tcPr marL="91449" marR="91449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O</a:t>
                      </a:r>
                      <a:endParaRPr lang="ko-KR" altLang="en-US" sz="1800" b="1" dirty="0"/>
                    </a:p>
                  </a:txBody>
                  <a:tcPr marL="91449" marR="91449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Volatile</a:t>
                      </a:r>
                      <a:endParaRPr lang="ko-KR" altLang="en-US" sz="1800" b="1" dirty="0"/>
                    </a:p>
                  </a:txBody>
                  <a:tcPr marL="91449" marR="91449" marT="45716" marB="4571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X</a:t>
                      </a:r>
                      <a:endParaRPr lang="ko-KR" altLang="en-US" sz="1800" b="1" dirty="0"/>
                    </a:p>
                  </a:txBody>
                  <a:tcPr marL="91449" marR="91449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O</a:t>
                      </a:r>
                      <a:endParaRPr lang="ko-KR" altLang="en-US" sz="1800" b="1" dirty="0"/>
                    </a:p>
                  </a:txBody>
                  <a:tcPr marL="91449" marR="91449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X</a:t>
                      </a:r>
                      <a:endParaRPr lang="ko-KR" altLang="en-US" sz="1800" b="1" dirty="0"/>
                    </a:p>
                  </a:txBody>
                  <a:tcPr marL="91449" marR="91449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speed</a:t>
                      </a:r>
                      <a:endParaRPr lang="ko-KR" altLang="en-US" sz="1800" b="1" dirty="0"/>
                    </a:p>
                  </a:txBody>
                  <a:tcPr marL="91449" marR="91449" marT="45716" marB="4571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fast</a:t>
                      </a:r>
                      <a:endParaRPr lang="ko-KR" altLang="en-US" sz="1800" b="1" dirty="0"/>
                    </a:p>
                  </a:txBody>
                  <a:tcPr marL="91449" marR="91449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medium</a:t>
                      </a:r>
                      <a:endParaRPr lang="ko-KR" altLang="en-US" sz="1800" b="1" dirty="0"/>
                    </a:p>
                  </a:txBody>
                  <a:tcPr marL="91449" marR="91449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slow</a:t>
                      </a:r>
                      <a:endParaRPr lang="ko-KR" altLang="en-US" sz="1800" b="1" dirty="0"/>
                    </a:p>
                  </a:txBody>
                  <a:tcPr marL="91449" marR="91449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power</a:t>
                      </a:r>
                      <a:endParaRPr lang="ko-KR" altLang="en-US" sz="1800" b="1" dirty="0"/>
                    </a:p>
                  </a:txBody>
                  <a:tcPr marL="91449" marR="91449" marT="45716" marB="4571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low</a:t>
                      </a:r>
                      <a:endParaRPr lang="ko-KR" altLang="en-US" sz="1800" b="1" dirty="0"/>
                    </a:p>
                  </a:txBody>
                  <a:tcPr marL="91449" marR="91449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high</a:t>
                      </a:r>
                      <a:endParaRPr lang="ko-KR" altLang="en-US" sz="1800" b="1" dirty="0"/>
                    </a:p>
                  </a:txBody>
                  <a:tcPr marL="91449" marR="91449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low</a:t>
                      </a:r>
                      <a:endParaRPr lang="ko-KR" altLang="en-US" sz="1800" b="1" dirty="0"/>
                    </a:p>
                  </a:txBody>
                  <a:tcPr marL="91449" marR="91449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설명선: 왼쪽 화살표 2">
            <a:extLst>
              <a:ext uri="{FF2B5EF4-FFF2-40B4-BE49-F238E27FC236}">
                <a16:creationId xmlns:a16="http://schemas.microsoft.com/office/drawing/2014/main" id="{315D56FE-A9BA-4BDB-88BF-744A0F88DC5F}"/>
              </a:ext>
            </a:extLst>
          </p:cNvPr>
          <p:cNvSpPr/>
          <p:nvPr/>
        </p:nvSpPr>
        <p:spPr>
          <a:xfrm>
            <a:off x="7235825" y="3043238"/>
            <a:ext cx="1512888" cy="360362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935" name="TextBox 3">
            <a:extLst>
              <a:ext uri="{FF2B5EF4-FFF2-40B4-BE49-F238E27FC236}">
                <a16:creationId xmlns:a16="http://schemas.microsoft.com/office/drawing/2014/main" id="{350F9BD3-8FEE-4B24-BCF6-3325B09E1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875" y="3009900"/>
            <a:ext cx="838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000" b="1"/>
              <a:t>Why?</a:t>
            </a:r>
            <a:endParaRPr lang="ko-KR" altLang="en-US" sz="2000"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번호 개체 틀 3">
            <a:extLst>
              <a:ext uri="{FF2B5EF4-FFF2-40B4-BE49-F238E27FC236}">
                <a16:creationId xmlns:a16="http://schemas.microsoft.com/office/drawing/2014/main" id="{C93318A4-EEA3-46E2-A2D1-EAF732A253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96A0A57-654D-45B6-8123-C0288CDC9B20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F7807420-2D6D-48F7-AA81-BCDDBA4C9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60350"/>
            <a:ext cx="86868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9.6	Programmable Logic Devices</a:t>
            </a:r>
          </a:p>
        </p:txBody>
      </p:sp>
      <p:sp>
        <p:nvSpPr>
          <p:cNvPr id="38916" name="Text Box 3">
            <a:extLst>
              <a:ext uri="{FF2B5EF4-FFF2-40B4-BE49-F238E27FC236}">
                <a16:creationId xmlns:a16="http://schemas.microsoft.com/office/drawing/2014/main" id="{0E065E5E-EFE9-482A-BEFD-CC96924CF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56356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9-28. </a:t>
            </a:r>
            <a:r>
              <a:rPr kumimoji="0" lang="en-US" altLang="ko-KR" sz="2000" b="1">
                <a:solidFill>
                  <a:schemeClr val="tx2"/>
                </a:solidFill>
              </a:rPr>
              <a:t>Programmable Logic Array Structure</a:t>
            </a:r>
          </a:p>
        </p:txBody>
      </p:sp>
      <p:pic>
        <p:nvPicPr>
          <p:cNvPr id="38917" name="Picture 6" descr="roth+f09-24">
            <a:extLst>
              <a:ext uri="{FF2B5EF4-FFF2-40B4-BE49-F238E27FC236}">
                <a16:creationId xmlns:a16="http://schemas.microsoft.com/office/drawing/2014/main" id="{2060246A-4651-4BC5-82D3-351C147FF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060575"/>
            <a:ext cx="4983163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번호 개체 틀 3">
            <a:extLst>
              <a:ext uri="{FF2B5EF4-FFF2-40B4-BE49-F238E27FC236}">
                <a16:creationId xmlns:a16="http://schemas.microsoft.com/office/drawing/2014/main" id="{9763855A-2F1C-404F-BCED-3EDFB2D875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51A1B67-B5B6-4BB5-881E-D3EEA13B4537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DD4D95DF-5B9A-42EE-A529-C02D76C0A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60350"/>
            <a:ext cx="86868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9.6	Programmable Logic Devices</a:t>
            </a:r>
          </a:p>
        </p:txBody>
      </p:sp>
      <p:sp>
        <p:nvSpPr>
          <p:cNvPr id="39940" name="Text Box 3">
            <a:extLst>
              <a:ext uri="{FF2B5EF4-FFF2-40B4-BE49-F238E27FC236}">
                <a16:creationId xmlns:a16="http://schemas.microsoft.com/office/drawing/2014/main" id="{A67B33A1-DEC3-4ED9-9DDF-DB5B2F1F2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85883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9-29. </a:t>
            </a:r>
            <a:r>
              <a:rPr kumimoji="0" lang="en-US" altLang="ko-KR" sz="2000" b="1">
                <a:solidFill>
                  <a:schemeClr val="tx2"/>
                </a:solidFill>
              </a:rPr>
              <a:t>PLA with Three Inputs, Five Product Terms, and Four Outputs</a:t>
            </a:r>
          </a:p>
        </p:txBody>
      </p:sp>
      <p:pic>
        <p:nvPicPr>
          <p:cNvPr id="39941" name="Picture 4" descr="roth+f09-25">
            <a:extLst>
              <a:ext uri="{FF2B5EF4-FFF2-40B4-BE49-F238E27FC236}">
                <a16:creationId xmlns:a16="http://schemas.microsoft.com/office/drawing/2014/main" id="{99E8BE42-A9FA-48D2-8484-9C313F6F0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133600"/>
            <a:ext cx="7272338" cy="360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3">
            <a:extLst>
              <a:ext uri="{FF2B5EF4-FFF2-40B4-BE49-F238E27FC236}">
                <a16:creationId xmlns:a16="http://schemas.microsoft.com/office/drawing/2014/main" id="{DB494E9A-3B7E-4EED-ADAF-B1F773533A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EA40AF2-D889-485B-99AC-73903B3F90D5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E33F034-A9FC-4622-8C9C-FDCCE9742A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60350"/>
            <a:ext cx="86868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9.6	Programmable Logic Devices</a:t>
            </a:r>
          </a:p>
        </p:txBody>
      </p:sp>
      <p:sp>
        <p:nvSpPr>
          <p:cNvPr id="40964" name="Text Box 3">
            <a:extLst>
              <a:ext uri="{FF2B5EF4-FFF2-40B4-BE49-F238E27FC236}">
                <a16:creationId xmlns:a16="http://schemas.microsoft.com/office/drawing/2014/main" id="{F91CDDD7-4D1E-4B02-8B04-58BA0501F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64992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9-30. </a:t>
            </a:r>
            <a:r>
              <a:rPr kumimoji="0" lang="en-US" altLang="ko-KR" sz="2000" b="1">
                <a:solidFill>
                  <a:schemeClr val="tx2"/>
                </a:solidFill>
              </a:rPr>
              <a:t>AND-OR Array Equivalent to Figure 9-29</a:t>
            </a:r>
          </a:p>
        </p:txBody>
      </p:sp>
      <p:pic>
        <p:nvPicPr>
          <p:cNvPr id="40965" name="Picture 4" descr="roth+f09-26">
            <a:extLst>
              <a:ext uri="{FF2B5EF4-FFF2-40B4-BE49-F238E27FC236}">
                <a16:creationId xmlns:a16="http://schemas.microsoft.com/office/drawing/2014/main" id="{8D32FB55-396E-4433-B6BE-B1BE70BD7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89138"/>
            <a:ext cx="5040313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3">
            <a:extLst>
              <a:ext uri="{FF2B5EF4-FFF2-40B4-BE49-F238E27FC236}">
                <a16:creationId xmlns:a16="http://schemas.microsoft.com/office/drawing/2014/main" id="{7FEB4B09-A31F-4D77-88DC-06158B0D48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226DE58-0587-473F-822C-E2F1785C86CC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A6C0781E-3E0F-4B2A-AFE8-7333617958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60350"/>
            <a:ext cx="86868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9.6	Programmable Logic Devices</a:t>
            </a:r>
          </a:p>
        </p:txBody>
      </p:sp>
      <p:sp>
        <p:nvSpPr>
          <p:cNvPr id="41988" name="Text Box 3">
            <a:extLst>
              <a:ext uri="{FF2B5EF4-FFF2-40B4-BE49-F238E27FC236}">
                <a16:creationId xmlns:a16="http://schemas.microsoft.com/office/drawing/2014/main" id="{66B1E6D5-C4C1-4B70-A961-64E800E1F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47720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Table 9-1. PLA Table for Figure 9-25</a:t>
            </a:r>
            <a:endParaRPr kumimoji="0" lang="en-US" altLang="ko-KR" sz="2000" b="1" baseline="-25000">
              <a:solidFill>
                <a:schemeClr val="tx2"/>
              </a:solidFill>
            </a:endParaRPr>
          </a:p>
        </p:txBody>
      </p:sp>
      <p:graphicFrame>
        <p:nvGraphicFramePr>
          <p:cNvPr id="184697" name="Group 377">
            <a:extLst>
              <a:ext uri="{FF2B5EF4-FFF2-40B4-BE49-F238E27FC236}">
                <a16:creationId xmlns:a16="http://schemas.microsoft.com/office/drawing/2014/main" id="{1CD91AEA-F67D-4B7B-BF36-DC034335CA79}"/>
              </a:ext>
            </a:extLst>
          </p:cNvPr>
          <p:cNvGraphicFramePr>
            <a:graphicFrameLocks noGrp="1"/>
          </p:cNvGraphicFramePr>
          <p:nvPr/>
        </p:nvGraphicFramePr>
        <p:xfrm>
          <a:off x="996950" y="1989138"/>
          <a:ext cx="4773612" cy="2176462"/>
        </p:xfrm>
        <a:graphic>
          <a:graphicData uri="http://schemas.openxmlformats.org/drawingml/2006/table">
            <a:tbl>
              <a:tblPr/>
              <a:tblGrid>
                <a:gridCol w="825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7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7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7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7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7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5309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Product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Term</a:t>
                      </a:r>
                    </a:p>
                  </a:txBody>
                  <a:tcPr marL="91428" marR="91428" marT="45724" marB="4572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28" marR="91428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Inputs</a:t>
                      </a:r>
                    </a:p>
                  </a:txBody>
                  <a:tcPr marL="91428" marR="91428"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28" marR="91428" marT="45724" marB="4572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Outputs</a:t>
                      </a:r>
                    </a:p>
                  </a:txBody>
                  <a:tcPr marL="91428" marR="91428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28" marR="91428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marL="91428" marR="91428"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marL="91428" marR="91428"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marL="91428" marR="91428"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28" marR="91428" marT="45724" marB="4572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  <a:r>
                        <a:rPr kumimoji="1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1428" marR="91428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  <a:r>
                        <a:rPr kumimoji="1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28" marR="91428"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  <a:r>
                        <a:rPr kumimoji="1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28" marR="91428"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  <a:r>
                        <a:rPr kumimoji="1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28" marR="91428"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58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A’B’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AC’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BC’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AC</a:t>
                      </a:r>
                    </a:p>
                  </a:txBody>
                  <a:tcPr marL="91428" marR="91428" marT="45724" marB="4572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28" marR="91428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28" marR="91428" marT="45724" marB="4572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91428" marR="91428" marT="45724" marB="4572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28" marR="91428" marT="45724" marB="4572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28" marR="91428" marT="45724" marB="4572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1428" marR="91428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1428" marR="91428" marT="45724" marB="4572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1428" marR="91428" marT="45724" marB="4572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28" marR="91428" marT="45724" marB="4572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017" name="Object 378">
            <a:extLst>
              <a:ext uri="{FF2B5EF4-FFF2-40B4-BE49-F238E27FC236}">
                <a16:creationId xmlns:a16="http://schemas.microsoft.com/office/drawing/2014/main" id="{2914544F-1140-474C-B665-8B5746F563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4581525"/>
          <a:ext cx="2016125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500" imgH="914400" progId="Equation.3">
                  <p:embed/>
                </p:oleObj>
              </mc:Choice>
              <mc:Fallback>
                <p:oleObj name="Equation" r:id="rId2" imgW="952500" imgH="914400" progId="Equation.3">
                  <p:embed/>
                  <p:pic>
                    <p:nvPicPr>
                      <p:cNvPr id="0" name="Object 3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581525"/>
                        <a:ext cx="2016125" cy="1684338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번호 개체 틀 3">
            <a:extLst>
              <a:ext uri="{FF2B5EF4-FFF2-40B4-BE49-F238E27FC236}">
                <a16:creationId xmlns:a16="http://schemas.microsoft.com/office/drawing/2014/main" id="{8103589B-B3F5-4172-B3F0-0AD8F605BC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232A307-CD6A-4A1A-B242-D4AB3C95DF1D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104F23AB-5D48-418D-A5AC-8A5722C04C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60350"/>
            <a:ext cx="86868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9.6	Programmable Logic Devices</a:t>
            </a:r>
          </a:p>
        </p:txBody>
      </p:sp>
      <p:sp>
        <p:nvSpPr>
          <p:cNvPr id="43012" name="Text Box 3">
            <a:extLst>
              <a:ext uri="{FF2B5EF4-FFF2-40B4-BE49-F238E27FC236}">
                <a16:creationId xmlns:a16="http://schemas.microsoft.com/office/drawing/2014/main" id="{71A853E0-24BB-4A31-A97C-2AF35D86A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59959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9-31. </a:t>
            </a:r>
            <a:r>
              <a:rPr kumimoji="0" lang="en-US" altLang="ko-KR" sz="2000" b="1">
                <a:solidFill>
                  <a:schemeClr val="tx2"/>
                </a:solidFill>
              </a:rPr>
              <a:t>PLA Realization of Equations (7-25b)</a:t>
            </a:r>
          </a:p>
        </p:txBody>
      </p:sp>
      <p:pic>
        <p:nvPicPr>
          <p:cNvPr id="43013" name="Picture 4" descr="roth+f09-27">
            <a:extLst>
              <a:ext uri="{FF2B5EF4-FFF2-40B4-BE49-F238E27FC236}">
                <a16:creationId xmlns:a16="http://schemas.microsoft.com/office/drawing/2014/main" id="{135A3825-67DB-42D8-954F-48E00D0CB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3284538"/>
            <a:ext cx="4392613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5532" name="Group 188">
            <a:extLst>
              <a:ext uri="{FF2B5EF4-FFF2-40B4-BE49-F238E27FC236}">
                <a16:creationId xmlns:a16="http://schemas.microsoft.com/office/drawing/2014/main" id="{8A6E419D-3D60-4BCD-BD47-CD2F9D0F0F87}"/>
              </a:ext>
            </a:extLst>
          </p:cNvPr>
          <p:cNvGraphicFramePr>
            <a:graphicFrameLocks noGrp="1"/>
          </p:cNvGraphicFramePr>
          <p:nvPr/>
        </p:nvGraphicFramePr>
        <p:xfrm>
          <a:off x="515938" y="2039938"/>
          <a:ext cx="3433763" cy="2181225"/>
        </p:xfrm>
        <a:graphic>
          <a:graphicData uri="http://schemas.openxmlformats.org/drawingml/2006/table">
            <a:tbl>
              <a:tblPr/>
              <a:tblGrid>
                <a:gridCol w="460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26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marL="91432" marR="91432"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marL="91432" marR="91432"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marL="91432" marR="91432"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marL="91432" marR="91432"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2" marR="91432"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  <a:r>
                        <a:rPr kumimoji="1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2" marR="91432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  <a:r>
                        <a:rPr kumimoji="1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91432" marR="91432"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  <a:r>
                        <a:rPr kumimoji="1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1432" marR="91432"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59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91432" marR="91432" marT="45712" marB="4571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2" marR="91432" marT="45712" marB="4571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2" marR="91432" marT="45712" marB="4571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91432" marR="91432" marT="45712" marB="4571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2" marR="91432"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1432" marR="91432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1432" marR="91432" marT="45712" marB="4571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2" marR="91432" marT="45712" marB="4571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033" name="Text Box 187">
            <a:extLst>
              <a:ext uri="{FF2B5EF4-FFF2-40B4-BE49-F238E27FC236}">
                <a16:creationId xmlns:a16="http://schemas.microsoft.com/office/drawing/2014/main" id="{71E2C7A8-81F1-4603-B5E7-D0AB09120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652963"/>
            <a:ext cx="1944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1400">
                <a:latin typeface="Times New Roman" panose="02020603050405020304" pitchFamily="18" charset="0"/>
              </a:rPr>
              <a:t>(a) PLA table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3">
            <a:extLst>
              <a:ext uri="{FF2B5EF4-FFF2-40B4-BE49-F238E27FC236}">
                <a16:creationId xmlns:a16="http://schemas.microsoft.com/office/drawing/2014/main" id="{3847016A-B5CE-4DE9-9DBF-D3F9C1B92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01B95E0-DFA8-4A9F-823B-1ECD0192DCF1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CFDE096-56B5-450C-8C7D-2FFEF2C75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60350"/>
            <a:ext cx="86868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9.6	Programmable Logic Devices</a:t>
            </a:r>
          </a:p>
        </p:txBody>
      </p:sp>
      <p:sp>
        <p:nvSpPr>
          <p:cNvPr id="44036" name="Text Box 3">
            <a:extLst>
              <a:ext uri="{FF2B5EF4-FFF2-40B4-BE49-F238E27FC236}">
                <a16:creationId xmlns:a16="http://schemas.microsoft.com/office/drawing/2014/main" id="{3216C635-0300-4820-B37F-B13B94AAB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347503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Programmable Array Logic</a:t>
            </a:r>
            <a:endParaRPr kumimoji="0" lang="en-US" altLang="ko-KR" sz="2000" b="1" baseline="-25000">
              <a:solidFill>
                <a:schemeClr val="tx2"/>
              </a:solidFill>
            </a:endParaRPr>
          </a:p>
        </p:txBody>
      </p:sp>
      <p:pic>
        <p:nvPicPr>
          <p:cNvPr id="44037" name="Picture 4" descr="roth+u09-01">
            <a:extLst>
              <a:ext uri="{FF2B5EF4-FFF2-40B4-BE49-F238E27FC236}">
                <a16:creationId xmlns:a16="http://schemas.microsoft.com/office/drawing/2014/main" id="{1A2A60B3-B996-47F5-86D9-1A6FB949E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492375"/>
            <a:ext cx="4968875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5" descr="roth+u09-02">
            <a:extLst>
              <a:ext uri="{FF2B5EF4-FFF2-40B4-BE49-F238E27FC236}">
                <a16:creationId xmlns:a16="http://schemas.microsoft.com/office/drawing/2014/main" id="{A377F905-7F76-4F5F-B915-BC67C65CD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724400"/>
            <a:ext cx="3024188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9" name="Rectangle 6">
            <a:extLst>
              <a:ext uri="{FF2B5EF4-FFF2-40B4-BE49-F238E27FC236}">
                <a16:creationId xmlns:a16="http://schemas.microsoft.com/office/drawing/2014/main" id="{A0090AAA-7CAD-4F39-8C79-4F475F7B0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175" y="1844675"/>
            <a:ext cx="2909888" cy="357188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>
                <a:latin typeface="Times New Roman" panose="02020603050405020304" pitchFamily="18" charset="0"/>
              </a:rPr>
              <a:t>The symbol of Figure 9-32(a)</a:t>
            </a:r>
          </a:p>
        </p:txBody>
      </p:sp>
      <p:sp>
        <p:nvSpPr>
          <p:cNvPr id="44040" name="Rectangle 7">
            <a:extLst>
              <a:ext uri="{FF2B5EF4-FFF2-40B4-BE49-F238E27FC236}">
                <a16:creationId xmlns:a16="http://schemas.microsoft.com/office/drawing/2014/main" id="{51587065-742E-4D36-81C0-0B15A81BA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076700"/>
            <a:ext cx="1657350" cy="304800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>
                <a:latin typeface="Times New Roman" panose="02020603050405020304" pitchFamily="18" charset="0"/>
              </a:rPr>
              <a:t>logically equal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번호 개체 틀 3">
            <a:extLst>
              <a:ext uri="{FF2B5EF4-FFF2-40B4-BE49-F238E27FC236}">
                <a16:creationId xmlns:a16="http://schemas.microsoft.com/office/drawing/2014/main" id="{85EF7AEF-7910-4D77-8189-A59A992770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6B1D0D9-A5CE-46BD-8E1F-52722465C884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816BED68-0ECD-4AFB-B8F5-54782E159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60350"/>
            <a:ext cx="86868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9.6	Programmable Logic Devices</a:t>
            </a:r>
          </a:p>
        </p:txBody>
      </p:sp>
      <p:pic>
        <p:nvPicPr>
          <p:cNvPr id="45060" name="Picture 4" descr="roth+u09-03">
            <a:extLst>
              <a:ext uri="{FF2B5EF4-FFF2-40B4-BE49-F238E27FC236}">
                <a16:creationId xmlns:a16="http://schemas.microsoft.com/office/drawing/2014/main" id="{3E57AFBD-B9CD-405E-A889-A4FAF1269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2205038"/>
            <a:ext cx="7993063" cy="139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Rectangle 5">
            <a:extLst>
              <a:ext uri="{FF2B5EF4-FFF2-40B4-BE49-F238E27FC236}">
                <a16:creationId xmlns:a16="http://schemas.microsoft.com/office/drawing/2014/main" id="{6F88C7A1-25FE-42E5-835B-3EEFCD151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4076700"/>
            <a:ext cx="4824412" cy="401638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>
                <a:latin typeface="Times New Roman" panose="02020603050405020304" pitchFamily="18" charset="0"/>
              </a:rPr>
              <a:t>Connections to the AND gate inputs in a PAL</a:t>
            </a:r>
          </a:p>
        </p:txBody>
      </p:sp>
      <p:sp>
        <p:nvSpPr>
          <p:cNvPr id="45062" name="Text Box 6">
            <a:extLst>
              <a:ext uri="{FF2B5EF4-FFF2-40B4-BE49-F238E27FC236}">
                <a16:creationId xmlns:a16="http://schemas.microsoft.com/office/drawing/2014/main" id="{303B7E3D-99DD-4FFE-958E-D8B1A7290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33500"/>
            <a:ext cx="369093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Programmable Array Logic</a:t>
            </a:r>
            <a:endParaRPr kumimoji="0" lang="en-US" altLang="ko-KR" sz="2000" b="1" baseline="-25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3">
            <a:extLst>
              <a:ext uri="{FF2B5EF4-FFF2-40B4-BE49-F238E27FC236}">
                <a16:creationId xmlns:a16="http://schemas.microsoft.com/office/drawing/2014/main" id="{ABC0D425-2D01-4C43-A02C-C1E9CB2DF7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08A5773-3A9D-40B0-BE71-FB1373F75CB9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0F215EB7-A6DB-46A7-A29F-68256B04B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198438"/>
            <a:ext cx="8686800" cy="638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9.2	Multiplexers</a:t>
            </a: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4340D5C8-8570-476C-866D-931154217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46799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Figure 9-1: The 2-to-1 Multiplexer</a:t>
            </a:r>
          </a:p>
        </p:txBody>
      </p:sp>
      <p:pic>
        <p:nvPicPr>
          <p:cNvPr id="8197" name="Picture 13" descr="roth+f09-01">
            <a:extLst>
              <a:ext uri="{FF2B5EF4-FFF2-40B4-BE49-F238E27FC236}">
                <a16:creationId xmlns:a16="http://schemas.microsoft.com/office/drawing/2014/main" id="{CD4003D0-1FC4-4544-AC8A-1FEC9005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276475"/>
            <a:ext cx="5600700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8" name="Object 15">
            <a:extLst>
              <a:ext uri="{FF2B5EF4-FFF2-40B4-BE49-F238E27FC236}">
                <a16:creationId xmlns:a16="http://schemas.microsoft.com/office/drawing/2014/main" id="{AE7497FA-739F-4210-9491-933FD54294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5445125"/>
          <a:ext cx="20161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228600" progId="Equation.3">
                  <p:embed/>
                </p:oleObj>
              </mc:Choice>
              <mc:Fallback>
                <p:oleObj name="Equation" r:id="rId3" imgW="9144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445125"/>
                        <a:ext cx="20161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23">
            <a:extLst>
              <a:ext uri="{FF2B5EF4-FFF2-40B4-BE49-F238E27FC236}">
                <a16:creationId xmlns:a16="http://schemas.microsoft.com/office/drawing/2014/main" id="{06564D76-79BE-4EE1-8602-33A8B371FA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1238" y="4941888"/>
          <a:ext cx="3921125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00300" imgH="203200" progId="Equation.3">
                  <p:embed/>
                </p:oleObj>
              </mc:Choice>
              <mc:Fallback>
                <p:oleObj name="Equation" r:id="rId5" imgW="2400300" imgH="203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4941888"/>
                        <a:ext cx="3921125" cy="331787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Box 1">
            <a:extLst>
              <a:ext uri="{FF2B5EF4-FFF2-40B4-BE49-F238E27FC236}">
                <a16:creationId xmlns:a16="http://schemas.microsoft.com/office/drawing/2014/main" id="{A4A9656C-7B9E-400B-9FCE-F075BB52E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4252913"/>
            <a:ext cx="1368425" cy="400050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000"/>
              <a:t>selection</a:t>
            </a:r>
            <a:endParaRPr lang="ko-KR" altLang="en-US"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3">
            <a:extLst>
              <a:ext uri="{FF2B5EF4-FFF2-40B4-BE49-F238E27FC236}">
                <a16:creationId xmlns:a16="http://schemas.microsoft.com/office/drawing/2014/main" id="{B666CB6C-B40D-4914-83F7-603AB609A2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F1AB36A-F23F-4D82-97BC-3289EA9369A1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40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122861CD-251A-4A94-98FF-2A4F8D50BA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60350"/>
            <a:ext cx="86868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9.6	Programmable Logic Devices</a:t>
            </a:r>
          </a:p>
        </p:txBody>
      </p:sp>
      <p:sp>
        <p:nvSpPr>
          <p:cNvPr id="46084" name="Text Box 3">
            <a:extLst>
              <a:ext uri="{FF2B5EF4-FFF2-40B4-BE49-F238E27FC236}">
                <a16:creationId xmlns:a16="http://schemas.microsoft.com/office/drawing/2014/main" id="{80769106-BCDF-498C-ADE8-46C4375C0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31146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9-32. </a:t>
            </a:r>
            <a:r>
              <a:rPr kumimoji="0" lang="en-US" altLang="ko-KR" sz="2000" b="1">
                <a:solidFill>
                  <a:schemeClr val="tx2"/>
                </a:solidFill>
              </a:rPr>
              <a:t>PAL Segment</a:t>
            </a:r>
          </a:p>
        </p:txBody>
      </p:sp>
      <p:pic>
        <p:nvPicPr>
          <p:cNvPr id="46085" name="Picture 4" descr="roth+f09-28">
            <a:extLst>
              <a:ext uri="{FF2B5EF4-FFF2-40B4-BE49-F238E27FC236}">
                <a16:creationId xmlns:a16="http://schemas.microsoft.com/office/drawing/2014/main" id="{CFE27AE1-82B8-4B1B-BF5F-145E00108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412875"/>
            <a:ext cx="4202113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3">
            <a:extLst>
              <a:ext uri="{FF2B5EF4-FFF2-40B4-BE49-F238E27FC236}">
                <a16:creationId xmlns:a16="http://schemas.microsoft.com/office/drawing/2014/main" id="{B0E2F2AD-8D47-47CC-B5B1-D6383A33EA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A9AC4A8-A87C-4BE9-99B8-CFCE4B663F62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41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BEB412B0-59B3-422F-A1C7-FDDD35AA9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60350"/>
            <a:ext cx="86868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9.6	Programmable Logic Devices</a:t>
            </a:r>
          </a:p>
        </p:txBody>
      </p:sp>
      <p:sp>
        <p:nvSpPr>
          <p:cNvPr id="47108" name="Text Box 3">
            <a:extLst>
              <a:ext uri="{FF2B5EF4-FFF2-40B4-BE49-F238E27FC236}">
                <a16:creationId xmlns:a16="http://schemas.microsoft.com/office/drawing/2014/main" id="{BA119B2E-D1CA-4C87-95C2-72190B5E6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67881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9-33. </a:t>
            </a:r>
            <a:r>
              <a:rPr kumimoji="0" lang="en-US" altLang="ko-KR" sz="2000" b="1">
                <a:solidFill>
                  <a:schemeClr val="tx2"/>
                </a:solidFill>
              </a:rPr>
              <a:t>Implementation of a Full Adder Using a PAL</a:t>
            </a:r>
          </a:p>
        </p:txBody>
      </p:sp>
      <p:pic>
        <p:nvPicPr>
          <p:cNvPr id="47109" name="Picture 4" descr="roth+f09-29">
            <a:extLst>
              <a:ext uri="{FF2B5EF4-FFF2-40B4-BE49-F238E27FC236}">
                <a16:creationId xmlns:a16="http://schemas.microsoft.com/office/drawing/2014/main" id="{BBD241EF-9FF8-48A1-A9C4-A4233E039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989138"/>
            <a:ext cx="453707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7110" name="Object 5">
            <a:extLst>
              <a:ext uri="{FF2B5EF4-FFF2-40B4-BE49-F238E27FC236}">
                <a16:creationId xmlns:a16="http://schemas.microsoft.com/office/drawing/2014/main" id="{414A9823-74A5-4E0B-A5D7-AC241A607D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3644900"/>
          <a:ext cx="382905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98700" imgH="228600" progId="Equation.3">
                  <p:embed/>
                </p:oleObj>
              </mc:Choice>
              <mc:Fallback>
                <p:oleObj name="Equation" r:id="rId3" imgW="2298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644900"/>
                        <a:ext cx="3829050" cy="331788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6">
            <a:extLst>
              <a:ext uri="{FF2B5EF4-FFF2-40B4-BE49-F238E27FC236}">
                <a16:creationId xmlns:a16="http://schemas.microsoft.com/office/drawing/2014/main" id="{C78540E8-1E03-475F-BC9E-6F939906FE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48275" y="4868863"/>
          <a:ext cx="2009775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06500" imgH="228600" progId="Equation.3">
                  <p:embed/>
                </p:oleObj>
              </mc:Choice>
              <mc:Fallback>
                <p:oleObj name="Equation" r:id="rId5" imgW="12065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275" y="4868863"/>
                        <a:ext cx="2009775" cy="331787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번호 개체 틀 3">
            <a:extLst>
              <a:ext uri="{FF2B5EF4-FFF2-40B4-BE49-F238E27FC236}">
                <a16:creationId xmlns:a16="http://schemas.microsoft.com/office/drawing/2014/main" id="{EB6A1E63-B852-4FAE-A65E-AFD2E3079B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35DDFD3-15B6-426A-ACE5-79802556AA9E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42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636EA31-360F-4138-B21D-9953E878C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60350"/>
            <a:ext cx="86868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9.7	Complex Programmable Logic Devices</a:t>
            </a:r>
          </a:p>
        </p:txBody>
      </p:sp>
      <p:sp>
        <p:nvSpPr>
          <p:cNvPr id="48132" name="Text Box 3">
            <a:extLst>
              <a:ext uri="{FF2B5EF4-FFF2-40B4-BE49-F238E27FC236}">
                <a16:creationId xmlns:a16="http://schemas.microsoft.com/office/drawing/2014/main" id="{61E2DE45-2555-45A9-97F9-D66BDB356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613886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9-34. </a:t>
            </a:r>
            <a:r>
              <a:rPr kumimoji="0" lang="en-US" altLang="ko-KR" sz="2000" b="1">
                <a:solidFill>
                  <a:schemeClr val="tx2"/>
                </a:solidFill>
              </a:rPr>
              <a:t>Architecture of Xilinx XCR3064XL CPLD</a:t>
            </a:r>
          </a:p>
        </p:txBody>
      </p:sp>
      <p:pic>
        <p:nvPicPr>
          <p:cNvPr id="48133" name="Picture 4" descr="roth+f09-30">
            <a:extLst>
              <a:ext uri="{FF2B5EF4-FFF2-40B4-BE49-F238E27FC236}">
                <a16:creationId xmlns:a16="http://schemas.microsoft.com/office/drawing/2014/main" id="{118A308F-AA50-413E-8C8A-7B9A79A59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420938"/>
            <a:ext cx="8329612" cy="277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번호 개체 틀 3">
            <a:extLst>
              <a:ext uri="{FF2B5EF4-FFF2-40B4-BE49-F238E27FC236}">
                <a16:creationId xmlns:a16="http://schemas.microsoft.com/office/drawing/2014/main" id="{182DCF8E-AEE5-488F-8F0D-6E70318088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1DF3685-4132-4FBE-B2D7-5E87D517C866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43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2EF26D9-FEB9-4638-BC57-3E827D912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60350"/>
            <a:ext cx="86868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9.7	Complex Programmable Logic Devices</a:t>
            </a:r>
          </a:p>
        </p:txBody>
      </p:sp>
      <p:sp>
        <p:nvSpPr>
          <p:cNvPr id="49156" name="Text Box 3">
            <a:extLst>
              <a:ext uri="{FF2B5EF4-FFF2-40B4-BE49-F238E27FC236}">
                <a16:creationId xmlns:a16="http://schemas.microsoft.com/office/drawing/2014/main" id="{B371B328-43C9-41A0-9FEA-E003580F1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2994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9-35. </a:t>
            </a:r>
            <a:r>
              <a:rPr kumimoji="0" lang="en-US" altLang="ko-KR" sz="2000" b="1">
                <a:solidFill>
                  <a:schemeClr val="tx2"/>
                </a:solidFill>
              </a:rPr>
              <a:t>CPLD Function Block and Macrocell</a:t>
            </a:r>
            <a:r>
              <a:rPr kumimoji="0" lang="en-US" altLang="ko-KR" b="1">
                <a:solidFill>
                  <a:schemeClr val="tx2"/>
                </a:solidFill>
              </a:rPr>
              <a:t> </a:t>
            </a:r>
            <a:r>
              <a:rPr kumimoji="0" lang="en-US" altLang="ko-KR" sz="1200" b="1">
                <a:solidFill>
                  <a:schemeClr val="tx2"/>
                </a:solidFill>
              </a:rPr>
              <a:t>(A Simplified Version of XCR3064XL)</a:t>
            </a:r>
          </a:p>
        </p:txBody>
      </p:sp>
      <p:pic>
        <p:nvPicPr>
          <p:cNvPr id="49157" name="Picture 4" descr="roth+f09-31">
            <a:extLst>
              <a:ext uri="{FF2B5EF4-FFF2-40B4-BE49-F238E27FC236}">
                <a16:creationId xmlns:a16="http://schemas.microsoft.com/office/drawing/2014/main" id="{312FFE23-1F26-4E89-A8D1-6511E4242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989138"/>
            <a:ext cx="7921625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번호 개체 틀 3">
            <a:extLst>
              <a:ext uri="{FF2B5EF4-FFF2-40B4-BE49-F238E27FC236}">
                <a16:creationId xmlns:a16="http://schemas.microsoft.com/office/drawing/2014/main" id="{2806D532-2A22-4B2B-AA96-BD34FC35FC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3650DB8-714C-4469-9010-D3E5A04B5EB1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44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5A5D62BB-AD9F-41BA-AE06-DD168B22B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60350"/>
            <a:ext cx="8027988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9.8	Field Programmable Gate Arrays</a:t>
            </a:r>
          </a:p>
        </p:txBody>
      </p:sp>
      <p:sp>
        <p:nvSpPr>
          <p:cNvPr id="50180" name="Text Box 3">
            <a:extLst>
              <a:ext uri="{FF2B5EF4-FFF2-40B4-BE49-F238E27FC236}">
                <a16:creationId xmlns:a16="http://schemas.microsoft.com/office/drawing/2014/main" id="{1CBBA179-594F-416D-B44E-2630B2CCA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441166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9-36. </a:t>
            </a:r>
            <a:r>
              <a:rPr kumimoji="0" lang="en-US" altLang="ko-KR" sz="2000" b="1">
                <a:solidFill>
                  <a:schemeClr val="tx2"/>
                </a:solidFill>
              </a:rPr>
              <a:t>Layout of a Typical FPGA</a:t>
            </a:r>
            <a:endParaRPr kumimoji="0" lang="en-US" altLang="ko-KR" sz="2000" b="1" baseline="-25000">
              <a:solidFill>
                <a:schemeClr val="tx2"/>
              </a:solidFill>
            </a:endParaRPr>
          </a:p>
        </p:txBody>
      </p:sp>
      <p:pic>
        <p:nvPicPr>
          <p:cNvPr id="50181" name="Picture 4" descr="roth+f09-32">
            <a:extLst>
              <a:ext uri="{FF2B5EF4-FFF2-40B4-BE49-F238E27FC236}">
                <a16:creationId xmlns:a16="http://schemas.microsoft.com/office/drawing/2014/main" id="{EA79A5DC-9041-4DB8-BE37-B428BDA3E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89138"/>
            <a:ext cx="4608513" cy="433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번호 개체 틀 3">
            <a:extLst>
              <a:ext uri="{FF2B5EF4-FFF2-40B4-BE49-F238E27FC236}">
                <a16:creationId xmlns:a16="http://schemas.microsoft.com/office/drawing/2014/main" id="{EAFB6BC6-ACDC-4C53-ACF6-F8240883FB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25C714D-2206-4E72-9367-498051AA1615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45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FF0DFBA2-73DD-4139-BCA5-E21B521CE8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6263" y="260350"/>
            <a:ext cx="795655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9.8	Field Programmable Gate Arrays</a:t>
            </a:r>
          </a:p>
        </p:txBody>
      </p:sp>
      <p:sp>
        <p:nvSpPr>
          <p:cNvPr id="51204" name="Text Box 3">
            <a:extLst>
              <a:ext uri="{FF2B5EF4-FFF2-40B4-BE49-F238E27FC236}">
                <a16:creationId xmlns:a16="http://schemas.microsoft.com/office/drawing/2014/main" id="{A7E49E64-B2CC-4350-A930-CB3784FDE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64277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9-37. </a:t>
            </a:r>
            <a:r>
              <a:rPr kumimoji="0" lang="en-US" altLang="ko-KR" sz="2000" b="1">
                <a:solidFill>
                  <a:schemeClr val="tx2"/>
                </a:solidFill>
              </a:rPr>
              <a:t>Simplified Configurable Logic Block (CLB)</a:t>
            </a:r>
          </a:p>
        </p:txBody>
      </p:sp>
      <p:pic>
        <p:nvPicPr>
          <p:cNvPr id="51205" name="Picture 5" descr="roth+f09-33">
            <a:extLst>
              <a:ext uri="{FF2B5EF4-FFF2-40B4-BE49-F238E27FC236}">
                <a16:creationId xmlns:a16="http://schemas.microsoft.com/office/drawing/2014/main" id="{75A791C1-BD02-43F1-BDCF-A27192AD3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89138"/>
            <a:ext cx="6121400" cy="417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번호 개체 틀 3">
            <a:extLst>
              <a:ext uri="{FF2B5EF4-FFF2-40B4-BE49-F238E27FC236}">
                <a16:creationId xmlns:a16="http://schemas.microsoft.com/office/drawing/2014/main" id="{B77CB1B1-D3C3-4364-A649-9B4278FE75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5523409-064C-4C30-9245-76EA773DC2FB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46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52358689-92FD-411D-B1BA-64CC993D8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6263" y="260350"/>
            <a:ext cx="7883525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9.8	Field Programmable Gate Arrays</a:t>
            </a:r>
          </a:p>
        </p:txBody>
      </p:sp>
      <p:sp>
        <p:nvSpPr>
          <p:cNvPr id="52228" name="Text Box 3">
            <a:extLst>
              <a:ext uri="{FF2B5EF4-FFF2-40B4-BE49-F238E27FC236}">
                <a16:creationId xmlns:a16="http://schemas.microsoft.com/office/drawing/2014/main" id="{4A9A6BD6-705A-43ED-BD63-3C0137B8E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635476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9-38. </a:t>
            </a:r>
            <a:r>
              <a:rPr kumimoji="0" lang="en-US" altLang="ko-KR" sz="2000" b="1">
                <a:solidFill>
                  <a:schemeClr val="tx2"/>
                </a:solidFill>
              </a:rPr>
              <a:t>Implementation of a Lookup Table (LUT)</a:t>
            </a:r>
          </a:p>
        </p:txBody>
      </p:sp>
      <p:pic>
        <p:nvPicPr>
          <p:cNvPr id="52229" name="Picture 4" descr="roth+f09-34">
            <a:extLst>
              <a:ext uri="{FF2B5EF4-FFF2-40B4-BE49-F238E27FC236}">
                <a16:creationId xmlns:a16="http://schemas.microsoft.com/office/drawing/2014/main" id="{08B59524-D73E-484C-96E8-B21427CDD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205038"/>
            <a:ext cx="3816350" cy="297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9791" name="Group 111">
            <a:extLst>
              <a:ext uri="{FF2B5EF4-FFF2-40B4-BE49-F238E27FC236}">
                <a16:creationId xmlns:a16="http://schemas.microsoft.com/office/drawing/2014/main" id="{223D4895-1145-4677-83AA-444ECD9656DB}"/>
              </a:ext>
            </a:extLst>
          </p:cNvPr>
          <p:cNvGraphicFramePr>
            <a:graphicFrameLocks noGrp="1"/>
          </p:cNvGraphicFramePr>
          <p:nvPr/>
        </p:nvGraphicFramePr>
        <p:xfrm>
          <a:off x="693738" y="2060575"/>
          <a:ext cx="2463799" cy="1901825"/>
        </p:xfrm>
        <a:graphic>
          <a:graphicData uri="http://schemas.openxmlformats.org/drawingml/2006/table">
            <a:tbl>
              <a:tblPr/>
              <a:tblGrid>
                <a:gridCol w="450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2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52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marL="91428" marR="91428"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marL="91428" marR="91428"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marL="91428" marR="91428"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marL="91428" marR="91428"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28" marR="91428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</a:p>
                  </a:txBody>
                  <a:tcPr marL="91428" marR="91428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6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·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·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28" marR="91428"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·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·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28" marR="91428"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·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·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28" marR="91428"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·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·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28" marR="91428"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28" marR="91428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·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·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28" marR="91428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번호 개체 틀 3">
            <a:extLst>
              <a:ext uri="{FF2B5EF4-FFF2-40B4-BE49-F238E27FC236}">
                <a16:creationId xmlns:a16="http://schemas.microsoft.com/office/drawing/2014/main" id="{639BAE4E-BC3F-4D05-ABAD-53B620444A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81175F9-88D7-438A-929F-1DEE913D61B7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47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137B927A-DF77-4127-B337-D7448B8967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260350"/>
            <a:ext cx="7812088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9.8	Field Programmable Gate Arrays</a:t>
            </a:r>
          </a:p>
        </p:txBody>
      </p:sp>
      <p:sp>
        <p:nvSpPr>
          <p:cNvPr id="53252" name="Text Box 3">
            <a:extLst>
              <a:ext uri="{FF2B5EF4-FFF2-40B4-BE49-F238E27FC236}">
                <a16:creationId xmlns:a16="http://schemas.microsoft.com/office/drawing/2014/main" id="{58394B66-50A6-4C88-B6FB-8314EC26A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49149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Decomposition of switching Functions</a:t>
            </a:r>
            <a:endParaRPr kumimoji="0" lang="en-US" altLang="ko-KR" sz="2000" b="1">
              <a:solidFill>
                <a:schemeClr val="tx2"/>
              </a:solidFill>
            </a:endParaRPr>
          </a:p>
        </p:txBody>
      </p:sp>
      <p:graphicFrame>
        <p:nvGraphicFramePr>
          <p:cNvPr id="53253" name="Object 4">
            <a:extLst>
              <a:ext uri="{FF2B5EF4-FFF2-40B4-BE49-F238E27FC236}">
                <a16:creationId xmlns:a16="http://schemas.microsoft.com/office/drawing/2014/main" id="{92168E4A-992A-4613-A9F7-2F3F21A5F7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636838"/>
          <a:ext cx="568801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63900" imgH="228600" progId="Equation.3">
                  <p:embed/>
                </p:oleObj>
              </mc:Choice>
              <mc:Fallback>
                <p:oleObj name="Equation" r:id="rId2" imgW="32639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636838"/>
                        <a:ext cx="5688013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5">
            <a:extLst>
              <a:ext uri="{FF2B5EF4-FFF2-40B4-BE49-F238E27FC236}">
                <a16:creationId xmlns:a16="http://schemas.microsoft.com/office/drawing/2014/main" id="{84DFEE77-60B2-4B24-8385-6D823F7197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284538"/>
          <a:ext cx="6321425" cy="128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14700" imgH="673100" progId="Equation.3">
                  <p:embed/>
                </p:oleObj>
              </mc:Choice>
              <mc:Fallback>
                <p:oleObj name="Equation" r:id="rId4" imgW="3314700" imgH="673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284538"/>
                        <a:ext cx="6321425" cy="128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6">
            <a:extLst>
              <a:ext uri="{FF2B5EF4-FFF2-40B4-BE49-F238E27FC236}">
                <a16:creationId xmlns:a16="http://schemas.microsoft.com/office/drawing/2014/main" id="{C107C172-F4D6-481A-BBF2-FD8E3714B9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6313" y="4797425"/>
          <a:ext cx="7267575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60800" imgH="685800" progId="Equation.3">
                  <p:embed/>
                </p:oleObj>
              </mc:Choice>
              <mc:Fallback>
                <p:oleObj name="Equation" r:id="rId6" imgW="3860800" imgH="685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4797425"/>
                        <a:ext cx="7267575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Text Box 7">
            <a:extLst>
              <a:ext uri="{FF2B5EF4-FFF2-40B4-BE49-F238E27FC236}">
                <a16:creationId xmlns:a16="http://schemas.microsoft.com/office/drawing/2014/main" id="{E6BA885F-9641-4287-B346-5728F463E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1989138"/>
            <a:ext cx="4051300" cy="396875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Shannon’s expansion theorem</a:t>
            </a:r>
            <a:endParaRPr kumimoji="0" lang="en-US" altLang="ko-KR" sz="2000"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번호 개체 틀 3">
            <a:extLst>
              <a:ext uri="{FF2B5EF4-FFF2-40B4-BE49-F238E27FC236}">
                <a16:creationId xmlns:a16="http://schemas.microsoft.com/office/drawing/2014/main" id="{C09DF136-707A-460B-86D6-84AED4E166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AF11F91-D4F2-4917-91B3-3A4C94B45A87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48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A18B751F-9784-46BB-B160-9EDF7FB147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260350"/>
            <a:ext cx="774065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9.8	Field Programmable Gate Arrays</a:t>
            </a:r>
          </a:p>
        </p:txBody>
      </p:sp>
      <p:sp>
        <p:nvSpPr>
          <p:cNvPr id="54276" name="Text Box 3">
            <a:extLst>
              <a:ext uri="{FF2B5EF4-FFF2-40B4-BE49-F238E27FC236}">
                <a16:creationId xmlns:a16="http://schemas.microsoft.com/office/drawing/2014/main" id="{69DFCB63-5CEE-40F4-B140-B6D582C88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64277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9-39. </a:t>
            </a:r>
            <a:r>
              <a:rPr kumimoji="0" lang="en-US" altLang="ko-KR" sz="2000" b="1">
                <a:solidFill>
                  <a:schemeClr val="tx2"/>
                </a:solidFill>
              </a:rPr>
              <a:t>Function Expansion Using a Karnaugh Map</a:t>
            </a:r>
          </a:p>
        </p:txBody>
      </p:sp>
      <p:pic>
        <p:nvPicPr>
          <p:cNvPr id="54277" name="Picture 4" descr="roth+f09-35">
            <a:extLst>
              <a:ext uri="{FF2B5EF4-FFF2-40B4-BE49-F238E27FC236}">
                <a16:creationId xmlns:a16="http://schemas.microsoft.com/office/drawing/2014/main" id="{4CB0DBFB-0D2D-448C-A234-08F641A76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89138"/>
            <a:ext cx="6408738" cy="356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번호 개체 틀 3">
            <a:extLst>
              <a:ext uri="{FF2B5EF4-FFF2-40B4-BE49-F238E27FC236}">
                <a16:creationId xmlns:a16="http://schemas.microsoft.com/office/drawing/2014/main" id="{358581BA-DDB4-42D0-AB43-685514CE73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8C7EBF2-7A53-4940-9A30-172337BAAC26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49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9DDF6AD3-933C-47B1-AA06-0144B83125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260350"/>
            <a:ext cx="7812088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9.8	Field Programmable Gate Arrays</a:t>
            </a:r>
          </a:p>
        </p:txBody>
      </p:sp>
      <p:sp>
        <p:nvSpPr>
          <p:cNvPr id="55300" name="Text Box 3">
            <a:extLst>
              <a:ext uri="{FF2B5EF4-FFF2-40B4-BE49-F238E27FC236}">
                <a16:creationId xmlns:a16="http://schemas.microsoft.com/office/drawing/2014/main" id="{BDAF2D90-0396-4237-8613-0D0D0CF85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47720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Decomposition of switching Functions</a:t>
            </a:r>
            <a:endParaRPr kumimoji="0" lang="en-US" altLang="ko-KR" sz="2000" b="1">
              <a:solidFill>
                <a:schemeClr val="tx2"/>
              </a:solidFill>
            </a:endParaRPr>
          </a:p>
        </p:txBody>
      </p:sp>
      <p:graphicFrame>
        <p:nvGraphicFramePr>
          <p:cNvPr id="55301" name="Object 4">
            <a:extLst>
              <a:ext uri="{FF2B5EF4-FFF2-40B4-BE49-F238E27FC236}">
                <a16:creationId xmlns:a16="http://schemas.microsoft.com/office/drawing/2014/main" id="{3D5BC10E-9F16-4ABB-A429-154E7DB93F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565400"/>
          <a:ext cx="68405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32200" imgH="228600" progId="Equation.3">
                  <p:embed/>
                </p:oleObj>
              </mc:Choice>
              <mc:Fallback>
                <p:oleObj name="Equation" r:id="rId2" imgW="36322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565400"/>
                        <a:ext cx="68405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7">
            <a:extLst>
              <a:ext uri="{FF2B5EF4-FFF2-40B4-BE49-F238E27FC236}">
                <a16:creationId xmlns:a16="http://schemas.microsoft.com/office/drawing/2014/main" id="{D3C85900-B398-43E9-A4B4-BA97E8B798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2188" y="3933825"/>
          <a:ext cx="76835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92600" imgH="685800" progId="Equation.3">
                  <p:embed/>
                </p:oleObj>
              </mc:Choice>
              <mc:Fallback>
                <p:oleObj name="Equation" r:id="rId4" imgW="4292600" imgH="685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3933825"/>
                        <a:ext cx="768350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8">
            <a:extLst>
              <a:ext uri="{FF2B5EF4-FFF2-40B4-BE49-F238E27FC236}">
                <a16:creationId xmlns:a16="http://schemas.microsoft.com/office/drawing/2014/main" id="{CF2BDCAB-6EEA-4B5E-885C-D75264F698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2188" y="5373688"/>
          <a:ext cx="5667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75000" imgH="228600" progId="Equation.3">
                  <p:embed/>
                </p:oleObj>
              </mc:Choice>
              <mc:Fallback>
                <p:oleObj name="Equation" r:id="rId6" imgW="31750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5373688"/>
                        <a:ext cx="566737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Text Box 9">
            <a:extLst>
              <a:ext uri="{FF2B5EF4-FFF2-40B4-BE49-F238E27FC236}">
                <a16:creationId xmlns:a16="http://schemas.microsoft.com/office/drawing/2014/main" id="{C04B5E20-F730-44C4-92D0-EC0F82855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" y="1965325"/>
            <a:ext cx="3098800" cy="396875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/>
              <a:t>For a 5-variable function</a:t>
            </a:r>
          </a:p>
        </p:txBody>
      </p:sp>
      <p:sp>
        <p:nvSpPr>
          <p:cNvPr id="55305" name="Text Box 10">
            <a:extLst>
              <a:ext uri="{FF2B5EF4-FFF2-40B4-BE49-F238E27FC236}">
                <a16:creationId xmlns:a16="http://schemas.microsoft.com/office/drawing/2014/main" id="{683C2A2B-A8FC-41FC-B4CF-903B3584E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357563"/>
            <a:ext cx="3167062" cy="396875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/>
              <a:t>For a 6-variable function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>
            <a:extLst>
              <a:ext uri="{FF2B5EF4-FFF2-40B4-BE49-F238E27FC236}">
                <a16:creationId xmlns:a16="http://schemas.microsoft.com/office/drawing/2014/main" id="{6C14D599-5AA3-4053-82B0-BFCE487F69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465F0C0-4371-4C49-B3D3-577A2098F546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B9393237-992C-4129-9211-277A750936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86868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9.2	Multiplexers</a:t>
            </a:r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id="{D4B53346-7683-4DD0-B8AD-1CACB4F7A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1268413"/>
            <a:ext cx="45561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Figure 9-2: The 4-to-1 M</a:t>
            </a:r>
            <a:r>
              <a:rPr kumimoji="0" lang="en-US" altLang="ko-KR" sz="2000" b="1">
                <a:solidFill>
                  <a:schemeClr val="tx2"/>
                </a:solidFill>
              </a:rPr>
              <a:t>ultiplexer</a:t>
            </a:r>
          </a:p>
        </p:txBody>
      </p:sp>
      <p:graphicFrame>
        <p:nvGraphicFramePr>
          <p:cNvPr id="9221" name="Object 5">
            <a:extLst>
              <a:ext uri="{FF2B5EF4-FFF2-40B4-BE49-F238E27FC236}">
                <a16:creationId xmlns:a16="http://schemas.microsoft.com/office/drawing/2014/main" id="{3084E26E-515F-411F-BF7D-1E9B2AA4BE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5661025"/>
          <a:ext cx="44275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9000" imgH="228600" progId="Equation.3">
                  <p:embed/>
                </p:oleObj>
              </mc:Choice>
              <mc:Fallback>
                <p:oleObj name="Equation" r:id="rId2" imgW="2159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661025"/>
                        <a:ext cx="44275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9">
            <a:extLst>
              <a:ext uri="{FF2B5EF4-FFF2-40B4-BE49-F238E27FC236}">
                <a16:creationId xmlns:a16="http://schemas.microsoft.com/office/drawing/2014/main" id="{194F3CD7-F911-4375-A682-F05515BF17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844675"/>
          <a:ext cx="3076575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4" imgW="3076190" imgH="3238952" progId="Paint.Picture">
                  <p:embed/>
                </p:oleObj>
              </mc:Choice>
              <mc:Fallback>
                <p:oleObj name="비트맵 이미지" r:id="rId4" imgW="3076190" imgH="3238952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844675"/>
                        <a:ext cx="3076575" cy="323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10">
            <a:extLst>
              <a:ext uri="{FF2B5EF4-FFF2-40B4-BE49-F238E27FC236}">
                <a16:creationId xmlns:a16="http://schemas.microsoft.com/office/drawing/2014/main" id="{8730913F-3DEE-40DE-997A-16D35E7316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5229225"/>
          <a:ext cx="373538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6000" imgH="203200" progId="Equation.3">
                  <p:embed/>
                </p:oleObj>
              </mc:Choice>
              <mc:Fallback>
                <p:oleObj name="Equation" r:id="rId6" imgW="22860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229225"/>
                        <a:ext cx="3735388" cy="331788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번호 개체 틀 3">
            <a:extLst>
              <a:ext uri="{FF2B5EF4-FFF2-40B4-BE49-F238E27FC236}">
                <a16:creationId xmlns:a16="http://schemas.microsoft.com/office/drawing/2014/main" id="{36BBCC58-4A46-4C43-9115-8BD8266BFE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BF2C32D-AD8A-4D62-BC18-B07AF90D8082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50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11B7B9C9-5E9E-4121-B3FC-657A43A0A3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260350"/>
            <a:ext cx="7812088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9.8	Field Programmable Gate Arrays</a:t>
            </a:r>
          </a:p>
        </p:txBody>
      </p:sp>
      <p:sp>
        <p:nvSpPr>
          <p:cNvPr id="56324" name="Text Box 3">
            <a:extLst>
              <a:ext uri="{FF2B5EF4-FFF2-40B4-BE49-F238E27FC236}">
                <a16:creationId xmlns:a16="http://schemas.microsoft.com/office/drawing/2014/main" id="{70069138-3E1B-4F9A-9312-4B2E8B70C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7146925" cy="854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9-40. </a:t>
            </a:r>
            <a:r>
              <a:rPr kumimoji="0" lang="en-US" altLang="ko-KR" sz="2000" b="1">
                <a:solidFill>
                  <a:schemeClr val="tx2"/>
                </a:solidFill>
              </a:rPr>
              <a:t>Realization of Five- and Six-Variable Functions </a:t>
            </a:r>
          </a:p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              with Function Generators</a:t>
            </a:r>
          </a:p>
        </p:txBody>
      </p:sp>
      <p:pic>
        <p:nvPicPr>
          <p:cNvPr id="56325" name="Picture 4" descr="roth+f09-36">
            <a:extLst>
              <a:ext uri="{FF2B5EF4-FFF2-40B4-BE49-F238E27FC236}">
                <a16:creationId xmlns:a16="http://schemas.microsoft.com/office/drawing/2014/main" id="{5C4BD299-3786-4841-B65E-53662E14F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276475"/>
            <a:ext cx="6335713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3">
            <a:extLst>
              <a:ext uri="{FF2B5EF4-FFF2-40B4-BE49-F238E27FC236}">
                <a16:creationId xmlns:a16="http://schemas.microsoft.com/office/drawing/2014/main" id="{F720E77E-C7E3-4069-B4C7-FEE184594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E3F6263-7495-427D-A780-FB986ABE4F05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37D3B99-A50D-4412-9C85-75BD54D296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60350"/>
            <a:ext cx="86868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9.2	Multiplexers</a:t>
            </a:r>
          </a:p>
        </p:txBody>
      </p:sp>
      <p:graphicFrame>
        <p:nvGraphicFramePr>
          <p:cNvPr id="10244" name="Object 13">
            <a:extLst>
              <a:ext uri="{FF2B5EF4-FFF2-40B4-BE49-F238E27FC236}">
                <a16:creationId xmlns:a16="http://schemas.microsoft.com/office/drawing/2014/main" id="{BFA1FC66-421F-400F-A709-E664EA5966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628775"/>
          <a:ext cx="2343150" cy="324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2343477" imgH="3533333" progId="Paint.Picture">
                  <p:embed/>
                </p:oleObj>
              </mc:Choice>
              <mc:Fallback>
                <p:oleObj name="비트맵 이미지" r:id="rId2" imgW="2343477" imgH="3533333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28775"/>
                        <a:ext cx="2343150" cy="324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14">
            <a:extLst>
              <a:ext uri="{FF2B5EF4-FFF2-40B4-BE49-F238E27FC236}">
                <a16:creationId xmlns:a16="http://schemas.microsoft.com/office/drawing/2014/main" id="{1CB089C5-79D4-4CF1-94D4-84DFA59449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5373688"/>
          <a:ext cx="56245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43200" imgH="457200" progId="Equation.3">
                  <p:embed/>
                </p:oleObj>
              </mc:Choice>
              <mc:Fallback>
                <p:oleObj name="Equation" r:id="rId4" imgW="2743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373688"/>
                        <a:ext cx="56245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5">
            <a:extLst>
              <a:ext uri="{FF2B5EF4-FFF2-40B4-BE49-F238E27FC236}">
                <a16:creationId xmlns:a16="http://schemas.microsoft.com/office/drawing/2014/main" id="{3454B936-E7AB-45E6-AFA8-ABF548E350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968875"/>
          <a:ext cx="3713163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73300" imgH="203200" progId="Equation.3">
                  <p:embed/>
                </p:oleObj>
              </mc:Choice>
              <mc:Fallback>
                <p:oleObj name="Equation" r:id="rId6" imgW="2273300" imgH="203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968875"/>
                        <a:ext cx="3713163" cy="331788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16">
            <a:extLst>
              <a:ext uri="{FF2B5EF4-FFF2-40B4-BE49-F238E27FC236}">
                <a16:creationId xmlns:a16="http://schemas.microsoft.com/office/drawing/2014/main" id="{CE07BF05-BB96-4B55-9871-71CCE9F1E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1196975"/>
            <a:ext cx="48418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Figure 9-2: The 8-to-1 </a:t>
            </a:r>
            <a:r>
              <a:rPr kumimoji="0" lang="en-US" altLang="ko-KR" sz="2000" b="1">
                <a:solidFill>
                  <a:schemeClr val="tx2"/>
                </a:solidFill>
              </a:rPr>
              <a:t>Multiplexer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3">
            <a:extLst>
              <a:ext uri="{FF2B5EF4-FFF2-40B4-BE49-F238E27FC236}">
                <a16:creationId xmlns:a16="http://schemas.microsoft.com/office/drawing/2014/main" id="{B08312EA-377A-43EC-9CFA-DC80294070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17DC7DD-F3F9-4951-945A-49D473D7FDCF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C890755B-728E-4177-A6A9-46F1F4B00D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60350"/>
            <a:ext cx="86868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9.2	Multiplexers</a:t>
            </a:r>
          </a:p>
        </p:txBody>
      </p:sp>
      <p:graphicFrame>
        <p:nvGraphicFramePr>
          <p:cNvPr id="11268" name="Object 13">
            <a:extLst>
              <a:ext uri="{FF2B5EF4-FFF2-40B4-BE49-F238E27FC236}">
                <a16:creationId xmlns:a16="http://schemas.microsoft.com/office/drawing/2014/main" id="{8FF2A86D-125D-4993-A982-D3BF19E95E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844675"/>
          <a:ext cx="2800350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2800741" imgH="3238952" progId="Paint.Picture">
                  <p:embed/>
                </p:oleObj>
              </mc:Choice>
              <mc:Fallback>
                <p:oleObj name="비트맵 이미지" r:id="rId2" imgW="2800741" imgH="3238952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844675"/>
                        <a:ext cx="2800350" cy="323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14">
            <a:extLst>
              <a:ext uri="{FF2B5EF4-FFF2-40B4-BE49-F238E27FC236}">
                <a16:creationId xmlns:a16="http://schemas.microsoft.com/office/drawing/2014/main" id="{91B5DFDF-E4BF-437C-A478-069C3888F7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94363" y="4868863"/>
          <a:ext cx="161448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400" imgH="457200" progId="Equation.3">
                  <p:embed/>
                </p:oleObj>
              </mc:Choice>
              <mc:Fallback>
                <p:oleObj name="Equation" r:id="rId4" imgW="7874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4363" y="4868863"/>
                        <a:ext cx="1614487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15">
            <a:extLst>
              <a:ext uri="{FF2B5EF4-FFF2-40B4-BE49-F238E27FC236}">
                <a16:creationId xmlns:a16="http://schemas.microsoft.com/office/drawing/2014/main" id="{D99CC67B-26AF-4809-83D7-E477C3CAE6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5143500"/>
          <a:ext cx="39624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25700" imgH="228600" progId="Equation.3">
                  <p:embed/>
                </p:oleObj>
              </mc:Choice>
              <mc:Fallback>
                <p:oleObj name="Equation" r:id="rId6" imgW="24257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143500"/>
                        <a:ext cx="3962400" cy="373063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16">
            <a:extLst>
              <a:ext uri="{FF2B5EF4-FFF2-40B4-BE49-F238E27FC236}">
                <a16:creationId xmlns:a16="http://schemas.microsoft.com/office/drawing/2014/main" id="{67DBA08F-272C-4203-B8E8-23249C2C2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47720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Figure 9-2: The 2</a:t>
            </a:r>
            <a:r>
              <a:rPr lang="en-US" altLang="ko-KR" sz="2000" b="1" baseline="30000"/>
              <a:t>n</a:t>
            </a:r>
            <a:r>
              <a:rPr lang="en-US" altLang="ko-KR" sz="2000" b="1"/>
              <a:t>-to-1 </a:t>
            </a:r>
            <a:r>
              <a:rPr kumimoji="0" lang="en-US" altLang="ko-KR" sz="2000" b="1">
                <a:solidFill>
                  <a:schemeClr val="tx2"/>
                </a:solidFill>
              </a:rPr>
              <a:t>Multiplexer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3">
            <a:extLst>
              <a:ext uri="{FF2B5EF4-FFF2-40B4-BE49-F238E27FC236}">
                <a16:creationId xmlns:a16="http://schemas.microsoft.com/office/drawing/2014/main" id="{1F742949-B513-4B7F-A65A-CAE4E4873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781AAA8-4AC5-4569-B442-87D5627C772F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A867BF2A-686D-401F-ACAC-13CE4F9F79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60350"/>
            <a:ext cx="86868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9.2	Multiplexers</a:t>
            </a:r>
          </a:p>
        </p:txBody>
      </p:sp>
      <p:sp>
        <p:nvSpPr>
          <p:cNvPr id="12292" name="Text Box 13">
            <a:extLst>
              <a:ext uri="{FF2B5EF4-FFF2-40B4-BE49-F238E27FC236}">
                <a16:creationId xmlns:a16="http://schemas.microsoft.com/office/drawing/2014/main" id="{4D14E40C-CC43-470D-BAA7-1A75B2E49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54197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Figure 9-3: </a:t>
            </a:r>
            <a:r>
              <a:rPr kumimoji="0" lang="en-US" altLang="ko-KR" sz="2000" b="1">
                <a:solidFill>
                  <a:schemeClr val="tx2"/>
                </a:solidFill>
              </a:rPr>
              <a:t>Logic Diagram for 8-to-1 MUX</a:t>
            </a:r>
          </a:p>
        </p:txBody>
      </p:sp>
      <p:pic>
        <p:nvPicPr>
          <p:cNvPr id="144398" name="Picture 14" descr="roth+f09-03">
            <a:extLst>
              <a:ext uri="{FF2B5EF4-FFF2-40B4-BE49-F238E27FC236}">
                <a16:creationId xmlns:a16="http://schemas.microsoft.com/office/drawing/2014/main" id="{9AE40D61-E520-42AF-9A3E-476C3D442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2724150"/>
            <a:ext cx="7242175" cy="351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TextBox 1">
            <a:extLst>
              <a:ext uri="{FF2B5EF4-FFF2-40B4-BE49-F238E27FC236}">
                <a16:creationId xmlns:a16="http://schemas.microsoft.com/office/drawing/2014/main" id="{9C1CCC17-BD65-471E-90D9-0E146A154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3113" y="2165350"/>
            <a:ext cx="2390775" cy="400050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1"/>
              <a:t>abc</a:t>
            </a:r>
            <a:r>
              <a:rPr lang="en-US" altLang="ko-KR" sz="2000"/>
              <a:t>: SELECTION</a:t>
            </a:r>
            <a:endParaRPr lang="ko-KR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3">
            <a:extLst>
              <a:ext uri="{FF2B5EF4-FFF2-40B4-BE49-F238E27FC236}">
                <a16:creationId xmlns:a16="http://schemas.microsoft.com/office/drawing/2014/main" id="{22588677-1887-4580-A355-D644F22E2B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A4281D3-B990-48AC-8B02-81E585C9CFB2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388E6A0A-13D7-4732-8EBE-02B1408752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60350"/>
            <a:ext cx="86868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9.2	Multiplexers</a:t>
            </a:r>
          </a:p>
        </p:txBody>
      </p:sp>
      <p:pic>
        <p:nvPicPr>
          <p:cNvPr id="13316" name="Picture 13" descr="roth+f09-04">
            <a:extLst>
              <a:ext uri="{FF2B5EF4-FFF2-40B4-BE49-F238E27FC236}">
                <a16:creationId xmlns:a16="http://schemas.microsoft.com/office/drawing/2014/main" id="{5DA72634-CE36-488F-A563-E5FC90B12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2636838"/>
            <a:ext cx="7761288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 Box 14">
            <a:extLst>
              <a:ext uri="{FF2B5EF4-FFF2-40B4-BE49-F238E27FC236}">
                <a16:creationId xmlns:a16="http://schemas.microsoft.com/office/drawing/2014/main" id="{17F52D8C-FF1F-4D17-A832-00CB9B5FB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62118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Figure 9-6: </a:t>
            </a:r>
            <a:r>
              <a:rPr kumimoji="0" lang="en-US" altLang="ko-KR" sz="2000" b="1">
                <a:solidFill>
                  <a:schemeClr val="tx2"/>
                </a:solidFill>
              </a:rPr>
              <a:t>Quad Multiplexer Used to Select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3091</TotalTime>
  <Words>2415</Words>
  <Application>Microsoft Office PowerPoint</Application>
  <PresentationFormat>화면 슬라이드 쇼(4:3)</PresentationFormat>
  <Paragraphs>1185</Paragraphs>
  <Slides>50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50</vt:i4>
      </vt:variant>
    </vt:vector>
  </HeadingPairs>
  <TitlesOfParts>
    <vt:vector size="58" baseType="lpstr">
      <vt:lpstr>굴림</vt:lpstr>
      <vt:lpstr>Arial</vt:lpstr>
      <vt:lpstr>Arial Narrow</vt:lpstr>
      <vt:lpstr>Times New Roman</vt:lpstr>
      <vt:lpstr>Wingdings</vt:lpstr>
      <vt:lpstr>1_기본 디자인</vt:lpstr>
      <vt:lpstr>Equation</vt:lpstr>
      <vt:lpstr>비트맵 이미지</vt:lpstr>
      <vt:lpstr>PowerPoint 프레젠테이션</vt:lpstr>
      <vt:lpstr>Objectives</vt:lpstr>
      <vt:lpstr>9.1  Introduction</vt:lpstr>
      <vt:lpstr>9.2 Multiplexers</vt:lpstr>
      <vt:lpstr>9.2 Multiplexers</vt:lpstr>
      <vt:lpstr>9.2 Multiplexers</vt:lpstr>
      <vt:lpstr>9.2 Multiplexers</vt:lpstr>
      <vt:lpstr>9.2 Multiplexers</vt:lpstr>
      <vt:lpstr>9.2 Multiplexers</vt:lpstr>
      <vt:lpstr>9.2 Multiplexers</vt:lpstr>
      <vt:lpstr>9.3 Three-State Buffers</vt:lpstr>
      <vt:lpstr>9.3 Three-State Buffers</vt:lpstr>
      <vt:lpstr>9.3 Three-State Buffers</vt:lpstr>
      <vt:lpstr>9.3 Three-State Buffers</vt:lpstr>
      <vt:lpstr>9.3 Three-State Buffers</vt:lpstr>
      <vt:lpstr>9.3  Three-State Buffers</vt:lpstr>
      <vt:lpstr>9.3  Three-State Buffers</vt:lpstr>
      <vt:lpstr>9.4 Decoders and Encoders</vt:lpstr>
      <vt:lpstr>9.4 Decoders and Encoders</vt:lpstr>
      <vt:lpstr>9.4 Decoders and Encoders</vt:lpstr>
      <vt:lpstr>9.4 Decoders and Encoders</vt:lpstr>
      <vt:lpstr>9.4 Decoders and Encoders</vt:lpstr>
      <vt:lpstr>9.4 Decoders and Encoders</vt:lpstr>
      <vt:lpstr>9.4 Decoders and Encoders</vt:lpstr>
      <vt:lpstr>9.5 Read-Only Memories</vt:lpstr>
      <vt:lpstr>9.5 Read-Only Memories</vt:lpstr>
      <vt:lpstr>9.5 Read-Only Memories</vt:lpstr>
      <vt:lpstr>9.5 Read-Only Memories</vt:lpstr>
      <vt:lpstr>9.5 Read-Only Memories</vt:lpstr>
      <vt:lpstr>9.5 Read-Only Memories</vt:lpstr>
      <vt:lpstr>9.5 Read-Only Memories</vt:lpstr>
      <vt:lpstr>9.5 Read-Only Memories</vt:lpstr>
      <vt:lpstr>9.6 Programmable Logic Devices</vt:lpstr>
      <vt:lpstr>9.6 Programmable Logic Devices</vt:lpstr>
      <vt:lpstr>9.6 Programmable Logic Devices</vt:lpstr>
      <vt:lpstr>9.6 Programmable Logic Devices</vt:lpstr>
      <vt:lpstr>9.6 Programmable Logic Devices</vt:lpstr>
      <vt:lpstr>9.6 Programmable Logic Devices</vt:lpstr>
      <vt:lpstr>9.6 Programmable Logic Devices</vt:lpstr>
      <vt:lpstr>9.6 Programmable Logic Devices</vt:lpstr>
      <vt:lpstr>9.6 Programmable Logic Devices</vt:lpstr>
      <vt:lpstr>9.7 Complex Programmable Logic Devices</vt:lpstr>
      <vt:lpstr>9.7 Complex Programmable Logic Devices</vt:lpstr>
      <vt:lpstr>9.8 Field Programmable Gate Arrays</vt:lpstr>
      <vt:lpstr>9.8 Field Programmable Gate Arrays</vt:lpstr>
      <vt:lpstr>9.8 Field Programmable Gate Arrays</vt:lpstr>
      <vt:lpstr>9.8 Field Programmable Gate Arrays</vt:lpstr>
      <vt:lpstr>9.8 Field Programmable Gate Arrays</vt:lpstr>
      <vt:lpstr>9.8 Field Programmable Gate Arrays</vt:lpstr>
      <vt:lpstr>9.8 Field Programmable Gate Arrays</vt:lpstr>
    </vt:vector>
  </TitlesOfParts>
  <Company>SKKU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Design</dc:title>
  <dc:subject>Ch 9, MuX, Cecoder, PLDs</dc:subject>
  <dc:creator>CS Lee</dc:creator>
  <cp:lastModifiedBy>Lee Chilgee</cp:lastModifiedBy>
  <cp:revision>162</cp:revision>
  <dcterms:created xsi:type="dcterms:W3CDTF">2003-08-14T08:31:30Z</dcterms:created>
  <dcterms:modified xsi:type="dcterms:W3CDTF">2023-04-12T07:23:36Z</dcterms:modified>
</cp:coreProperties>
</file>