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87" r:id="rId4"/>
    <p:sldId id="294" r:id="rId5"/>
    <p:sldId id="295" r:id="rId6"/>
    <p:sldId id="288" r:id="rId7"/>
    <p:sldId id="314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3" r:id="rId17"/>
    <p:sldId id="289" r:id="rId18"/>
    <p:sldId id="309" r:id="rId19"/>
    <p:sldId id="310" r:id="rId20"/>
    <p:sldId id="311" r:id="rId21"/>
    <p:sldId id="312" r:id="rId22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칠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AEF0B7"/>
    <a:srgbClr val="EDF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08" autoAdjust="0"/>
  </p:normalViewPr>
  <p:slideViewPr>
    <p:cSldViewPr>
      <p:cViewPr varScale="1">
        <p:scale>
          <a:sx n="102" d="100"/>
          <a:sy n="102" d="100"/>
        </p:scale>
        <p:origin x="18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88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6BEAC30-B1A7-43B5-AF70-109185DB0A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A94A7FA3-0574-4ED1-9848-C712B0AD10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A59E7AC7-84B0-41B0-B3E2-398FFF7166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C7D62B02-B553-4BAF-8284-6CA5AF8199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AEA3960-29B3-41D9-BAA6-071A7FFC6E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F485DE1-A6BA-40ED-9611-1D73016C9A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EA0BCE6-67E6-4A51-AF30-C675EE8EC8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4E93588-1EC6-4165-8366-1C1BB519F4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1A490BFF-6FCC-415D-9017-48FAC6895A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9890B54-627D-4C8D-A9CF-437946BFFF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C99D4D9-A9C5-4B2C-95C0-E1BCF4487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78AE586-8E92-475C-AD2B-144B8E4B32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E9C2DE-7C20-4FAF-A637-35015B403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CC7CA5-4CE5-49F2-B3E6-E2DB3F3D4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448F89-B84E-4D85-980D-A47DBF242B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37B87-604B-49F9-BD11-6DA96B178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0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6B2F86-0361-43C8-A896-0F610767F5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BFB-EE7B-4EBE-B12D-33AE1954F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7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3D1B07-6F93-4A4D-9F5A-62B1DBD3B9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88924-223A-4759-9450-14392829FE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3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F4730A-7BA5-49E5-A105-84C5AFA393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D9850-F86C-4721-BEE6-B517B7C024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B5F2D7-37C6-4748-89F1-BF092BFF0B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D5C0-726F-4D79-B5F2-CE1286482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21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6587E-0441-4320-8B86-E0B33852B1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35F6A-9D99-4EA2-988A-A772E329BF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83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D31FC7-08AA-4EB7-A661-C31C98121A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60301-98C5-4F33-B23E-97F0D31AA9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5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38D946-D0F6-455C-BF97-3A80C73079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AABD-23D3-4540-806B-69624F9AEE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7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2607A76-90C0-4B55-95BE-E6EFDB2804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14034-8CF4-49F9-AE30-C17692962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19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873D4F-9F37-44EF-BAA0-E38675AAA3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0B694-41A8-4C3B-9BF4-DCECBD271D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4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0D9C4D-DEE3-424A-9940-CE4146E968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D77A-9FF4-4DD8-987F-3A678B7467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39E502-FF95-4EDB-A313-14B33A8E99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37C37E-1B15-4E7A-A5F1-6824E54F9F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CE7476-9C48-4740-BF79-5F3957F097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657350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FB9A9067-8EFC-43D8-AB05-D464ED1904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C41451-A216-4F06-86AB-5558DE6D7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0.jpeg"/><Relationship Id="rId7" Type="http://schemas.openxmlformats.org/officeDocument/2006/relationships/image" Target="../media/image22.wmf"/><Relationship Id="rId12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jpe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1.w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43.jpeg"/><Relationship Id="rId10" Type="http://schemas.openxmlformats.org/officeDocument/2006/relationships/image" Target="../media/image24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49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8.wmf"/><Relationship Id="rId2" Type="http://schemas.openxmlformats.org/officeDocument/2006/relationships/image" Target="../media/image52.jpeg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5.wmf"/><Relationship Id="rId5" Type="http://schemas.openxmlformats.org/officeDocument/2006/relationships/image" Target="../media/image53.jpeg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6.wmf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jpe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DE43CA7D-C3A5-4637-98EF-6159594E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11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080105B4-1D74-4C26-81ED-A3E332006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9">
            <a:extLst>
              <a:ext uri="{FF2B5EF4-FFF2-40B4-BE49-F238E27FC236}">
                <a16:creationId xmlns:a16="http://schemas.microsoft.com/office/drawing/2014/main" id="{03DB0B05-8589-4D63-A4D9-C49862F6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2205038"/>
            <a:ext cx="51323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8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sz="1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	Introduction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11.2	Set-Reset Latch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11.3	Gated D Latch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11.4	Edge-Triggered D Flip-Flop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	S-R Flip-Flop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11.6	J-K Flip-Flop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11.7	T Flip-Flop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11.8	Flip-Flop with Additional Inputs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11.9	Summary</a:t>
            </a:r>
          </a:p>
          <a:p>
            <a:pPr eaLnBrk="1" hangingPunct="1"/>
            <a:r>
              <a:rPr kumimoji="0" lang="en-US" altLang="ko-KR" sz="1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Problems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9EF5B01A-3D65-40D3-AA11-AE5AC5131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382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LATCHES AND FLIP-FLOPS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4427F385-FE7D-46BA-ADC0-EF3DA6079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23034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B6D61B9A-7F7C-4BE9-80FD-A54680E78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DEA40F-CF83-43B1-AAA3-EB2EC8A5309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FA175AC-1BF5-49F1-A3B3-0EA899CEF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11.3	 Gated D Latch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EF6E770-6270-4ED3-B54F-9BC047D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7623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11-11 Gated D Latch</a:t>
            </a:r>
          </a:p>
        </p:txBody>
      </p:sp>
      <p:pic>
        <p:nvPicPr>
          <p:cNvPr id="14341" name="Picture 7" descr="roth+f11-11">
            <a:extLst>
              <a:ext uri="{FF2B5EF4-FFF2-40B4-BE49-F238E27FC236}">
                <a16:creationId xmlns:a16="http://schemas.microsoft.com/office/drawing/2014/main" id="{078D7BE1-FD31-492F-94DB-E2F8EA6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2484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8">
            <a:extLst>
              <a:ext uri="{FF2B5EF4-FFF2-40B4-BE49-F238E27FC236}">
                <a16:creationId xmlns:a16="http://schemas.microsoft.com/office/drawing/2014/main" id="{4F117CB5-0A9B-4858-A881-8C5429DC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3100"/>
            <a:ext cx="67151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11-12 Symbol and Truth Table for Gated Latch</a:t>
            </a:r>
          </a:p>
        </p:txBody>
      </p:sp>
      <p:pic>
        <p:nvPicPr>
          <p:cNvPr id="14343" name="Picture 9" descr="roth+f11-12Lt">
            <a:extLst>
              <a:ext uri="{FF2B5EF4-FFF2-40B4-BE49-F238E27FC236}">
                <a16:creationId xmlns:a16="http://schemas.microsoft.com/office/drawing/2014/main" id="{6560C031-AD25-4603-8A01-F8BE1AFC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3895725"/>
            <a:ext cx="152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7313" name="Group 33">
            <a:extLst>
              <a:ext uri="{FF2B5EF4-FFF2-40B4-BE49-F238E27FC236}">
                <a16:creationId xmlns:a16="http://schemas.microsoft.com/office/drawing/2014/main" id="{37AFD23F-DADB-4803-ABD5-65130CAB8A24}"/>
              </a:ext>
            </a:extLst>
          </p:cNvPr>
          <p:cNvGraphicFramePr>
            <a:graphicFrameLocks noGrp="1"/>
          </p:cNvGraphicFramePr>
          <p:nvPr/>
        </p:nvGraphicFramePr>
        <p:xfrm>
          <a:off x="2541588" y="3860800"/>
          <a:ext cx="1905000" cy="2401888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1" marB="4572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0      0      0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0      0      1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0      1      0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0      1      1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1      0      0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1      0      1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1      1      0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1      1      1</a:t>
                      </a:r>
                    </a:p>
                  </a:txBody>
                  <a:tcPr marT="45721" marB="4572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51" name="Object 25">
            <a:extLst>
              <a:ext uri="{FF2B5EF4-FFF2-40B4-BE49-F238E27FC236}">
                <a16:creationId xmlns:a16="http://schemas.microsoft.com/office/drawing/2014/main" id="{1221B631-C7C4-4282-8AF3-DDEA447E8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3840163"/>
          <a:ext cx="2682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14" imgH="177492" progId="Equation.3">
                  <p:embed/>
                </p:oleObj>
              </mc:Choice>
              <mc:Fallback>
                <p:oleObj name="Equation" r:id="rId4" imgW="164814" imgH="17749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840163"/>
                        <a:ext cx="2682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26">
            <a:extLst>
              <a:ext uri="{FF2B5EF4-FFF2-40B4-BE49-F238E27FC236}">
                <a16:creationId xmlns:a16="http://schemas.microsoft.com/office/drawing/2014/main" id="{6855EEB6-DDDF-44C4-9387-3503E520F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3835400"/>
          <a:ext cx="285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5" imgH="164885" progId="Equation.3">
                  <p:embed/>
                </p:oleObj>
              </mc:Choice>
              <mc:Fallback>
                <p:oleObj name="Equation" r:id="rId6" imgW="164885" imgH="16488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835400"/>
                        <a:ext cx="2857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27">
            <a:extLst>
              <a:ext uri="{FF2B5EF4-FFF2-40B4-BE49-F238E27FC236}">
                <a16:creationId xmlns:a16="http://schemas.microsoft.com/office/drawing/2014/main" id="{D82A0925-3FBA-440E-8559-5BF04A470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3840163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840163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28">
            <a:extLst>
              <a:ext uri="{FF2B5EF4-FFF2-40B4-BE49-F238E27FC236}">
                <a16:creationId xmlns:a16="http://schemas.microsoft.com/office/drawing/2014/main" id="{FDCCE9E7-CE75-405C-8DAF-7946375E1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3763963"/>
          <a:ext cx="407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806" imgH="228501" progId="Equation.3">
                  <p:embed/>
                </p:oleObj>
              </mc:Choice>
              <mc:Fallback>
                <p:oleObj name="Equation" r:id="rId10" imgW="215806" imgH="22850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763963"/>
                        <a:ext cx="407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5" name="Picture 34" descr="roth+f11-12Rt">
            <a:extLst>
              <a:ext uri="{FF2B5EF4-FFF2-40B4-BE49-F238E27FC236}">
                <a16:creationId xmlns:a16="http://schemas.microsoft.com/office/drawing/2014/main" id="{0C9B6613-9EAA-4EDC-BC0B-786D1972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3860800"/>
            <a:ext cx="2971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1516D61-E478-4FF5-A605-161C289131FD}"/>
              </a:ext>
            </a:extLst>
          </p:cNvPr>
          <p:cNvSpPr/>
          <p:nvPr/>
        </p:nvSpPr>
        <p:spPr>
          <a:xfrm>
            <a:off x="3005138" y="5203825"/>
            <a:ext cx="285750" cy="1081088"/>
          </a:xfrm>
          <a:prstGeom prst="roundRect">
            <a:avLst/>
          </a:prstGeom>
          <a:noFill/>
          <a:ln w="38100">
            <a:solidFill>
              <a:srgbClr val="AEF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01368E-29E0-42D8-9661-0C0484646FA0}"/>
              </a:ext>
            </a:extLst>
          </p:cNvPr>
          <p:cNvSpPr/>
          <p:nvPr/>
        </p:nvSpPr>
        <p:spPr>
          <a:xfrm>
            <a:off x="4075113" y="5211763"/>
            <a:ext cx="285750" cy="1081087"/>
          </a:xfrm>
          <a:prstGeom prst="roundRect">
            <a:avLst/>
          </a:prstGeom>
          <a:noFill/>
          <a:ln w="38100">
            <a:solidFill>
              <a:srgbClr val="AEF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59A89A57-A6DD-41F9-8845-EC2B04DDD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639C0C-62D3-4B77-A7C5-4EE984B661C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E9E12DB-9D71-437F-A7C2-FC886CF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11.4	 Edge-Triggered D Flip-Flop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C5CD089-B41C-4695-B091-EBD38EA9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6909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11-13 D Flip-Flops</a:t>
            </a:r>
          </a:p>
        </p:txBody>
      </p:sp>
      <p:pic>
        <p:nvPicPr>
          <p:cNvPr id="15365" name="Picture 5" descr="roth+f11-13a,b">
            <a:extLst>
              <a:ext uri="{FF2B5EF4-FFF2-40B4-BE49-F238E27FC236}">
                <a16:creationId xmlns:a16="http://schemas.microsoft.com/office/drawing/2014/main" id="{7654A768-BFBC-4E21-A329-506333FC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3238"/>
            <a:ext cx="3657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39">
            <a:extLst>
              <a:ext uri="{FF2B5EF4-FFF2-40B4-BE49-F238E27FC236}">
                <a16:creationId xmlns:a16="http://schemas.microsoft.com/office/drawing/2014/main" id="{2F18A1B9-E968-456A-B0F9-0BA5C3BDEF48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1412875"/>
            <a:ext cx="1524000" cy="1593850"/>
            <a:chOff x="3072" y="1156"/>
            <a:chExt cx="960" cy="1004"/>
          </a:xfrm>
        </p:grpSpPr>
        <p:grpSp>
          <p:nvGrpSpPr>
            <p:cNvPr id="15374" name="Group 38">
              <a:extLst>
                <a:ext uri="{FF2B5EF4-FFF2-40B4-BE49-F238E27FC236}">
                  <a16:creationId xmlns:a16="http://schemas.microsoft.com/office/drawing/2014/main" id="{12C36E96-AE57-4A5D-921F-DD5DFC30F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241"/>
              <a:ext cx="960" cy="919"/>
              <a:chOff x="3072" y="1226"/>
              <a:chExt cx="960" cy="919"/>
            </a:xfrm>
          </p:grpSpPr>
          <p:sp>
            <p:nvSpPr>
              <p:cNvPr id="15378" name="Rectangle 7">
                <a:extLst>
                  <a:ext uri="{FF2B5EF4-FFF2-40B4-BE49-F238E27FC236}">
                    <a16:creationId xmlns:a16="http://schemas.microsoft.com/office/drawing/2014/main" id="{56B6FF61-25C7-4B1A-81AD-C3D4FC621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79"/>
                <a:ext cx="384" cy="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1</a:t>
                </a:r>
              </a:p>
            </p:txBody>
          </p:sp>
          <p:sp>
            <p:nvSpPr>
              <p:cNvPr id="15379" name="Rectangle 8">
                <a:extLst>
                  <a:ext uri="{FF2B5EF4-FFF2-40B4-BE49-F238E27FC236}">
                    <a16:creationId xmlns:a16="http://schemas.microsoft.com/office/drawing/2014/main" id="{85D27091-6CDF-4BE2-A3E3-F7840464A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379"/>
                <a:ext cx="576" cy="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0      0</a:t>
                </a:r>
              </a:p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0      1</a:t>
                </a:r>
              </a:p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1      0</a:t>
                </a:r>
              </a:p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b="1"/>
                  <a:t>1      1</a:t>
                </a:r>
              </a:p>
            </p:txBody>
          </p:sp>
          <p:sp>
            <p:nvSpPr>
              <p:cNvPr id="15380" name="Rectangle 9">
                <a:extLst>
                  <a:ext uri="{FF2B5EF4-FFF2-40B4-BE49-F238E27FC236}">
                    <a16:creationId xmlns:a16="http://schemas.microsoft.com/office/drawing/2014/main" id="{4818E0F3-AB31-4277-8824-D6246BF6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226"/>
                <a:ext cx="3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000"/>
              </a:p>
            </p:txBody>
          </p:sp>
          <p:sp>
            <p:nvSpPr>
              <p:cNvPr id="15381" name="Rectangle 10">
                <a:extLst>
                  <a:ext uri="{FF2B5EF4-FFF2-40B4-BE49-F238E27FC236}">
                    <a16:creationId xmlns:a16="http://schemas.microsoft.com/office/drawing/2014/main" id="{7905CBDF-0CF1-49A9-AFF4-336B016B7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226"/>
                <a:ext cx="57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000"/>
              </a:p>
            </p:txBody>
          </p:sp>
          <p:sp>
            <p:nvSpPr>
              <p:cNvPr id="15382" name="Line 11">
                <a:extLst>
                  <a:ext uri="{FF2B5EF4-FFF2-40B4-BE49-F238E27FC236}">
                    <a16:creationId xmlns:a16="http://schemas.microsoft.com/office/drawing/2014/main" id="{8A3F0447-371F-4E47-B9FF-9194F967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26"/>
                <a:ext cx="57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3" name="Line 12">
                <a:extLst>
                  <a:ext uri="{FF2B5EF4-FFF2-40B4-BE49-F238E27FC236}">
                    <a16:creationId xmlns:a16="http://schemas.microsoft.com/office/drawing/2014/main" id="{8478FA74-82B4-4C16-ABAB-B6D47AA03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145"/>
                <a:ext cx="57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4" name="Line 13">
                <a:extLst>
                  <a:ext uri="{FF2B5EF4-FFF2-40B4-BE49-F238E27FC236}">
                    <a16:creationId xmlns:a16="http://schemas.microsoft.com/office/drawing/2014/main" id="{2495234B-3264-4483-AA8E-B65EE6411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26"/>
                <a:ext cx="0" cy="15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5" name="Line 14">
                <a:extLst>
                  <a:ext uri="{FF2B5EF4-FFF2-40B4-BE49-F238E27FC236}">
                    <a16:creationId xmlns:a16="http://schemas.microsoft.com/office/drawing/2014/main" id="{0A1BAE33-6086-42AE-9A9F-02EEF4B74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226"/>
                <a:ext cx="0" cy="15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6" name="Line 15">
                <a:extLst>
                  <a:ext uri="{FF2B5EF4-FFF2-40B4-BE49-F238E27FC236}">
                    <a16:creationId xmlns:a16="http://schemas.microsoft.com/office/drawing/2014/main" id="{95EE61D1-6D99-466A-844C-EE61CE4E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226"/>
                <a:ext cx="0" cy="9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7" name="Line 16">
                <a:extLst>
                  <a:ext uri="{FF2B5EF4-FFF2-40B4-BE49-F238E27FC236}">
                    <a16:creationId xmlns:a16="http://schemas.microsoft.com/office/drawing/2014/main" id="{F9B9C1C5-AEE2-4B07-9ADB-87E30BED2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379"/>
                <a:ext cx="0" cy="76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8" name="Line 17">
                <a:extLst>
                  <a:ext uri="{FF2B5EF4-FFF2-40B4-BE49-F238E27FC236}">
                    <a16:creationId xmlns:a16="http://schemas.microsoft.com/office/drawing/2014/main" id="{2569E32E-BC0E-46F8-ACB3-FA6D29400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226"/>
                <a:ext cx="38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9" name="Line 18">
                <a:extLst>
                  <a:ext uri="{FF2B5EF4-FFF2-40B4-BE49-F238E27FC236}">
                    <a16:creationId xmlns:a16="http://schemas.microsoft.com/office/drawing/2014/main" id="{4CA35D4B-7040-4FDB-AD38-DA00B677C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379"/>
                <a:ext cx="0" cy="76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0" name="Line 19">
                <a:extLst>
                  <a:ext uri="{FF2B5EF4-FFF2-40B4-BE49-F238E27FC236}">
                    <a16:creationId xmlns:a16="http://schemas.microsoft.com/office/drawing/2014/main" id="{829B99C9-2EF4-4C51-BA18-7A3E99D40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3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91" name="Line 20">
                <a:extLst>
                  <a:ext uri="{FF2B5EF4-FFF2-40B4-BE49-F238E27FC236}">
                    <a16:creationId xmlns:a16="http://schemas.microsoft.com/office/drawing/2014/main" id="{CA7C3618-05EB-4F24-BF38-85DA42810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145"/>
                <a:ext cx="38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aphicFrame>
          <p:nvGraphicFramePr>
            <p:cNvPr id="15375" name="Object 22">
              <a:extLst>
                <a:ext uri="{FF2B5EF4-FFF2-40B4-BE49-F238E27FC236}">
                  <a16:creationId xmlns:a16="http://schemas.microsoft.com/office/drawing/2014/main" id="{66569C7C-AD28-4FA6-960B-38F1B6BAD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0" y="1192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5" imgH="164885" progId="Equation.3">
                    <p:embed/>
                  </p:oleObj>
                </mc:Choice>
                <mc:Fallback>
                  <p:oleObj name="Equation" r:id="rId3" imgW="164885" imgH="16488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1192"/>
                          <a:ext cx="16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23">
              <a:extLst>
                <a:ext uri="{FF2B5EF4-FFF2-40B4-BE49-F238E27FC236}">
                  <a16:creationId xmlns:a16="http://schemas.microsoft.com/office/drawing/2014/main" id="{E414ECB7-F5A9-4824-B01B-B6BC09FE8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1176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68" imgH="203024" progId="Equation.3">
                    <p:embed/>
                  </p:oleObj>
                </mc:Choice>
                <mc:Fallback>
                  <p:oleObj name="Equation" r:id="rId5" imgW="152268" imgH="2030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1176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24">
              <a:extLst>
                <a:ext uri="{FF2B5EF4-FFF2-40B4-BE49-F238E27FC236}">
                  <a16:creationId xmlns:a16="http://schemas.microsoft.com/office/drawing/2014/main" id="{9B2A8A80-0CD3-4711-9C62-01BB2EE5A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9" y="1156"/>
            <a:ext cx="21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806" imgH="228501" progId="Equation.3">
                    <p:embed/>
                  </p:oleObj>
                </mc:Choice>
                <mc:Fallback>
                  <p:oleObj name="Equation" r:id="rId7" imgW="215806" imgH="22850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156"/>
                          <a:ext cx="21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7" name="Group 40">
            <a:extLst>
              <a:ext uri="{FF2B5EF4-FFF2-40B4-BE49-F238E27FC236}">
                <a16:creationId xmlns:a16="http://schemas.microsoft.com/office/drawing/2014/main" id="{141FD18C-19D7-453C-AC87-B4F65CAF5FFA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3022600"/>
            <a:ext cx="1298575" cy="304800"/>
            <a:chOff x="3151" y="2069"/>
            <a:chExt cx="818" cy="192"/>
          </a:xfrm>
        </p:grpSpPr>
        <p:graphicFrame>
          <p:nvGraphicFramePr>
            <p:cNvPr id="15372" name="Object 32">
              <a:extLst>
                <a:ext uri="{FF2B5EF4-FFF2-40B4-BE49-F238E27FC236}">
                  <a16:creationId xmlns:a16="http://schemas.microsoft.com/office/drawing/2014/main" id="{6E69E1BB-FB4C-45D1-8B56-3A709789F3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1" y="2069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2069"/>
                          <a:ext cx="18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Text Box 33">
              <a:extLst>
                <a:ext uri="{FF2B5EF4-FFF2-40B4-BE49-F238E27FC236}">
                  <a16:creationId xmlns:a16="http://schemas.microsoft.com/office/drawing/2014/main" id="{7219B5C8-6661-461C-AD13-A187675E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2069"/>
              <a:ext cx="6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/>
                <a:t>Truth table</a:t>
              </a:r>
            </a:p>
          </p:txBody>
        </p:sp>
      </p:grpSp>
      <p:graphicFrame>
        <p:nvGraphicFramePr>
          <p:cNvPr id="15368" name="Object 34">
            <a:extLst>
              <a:ext uri="{FF2B5EF4-FFF2-40B4-BE49-F238E27FC236}">
                <a16:creationId xmlns:a16="http://schemas.microsoft.com/office/drawing/2014/main" id="{D820CBA7-01D4-4F95-9CF3-B3B01F866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2060575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8000" imgH="228600" progId="Equation.3">
                  <p:embed/>
                </p:oleObj>
              </mc:Choice>
              <mc:Fallback>
                <p:oleObj name="Equation" r:id="rId11" imgW="5080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2060575"/>
                        <a:ext cx="1066800" cy="4810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35">
            <a:extLst>
              <a:ext uri="{FF2B5EF4-FFF2-40B4-BE49-F238E27FC236}">
                <a16:creationId xmlns:a16="http://schemas.microsoft.com/office/drawing/2014/main" id="{F72F8FE3-74AA-4588-8187-D85FE429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73463"/>
            <a:ext cx="73628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11-14 Timing for D Flip-Flop (Falling-Edge Trigger)</a:t>
            </a:r>
          </a:p>
        </p:txBody>
      </p:sp>
      <p:pic>
        <p:nvPicPr>
          <p:cNvPr id="15370" name="Picture 36" descr="roth+f11-14">
            <a:extLst>
              <a:ext uri="{FF2B5EF4-FFF2-40B4-BE49-F238E27FC236}">
                <a16:creationId xmlns:a16="http://schemas.microsoft.com/office/drawing/2014/main" id="{8FC4DEF4-0A69-4F50-8131-0E9F6A4CB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49725"/>
            <a:ext cx="6553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1024F92-167E-4109-BABE-86A7405980FC}"/>
              </a:ext>
            </a:extLst>
          </p:cNvPr>
          <p:cNvSpPr/>
          <p:nvPr/>
        </p:nvSpPr>
        <p:spPr>
          <a:xfrm>
            <a:off x="5948363" y="4195763"/>
            <a:ext cx="649287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AF1C105E-76AD-43A0-8ACC-580334EE7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A385925-1DEF-4A76-AA95-8E2A2397F76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FE27680-183E-4CF8-88ED-FE5BF3B5B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11.4	 Edge-Triggered D Flip-Flop</a:t>
            </a:r>
          </a:p>
        </p:txBody>
      </p:sp>
      <p:pic>
        <p:nvPicPr>
          <p:cNvPr id="16388" name="Picture 10">
            <a:extLst>
              <a:ext uri="{FF2B5EF4-FFF2-40B4-BE49-F238E27FC236}">
                <a16:creationId xmlns:a16="http://schemas.microsoft.com/office/drawing/2014/main" id="{414E2C17-4B83-4159-951D-0515170F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r="9831" b="7875"/>
          <a:stretch>
            <a:fillRect/>
          </a:stretch>
        </p:blipFill>
        <p:spPr bwMode="auto">
          <a:xfrm>
            <a:off x="250825" y="2133600"/>
            <a:ext cx="39655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1">
            <a:extLst>
              <a:ext uri="{FF2B5EF4-FFF2-40B4-BE49-F238E27FC236}">
                <a16:creationId xmlns:a16="http://schemas.microsoft.com/office/drawing/2014/main" id="{C726CCD9-BF98-4CF2-A5B9-AC363B78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484313"/>
            <a:ext cx="450056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7">
            <a:extLst>
              <a:ext uri="{FF2B5EF4-FFF2-40B4-BE49-F238E27FC236}">
                <a16:creationId xmlns:a16="http://schemas.microsoft.com/office/drawing/2014/main" id="{881548E2-4F13-4AC6-96CE-E4845583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60674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11-15 D Flip-Flop (Rising-Edge Trigger)</a:t>
            </a:r>
          </a:p>
        </p:txBody>
      </p:sp>
      <p:sp>
        <p:nvSpPr>
          <p:cNvPr id="16391" name="Text Box 12">
            <a:extLst>
              <a:ext uri="{FF2B5EF4-FFF2-40B4-BE49-F238E27FC236}">
                <a16:creationId xmlns:a16="http://schemas.microsoft.com/office/drawing/2014/main" id="{1BEB9CF1-9DC1-406C-A0C1-7DA50701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60800"/>
            <a:ext cx="86598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11-16 Setup and Hold Times for an Edge-Triggered D Flip-Flop</a:t>
            </a:r>
          </a:p>
        </p:txBody>
      </p:sp>
      <p:pic>
        <p:nvPicPr>
          <p:cNvPr id="16392" name="Picture 13" descr="roth+f11-16">
            <a:extLst>
              <a:ext uri="{FF2B5EF4-FFF2-40B4-BE49-F238E27FC236}">
                <a16:creationId xmlns:a16="http://schemas.microsoft.com/office/drawing/2014/main" id="{FAE2A38F-715A-4006-A202-0AC36378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8825"/>
            <a:ext cx="55626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3" name="Object 14">
            <a:extLst>
              <a:ext uri="{FF2B5EF4-FFF2-40B4-BE49-F238E27FC236}">
                <a16:creationId xmlns:a16="http://schemas.microsoft.com/office/drawing/2014/main" id="{7C50CFB9-B9E8-4D7F-85A3-45141D7EA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724400"/>
          <a:ext cx="249555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698500" progId="Equation.3">
                  <p:embed/>
                </p:oleObj>
              </mc:Choice>
              <mc:Fallback>
                <p:oleObj name="Equation" r:id="rId5" imgW="1346200" imgH="698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724400"/>
                        <a:ext cx="2495550" cy="12938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C772C002-2ADC-488C-85B6-1A4C0CA9D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5A164E-29AF-4E2F-9597-C28686E2621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AAFA97-F60D-4391-9856-B1CA26A0D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11.4	 Edge-Triggered D Flip-Flop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3F60420-34C5-4853-8892-602001ACE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6788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11-17 Determination of Minimum Clock Period</a:t>
            </a:r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27EF6FEA-F62C-46E8-9BCC-763D1E0C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2575"/>
            <a:ext cx="820261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689E1-1CE9-4AB3-B19E-429527820072}"/>
              </a:ext>
            </a:extLst>
          </p:cNvPr>
          <p:cNvSpPr txBox="1"/>
          <p:nvPr/>
        </p:nvSpPr>
        <p:spPr>
          <a:xfrm>
            <a:off x="611188" y="2276475"/>
            <a:ext cx="1295400" cy="40005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i="1" dirty="0" err="1">
                <a:latin typeface="+mj-lt"/>
              </a:rPr>
              <a:t>t</a:t>
            </a:r>
            <a:r>
              <a:rPr lang="en-US" altLang="ko-KR" sz="2000" b="1" i="1" baseline="-25000" dirty="0" err="1">
                <a:latin typeface="+mj-lt"/>
              </a:rPr>
              <a:t>pd</a:t>
            </a:r>
            <a:r>
              <a:rPr lang="en-US" altLang="ko-KR" sz="2000" b="1" dirty="0">
                <a:latin typeface="+mj-lt"/>
              </a:rPr>
              <a:t> = 2 ns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2792E-E94A-463B-B8C1-A85CAE6BAB70}"/>
              </a:ext>
            </a:extLst>
          </p:cNvPr>
          <p:cNvSpPr txBox="1"/>
          <p:nvPr/>
        </p:nvSpPr>
        <p:spPr>
          <a:xfrm>
            <a:off x="3995738" y="2459038"/>
            <a:ext cx="1319212" cy="70643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i="1" dirty="0" err="1">
                <a:latin typeface="+mj-lt"/>
              </a:rPr>
              <a:t>t</a:t>
            </a:r>
            <a:r>
              <a:rPr lang="en-US" altLang="ko-KR" sz="2000" b="1" i="1" baseline="-25000" dirty="0" err="1">
                <a:latin typeface="+mj-lt"/>
              </a:rPr>
              <a:t>pd</a:t>
            </a:r>
            <a:r>
              <a:rPr lang="en-US" altLang="ko-KR" sz="2000" b="1" dirty="0">
                <a:latin typeface="+mj-lt"/>
              </a:rPr>
              <a:t> = 5 ns</a:t>
            </a:r>
          </a:p>
          <a:p>
            <a:pPr>
              <a:defRPr/>
            </a:pPr>
            <a:r>
              <a:rPr lang="en-US" altLang="ko-KR" sz="2000" b="1" i="1" dirty="0" err="1">
                <a:latin typeface="+mj-lt"/>
              </a:rPr>
              <a:t>t</a:t>
            </a:r>
            <a:r>
              <a:rPr lang="en-US" altLang="ko-KR" sz="2000" b="1" i="1" baseline="-25000" dirty="0" err="1">
                <a:latin typeface="+mj-lt"/>
              </a:rPr>
              <a:t>su</a:t>
            </a:r>
            <a:r>
              <a:rPr lang="en-US" altLang="ko-KR" sz="2000" b="1" dirty="0">
                <a:latin typeface="+mj-lt"/>
              </a:rPr>
              <a:t> = 3 ns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1051FCF8-322F-445C-AC9E-4EA81DA53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CB8860D-A088-4B38-9D6D-47C8E1FC363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18435" name="Picture 21">
            <a:extLst>
              <a:ext uri="{FF2B5EF4-FFF2-40B4-BE49-F238E27FC236}">
                <a16:creationId xmlns:a16="http://schemas.microsoft.com/office/drawing/2014/main" id="{6FEDC689-6BC2-4B68-9A93-C4B383F4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r="11200"/>
          <a:stretch>
            <a:fillRect/>
          </a:stretch>
        </p:blipFill>
        <p:spPr bwMode="auto">
          <a:xfrm>
            <a:off x="4932363" y="3716338"/>
            <a:ext cx="367823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3">
            <a:extLst>
              <a:ext uri="{FF2B5EF4-FFF2-40B4-BE49-F238E27FC236}">
                <a16:creationId xmlns:a16="http://schemas.microsoft.com/office/drawing/2014/main" id="{3D79F2CA-ADA6-4A46-ADB7-52373FAE8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762125"/>
            <a:ext cx="5040313" cy="1379538"/>
          </a:xfrm>
          <a:prstGeom prst="rect">
            <a:avLst/>
          </a:prstGeom>
          <a:solidFill>
            <a:srgbClr val="EDF0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000" b="1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E234BD52-12CC-422C-994C-7FAB0C3BC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11.5	 S-R Flip-Flop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C9E878C3-53C8-477E-828F-77BA35FE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6195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11-18 S-R Flip-Flop</a:t>
            </a:r>
          </a:p>
        </p:txBody>
      </p:sp>
      <p:pic>
        <p:nvPicPr>
          <p:cNvPr id="18439" name="Picture 7" descr="roth+f11-18">
            <a:extLst>
              <a:ext uri="{FF2B5EF4-FFF2-40B4-BE49-F238E27FC236}">
                <a16:creationId xmlns:a16="http://schemas.microsoft.com/office/drawing/2014/main" id="{159B2668-2A4D-4584-B75C-5905CAF8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1447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0" name="Group 18">
            <a:extLst>
              <a:ext uri="{FF2B5EF4-FFF2-40B4-BE49-F238E27FC236}">
                <a16:creationId xmlns:a16="http://schemas.microsoft.com/office/drawing/2014/main" id="{2EF811A7-8B10-4A78-907C-ABF436C6D425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773238"/>
            <a:ext cx="4759325" cy="1295400"/>
            <a:chOff x="2294" y="1248"/>
            <a:chExt cx="2998" cy="816"/>
          </a:xfrm>
        </p:grpSpPr>
        <p:sp>
          <p:nvSpPr>
            <p:cNvPr id="18443" name="Text Box 8">
              <a:extLst>
                <a:ext uri="{FF2B5EF4-FFF2-40B4-BE49-F238E27FC236}">
                  <a16:creationId xmlns:a16="http://schemas.microsoft.com/office/drawing/2014/main" id="{B101E865-61AE-4EC1-915F-0DD70570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248"/>
              <a:ext cx="1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Operation summary :</a:t>
              </a:r>
            </a:p>
          </p:txBody>
        </p:sp>
        <p:sp>
          <p:nvSpPr>
            <p:cNvPr id="18444" name="Text Box 9">
              <a:extLst>
                <a:ext uri="{FF2B5EF4-FFF2-40B4-BE49-F238E27FC236}">
                  <a16:creationId xmlns:a16="http://schemas.microsoft.com/office/drawing/2014/main" id="{93D19127-C072-43AA-9ED6-E0D094C5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1440"/>
              <a:ext cx="5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S=R=0 </a:t>
              </a:r>
            </a:p>
          </p:txBody>
        </p:sp>
        <p:sp>
          <p:nvSpPr>
            <p:cNvPr id="18445" name="Text Box 10">
              <a:extLst>
                <a:ext uri="{FF2B5EF4-FFF2-40B4-BE49-F238E27FC236}">
                  <a16:creationId xmlns:a16="http://schemas.microsoft.com/office/drawing/2014/main" id="{8DAFDD8B-A550-4015-A6FE-75A9677A6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584"/>
              <a:ext cx="6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S=1, R=0 </a:t>
              </a:r>
            </a:p>
          </p:txBody>
        </p:sp>
        <p:sp>
          <p:nvSpPr>
            <p:cNvPr id="18446" name="Text Box 12">
              <a:extLst>
                <a:ext uri="{FF2B5EF4-FFF2-40B4-BE49-F238E27FC236}">
                  <a16:creationId xmlns:a16="http://schemas.microsoft.com/office/drawing/2014/main" id="{BA22F73A-6154-4877-8F82-42252339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712"/>
              <a:ext cx="6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S=0, R=1 </a:t>
              </a:r>
            </a:p>
          </p:txBody>
        </p:sp>
        <p:sp>
          <p:nvSpPr>
            <p:cNvPr id="18447" name="Text Box 13">
              <a:extLst>
                <a:ext uri="{FF2B5EF4-FFF2-40B4-BE49-F238E27FC236}">
                  <a16:creationId xmlns:a16="http://schemas.microsoft.com/office/drawing/2014/main" id="{2B63AE76-9694-4CCD-9FD6-8C3B6E5D7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856"/>
              <a:ext cx="5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S=R=1 </a:t>
              </a:r>
            </a:p>
          </p:txBody>
        </p:sp>
        <p:sp>
          <p:nvSpPr>
            <p:cNvPr id="18448" name="Text Box 14">
              <a:extLst>
                <a:ext uri="{FF2B5EF4-FFF2-40B4-BE49-F238E27FC236}">
                  <a16:creationId xmlns:a16="http://schemas.microsoft.com/office/drawing/2014/main" id="{D680B0AB-C93C-42CB-8D97-93E7FF774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1440"/>
              <a:ext cx="9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No state change</a:t>
              </a:r>
            </a:p>
          </p:txBody>
        </p:sp>
        <p:sp>
          <p:nvSpPr>
            <p:cNvPr id="18449" name="Text Box 15">
              <a:extLst>
                <a:ext uri="{FF2B5EF4-FFF2-40B4-BE49-F238E27FC236}">
                  <a16:creationId xmlns:a16="http://schemas.microsoft.com/office/drawing/2014/main" id="{083D60EE-50A0-4D6F-814B-EA98D4008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592"/>
              <a:ext cx="18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Set Q to 1 (after active Ck edge)</a:t>
              </a:r>
            </a:p>
          </p:txBody>
        </p:sp>
        <p:sp>
          <p:nvSpPr>
            <p:cNvPr id="18450" name="Text Box 16">
              <a:extLst>
                <a:ext uri="{FF2B5EF4-FFF2-40B4-BE49-F238E27FC236}">
                  <a16:creationId xmlns:a16="http://schemas.microsoft.com/office/drawing/2014/main" id="{53C08B47-4BEE-44A0-8436-27900DE3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728"/>
              <a:ext cx="19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Reset Q to 0 (after active Ck edge)</a:t>
              </a:r>
            </a:p>
          </p:txBody>
        </p:sp>
        <p:sp>
          <p:nvSpPr>
            <p:cNvPr id="18451" name="Text Box 17">
              <a:extLst>
                <a:ext uri="{FF2B5EF4-FFF2-40B4-BE49-F238E27FC236}">
                  <a16:creationId xmlns:a16="http://schemas.microsoft.com/office/drawing/2014/main" id="{863136B7-261D-4F0E-9E51-69DF957F7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1872"/>
              <a:ext cx="7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400" b="1"/>
                <a:t>Not allowed</a:t>
              </a:r>
            </a:p>
          </p:txBody>
        </p:sp>
      </p:grpSp>
      <p:sp>
        <p:nvSpPr>
          <p:cNvPr id="18441" name="Text Box 19">
            <a:extLst>
              <a:ext uri="{FF2B5EF4-FFF2-40B4-BE49-F238E27FC236}">
                <a16:creationId xmlns:a16="http://schemas.microsoft.com/office/drawing/2014/main" id="{61F5839C-E09C-42F2-9A59-EEFB6130F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68595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11-19 S-R Flip-Flop Implementation and Timing</a:t>
            </a:r>
          </a:p>
        </p:txBody>
      </p:sp>
      <p:pic>
        <p:nvPicPr>
          <p:cNvPr id="18442" name="Picture 20">
            <a:extLst>
              <a:ext uri="{FF2B5EF4-FFF2-40B4-BE49-F238E27FC236}">
                <a16:creationId xmlns:a16="http://schemas.microsoft.com/office/drawing/2014/main" id="{8B893F3E-82D9-493A-BB92-4B615B73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365625"/>
            <a:ext cx="4495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5F85B3B8-9BFE-4935-AF62-907BFBEDA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AD26E2-A5A8-4F5F-894B-E9DBB77F7C3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6073F28-6794-4B42-8804-0864D6E0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11.6	 J-K Flip-Flop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CC5134D-5E6B-4E18-9BB8-D4A9304F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7723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11-20 J-K Flip-Flop (Q Changes on the Rising Edge)</a:t>
            </a:r>
          </a:p>
        </p:txBody>
      </p:sp>
      <p:pic>
        <p:nvPicPr>
          <p:cNvPr id="19461" name="Picture 11" descr="roth+f11-20a">
            <a:extLst>
              <a:ext uri="{FF2B5EF4-FFF2-40B4-BE49-F238E27FC236}">
                <a16:creationId xmlns:a16="http://schemas.microsoft.com/office/drawing/2014/main" id="{B1817E07-E882-4C7E-A5B7-6F04E296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57400"/>
            <a:ext cx="12684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86" name="Group 86">
            <a:extLst>
              <a:ext uri="{FF2B5EF4-FFF2-40B4-BE49-F238E27FC236}">
                <a16:creationId xmlns:a16="http://schemas.microsoft.com/office/drawing/2014/main" id="{6D419B79-27F5-4EC5-BDBF-91F6E4A0764C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1717675"/>
          <a:ext cx="1397000" cy="2066925"/>
        </p:xfrm>
        <a:graphic>
          <a:graphicData uri="http://schemas.openxmlformats.org/drawingml/2006/table">
            <a:tbl>
              <a:tblPr/>
              <a:tblGrid>
                <a:gridCol w="98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3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617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0     0     0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0     0     1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0     1     0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0     1     1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1     0     0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1     0     1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1     1     0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1     1     1</a:t>
                      </a:r>
                    </a:p>
                  </a:txBody>
                  <a:tcPr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69" name="Object 42">
            <a:extLst>
              <a:ext uri="{FF2B5EF4-FFF2-40B4-BE49-F238E27FC236}">
                <a16:creationId xmlns:a16="http://schemas.microsoft.com/office/drawing/2014/main" id="{738687AD-E0FB-4FBE-981B-DFA8C09DD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1719263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719263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43">
            <a:extLst>
              <a:ext uri="{FF2B5EF4-FFF2-40B4-BE49-F238E27FC236}">
                <a16:creationId xmlns:a16="http://schemas.microsoft.com/office/drawing/2014/main" id="{E2CF73C0-E0E8-4CE0-86CD-0E869D711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1731963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1731963"/>
                        <a:ext cx="1651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44">
            <a:extLst>
              <a:ext uri="{FF2B5EF4-FFF2-40B4-BE49-F238E27FC236}">
                <a16:creationId xmlns:a16="http://schemas.microsoft.com/office/drawing/2014/main" id="{220FF5AF-8A9E-4D91-9891-1B749A5EC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70656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06563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48">
            <a:extLst>
              <a:ext uri="{FF2B5EF4-FFF2-40B4-BE49-F238E27FC236}">
                <a16:creationId xmlns:a16="http://schemas.microsoft.com/office/drawing/2014/main" id="{296A6968-5E15-4D61-B135-8D29425D4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170021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806" imgH="228501" progId="Equation.3">
                  <p:embed/>
                </p:oleObj>
              </mc:Choice>
              <mc:Fallback>
                <p:oleObj name="Equation" r:id="rId9" imgW="215806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70021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87">
            <a:extLst>
              <a:ext uri="{FF2B5EF4-FFF2-40B4-BE49-F238E27FC236}">
                <a16:creationId xmlns:a16="http://schemas.microsoft.com/office/drawing/2014/main" id="{AF48B820-A966-49D4-9843-3075EBA24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8608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88">
            <a:extLst>
              <a:ext uri="{FF2B5EF4-FFF2-40B4-BE49-F238E27FC236}">
                <a16:creationId xmlns:a16="http://schemas.microsoft.com/office/drawing/2014/main" id="{FEAED336-B9FD-4D17-BF19-0056E772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3860800"/>
            <a:ext cx="339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/>
              <a:t>Truth table and characteristic equation</a:t>
            </a:r>
          </a:p>
        </p:txBody>
      </p:sp>
      <p:graphicFrame>
        <p:nvGraphicFramePr>
          <p:cNvPr id="19475" name="Object 89">
            <a:extLst>
              <a:ext uri="{FF2B5EF4-FFF2-40B4-BE49-F238E27FC236}">
                <a16:creationId xmlns:a16="http://schemas.microsoft.com/office/drawing/2014/main" id="{DAD56D72-9C2D-4A41-BB53-7D8F24D99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5913" y="3933825"/>
          <a:ext cx="186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90600" imgH="228600" progId="Equation.3">
                  <p:embed/>
                </p:oleObj>
              </mc:Choice>
              <mc:Fallback>
                <p:oleObj name="Equation" r:id="rId13" imgW="990600" imgH="2286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3933825"/>
                        <a:ext cx="1866900" cy="4302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6" name="Picture 90" descr="roth+f11-20c">
            <a:extLst>
              <a:ext uri="{FF2B5EF4-FFF2-40B4-BE49-F238E27FC236}">
                <a16:creationId xmlns:a16="http://schemas.microsoft.com/office/drawing/2014/main" id="{A005550D-3FA3-42F4-8F49-DCA8B43F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365625"/>
            <a:ext cx="39655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F3EFC1-9166-4882-8DC9-A3D40E6DF162}"/>
              </a:ext>
            </a:extLst>
          </p:cNvPr>
          <p:cNvSpPr/>
          <p:nvPr/>
        </p:nvSpPr>
        <p:spPr>
          <a:xfrm>
            <a:off x="3505200" y="1997075"/>
            <a:ext cx="565150" cy="4318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15368D-D01E-4564-B751-109875EB1837}"/>
              </a:ext>
            </a:extLst>
          </p:cNvPr>
          <p:cNvSpPr/>
          <p:nvPr/>
        </p:nvSpPr>
        <p:spPr>
          <a:xfrm>
            <a:off x="4183063" y="1989138"/>
            <a:ext cx="612775" cy="4318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79" name="TextBox 16">
            <a:extLst>
              <a:ext uri="{FF2B5EF4-FFF2-40B4-BE49-F238E27FC236}">
                <a16:creationId xmlns:a16="http://schemas.microsoft.com/office/drawing/2014/main" id="{CF0592C8-41AC-4BA9-B182-B9F80E959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03425"/>
            <a:ext cx="2160587" cy="3381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J=K=0, No Change</a:t>
            </a:r>
            <a:endParaRPr lang="ko-KR" altLang="en-US"/>
          </a:p>
        </p:txBody>
      </p:sp>
      <p:sp>
        <p:nvSpPr>
          <p:cNvPr id="19480" name="TextBox 17">
            <a:extLst>
              <a:ext uri="{FF2B5EF4-FFF2-40B4-BE49-F238E27FC236}">
                <a16:creationId xmlns:a16="http://schemas.microsoft.com/office/drawing/2014/main" id="{FF7ED2A4-3B96-491A-8D7C-3CF04CFCA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84438"/>
            <a:ext cx="2160587" cy="3460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K=1 Kill, Reset</a:t>
            </a:r>
            <a:endParaRPr lang="ko-KR" altLang="en-US"/>
          </a:p>
        </p:txBody>
      </p:sp>
      <p:sp>
        <p:nvSpPr>
          <p:cNvPr id="19481" name="TextBox 18">
            <a:extLst>
              <a:ext uri="{FF2B5EF4-FFF2-40B4-BE49-F238E27FC236}">
                <a16:creationId xmlns:a16="http://schemas.microsoft.com/office/drawing/2014/main" id="{2BCE238B-6C28-4247-A2AC-9A906AD9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51163"/>
            <a:ext cx="2159000" cy="33813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J=1 Jump, Set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A9A3C6-3E4A-42FF-A662-5FB6858FE84D}"/>
              </a:ext>
            </a:extLst>
          </p:cNvPr>
          <p:cNvSpPr/>
          <p:nvPr/>
        </p:nvSpPr>
        <p:spPr>
          <a:xfrm>
            <a:off x="3513138" y="2436813"/>
            <a:ext cx="565150" cy="42386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0D66AD-7A8D-477A-8029-38E04CE59A7D}"/>
              </a:ext>
            </a:extLst>
          </p:cNvPr>
          <p:cNvSpPr/>
          <p:nvPr/>
        </p:nvSpPr>
        <p:spPr>
          <a:xfrm>
            <a:off x="4191000" y="2428875"/>
            <a:ext cx="614363" cy="431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5A5A813-0BF5-42E6-8DDA-26842AB870E1}"/>
              </a:ext>
            </a:extLst>
          </p:cNvPr>
          <p:cNvSpPr/>
          <p:nvPr/>
        </p:nvSpPr>
        <p:spPr>
          <a:xfrm>
            <a:off x="3492500" y="2878138"/>
            <a:ext cx="612775" cy="4064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1852537-8E8E-4B4E-A6A1-29402676CEFD}"/>
              </a:ext>
            </a:extLst>
          </p:cNvPr>
          <p:cNvSpPr/>
          <p:nvPr/>
        </p:nvSpPr>
        <p:spPr>
          <a:xfrm>
            <a:off x="4186238" y="2878138"/>
            <a:ext cx="614362" cy="40798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458042-D0CC-4FE6-99CE-29F333499218}"/>
              </a:ext>
            </a:extLst>
          </p:cNvPr>
          <p:cNvSpPr/>
          <p:nvPr/>
        </p:nvSpPr>
        <p:spPr>
          <a:xfrm>
            <a:off x="3492500" y="3322638"/>
            <a:ext cx="612775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26D080-40E0-4BDC-B9D3-B63870867471}"/>
              </a:ext>
            </a:extLst>
          </p:cNvPr>
          <p:cNvSpPr/>
          <p:nvPr/>
        </p:nvSpPr>
        <p:spPr>
          <a:xfrm>
            <a:off x="4186238" y="3319463"/>
            <a:ext cx="614362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88" name="TextBox 26">
            <a:extLst>
              <a:ext uri="{FF2B5EF4-FFF2-40B4-BE49-F238E27FC236}">
                <a16:creationId xmlns:a16="http://schemas.microsoft.com/office/drawing/2014/main" id="{EE2869FE-1791-455D-851A-756E32039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421063"/>
            <a:ext cx="2159000" cy="3381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J=K=1, Toggle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40BC7A6D-30A5-4C78-AE22-76086297B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99648F8-0A67-4BAE-9DFD-75C9470C3D2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DD37204-F776-4E27-890F-64BA3A620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11.6	 J-K Flip-Flop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F7DDDF90-33E0-4DA2-8687-37079524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6598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11-21 Master-Slave J-K Flip-Flop (Q Changes on Rising Edge)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0C218D87-CE91-498B-9B19-53CB0BF5D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3325"/>
            <a:ext cx="8742363" cy="70802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With J = K = 1, a cross-coupled connection between inputs and outputs</a:t>
            </a:r>
          </a:p>
          <a:p>
            <a:pPr eaLnBrk="1" latinLnBrk="1" hangingPunct="1"/>
            <a:r>
              <a:rPr lang="en-US" altLang="ko-KR" sz="2000" b="1"/>
              <a:t>-&gt; Toggle operation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640DAA41-DFCE-42C2-AF8E-6C44B9C9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55345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A9D7F13A-43BB-41AA-B37B-FF6BD8B31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BACE836-62AC-4A62-974F-9F81AE68701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59741CA-4D52-4506-9254-74073E21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11.7  T Flip-Flop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CB8EA4BF-D78C-421A-8259-D162E17E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835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11-22 T Flip-Flop</a:t>
            </a:r>
          </a:p>
        </p:txBody>
      </p:sp>
      <p:pic>
        <p:nvPicPr>
          <p:cNvPr id="21509" name="Picture 7" descr="roth+f11-22a">
            <a:extLst>
              <a:ext uri="{FF2B5EF4-FFF2-40B4-BE49-F238E27FC236}">
                <a16:creationId xmlns:a16="http://schemas.microsoft.com/office/drawing/2014/main" id="{E5A8BA67-D81C-455A-9A8B-9DF91A96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1031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10" name="Object 26">
            <a:extLst>
              <a:ext uri="{FF2B5EF4-FFF2-40B4-BE49-F238E27FC236}">
                <a16:creationId xmlns:a16="http://schemas.microsoft.com/office/drawing/2014/main" id="{137BF6B2-D89F-4063-9C47-8E43D90F9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14166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19" imgH="215619" progId="Equation.3">
                  <p:embed/>
                </p:oleObj>
              </mc:Choice>
              <mc:Fallback>
                <p:oleObj name="Equation" r:id="rId3" imgW="215619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14166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8">
            <a:extLst>
              <a:ext uri="{FF2B5EF4-FFF2-40B4-BE49-F238E27FC236}">
                <a16:creationId xmlns:a16="http://schemas.microsoft.com/office/drawing/2014/main" id="{AEDBE31D-D38B-4418-9DF0-23C12B5AC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1341438"/>
          <a:ext cx="28336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900" imgH="228600" progId="Equation.3">
                  <p:embed/>
                </p:oleObj>
              </mc:Choice>
              <mc:Fallback>
                <p:oleObj name="Equation" r:id="rId5" imgW="14859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341438"/>
                        <a:ext cx="2833688" cy="43656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29">
            <a:extLst>
              <a:ext uri="{FF2B5EF4-FFF2-40B4-BE49-F238E27FC236}">
                <a16:creationId xmlns:a16="http://schemas.microsoft.com/office/drawing/2014/main" id="{4477A6DD-260E-4382-9867-E9FD7084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44900"/>
            <a:ext cx="86598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11-23 Timing Diagram for T Flip-Flop (Falling-Edge Trigger)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7BA031BB-6243-4E77-9868-FBD708543E05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1770063"/>
          <a:ext cx="1651000" cy="1371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0      1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1      0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1      1</a:t>
                      </a:r>
                    </a:p>
                  </a:txBody>
                  <a:tcPr marL="99060" marR="9906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20" name="Object 2">
            <a:extLst>
              <a:ext uri="{FF2B5EF4-FFF2-40B4-BE49-F238E27FC236}">
                <a16:creationId xmlns:a16="http://schemas.microsoft.com/office/drawing/2014/main" id="{C151121E-7A86-4C65-BC54-A9A325973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5950" y="1725613"/>
          <a:ext cx="150813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725613"/>
                        <a:ext cx="150813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3">
            <a:extLst>
              <a:ext uri="{FF2B5EF4-FFF2-40B4-BE49-F238E27FC236}">
                <a16:creationId xmlns:a16="http://schemas.microsoft.com/office/drawing/2014/main" id="{B8596FFC-F987-42D3-8A6D-1EB6C5ADB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6963" y="170021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68" imgH="203024" progId="Equation.3">
                  <p:embed/>
                </p:oleObj>
              </mc:Choice>
              <mc:Fallback>
                <p:oleObj name="Equation" r:id="rId9" imgW="152268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700213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4">
            <a:extLst>
              <a:ext uri="{FF2B5EF4-FFF2-40B4-BE49-F238E27FC236}">
                <a16:creationId xmlns:a16="http://schemas.microsoft.com/office/drawing/2014/main" id="{B60C7DDD-BC30-43BD-87FE-07828834E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7363" y="1693863"/>
          <a:ext cx="2333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806" imgH="228501" progId="Equation.3">
                  <p:embed/>
                </p:oleObj>
              </mc:Choice>
              <mc:Fallback>
                <p:oleObj name="Equation" r:id="rId11" imgW="21580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1693863"/>
                        <a:ext cx="2333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3" name="Picture 34">
            <a:extLst>
              <a:ext uri="{FF2B5EF4-FFF2-40B4-BE49-F238E27FC236}">
                <a16:creationId xmlns:a16="http://schemas.microsoft.com/office/drawing/2014/main" id="{021F1B4F-BF0F-4880-84A1-A1136CAA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17988"/>
            <a:ext cx="67849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1026B0-4E89-4719-A053-2FA656471159}"/>
              </a:ext>
            </a:extLst>
          </p:cNvPr>
          <p:cNvSpPr/>
          <p:nvPr/>
        </p:nvSpPr>
        <p:spPr>
          <a:xfrm>
            <a:off x="3563938" y="2060575"/>
            <a:ext cx="944562" cy="4746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25" name="TextBox 20">
            <a:extLst>
              <a:ext uri="{FF2B5EF4-FFF2-40B4-BE49-F238E27FC236}">
                <a16:creationId xmlns:a16="http://schemas.microsoft.com/office/drawing/2014/main" id="{E7D50749-9211-47A4-905F-AE6B1E22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154238"/>
            <a:ext cx="2160587" cy="3381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T=0, No Change</a:t>
            </a: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37F8B7-5D81-4ED4-A0D0-A5C45C14FF49}"/>
              </a:ext>
            </a:extLst>
          </p:cNvPr>
          <p:cNvSpPr/>
          <p:nvPr/>
        </p:nvSpPr>
        <p:spPr>
          <a:xfrm>
            <a:off x="3563938" y="2555875"/>
            <a:ext cx="949325" cy="492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27" name="TextBox 22">
            <a:extLst>
              <a:ext uri="{FF2B5EF4-FFF2-40B4-BE49-F238E27FC236}">
                <a16:creationId xmlns:a16="http://schemas.microsoft.com/office/drawing/2014/main" id="{E6BCCA90-7CD4-4C2E-A423-8343E97F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708275"/>
            <a:ext cx="2159000" cy="339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T=1, Toggle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6B69153E-FC3E-4774-A8A8-2BDBBB320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29867FA-8F90-4347-9528-B30E4CD1F4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2DB4981-DDAD-45F2-88B3-8F638579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11.7  T Flip-Flop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6E43413E-057A-44A6-8D07-C7880606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11-24 Implementation of T Flip-Flop</a:t>
            </a:r>
            <a:r>
              <a:rPr kumimoji="0" lang="en-US" altLang="ko-KR" sz="18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6991DACA-571A-4D8B-A211-8E9E13BF7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>
            <a:extLst>
              <a:ext uri="{FF2B5EF4-FFF2-40B4-BE49-F238E27FC236}">
                <a16:creationId xmlns:a16="http://schemas.microsoft.com/office/drawing/2014/main" id="{A3322CEA-AAD9-4121-B1E5-365A1CB39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25" y="5816600"/>
          <a:ext cx="3703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228600" progId="Equation.3">
                  <p:embed/>
                </p:oleObj>
              </mc:Choice>
              <mc:Fallback>
                <p:oleObj name="Equation" r:id="rId4" imgW="172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816600"/>
                        <a:ext cx="3703638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8">
            <a:extLst>
              <a:ext uri="{FF2B5EF4-FFF2-40B4-BE49-F238E27FC236}">
                <a16:creationId xmlns:a16="http://schemas.microsoft.com/office/drawing/2014/main" id="{CBD8CD4D-A4D2-4C13-8B35-248EB51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28800"/>
            <a:ext cx="65659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77EF69F0-5671-4A88-B9F0-3AC0F368A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DA4429-776A-43A3-9BCC-0DD4A7046A3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8ECDA34-0190-4FFB-B7A4-8A45F4975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11.8	 Flip-Flops with Additional Inputs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C3F15D24-D77A-4D1E-8367-3AEF926C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11-25 D Flip-Flop with Clear and Preset</a:t>
            </a:r>
          </a:p>
        </p:txBody>
      </p:sp>
      <p:pic>
        <p:nvPicPr>
          <p:cNvPr id="23557" name="Picture 5" descr="roth+f11-25a">
            <a:extLst>
              <a:ext uri="{FF2B5EF4-FFF2-40B4-BE49-F238E27FC236}">
                <a16:creationId xmlns:a16="http://schemas.microsoft.com/office/drawing/2014/main" id="{A9207645-70C4-4CAF-8DEA-DC6A62C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9138"/>
            <a:ext cx="25908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5">
            <a:extLst>
              <a:ext uri="{FF2B5EF4-FFF2-40B4-BE49-F238E27FC236}">
                <a16:creationId xmlns:a16="http://schemas.microsoft.com/office/drawing/2014/main" id="{EAA5EC31-AEEE-492D-8146-2EB23B2A5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60800"/>
            <a:ext cx="85344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11-26 Timing Diagram for D Flip-Flop with Asynchronous Clear and Preset</a:t>
            </a:r>
          </a:p>
        </p:txBody>
      </p:sp>
      <p:graphicFrame>
        <p:nvGraphicFramePr>
          <p:cNvPr id="23559" name="Object 36">
            <a:extLst>
              <a:ext uri="{FF2B5EF4-FFF2-40B4-BE49-F238E27FC236}">
                <a16:creationId xmlns:a16="http://schemas.microsoft.com/office/drawing/2014/main" id="{CCCEF523-911F-4640-870E-00CB66322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5263" y="34623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19" imgH="215619" progId="Equation.3">
                  <p:embed/>
                </p:oleObj>
              </mc:Choice>
              <mc:Fallback>
                <p:oleObj name="Equation" r:id="rId3" imgW="215619" imgH="21561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4623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0" name="Picture 37" descr="roth+f11-26">
            <a:extLst>
              <a:ext uri="{FF2B5EF4-FFF2-40B4-BE49-F238E27FC236}">
                <a16:creationId xmlns:a16="http://schemas.microsoft.com/office/drawing/2014/main" id="{CAC8035A-BD09-4208-84B0-F1705509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75188"/>
            <a:ext cx="44196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Group 31">
            <a:extLst>
              <a:ext uri="{FF2B5EF4-FFF2-40B4-BE49-F238E27FC236}">
                <a16:creationId xmlns:a16="http://schemas.microsoft.com/office/drawing/2014/main" id="{A049275D-8300-4B4B-97D3-AA5E57245C13}"/>
              </a:ext>
            </a:extLst>
          </p:cNvPr>
          <p:cNvGraphicFramePr>
            <a:graphicFrameLocks noGrp="1"/>
          </p:cNvGraphicFramePr>
          <p:nvPr/>
        </p:nvGraphicFramePr>
        <p:xfrm>
          <a:off x="3797300" y="1790700"/>
          <a:ext cx="3219450" cy="14938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9060" marR="99060"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9060" marR="9906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189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       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 0       0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       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 0       1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        </a:t>
                      </a:r>
                      <a:r>
                        <a:rPr kumimoji="1" lang="en-US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 1       0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  0         1       1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         1         1       1</a:t>
                      </a: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0,1,    x        1       1</a:t>
                      </a:r>
                    </a:p>
                  </a:txBody>
                  <a:tcPr marL="99060" marR="99060"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0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(not allowed)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Q(no charge)</a:t>
                      </a:r>
                    </a:p>
                  </a:txBody>
                  <a:tcPr marL="99060" marR="99060"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568" name="Object 2">
            <a:extLst>
              <a:ext uri="{FF2B5EF4-FFF2-40B4-BE49-F238E27FC236}">
                <a16:creationId xmlns:a16="http://schemas.microsoft.com/office/drawing/2014/main" id="{89331A6A-D376-4F5A-AB41-852CFDDF3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4925" y="1835150"/>
          <a:ext cx="2476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402" imgH="177646" progId="Equation.3">
                  <p:embed/>
                </p:oleObj>
              </mc:Choice>
              <mc:Fallback>
                <p:oleObj name="Equation" r:id="rId6" imgW="228402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835150"/>
                        <a:ext cx="2476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3">
            <a:extLst>
              <a:ext uri="{FF2B5EF4-FFF2-40B4-BE49-F238E27FC236}">
                <a16:creationId xmlns:a16="http://schemas.microsoft.com/office/drawing/2014/main" id="{DB8AEBAE-094D-414D-AAF1-647BB6D75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9438" y="1847850"/>
          <a:ext cx="177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5" imgH="164885" progId="Equation.3">
                  <p:embed/>
                </p:oleObj>
              </mc:Choice>
              <mc:Fallback>
                <p:oleObj name="Equation" r:id="rId8" imgW="164885" imgH="1648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1847850"/>
                        <a:ext cx="1778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4">
            <a:extLst>
              <a:ext uri="{FF2B5EF4-FFF2-40B4-BE49-F238E27FC236}">
                <a16:creationId xmlns:a16="http://schemas.microsoft.com/office/drawing/2014/main" id="{07A295CB-28F6-4B7C-8D82-7E6BE2C76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8538" y="1835150"/>
          <a:ext cx="39846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140" imgH="177723" progId="Equation.3">
                  <p:embed/>
                </p:oleObj>
              </mc:Choice>
              <mc:Fallback>
                <p:oleObj name="Equation" r:id="rId10" imgW="368140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835150"/>
                        <a:ext cx="39846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5">
            <a:extLst>
              <a:ext uri="{FF2B5EF4-FFF2-40B4-BE49-F238E27FC236}">
                <a16:creationId xmlns:a16="http://schemas.microsoft.com/office/drawing/2014/main" id="{D4F0A908-A611-4096-9AF7-B731D7DF9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1841500"/>
          <a:ext cx="38576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138" imgH="177569" progId="Equation.3">
                  <p:embed/>
                </p:oleObj>
              </mc:Choice>
              <mc:Fallback>
                <p:oleObj name="Equation" r:id="rId12" imgW="355138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1841500"/>
                        <a:ext cx="38576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6">
            <a:extLst>
              <a:ext uri="{FF2B5EF4-FFF2-40B4-BE49-F238E27FC236}">
                <a16:creationId xmlns:a16="http://schemas.microsoft.com/office/drawing/2014/main" id="{1FC927AD-A9E7-4129-BA18-CCA1DAA20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5538" y="1809750"/>
          <a:ext cx="2333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806" imgH="228501" progId="Equation.3">
                  <p:embed/>
                </p:oleObj>
              </mc:Choice>
              <mc:Fallback>
                <p:oleObj name="Equation" r:id="rId14" imgW="21580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1809750"/>
                        <a:ext cx="2333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7">
            <a:extLst>
              <a:ext uri="{FF2B5EF4-FFF2-40B4-BE49-F238E27FC236}">
                <a16:creationId xmlns:a16="http://schemas.microsoft.com/office/drawing/2014/main" id="{7BC585C9-D62A-4C6D-9028-5120108A5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2654300"/>
          <a:ext cx="15081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39" imgH="203112" progId="Equation.3">
                  <p:embed/>
                </p:oleObj>
              </mc:Choice>
              <mc:Fallback>
                <p:oleObj name="Equation" r:id="rId16" imgW="13963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654300"/>
                        <a:ext cx="150813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8">
            <a:extLst>
              <a:ext uri="{FF2B5EF4-FFF2-40B4-BE49-F238E27FC236}">
                <a16:creationId xmlns:a16="http://schemas.microsoft.com/office/drawing/2014/main" id="{D0DB668D-8771-4A1B-ACE8-1CD9AC07C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2882900"/>
          <a:ext cx="15081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39" imgH="203112" progId="Equation.3">
                  <p:embed/>
                </p:oleObj>
              </mc:Choice>
              <mc:Fallback>
                <p:oleObj name="Equation" r:id="rId18" imgW="13963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882900"/>
                        <a:ext cx="150813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D4520CBA-8F0E-46A7-87D1-0F6A7BF39C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75400E-8A19-4C30-8291-5329EAF3742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B5B8111-0B7C-41DB-84D2-73ED2851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C52BD61E-C697-4801-A296-21B44EA2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196975"/>
            <a:ext cx="8497887" cy="4700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sz="2000" b="1"/>
              <a:t>Explain in words the operation of S-R and gated D latches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2. Explain in words the operation of D, D-CE, S-R, J-K and </a:t>
            </a:r>
          </a:p>
          <a:p>
            <a:pPr eaLnBrk="1" latinLnBrk="1" hangingPunct="1"/>
            <a:r>
              <a:rPr lang="en-US" altLang="ko-KR" sz="2000" b="1"/>
              <a:t>   T flip-flops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3. Make a table and derive the characteristic (next-state) equation </a:t>
            </a:r>
          </a:p>
          <a:p>
            <a:pPr eaLnBrk="1" latinLnBrk="1" hangingPunct="1"/>
            <a:r>
              <a:rPr lang="en-US" altLang="ko-KR" sz="2000" b="1"/>
              <a:t>   for such latches and flip-flops. State any necessary restrictions on</a:t>
            </a:r>
          </a:p>
          <a:p>
            <a:pPr eaLnBrk="1" latinLnBrk="1" hangingPunct="1"/>
            <a:r>
              <a:rPr lang="en-US" altLang="ko-KR" sz="2000" b="1"/>
              <a:t>   the input signals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4. Draw a timing diagram relating the input and output of such latches</a:t>
            </a:r>
          </a:p>
          <a:p>
            <a:pPr eaLnBrk="1" latinLnBrk="1" hangingPunct="1"/>
            <a:r>
              <a:rPr lang="en-US" altLang="ko-KR" sz="2000" b="1"/>
              <a:t>   flip-flops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5. Show how latches and flip-flops can be constructed using gates.</a:t>
            </a:r>
          </a:p>
          <a:p>
            <a:pPr eaLnBrk="1" latinLnBrk="1" hangingPunct="1"/>
            <a:r>
              <a:rPr lang="en-US" altLang="ko-KR" sz="2000" b="1"/>
              <a:t>   Analyze the operation of a flip-flop that is constructed of gates and</a:t>
            </a:r>
          </a:p>
          <a:p>
            <a:pPr eaLnBrk="1" latinLnBrk="1" hangingPunct="1"/>
            <a:r>
              <a:rPr lang="en-US" altLang="ko-KR" sz="2000" b="1"/>
              <a:t>   latches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6CC47B9D-A725-4EEF-BAEB-9574A0341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66647C-947A-4528-8D97-6E40237549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0FA54B2-AB6D-4DF7-9A62-6A023F8BA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11.8	 Flip-Flops with Additional Inputs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BE6480E-69ED-4574-BA2F-2088E111F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57070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>
                <a:solidFill>
                  <a:schemeClr val="tx2"/>
                </a:solidFill>
              </a:rPr>
              <a:t>Figure 11-27 D Flip-Flop with Clock Enable</a:t>
            </a:r>
          </a:p>
        </p:txBody>
      </p:sp>
      <p:graphicFrame>
        <p:nvGraphicFramePr>
          <p:cNvPr id="24581" name="Object 8">
            <a:extLst>
              <a:ext uri="{FF2B5EF4-FFF2-40B4-BE49-F238E27FC236}">
                <a16:creationId xmlns:a16="http://schemas.microsoft.com/office/drawing/2014/main" id="{58AE55B0-727F-45F8-8AC2-87311447C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636838"/>
          <a:ext cx="2209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28600" progId="Equation.3">
                  <p:embed/>
                </p:oleObj>
              </mc:Choice>
              <mc:Fallback>
                <p:oleObj name="Equation" r:id="rId2" imgW="1333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2209800" cy="37941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>
            <a:extLst>
              <a:ext uri="{FF2B5EF4-FFF2-40B4-BE49-F238E27FC236}">
                <a16:creationId xmlns:a16="http://schemas.microsoft.com/office/drawing/2014/main" id="{2229F22D-2235-4989-90A0-3B081146A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5325" y="5181600"/>
          <a:ext cx="3044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5181600"/>
                        <a:ext cx="3044825" cy="4381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0">
            <a:extLst>
              <a:ext uri="{FF2B5EF4-FFF2-40B4-BE49-F238E27FC236}">
                <a16:creationId xmlns:a16="http://schemas.microsoft.com/office/drawing/2014/main" id="{A99A5AFB-AEDE-488A-A4B1-D51C069F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616450"/>
            <a:ext cx="22320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The MUX output</a:t>
            </a:r>
          </a:p>
        </p:txBody>
      </p:sp>
      <p:sp>
        <p:nvSpPr>
          <p:cNvPr id="24584" name="Text Box 11">
            <a:extLst>
              <a:ext uri="{FF2B5EF4-FFF2-40B4-BE49-F238E27FC236}">
                <a16:creationId xmlns:a16="http://schemas.microsoft.com/office/drawing/2014/main" id="{A8BA7F86-A2F5-4AF0-8A18-25691DE24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060575"/>
            <a:ext cx="3382962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The characteristic equation</a:t>
            </a:r>
          </a:p>
        </p:txBody>
      </p:sp>
      <p:pic>
        <p:nvPicPr>
          <p:cNvPr id="24585" name="Picture 10">
            <a:extLst>
              <a:ext uri="{FF2B5EF4-FFF2-40B4-BE49-F238E27FC236}">
                <a16:creationId xmlns:a16="http://schemas.microsoft.com/office/drawing/2014/main" id="{E065C190-8BA3-4D02-AA3B-89BBFCBD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49530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1B07FC6E-F3F4-4057-9AE4-5A830CB7A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99C84FA-41E2-44EA-B3F8-1A0D1FC2EDA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3795CF9-2EAD-44E8-AD3D-AA6BE440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11.9	 Summary</a:t>
            </a:r>
          </a:p>
        </p:txBody>
      </p:sp>
      <p:graphicFrame>
        <p:nvGraphicFramePr>
          <p:cNvPr id="25604" name="Object 8">
            <a:extLst>
              <a:ext uri="{FF2B5EF4-FFF2-40B4-BE49-F238E27FC236}">
                <a16:creationId xmlns:a16="http://schemas.microsoft.com/office/drawing/2014/main" id="{11BD61EE-C67D-41A8-97BD-6DA252665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1484313"/>
          <a:ext cx="31765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228600" progId="Equation.3">
                  <p:embed/>
                </p:oleObj>
              </mc:Choice>
              <mc:Fallback>
                <p:oleObj name="Equation" r:id="rId2" imgW="146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484313"/>
                        <a:ext cx="3176588" cy="49688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9">
            <a:extLst>
              <a:ext uri="{FF2B5EF4-FFF2-40B4-BE49-F238E27FC236}">
                <a16:creationId xmlns:a16="http://schemas.microsoft.com/office/drawing/2014/main" id="{8A0EE7F1-7E65-4CCD-AF4B-BCE59B5C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2205038"/>
          <a:ext cx="21320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3">
                  <p:embed/>
                </p:oleObj>
              </mc:Choice>
              <mc:Fallback>
                <p:oleObj name="Equation" r:id="rId4" imgW="990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205038"/>
                        <a:ext cx="2132012" cy="4921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">
            <a:extLst>
              <a:ext uri="{FF2B5EF4-FFF2-40B4-BE49-F238E27FC236}">
                <a16:creationId xmlns:a16="http://schemas.microsoft.com/office/drawing/2014/main" id="{A74DB2A8-50EA-4CE2-AC23-ED172AD93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2930525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8000" imgH="228600" progId="Equation.3">
                  <p:embed/>
                </p:oleObj>
              </mc:Choice>
              <mc:Fallback>
                <p:oleObj name="Equation" r:id="rId6" imgW="508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930525"/>
                        <a:ext cx="1130300" cy="5080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1">
            <a:extLst>
              <a:ext uri="{FF2B5EF4-FFF2-40B4-BE49-F238E27FC236}">
                <a16:creationId xmlns:a16="http://schemas.microsoft.com/office/drawing/2014/main" id="{4D050F02-74FC-4D7E-BB83-0C6871398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632200"/>
          <a:ext cx="30273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228600" progId="Equation.3">
                  <p:embed/>
                </p:oleObj>
              </mc:Choice>
              <mc:Fallback>
                <p:oleObj name="Equation" r:id="rId8" imgW="1333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32200"/>
                        <a:ext cx="3027362" cy="5175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2">
            <a:extLst>
              <a:ext uri="{FF2B5EF4-FFF2-40B4-BE49-F238E27FC236}">
                <a16:creationId xmlns:a16="http://schemas.microsoft.com/office/drawing/2014/main" id="{F067C666-EB16-4A1A-8AA0-2CE151F79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4365625"/>
          <a:ext cx="2259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228600" progId="Equation.3">
                  <p:embed/>
                </p:oleObj>
              </mc:Choice>
              <mc:Fallback>
                <p:oleObj name="Equation" r:id="rId10" imgW="990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365625"/>
                        <a:ext cx="2259012" cy="5207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3">
            <a:extLst>
              <a:ext uri="{FF2B5EF4-FFF2-40B4-BE49-F238E27FC236}">
                <a16:creationId xmlns:a16="http://schemas.microsoft.com/office/drawing/2014/main" id="{78D5A535-FBDF-4A9C-ADEA-44739D663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51425"/>
          <a:ext cx="3384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900" imgH="228600" progId="Equation.3">
                  <p:embed/>
                </p:oleObj>
              </mc:Choice>
              <mc:Fallback>
                <p:oleObj name="Equation" r:id="rId12" imgW="1485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51425"/>
                        <a:ext cx="3384550" cy="5207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4">
            <a:extLst>
              <a:ext uri="{FF2B5EF4-FFF2-40B4-BE49-F238E27FC236}">
                <a16:creationId xmlns:a16="http://schemas.microsoft.com/office/drawing/2014/main" id="{5F3E942D-DA5B-4AF7-BBB8-7FEB9AFE1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1557338"/>
            <a:ext cx="2846388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(S-R latch or flip-flop)</a:t>
            </a:r>
          </a:p>
        </p:txBody>
      </p:sp>
      <p:sp>
        <p:nvSpPr>
          <p:cNvPr id="25611" name="Text Box 15">
            <a:extLst>
              <a:ext uri="{FF2B5EF4-FFF2-40B4-BE49-F238E27FC236}">
                <a16:creationId xmlns:a16="http://schemas.microsoft.com/office/drawing/2014/main" id="{32E64768-0C1C-4099-8C30-73357746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76475"/>
            <a:ext cx="1978025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(Gated D latch)</a:t>
            </a:r>
          </a:p>
        </p:txBody>
      </p:sp>
      <p:sp>
        <p:nvSpPr>
          <p:cNvPr id="25612" name="Text Box 16">
            <a:extLst>
              <a:ext uri="{FF2B5EF4-FFF2-40B4-BE49-F238E27FC236}">
                <a16:creationId xmlns:a16="http://schemas.microsoft.com/office/drawing/2014/main" id="{790A78F6-2E35-4B14-9B6F-44C884FA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24175"/>
            <a:ext cx="1587500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(D flip-flop)</a:t>
            </a:r>
          </a:p>
        </p:txBody>
      </p:sp>
      <p:sp>
        <p:nvSpPr>
          <p:cNvPr id="25613" name="Text Box 17">
            <a:extLst>
              <a:ext uri="{FF2B5EF4-FFF2-40B4-BE49-F238E27FC236}">
                <a16:creationId xmlns:a16="http://schemas.microsoft.com/office/drawing/2014/main" id="{711C0ABC-6059-4AE4-95DD-928A7867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679825"/>
            <a:ext cx="2078038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(D-CE flip-flop)</a:t>
            </a:r>
          </a:p>
        </p:txBody>
      </p:sp>
      <p:sp>
        <p:nvSpPr>
          <p:cNvPr id="25614" name="Text Box 18">
            <a:extLst>
              <a:ext uri="{FF2B5EF4-FFF2-40B4-BE49-F238E27FC236}">
                <a16:creationId xmlns:a16="http://schemas.microsoft.com/office/drawing/2014/main" id="{8C23B290-1FC2-47FA-8E52-C685A434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4400550"/>
            <a:ext cx="1847850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(J-K flip-flop)</a:t>
            </a:r>
          </a:p>
        </p:txBody>
      </p:sp>
      <p:sp>
        <p:nvSpPr>
          <p:cNvPr id="25615" name="Text Box 19">
            <a:extLst>
              <a:ext uri="{FF2B5EF4-FFF2-40B4-BE49-F238E27FC236}">
                <a16:creationId xmlns:a16="http://schemas.microsoft.com/office/drawing/2014/main" id="{87C9A712-A13A-4499-A7F2-7642B8B7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119688"/>
            <a:ext cx="1552575" cy="3968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(T flip-flop)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7B3F828A-9749-4486-9E1F-DF278D2D6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E3BD206-1437-498C-85CC-E1671ED56C0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B7F0DFA-7426-4206-81E5-D58DF119F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11.1	Introduction</a:t>
            </a:r>
          </a:p>
        </p:txBody>
      </p:sp>
      <p:pic>
        <p:nvPicPr>
          <p:cNvPr id="7172" name="Picture 9" descr="roth+f11-01">
            <a:extLst>
              <a:ext uri="{FF2B5EF4-FFF2-40B4-BE49-F238E27FC236}">
                <a16:creationId xmlns:a16="http://schemas.microsoft.com/office/drawing/2014/main" id="{79CAC3C2-9DC3-4141-9245-02B55B3D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06688"/>
            <a:ext cx="7620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0">
            <a:extLst>
              <a:ext uri="{FF2B5EF4-FFF2-40B4-BE49-F238E27FC236}">
                <a16:creationId xmlns:a16="http://schemas.microsoft.com/office/drawing/2014/main" id="{EFF4217E-491B-46F6-8A2B-76D561EA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67238"/>
            <a:ext cx="121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11-2</a:t>
            </a:r>
          </a:p>
        </p:txBody>
      </p:sp>
      <p:pic>
        <p:nvPicPr>
          <p:cNvPr id="7174" name="Picture 11" descr="roth+f11-02">
            <a:extLst>
              <a:ext uri="{FF2B5EF4-FFF2-40B4-BE49-F238E27FC236}">
                <a16:creationId xmlns:a16="http://schemas.microsoft.com/office/drawing/2014/main" id="{60FB192F-44BE-4F2C-A778-02FF2BE0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41925"/>
            <a:ext cx="4876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12">
            <a:extLst>
              <a:ext uri="{FF2B5EF4-FFF2-40B4-BE49-F238E27FC236}">
                <a16:creationId xmlns:a16="http://schemas.microsoft.com/office/drawing/2014/main" id="{5DFFB3D0-D508-4207-A91B-61C575C5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6048375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To construct a switching circuit having a memory,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we must introduce a </a:t>
            </a:r>
            <a:r>
              <a:rPr lang="en-US" altLang="ko-KR" sz="2000" b="1" i="1"/>
              <a:t>feedback</a:t>
            </a:r>
            <a:r>
              <a:rPr lang="en-US" altLang="ko-KR" sz="2000" b="1"/>
              <a:t> to the circuit</a:t>
            </a:r>
          </a:p>
        </p:txBody>
      </p:sp>
      <p:sp>
        <p:nvSpPr>
          <p:cNvPr id="7176" name="Text Box 13">
            <a:extLst>
              <a:ext uri="{FF2B5EF4-FFF2-40B4-BE49-F238E27FC236}">
                <a16:creationId xmlns:a16="http://schemas.microsoft.com/office/drawing/2014/main" id="{5120D51A-1BCC-4674-A2E1-279E4BB3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276475"/>
            <a:ext cx="3048000" cy="3365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en-US" altLang="ko-KR" b="1"/>
              <a:t>Unstable state</a:t>
            </a:r>
          </a:p>
        </p:txBody>
      </p:sp>
      <p:sp>
        <p:nvSpPr>
          <p:cNvPr id="7177" name="Text Box 14">
            <a:extLst>
              <a:ext uri="{FF2B5EF4-FFF2-40B4-BE49-F238E27FC236}">
                <a16:creationId xmlns:a16="http://schemas.microsoft.com/office/drawing/2014/main" id="{20307ACF-B05C-4F3E-B434-38DC8C22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4552950"/>
            <a:ext cx="3048000" cy="3365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en-US" altLang="ko-KR" b="1"/>
              <a:t>Stable state</a:t>
            </a:r>
          </a:p>
        </p:txBody>
      </p:sp>
      <p:sp>
        <p:nvSpPr>
          <p:cNvPr id="7178" name="Text Box 8">
            <a:extLst>
              <a:ext uri="{FF2B5EF4-FFF2-40B4-BE49-F238E27FC236}">
                <a16:creationId xmlns:a16="http://schemas.microsoft.com/office/drawing/2014/main" id="{4BAF1F03-E48B-4607-92E5-44244AF67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70125"/>
            <a:ext cx="121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11-1</a:t>
            </a:r>
            <a:r>
              <a:rPr lang="en-US" altLang="ko-KR" sz="18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E82AAA1D-A989-40FC-85A3-0A1982A27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3B5497-510E-491F-BB7D-5709812F6DD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1A6904B-F8AE-4B50-94E4-44E3F1A5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8196" name="Text Box 30">
            <a:extLst>
              <a:ext uri="{FF2B5EF4-FFF2-40B4-BE49-F238E27FC236}">
                <a16:creationId xmlns:a16="http://schemas.microsoft.com/office/drawing/2014/main" id="{5CC12758-7BE3-4CEA-9E9D-10E454B8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121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11-3</a:t>
            </a:r>
            <a:r>
              <a:rPr lang="en-US" altLang="ko-KR" sz="1800"/>
              <a:t> </a:t>
            </a:r>
          </a:p>
        </p:txBody>
      </p:sp>
      <p:pic>
        <p:nvPicPr>
          <p:cNvPr id="8197" name="Picture 31" descr="roth+f11-03">
            <a:extLst>
              <a:ext uri="{FF2B5EF4-FFF2-40B4-BE49-F238E27FC236}">
                <a16:creationId xmlns:a16="http://schemas.microsoft.com/office/drawing/2014/main" id="{92587564-EC17-423B-BEC8-668A6512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334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32">
            <a:extLst>
              <a:ext uri="{FF2B5EF4-FFF2-40B4-BE49-F238E27FC236}">
                <a16:creationId xmlns:a16="http://schemas.microsoft.com/office/drawing/2014/main" id="{A8C62536-81B8-4604-BB23-6854F43E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219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11-4</a:t>
            </a:r>
            <a:r>
              <a:rPr lang="en-US" altLang="ko-KR" sz="1800"/>
              <a:t> </a:t>
            </a:r>
          </a:p>
        </p:txBody>
      </p:sp>
      <p:pic>
        <p:nvPicPr>
          <p:cNvPr id="8199" name="Picture 33" descr="roth+f11-04">
            <a:extLst>
              <a:ext uri="{FF2B5EF4-FFF2-40B4-BE49-F238E27FC236}">
                <a16:creationId xmlns:a16="http://schemas.microsoft.com/office/drawing/2014/main" id="{5EC10158-ADB3-4EF7-83A4-A81024A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76800"/>
            <a:ext cx="5257800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34">
            <a:extLst>
              <a:ext uri="{FF2B5EF4-FFF2-40B4-BE49-F238E27FC236}">
                <a16:creationId xmlns:a16="http://schemas.microsoft.com/office/drawing/2014/main" id="{306156FC-EB6A-406B-B131-BA556C10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1341438"/>
            <a:ext cx="3200400" cy="3365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S=R=0 (Q=0) </a:t>
            </a:r>
            <a:r>
              <a:rPr lang="en-US" altLang="ko-KR" b="1">
                <a:sym typeface="Wingdings" panose="05000000000000000000" pitchFamily="2" charset="2"/>
              </a:rPr>
              <a:t> S=1, R=0</a:t>
            </a:r>
            <a:endParaRPr lang="en-US" altLang="ko-KR" b="1"/>
          </a:p>
        </p:txBody>
      </p:sp>
      <p:sp>
        <p:nvSpPr>
          <p:cNvPr id="8201" name="Text Box 35">
            <a:extLst>
              <a:ext uri="{FF2B5EF4-FFF2-40B4-BE49-F238E27FC236}">
                <a16:creationId xmlns:a16="http://schemas.microsoft.com/office/drawing/2014/main" id="{E9335339-C60C-4BD8-8F7F-7E37EC99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4083050"/>
            <a:ext cx="2819400" cy="3365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S=R=0 (Q=1)</a:t>
            </a:r>
            <a:r>
              <a:rPr lang="en-US" altLang="ko-KR" b="1">
                <a:sym typeface="Wingdings" panose="05000000000000000000" pitchFamily="2" charset="2"/>
              </a:rPr>
              <a:t> S=0, R=1</a:t>
            </a:r>
            <a:endParaRPr lang="en-US" altLang="ko-KR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65750C78-0D88-4636-8447-101F27783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F0927DA-E06A-4663-B37B-8C16B8592A3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id="{B4A874BC-6AE4-4110-AEA0-748C3219D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9220" name="Text Box 1040">
            <a:extLst>
              <a:ext uri="{FF2B5EF4-FFF2-40B4-BE49-F238E27FC236}">
                <a16:creationId xmlns:a16="http://schemas.microsoft.com/office/drawing/2014/main" id="{FBD983C9-C2D5-4795-99C0-45408E6E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6517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11-5 S-R Latch (cross-coupled structure)</a:t>
            </a:r>
          </a:p>
        </p:txBody>
      </p:sp>
      <p:pic>
        <p:nvPicPr>
          <p:cNvPr id="9221" name="Picture 1070" descr="roth+f11-05">
            <a:extLst>
              <a:ext uri="{FF2B5EF4-FFF2-40B4-BE49-F238E27FC236}">
                <a16:creationId xmlns:a16="http://schemas.microsoft.com/office/drawing/2014/main" id="{AD0D9884-31BF-42A2-B9DC-B4007607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32766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71">
            <a:extLst>
              <a:ext uri="{FF2B5EF4-FFF2-40B4-BE49-F238E27FC236}">
                <a16:creationId xmlns:a16="http://schemas.microsoft.com/office/drawing/2014/main" id="{F1A0742A-7063-4D7A-A65E-8BC03125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05263"/>
            <a:ext cx="77231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11-6 Improper S-R Latch Operation (S=R=1; prohibited)</a:t>
            </a:r>
          </a:p>
        </p:txBody>
      </p:sp>
      <p:pic>
        <p:nvPicPr>
          <p:cNvPr id="9223" name="Picture 1072" descr="roth+f11-06">
            <a:extLst>
              <a:ext uri="{FF2B5EF4-FFF2-40B4-BE49-F238E27FC236}">
                <a16:creationId xmlns:a16="http://schemas.microsoft.com/office/drawing/2014/main" id="{9539BCCE-D0E4-43DD-8531-DD34A89E1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81525"/>
            <a:ext cx="31242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CCEB06BE-4206-4AA6-828A-EF0736539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6964F7-B4FC-4CF1-A4F0-E4F3533B7C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2D42BB1-1622-45BA-B64F-71F1AA821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10244" name="Text Box 8">
            <a:extLst>
              <a:ext uri="{FF2B5EF4-FFF2-40B4-BE49-F238E27FC236}">
                <a16:creationId xmlns:a16="http://schemas.microsoft.com/office/drawing/2014/main" id="{250C1C75-6A64-4456-8156-89AE0E18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6427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11-7 Timing Diagram for S-R Latch</a:t>
            </a:r>
          </a:p>
        </p:txBody>
      </p:sp>
      <p:pic>
        <p:nvPicPr>
          <p:cNvPr id="10245" name="Picture 9" descr="roth+f11-07">
            <a:extLst>
              <a:ext uri="{FF2B5EF4-FFF2-40B4-BE49-F238E27FC236}">
                <a16:creationId xmlns:a16="http://schemas.microsoft.com/office/drawing/2014/main" id="{41A654C7-54EF-43DA-8AB0-83F4925B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2819400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10">
            <a:extLst>
              <a:ext uri="{FF2B5EF4-FFF2-40B4-BE49-F238E27FC236}">
                <a16:creationId xmlns:a16="http://schemas.microsoft.com/office/drawing/2014/main" id="{B7F00921-EDFA-4BCF-9447-90712B1E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44900"/>
            <a:ext cx="6427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11-1 S-R Latch Operation</a:t>
            </a:r>
          </a:p>
        </p:txBody>
      </p:sp>
      <p:pic>
        <p:nvPicPr>
          <p:cNvPr id="10247" name="Picture 30">
            <a:extLst>
              <a:ext uri="{FF2B5EF4-FFF2-40B4-BE49-F238E27FC236}">
                <a16:creationId xmlns:a16="http://schemas.microsoft.com/office/drawing/2014/main" id="{81068F0F-2B4E-406E-99A3-78D994DE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" b="13326"/>
          <a:stretch>
            <a:fillRect/>
          </a:stretch>
        </p:blipFill>
        <p:spPr bwMode="auto">
          <a:xfrm>
            <a:off x="762000" y="4221163"/>
            <a:ext cx="74818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77E8655-B37E-4672-87A8-0B4C1E2A8CD8}"/>
              </a:ext>
            </a:extLst>
          </p:cNvPr>
          <p:cNvCxnSpPr>
            <a:cxnSpLocks/>
          </p:cNvCxnSpPr>
          <p:nvPr/>
        </p:nvCxnSpPr>
        <p:spPr>
          <a:xfrm flipV="1">
            <a:off x="2411413" y="5876925"/>
            <a:ext cx="0" cy="288925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5">
            <a:extLst>
              <a:ext uri="{FF2B5EF4-FFF2-40B4-BE49-F238E27FC236}">
                <a16:creationId xmlns:a16="http://schemas.microsoft.com/office/drawing/2014/main" id="{137CAE12-C567-49D9-AE16-9C6AD07D2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6256338"/>
            <a:ext cx="865188" cy="338137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/>
              <a:t>stable</a:t>
            </a:r>
            <a:endParaRPr lang="ko-KR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E073CDB9-9E92-444F-ACC7-6089958CA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61A371-4973-4756-B4D1-89302EAB36E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3B782A0-55AF-43EC-8F22-55F8DB2A4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11268" name="Text Box 8">
            <a:extLst>
              <a:ext uri="{FF2B5EF4-FFF2-40B4-BE49-F238E27FC236}">
                <a16:creationId xmlns:a16="http://schemas.microsoft.com/office/drawing/2014/main" id="{C41982E1-04CD-464E-860F-D0563EF94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6427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11-8 Derivation</a:t>
            </a:r>
            <a:r>
              <a:rPr lang="ko-KR" altLang="en-US" sz="2000" b="1"/>
              <a:t> </a:t>
            </a:r>
            <a:r>
              <a:rPr lang="en-US" altLang="ko-KR" sz="2000" b="1"/>
              <a:t>of</a:t>
            </a:r>
            <a:r>
              <a:rPr lang="ko-KR" altLang="en-US" sz="2000" b="1"/>
              <a:t> </a:t>
            </a:r>
            <a:r>
              <a:rPr lang="en-US" altLang="ko-KR" sz="2000" b="1"/>
              <a:t>Q</a:t>
            </a:r>
            <a:r>
              <a:rPr lang="en-US" altLang="ko-KR" sz="2000" b="1" baseline="30000"/>
              <a:t>+</a:t>
            </a:r>
            <a:r>
              <a:rPr lang="ko-KR" altLang="en-US" sz="2000" b="1"/>
              <a:t> </a:t>
            </a:r>
            <a:r>
              <a:rPr lang="en-US" altLang="ko-KR" sz="2000" b="1"/>
              <a:t>for</a:t>
            </a:r>
            <a:r>
              <a:rPr lang="ko-KR" altLang="en-US" sz="2000" b="1"/>
              <a:t> </a:t>
            </a:r>
            <a:r>
              <a:rPr lang="en-US" altLang="ko-KR" sz="2000" b="1"/>
              <a:t>an</a:t>
            </a:r>
            <a:r>
              <a:rPr lang="ko-KR" altLang="en-US" sz="2000" b="1"/>
              <a:t> </a:t>
            </a:r>
            <a:r>
              <a:rPr lang="en-US" altLang="ko-KR" sz="2000" b="1"/>
              <a:t>S-R Latch</a:t>
            </a:r>
          </a:p>
        </p:txBody>
      </p:sp>
      <p:pic>
        <p:nvPicPr>
          <p:cNvPr id="11269" name="Picture 13">
            <a:extLst>
              <a:ext uri="{FF2B5EF4-FFF2-40B4-BE49-F238E27FC236}">
                <a16:creationId xmlns:a16="http://schemas.microsoft.com/office/drawing/2014/main" id="{07BC5F72-C656-4D67-81CF-BC30BDA3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67013"/>
            <a:ext cx="57912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12">
            <a:extLst>
              <a:ext uri="{FF2B5EF4-FFF2-40B4-BE49-F238E27FC236}">
                <a16:creationId xmlns:a16="http://schemas.microsoft.com/office/drawing/2014/main" id="{0BE4227B-31F5-473C-9B3C-DE082F4B40F6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827584" y="1762398"/>
            <a:ext cx="6145212" cy="298450"/>
          </a:xfrm>
          <a:blipFill>
            <a:blip r:embed="rId3"/>
            <a:stretch>
              <a:fillRect l="-298" t="-4082" b="-4285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id="{6C898C05-15FE-45F9-8705-7664416A7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262188"/>
          <a:ext cx="28067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228600" progId="Equation.3">
                  <p:embed/>
                </p:oleObj>
              </mc:Choice>
              <mc:Fallback>
                <p:oleObj name="Equation" r:id="rId4" imgW="1803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62188"/>
                        <a:ext cx="2806700" cy="32861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891D84-3E6F-4103-8AAB-203F0859F50C}"/>
              </a:ext>
            </a:extLst>
          </p:cNvPr>
          <p:cNvSpPr/>
          <p:nvPr/>
        </p:nvSpPr>
        <p:spPr>
          <a:xfrm>
            <a:off x="3779838" y="3500438"/>
            <a:ext cx="720725" cy="5762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E55766-31D1-4B13-B374-959C86D9DD5B}"/>
              </a:ext>
            </a:extLst>
          </p:cNvPr>
          <p:cNvSpPr/>
          <p:nvPr/>
        </p:nvSpPr>
        <p:spPr>
          <a:xfrm>
            <a:off x="3779838" y="4114800"/>
            <a:ext cx="720725" cy="5762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AD81480-834B-4628-A36E-A23F02C108D4}"/>
              </a:ext>
            </a:extLst>
          </p:cNvPr>
          <p:cNvSpPr/>
          <p:nvPr/>
        </p:nvSpPr>
        <p:spPr>
          <a:xfrm>
            <a:off x="3779838" y="4724400"/>
            <a:ext cx="720725" cy="576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7486CB1-5876-45F2-88F6-E87B4A8569D8}"/>
              </a:ext>
            </a:extLst>
          </p:cNvPr>
          <p:cNvSpPr/>
          <p:nvPr/>
        </p:nvSpPr>
        <p:spPr>
          <a:xfrm>
            <a:off x="3779838" y="5318125"/>
            <a:ext cx="720725" cy="576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76" name="TextBox 2">
            <a:extLst>
              <a:ext uri="{FF2B5EF4-FFF2-40B4-BE49-F238E27FC236}">
                <a16:creationId xmlns:a16="http://schemas.microsoft.com/office/drawing/2014/main" id="{FBC1825B-FCA6-4256-BA09-86117393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44900"/>
            <a:ext cx="1655762" cy="3460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No Change</a:t>
            </a:r>
            <a:endParaRPr lang="ko-KR" altLang="en-US"/>
          </a:p>
        </p:txBody>
      </p:sp>
      <p:sp>
        <p:nvSpPr>
          <p:cNvPr id="11277" name="TextBox 35">
            <a:extLst>
              <a:ext uri="{FF2B5EF4-FFF2-40B4-BE49-F238E27FC236}">
                <a16:creationId xmlns:a16="http://schemas.microsoft.com/office/drawing/2014/main" id="{231A33B6-3B39-4054-9881-921CE38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260850"/>
            <a:ext cx="1687512" cy="346075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R=1 Reset</a:t>
            </a:r>
            <a:endParaRPr lang="ko-KR" altLang="en-US"/>
          </a:p>
        </p:txBody>
      </p:sp>
      <p:sp>
        <p:nvSpPr>
          <p:cNvPr id="11278" name="TextBox 36">
            <a:extLst>
              <a:ext uri="{FF2B5EF4-FFF2-40B4-BE49-F238E27FC236}">
                <a16:creationId xmlns:a16="http://schemas.microsoft.com/office/drawing/2014/main" id="{817346D7-B4D5-4959-A6A2-43CF9CB0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868863"/>
            <a:ext cx="1687512" cy="33813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S=1 Set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A8CAE4-4A97-48E6-ADC6-41356B3BCBB8}"/>
              </a:ext>
            </a:extLst>
          </p:cNvPr>
          <p:cNvSpPr/>
          <p:nvPr/>
        </p:nvSpPr>
        <p:spPr>
          <a:xfrm>
            <a:off x="5795963" y="5445125"/>
            <a:ext cx="1655762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4EC5A8A3-2A3C-4BEE-9365-7BA258E8A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96D7DAC-8479-4BBB-9990-3B8335D835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A3C26F5-490E-4E72-9A83-118B3982C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12292" name="Text Box 27">
            <a:extLst>
              <a:ext uri="{FF2B5EF4-FFF2-40B4-BE49-F238E27FC236}">
                <a16:creationId xmlns:a16="http://schemas.microsoft.com/office/drawing/2014/main" id="{9B912B9F-DE33-4B3A-A47E-24CD71C9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60674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11-9 Switch Debouncing with  an S-R Latch</a:t>
            </a:r>
          </a:p>
        </p:txBody>
      </p:sp>
      <p:pic>
        <p:nvPicPr>
          <p:cNvPr id="12293" name="Picture 7">
            <a:extLst>
              <a:ext uri="{FF2B5EF4-FFF2-40B4-BE49-F238E27FC236}">
                <a16:creationId xmlns:a16="http://schemas.microsoft.com/office/drawing/2014/main" id="{40769728-1A53-41B4-B928-5CD1D152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727200"/>
            <a:ext cx="43307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18D73AEF-B1AF-43A3-8F29-3F0292E24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A428299-27F8-45CE-AA62-D9DBCE518A4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E878B0-2095-4F8E-AD32-8447DB0B4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74638"/>
            <a:ext cx="8785225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11.2	 Set-Reset Latch</a:t>
            </a:r>
          </a:p>
        </p:txBody>
      </p:sp>
      <p:sp>
        <p:nvSpPr>
          <p:cNvPr id="13316" name="Text Box 20">
            <a:extLst>
              <a:ext uri="{FF2B5EF4-FFF2-40B4-BE49-F238E27FC236}">
                <a16:creationId xmlns:a16="http://schemas.microsoft.com/office/drawing/2014/main" id="{B04BAFA4-F7B2-4D2F-B3DA-D551FCF2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32591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11-10.     -     Latch</a:t>
            </a:r>
            <a:r>
              <a:rPr lang="en-US" altLang="ko-KR" sz="1800"/>
              <a:t> </a:t>
            </a:r>
          </a:p>
        </p:txBody>
      </p:sp>
      <p:graphicFrame>
        <p:nvGraphicFramePr>
          <p:cNvPr id="13317" name="Object 0">
            <a:extLst>
              <a:ext uri="{FF2B5EF4-FFF2-40B4-BE49-F238E27FC236}">
                <a16:creationId xmlns:a16="http://schemas.microsoft.com/office/drawing/2014/main" id="{91A86695-F952-4B94-9FE6-644C435F0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1354138"/>
          <a:ext cx="266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203024" progId="Equation.3">
                  <p:embed/>
                </p:oleObj>
              </mc:Choice>
              <mc:Fallback>
                <p:oleObj name="Equation" r:id="rId2" imgW="152268" imgH="20302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354138"/>
                        <a:ext cx="2667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">
            <a:extLst>
              <a:ext uri="{FF2B5EF4-FFF2-40B4-BE49-F238E27FC236}">
                <a16:creationId xmlns:a16="http://schemas.microsoft.com/office/drawing/2014/main" id="{9789A76C-E5E6-4E25-8449-B18EF772C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341438"/>
          <a:ext cx="311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190335" progId="Equation.3">
                  <p:embed/>
                </p:oleObj>
              </mc:Choice>
              <mc:Fallback>
                <p:oleObj name="Equation" r:id="rId4" imgW="164957" imgH="19033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341438"/>
                        <a:ext cx="311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31">
            <a:extLst>
              <a:ext uri="{FF2B5EF4-FFF2-40B4-BE49-F238E27FC236}">
                <a16:creationId xmlns:a16="http://schemas.microsoft.com/office/drawing/2014/main" id="{8B97AC1B-2A23-4CDB-900D-C80A40C5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52625"/>
            <a:ext cx="2301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2" descr="fig_11-10">
            <a:extLst>
              <a:ext uri="{FF2B5EF4-FFF2-40B4-BE49-F238E27FC236}">
                <a16:creationId xmlns:a16="http://schemas.microsoft.com/office/drawing/2014/main" id="{E578CD94-0093-4B22-8AAB-01DE5279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2"/>
          <a:stretch>
            <a:fillRect/>
          </a:stretch>
        </p:blipFill>
        <p:spPr bwMode="auto">
          <a:xfrm>
            <a:off x="4211638" y="2060575"/>
            <a:ext cx="43180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9F3147D-0803-4ADF-B5C0-B7227CF945E8}"/>
              </a:ext>
            </a:extLst>
          </p:cNvPr>
          <p:cNvSpPr/>
          <p:nvPr/>
        </p:nvSpPr>
        <p:spPr>
          <a:xfrm>
            <a:off x="4516438" y="5140325"/>
            <a:ext cx="865187" cy="8080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624A3C-47AC-468E-9DBE-EA2E8C433070}"/>
              </a:ext>
            </a:extLst>
          </p:cNvPr>
          <p:cNvSpPr/>
          <p:nvPr/>
        </p:nvSpPr>
        <p:spPr>
          <a:xfrm>
            <a:off x="6959600" y="5140325"/>
            <a:ext cx="1716088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836</Words>
  <Application>Microsoft Office PowerPoint</Application>
  <PresentationFormat>화면 슬라이드 쇼(4:3)</PresentationFormat>
  <Paragraphs>199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Arial Narrow</vt:lpstr>
      <vt:lpstr>Verdana</vt:lpstr>
      <vt:lpstr>Wingdings</vt:lpstr>
      <vt:lpstr>1_기본 디자인</vt:lpstr>
      <vt:lpstr>Equation</vt:lpstr>
      <vt:lpstr>PowerPoint 프레젠테이션</vt:lpstr>
      <vt:lpstr>Objectives</vt:lpstr>
      <vt:lpstr>11.1 Introduction</vt:lpstr>
      <vt:lpstr>11.2  Set-Reset Latch</vt:lpstr>
      <vt:lpstr>11.2  Set-Reset Latch</vt:lpstr>
      <vt:lpstr>11.2  Set-Reset Latch</vt:lpstr>
      <vt:lpstr>11.2  Set-Reset Latch</vt:lpstr>
      <vt:lpstr>11.2  Set-Reset Latch</vt:lpstr>
      <vt:lpstr>11.2  Set-Reset Latch</vt:lpstr>
      <vt:lpstr>11.3  Gated D Latch</vt:lpstr>
      <vt:lpstr>11.4  Edge-Triggered D Flip-Flop</vt:lpstr>
      <vt:lpstr>11.4  Edge-Triggered D Flip-Flop</vt:lpstr>
      <vt:lpstr>11.4  Edge-Triggered D Flip-Flop</vt:lpstr>
      <vt:lpstr>11.5  S-R Flip-Flop</vt:lpstr>
      <vt:lpstr>11.6  J-K Flip-Flop</vt:lpstr>
      <vt:lpstr>11.6  J-K Flip-Flop</vt:lpstr>
      <vt:lpstr>11.7  T Flip-Flop</vt:lpstr>
      <vt:lpstr>11.7  T Flip-Flop</vt:lpstr>
      <vt:lpstr>11.8  Flip-Flops with Additional Inputs</vt:lpstr>
      <vt:lpstr>11.8  Flip-Flops with Additional Inputs</vt:lpstr>
      <vt:lpstr>11.9  Summary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11, Latches</dc:subject>
  <dc:creator>CS Lee</dc:creator>
  <cp:lastModifiedBy>Lee Chilgee</cp:lastModifiedBy>
  <cp:revision>144</cp:revision>
  <dcterms:created xsi:type="dcterms:W3CDTF">2003-08-14T08:31:30Z</dcterms:created>
  <dcterms:modified xsi:type="dcterms:W3CDTF">2023-04-18T06:28:03Z</dcterms:modified>
</cp:coreProperties>
</file>