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6" r:id="rId3"/>
    <p:sldId id="296" r:id="rId4"/>
    <p:sldId id="295" r:id="rId5"/>
    <p:sldId id="298" r:id="rId6"/>
    <p:sldId id="297" r:id="rId7"/>
    <p:sldId id="299" r:id="rId8"/>
    <p:sldId id="300" r:id="rId9"/>
    <p:sldId id="301" r:id="rId10"/>
    <p:sldId id="303" r:id="rId11"/>
    <p:sldId id="304" r:id="rId12"/>
    <p:sldId id="305" r:id="rId13"/>
    <p:sldId id="307" r:id="rId14"/>
    <p:sldId id="308" r:id="rId15"/>
    <p:sldId id="309" r:id="rId16"/>
    <p:sldId id="316" r:id="rId17"/>
    <p:sldId id="317" r:id="rId18"/>
    <p:sldId id="318" r:id="rId19"/>
    <p:sldId id="319" r:id="rId20"/>
    <p:sldId id="349" r:id="rId21"/>
    <p:sldId id="315" r:id="rId22"/>
    <p:sldId id="627" r:id="rId23"/>
    <p:sldId id="628" r:id="rId24"/>
    <p:sldId id="321" r:id="rId25"/>
    <p:sldId id="322" r:id="rId26"/>
    <p:sldId id="323" r:id="rId27"/>
    <p:sldId id="325" r:id="rId28"/>
    <p:sldId id="324" r:id="rId29"/>
    <p:sldId id="326" r:id="rId30"/>
    <p:sldId id="327" r:id="rId31"/>
    <p:sldId id="329" r:id="rId32"/>
    <p:sldId id="328" r:id="rId33"/>
    <p:sldId id="314" r:id="rId34"/>
    <p:sldId id="330" r:id="rId35"/>
    <p:sldId id="331" r:id="rId36"/>
    <p:sldId id="336" r:id="rId37"/>
    <p:sldId id="332" r:id="rId38"/>
    <p:sldId id="337" r:id="rId39"/>
    <p:sldId id="313" r:id="rId40"/>
    <p:sldId id="338" r:id="rId41"/>
    <p:sldId id="623" r:id="rId42"/>
    <p:sldId id="624" r:id="rId43"/>
    <p:sldId id="629" r:id="rId44"/>
    <p:sldId id="626" r:id="rId45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FF9900"/>
    <a:srgbClr val="FF00FF"/>
    <a:srgbClr val="0000CC"/>
    <a:srgbClr val="EDF0A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08" autoAdjust="0"/>
  </p:normalViewPr>
  <p:slideViewPr>
    <p:cSldViewPr>
      <p:cViewPr varScale="1">
        <p:scale>
          <a:sx n="105" d="100"/>
          <a:sy n="105" d="100"/>
        </p:scale>
        <p:origin x="10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>
            <a:extLst>
              <a:ext uri="{FF2B5EF4-FFF2-40B4-BE49-F238E27FC236}">
                <a16:creationId xmlns:a16="http://schemas.microsoft.com/office/drawing/2014/main" id="{AD43494A-8221-406D-A097-DBD244E170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2" name="Rectangle 4">
            <a:extLst>
              <a:ext uri="{FF2B5EF4-FFF2-40B4-BE49-F238E27FC236}">
                <a16:creationId xmlns:a16="http://schemas.microsoft.com/office/drawing/2014/main" id="{0FB8CBD7-049D-4981-97D6-99C5BE72D6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6034425A-CF83-4625-B4E5-380927D9396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9EC0949D-4C8F-4F03-8277-925BD9F399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CFB9DE2B-5C0E-4E56-A4DC-C8D15133E0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78EC7FE3-A2D5-41BB-B738-4D35765E52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47B2DB7-2F61-3C6C-C48A-2EBC553962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7C18429B-4DB0-4C09-A95C-C758452F00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848C5A11-E7DC-4F10-8D9C-E565DEB472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831" name="Rectangle 7">
            <a:extLst>
              <a:ext uri="{FF2B5EF4-FFF2-40B4-BE49-F238E27FC236}">
                <a16:creationId xmlns:a16="http://schemas.microsoft.com/office/drawing/2014/main" id="{32C772CA-F9AA-482A-837A-019A02538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BE3A40D4-DB13-441B-8456-15F0D3BA82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2F3116C-5C2A-70B0-7A6E-FB0277E2F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2BC23E2-287E-6E60-2B71-5234351B8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459D03A8-8DE1-F9BC-29D7-0967BDC70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A341AA55-AC44-CCD3-D44E-D4D0F7D1D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b="1"/>
              <a:t>avian influenza virus</a:t>
            </a:r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09CA1AD-2566-BF20-1DF2-F14C9CAD6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A73414C-BFD1-43E9-95C3-55C75715D961}" type="slidenum">
              <a:rPr lang="en-US" altLang="ko-KR" sz="1200"/>
              <a:pPr/>
              <a:t>3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>
            <a:extLst>
              <a:ext uri="{FF2B5EF4-FFF2-40B4-BE49-F238E27FC236}">
                <a16:creationId xmlns:a16="http://schemas.microsoft.com/office/drawing/2014/main" id="{E96BFA68-79D7-97C9-F724-24650B082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>
            <a:extLst>
              <a:ext uri="{FF2B5EF4-FFF2-40B4-BE49-F238E27FC236}">
                <a16:creationId xmlns:a16="http://schemas.microsoft.com/office/drawing/2014/main" id="{DEC72A05-7F39-D5F6-5D56-D4CB42DF1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:a16="http://schemas.microsoft.com/office/drawing/2014/main" id="{20479EC8-F804-B138-7467-EDD7917B6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FA72644-86D8-44FA-A932-E3F6551B6FD9}" type="slidenum">
              <a:rPr lang="en-US" altLang="ko-KR" sz="1200"/>
              <a:pPr/>
              <a:t>14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B62F3-8C69-18F2-127E-9E6F301B69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2E6EC-7854-4591-8425-8D6FD2E795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60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F9C953-64C7-E787-685E-EE9FFBC62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67B64-8730-464F-BDAB-9A018D56D5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87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796C4F-D9E0-B547-D574-4858E64621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E8FE5-5949-4D4D-8ED6-236A928363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06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BB8BEC-1ACC-330B-5D19-4AC6BB858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EE289-BC3F-4C36-837B-2A0B66F93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5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7583BB-8B6E-B764-B329-74D5C9F06B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E9DD8-39B5-47E9-91B5-7C954772EC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07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97156D-EF3F-7FF3-C773-3025308BDC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88E01-AAB3-4F5C-8302-7DBC996D3C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08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875DD8-1125-D087-BC89-0C4CAB4025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9064A-A8A8-4206-8F8E-A58EEF3C18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2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284DC7-6CC3-2035-95B8-73A03D5B2A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5DF5EA-A534-4025-A1BA-51B47DEB08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7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20EAEE-4E65-B0D6-74BF-222ED79E8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43AB4-5F5D-4405-A5F1-71AFC51728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624DB66-09A0-E29B-1327-B017E6B820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D860B-2BD4-4FB4-978B-B4139D5A21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26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044DF-0FCA-20A9-7BE1-E16BE5D6F5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193AC-1B52-42E1-98FE-D8DF5FD85CA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105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5F5CD6-6E99-19CC-E2D0-B7A3FF9379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C8CDBF-9DA8-410A-8E9F-104FF4355F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92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B6BF21-395D-4934-A69D-469F606D5F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5D18D6-CD33-42F6-8550-485492A505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E2677DA-3102-4103-8C07-AAA484BA24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584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764E5D5-8220-46B3-A921-59E15C81CA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fld id="{2A3E7963-8E89-494A-88A0-7FD15004545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5B0CAAA8-6025-1800-0490-D6CB7F55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0033CC"/>
                </a:solidFill>
                <a:latin typeface="Arial Narrow" panose="020B0606020202030204" pitchFamily="34" charset="0"/>
              </a:rPr>
              <a:t>Unit 14</a:t>
            </a:r>
            <a:endParaRPr lang="en-US" altLang="ko-KR" sz="400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099" name="Object 8">
            <a:extLst>
              <a:ext uri="{FF2B5EF4-FFF2-40B4-BE49-F238E27FC236}">
                <a16:creationId xmlns:a16="http://schemas.microsoft.com/office/drawing/2014/main" id="{29D90DA9-487C-52B1-487D-74296D9E97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10">
            <a:extLst>
              <a:ext uri="{FF2B5EF4-FFF2-40B4-BE49-F238E27FC236}">
                <a16:creationId xmlns:a16="http://schemas.microsoft.com/office/drawing/2014/main" id="{773CB828-EB75-F8D6-F091-6E27D2359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016125"/>
            <a:ext cx="5834062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</a:p>
          <a:p>
            <a:pPr eaLnBrk="1" hangingPunct="1"/>
            <a:endParaRPr kumimoji="0" lang="en-US" altLang="ko-KR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14.1	Design of a Sequence Detector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14.2	More Complex Design Problems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14.3	Guidelines for Construction of State Graphs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14.4	Serial Data Code Conversion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14.5	Alphanumeric State Graph Notation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Programmed Exercises</a:t>
            </a:r>
          </a:p>
          <a:p>
            <a:pPr eaLnBrk="1" hangingPunct="1"/>
            <a:r>
              <a:rPr kumimoji="0" lang="en-US" altLang="ko-KR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Problems</a:t>
            </a:r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28779E97-3C7C-5BE9-A568-998BBD0E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2663"/>
            <a:ext cx="83820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4000">
                <a:solidFill>
                  <a:srgbClr val="CC0000"/>
                </a:solidFill>
                <a:latin typeface="Arial Narrow" panose="020B0606020202030204" pitchFamily="34" charset="0"/>
              </a:rPr>
              <a:t>Derivation of State Graphs and Tables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9C1DBD8A-E612-6672-2B9A-B32D865C3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69A19A31-8D02-F8F1-F33A-34437D421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81B9D99-9288-409E-A356-B990ED66728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A2815B6-D19B-EBF2-B59E-09ABE570A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A053171C-8A1E-F9E5-EAC7-D131D1435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2063"/>
            <a:ext cx="6283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14-6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Moore State Graph for Sequence Detector</a:t>
            </a:r>
          </a:p>
        </p:txBody>
      </p:sp>
      <p:pic>
        <p:nvPicPr>
          <p:cNvPr id="15365" name="Picture 4" descr="roth+f14-06">
            <a:extLst>
              <a:ext uri="{FF2B5EF4-FFF2-40B4-BE49-F238E27FC236}">
                <a16:creationId xmlns:a16="http://schemas.microsoft.com/office/drawing/2014/main" id="{977DAE6D-C5BA-587E-64EE-E9AD6FE1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3455988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1410" name="Group 98">
            <a:extLst>
              <a:ext uri="{FF2B5EF4-FFF2-40B4-BE49-F238E27FC236}">
                <a16:creationId xmlns:a16="http://schemas.microsoft.com/office/drawing/2014/main" id="{E7B1ED31-899B-41B8-92D8-6F34280C96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4868863"/>
          <a:ext cx="8229600" cy="109697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2D86B6-5076-4617-9247-964E2C58B0FE}"/>
              </a:ext>
            </a:extLst>
          </p:cNvPr>
          <p:cNvSpPr txBox="1"/>
          <p:nvPr/>
        </p:nvSpPr>
        <p:spPr>
          <a:xfrm>
            <a:off x="5076825" y="2598738"/>
            <a:ext cx="3203575" cy="830262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/>
              <a:t>Each state includes output.</a:t>
            </a:r>
          </a:p>
          <a:p>
            <a:pPr>
              <a:defRPr/>
            </a:pPr>
            <a:r>
              <a:rPr lang="en-US" altLang="ko-KR" b="1" dirty="0"/>
              <a:t>That’s why Moore type has one more state (S</a:t>
            </a:r>
            <a:r>
              <a:rPr lang="en-US" altLang="ko-KR" b="1" baseline="-25000" dirty="0"/>
              <a:t>3</a:t>
            </a:r>
            <a:r>
              <a:rPr lang="en-US" altLang="ko-KR" b="1" dirty="0"/>
              <a:t>)</a:t>
            </a:r>
            <a:endParaRPr lang="ko-KR" altLang="en-US" b="1" baseline="-25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EE82295-D1D7-46E9-9456-9AE9277508B7}"/>
              </a:ext>
            </a:extLst>
          </p:cNvPr>
          <p:cNvSpPr/>
          <p:nvPr/>
        </p:nvSpPr>
        <p:spPr>
          <a:xfrm>
            <a:off x="1647825" y="399097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CD1D00D5-F6EA-5E74-0095-4274BC4F8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B059913-CD95-4B5D-9C8B-4DA738DCCD7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0200D91-033D-3EB5-89A1-51927D1F4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64B59A7E-EC2C-939E-9E78-DD0FF4FB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34" y="1303933"/>
            <a:ext cx="30432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14-3 State Table</a:t>
            </a:r>
          </a:p>
        </p:txBody>
      </p:sp>
      <p:graphicFrame>
        <p:nvGraphicFramePr>
          <p:cNvPr id="142444" name="Group 108">
            <a:extLst>
              <a:ext uri="{FF2B5EF4-FFF2-40B4-BE49-F238E27FC236}">
                <a16:creationId xmlns:a16="http://schemas.microsoft.com/office/drawing/2014/main" id="{7820469F-4739-4CD0-B5D6-94ACDDB4E754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2060575"/>
          <a:ext cx="4340226" cy="2084442"/>
        </p:xfrm>
        <a:graphic>
          <a:graphicData uri="http://schemas.openxmlformats.org/drawingml/2006/table">
            <a:tbl>
              <a:tblPr/>
              <a:tblGrid>
                <a:gridCol w="8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9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2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 state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 (Z)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442" name="Group 106">
            <a:extLst>
              <a:ext uri="{FF2B5EF4-FFF2-40B4-BE49-F238E27FC236}">
                <a16:creationId xmlns:a16="http://schemas.microsoft.com/office/drawing/2014/main" id="{957A750C-516C-47E8-9608-CCA28D7A3B6A}"/>
              </a:ext>
            </a:extLst>
          </p:cNvPr>
          <p:cNvGraphicFramePr>
            <a:graphicFrameLocks noGrp="1"/>
          </p:cNvGraphicFramePr>
          <p:nvPr/>
        </p:nvGraphicFramePr>
        <p:xfrm>
          <a:off x="5076825" y="2060575"/>
          <a:ext cx="3768726" cy="2084442"/>
        </p:xfrm>
        <a:graphic>
          <a:graphicData uri="http://schemas.openxmlformats.org/drawingml/2006/table">
            <a:tbl>
              <a:tblPr/>
              <a:tblGrid>
                <a:gridCol w="8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2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2" marR="91432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 B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2" marR="91432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1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655" marB="4565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2" marR="91432" marT="45655" marB="456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23" name="Text Box 107">
            <a:extLst>
              <a:ext uri="{FF2B5EF4-FFF2-40B4-BE49-F238E27FC236}">
                <a16:creationId xmlns:a16="http://schemas.microsoft.com/office/drawing/2014/main" id="{DA954E84-A6B4-B845-CFC0-93AC7C2F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268413"/>
            <a:ext cx="3527425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14-4 Transition Table with State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32960-8D8D-67E1-F6D5-2763160364C4}"/>
              </a:ext>
            </a:extLst>
          </p:cNvPr>
          <p:cNvSpPr txBox="1"/>
          <p:nvPr/>
        </p:nvSpPr>
        <p:spPr>
          <a:xfrm>
            <a:off x="5517248" y="3484461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10</a:t>
            </a:r>
          </a:p>
          <a:p>
            <a:r>
              <a:rPr lang="en-US" altLang="ko-KR" sz="1800" b="1" dirty="0">
                <a:solidFill>
                  <a:srgbClr val="FF0000"/>
                </a:solidFill>
              </a:rPr>
              <a:t>11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B280D-A22F-19B3-CEA9-778278A27D8C}"/>
              </a:ext>
            </a:extLst>
          </p:cNvPr>
          <p:cNvSpPr txBox="1"/>
          <p:nvPr/>
        </p:nvSpPr>
        <p:spPr>
          <a:xfrm>
            <a:off x="7632912" y="3473576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11</a:t>
            </a:r>
          </a:p>
          <a:p>
            <a:r>
              <a:rPr lang="en-US" altLang="ko-KR" sz="1800" b="1" dirty="0">
                <a:solidFill>
                  <a:srgbClr val="FF0000"/>
                </a:solidFill>
              </a:rPr>
              <a:t>01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B04BF840-1490-9C91-30CD-5401CB558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8268BCA-A429-4DED-85EC-9461F0D37AC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FD95F30-DFF5-FCD8-F710-989281554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graphicFrame>
        <p:nvGraphicFramePr>
          <p:cNvPr id="143854" name="Group 494">
            <a:extLst>
              <a:ext uri="{FF2B5EF4-FFF2-40B4-BE49-F238E27FC236}">
                <a16:creationId xmlns:a16="http://schemas.microsoft.com/office/drawing/2014/main" id="{29EF326F-6256-4CEC-8EF1-3E124F37951B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636838"/>
          <a:ext cx="8208962" cy="1851025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85" name="Text Box 490">
            <a:extLst>
              <a:ext uri="{FF2B5EF4-FFF2-40B4-BE49-F238E27FC236}">
                <a16:creationId xmlns:a16="http://schemas.microsoft.com/office/drawing/2014/main" id="{158F9ADB-9F00-CD97-779D-E0B1FDFF7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7010400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The circuit to be designed </a:t>
            </a:r>
            <a:r>
              <a:rPr lang="en-US" altLang="ko-KR" sz="2000" b="1" dirty="0">
                <a:sym typeface="Wingdings" panose="05000000000000000000" pitchFamily="2" charset="2"/>
              </a:rPr>
              <a:t>(Mealy):</a:t>
            </a:r>
            <a:endParaRPr lang="en-US" altLang="ko-KR" sz="2000" b="1" dirty="0"/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Output Z=1 if input sequence ends in either </a:t>
            </a: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0F6F4A9-0677-48C5-8D68-BE6DB87F4803}"/>
              </a:ext>
            </a:extLst>
          </p:cNvPr>
          <p:cNvSpPr/>
          <p:nvPr/>
        </p:nvSpPr>
        <p:spPr>
          <a:xfrm>
            <a:off x="1590675" y="2636838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2AB72F-F8B5-432F-9EFC-8EFECD292B3D}"/>
              </a:ext>
            </a:extLst>
          </p:cNvPr>
          <p:cNvSpPr/>
          <p:nvPr/>
        </p:nvSpPr>
        <p:spPr>
          <a:xfrm>
            <a:off x="2484438" y="2636838"/>
            <a:ext cx="1223962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24FA6DB-D478-41E7-B494-C314043D0A8F}"/>
              </a:ext>
            </a:extLst>
          </p:cNvPr>
          <p:cNvSpPr/>
          <p:nvPr/>
        </p:nvSpPr>
        <p:spPr>
          <a:xfrm>
            <a:off x="3852863" y="2636838"/>
            <a:ext cx="1223962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26950A3-A5D7-46D7-8B32-38A5BCF38878}"/>
              </a:ext>
            </a:extLst>
          </p:cNvPr>
          <p:cNvSpPr/>
          <p:nvPr/>
        </p:nvSpPr>
        <p:spPr>
          <a:xfrm>
            <a:off x="5681663" y="2636838"/>
            <a:ext cx="1223962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EA9C78A-48D4-4DFA-947E-ECD8367C61AC}"/>
              </a:ext>
            </a:extLst>
          </p:cNvPr>
          <p:cNvSpPr/>
          <p:nvPr/>
        </p:nvSpPr>
        <p:spPr>
          <a:xfrm>
            <a:off x="6156325" y="2636838"/>
            <a:ext cx="1655763" cy="360362"/>
          </a:xfrm>
          <a:prstGeom prst="round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1AF6BF6-9985-49FA-BBAD-D922F75CC85A}"/>
              </a:ext>
            </a:extLst>
          </p:cNvPr>
          <p:cNvSpPr/>
          <p:nvPr/>
        </p:nvSpPr>
        <p:spPr>
          <a:xfrm>
            <a:off x="2959100" y="2636838"/>
            <a:ext cx="1655763" cy="360362"/>
          </a:xfrm>
          <a:prstGeom prst="round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D07F28A2-3536-7B37-0117-F4A57D254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891A9A-3350-4ADA-8924-5E8668BF68AE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A41926F-C652-7423-51CB-BAE953F91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23204F9C-CB11-D1C0-C369-CA60FCE54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791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14-8 Formation of state graph (step1)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8437" name="Picture 4" descr="roth+f14-07">
            <a:extLst>
              <a:ext uri="{FF2B5EF4-FFF2-40B4-BE49-F238E27FC236}">
                <a16:creationId xmlns:a16="http://schemas.microsoft.com/office/drawing/2014/main" id="{4A19EEE3-E2E4-3C33-7BA5-AA540D563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260826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그룹 21">
            <a:extLst>
              <a:ext uri="{FF2B5EF4-FFF2-40B4-BE49-F238E27FC236}">
                <a16:creationId xmlns:a16="http://schemas.microsoft.com/office/drawing/2014/main" id="{DB05DCF0-92AC-4667-E2BE-FDACEFEFF598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349500"/>
            <a:ext cx="3311525" cy="2428875"/>
            <a:chOff x="4500563" y="3016349"/>
            <a:chExt cx="3311525" cy="2428875"/>
          </a:xfrm>
        </p:grpSpPr>
        <p:grpSp>
          <p:nvGrpSpPr>
            <p:cNvPr id="18517" name="Group 43">
              <a:extLst>
                <a:ext uri="{FF2B5EF4-FFF2-40B4-BE49-F238E27FC236}">
                  <a16:creationId xmlns:a16="http://schemas.microsoft.com/office/drawing/2014/main" id="{665C3D2C-C24A-66A4-F2CA-AF618B2BA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563" y="3016349"/>
              <a:ext cx="3311525" cy="2428875"/>
              <a:chOff x="2835" y="1525"/>
              <a:chExt cx="2086" cy="1530"/>
            </a:xfrm>
          </p:grpSpPr>
          <p:sp>
            <p:nvSpPr>
              <p:cNvPr id="18519" name="Rectangle 9">
                <a:extLst>
                  <a:ext uri="{FF2B5EF4-FFF2-40B4-BE49-F238E27FC236}">
                    <a16:creationId xmlns:a16="http://schemas.microsoft.com/office/drawing/2014/main" id="{AFA3A25D-339A-94B9-2968-845AAD740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966"/>
                <a:ext cx="1315" cy="1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reset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010</a:t>
                </a:r>
              </a:p>
            </p:txBody>
          </p:sp>
          <p:sp>
            <p:nvSpPr>
              <p:cNvPr id="18520" name="Rectangle 8">
                <a:extLst>
                  <a:ext uri="{FF2B5EF4-FFF2-40B4-BE49-F238E27FC236}">
                    <a16:creationId xmlns:a16="http://schemas.microsoft.com/office/drawing/2014/main" id="{05C154BF-0C40-CD00-064D-B694B1A1C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1966"/>
                <a:ext cx="771" cy="10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2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3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endParaRPr lang="en-US" altLang="ko-KR" sz="20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21" name="Rectangle 7">
                <a:extLst>
                  <a:ext uri="{FF2B5EF4-FFF2-40B4-BE49-F238E27FC236}">
                    <a16:creationId xmlns:a16="http://schemas.microsoft.com/office/drawing/2014/main" id="{F0E8DB2D-56C6-64C1-A607-1F43B45EC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525"/>
                <a:ext cx="1315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sequence received</a:t>
                </a:r>
              </a:p>
            </p:txBody>
          </p:sp>
          <p:sp>
            <p:nvSpPr>
              <p:cNvPr id="18522" name="Rectangle 6">
                <a:extLst>
                  <a:ext uri="{FF2B5EF4-FFF2-40B4-BE49-F238E27FC236}">
                    <a16:creationId xmlns:a16="http://schemas.microsoft.com/office/drawing/2014/main" id="{C72535B8-02A1-0C01-2B9F-A4BADFEBB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1525"/>
                <a:ext cx="77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state</a:t>
                </a:r>
              </a:p>
            </p:txBody>
          </p:sp>
          <p:sp>
            <p:nvSpPr>
              <p:cNvPr id="18523" name="Line 10">
                <a:extLst>
                  <a:ext uri="{FF2B5EF4-FFF2-40B4-BE49-F238E27FC236}">
                    <a16:creationId xmlns:a16="http://schemas.microsoft.com/office/drawing/2014/main" id="{B19C352A-F099-30C4-A8EA-1B0EC0D4F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525"/>
                <a:ext cx="771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4" name="Line 11">
                <a:extLst>
                  <a:ext uri="{FF2B5EF4-FFF2-40B4-BE49-F238E27FC236}">
                    <a16:creationId xmlns:a16="http://schemas.microsoft.com/office/drawing/2014/main" id="{79D283FD-A171-C31C-97FF-B61E43729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966"/>
                <a:ext cx="208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5" name="Line 12">
                <a:extLst>
                  <a:ext uri="{FF2B5EF4-FFF2-40B4-BE49-F238E27FC236}">
                    <a16:creationId xmlns:a16="http://schemas.microsoft.com/office/drawing/2014/main" id="{AB20F7A8-448A-94C8-6425-7AB275862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055"/>
                <a:ext cx="771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6" name="Line 13">
                <a:extLst>
                  <a:ext uri="{FF2B5EF4-FFF2-40B4-BE49-F238E27FC236}">
                    <a16:creationId xmlns:a16="http://schemas.microsoft.com/office/drawing/2014/main" id="{885A3F54-3E74-2151-8EF9-5B041743C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525"/>
                <a:ext cx="0" cy="44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7" name="Line 15">
                <a:extLst>
                  <a:ext uri="{FF2B5EF4-FFF2-40B4-BE49-F238E27FC236}">
                    <a16:creationId xmlns:a16="http://schemas.microsoft.com/office/drawing/2014/main" id="{2A7E242E-4FA2-1D82-B02C-9EFAF2E6F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1525"/>
                <a:ext cx="0" cy="441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8" name="Line 31">
                <a:extLst>
                  <a:ext uri="{FF2B5EF4-FFF2-40B4-BE49-F238E27FC236}">
                    <a16:creationId xmlns:a16="http://schemas.microsoft.com/office/drawing/2014/main" id="{9A84B43B-43EB-2CDB-FA2C-BDFD83493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1525"/>
                <a:ext cx="13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29" name="Line 32">
                <a:extLst>
                  <a:ext uri="{FF2B5EF4-FFF2-40B4-BE49-F238E27FC236}">
                    <a16:creationId xmlns:a16="http://schemas.microsoft.com/office/drawing/2014/main" id="{024DCA07-CD3D-204A-2792-413578D0A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966"/>
                <a:ext cx="0" cy="108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0" name="Line 34">
                <a:extLst>
                  <a:ext uri="{FF2B5EF4-FFF2-40B4-BE49-F238E27FC236}">
                    <a16:creationId xmlns:a16="http://schemas.microsoft.com/office/drawing/2014/main" id="{D9FB37D3-8A56-E938-9EB5-DF27C954D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1966"/>
                <a:ext cx="0" cy="108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31" name="Line 36">
                <a:extLst>
                  <a:ext uri="{FF2B5EF4-FFF2-40B4-BE49-F238E27FC236}">
                    <a16:creationId xmlns:a16="http://schemas.microsoft.com/office/drawing/2014/main" id="{CE75B873-113D-ACAF-39E8-A86BDD22F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3055"/>
                <a:ext cx="13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518" name="Line 39">
              <a:extLst>
                <a:ext uri="{FF2B5EF4-FFF2-40B4-BE49-F238E27FC236}">
                  <a16:creationId xmlns:a16="http://schemas.microsoft.com/office/drawing/2014/main" id="{DF3A42D8-DCC7-160D-C31B-9F0CD2DF0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4128" y="3178621"/>
              <a:ext cx="0" cy="1943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39" name="Text Box 490">
            <a:extLst>
              <a:ext uri="{FF2B5EF4-FFF2-40B4-BE49-F238E27FC236}">
                <a16:creationId xmlns:a16="http://schemas.microsoft.com/office/drawing/2014/main" id="{0B9A2E02-DAE5-AB9D-0C7D-2176E2D5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844675"/>
            <a:ext cx="15843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</a:p>
        </p:txBody>
      </p:sp>
      <p:graphicFrame>
        <p:nvGraphicFramePr>
          <p:cNvPr id="23" name="Group 494">
            <a:extLst>
              <a:ext uri="{FF2B5EF4-FFF2-40B4-BE49-F238E27FC236}">
                <a16:creationId xmlns:a16="http://schemas.microsoft.com/office/drawing/2014/main" id="{B1CB5D24-FC5D-42AB-B891-2A7B9590DBB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5132388"/>
          <a:ext cx="7848600" cy="124777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513" name="TextBox 1">
            <a:extLst>
              <a:ext uri="{FF2B5EF4-FFF2-40B4-BE49-F238E27FC236}">
                <a16:creationId xmlns:a16="http://schemas.microsoft.com/office/drawing/2014/main" id="{560EA955-0F65-AB4F-F20F-535C8510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97213"/>
            <a:ext cx="14224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No inputs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DEA57D4-7239-4687-984F-E944B07A8EDB}"/>
              </a:ext>
            </a:extLst>
          </p:cNvPr>
          <p:cNvSpPr/>
          <p:nvPr/>
        </p:nvSpPr>
        <p:spPr>
          <a:xfrm>
            <a:off x="2470150" y="5732463"/>
            <a:ext cx="358775" cy="361950"/>
          </a:xfrm>
          <a:prstGeom prst="ellipse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57471AA-37B7-4FF5-8790-F8F43E224C1D}"/>
              </a:ext>
            </a:extLst>
          </p:cNvPr>
          <p:cNvSpPr/>
          <p:nvPr/>
        </p:nvSpPr>
        <p:spPr>
          <a:xfrm>
            <a:off x="2139950" y="39624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0653552-AD9E-464C-BF4E-F8C687EBD424}"/>
              </a:ext>
            </a:extLst>
          </p:cNvPr>
          <p:cNvSpPr/>
          <p:nvPr/>
        </p:nvSpPr>
        <p:spPr>
          <a:xfrm>
            <a:off x="1590675" y="4567238"/>
            <a:ext cx="358775" cy="360362"/>
          </a:xfrm>
          <a:prstGeom prst="ellipse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E4918958-7C50-B35F-237A-9C2805BED5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5568022-9419-441B-8271-7CE695E26D8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00DE59D-7659-7005-456B-331143A19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3E172096-5485-42B3-E546-F233104F7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14-9 Formation of state graph (step2)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9461" name="Picture 4" descr="roth+f14-08">
            <a:extLst>
              <a:ext uri="{FF2B5EF4-FFF2-40B4-BE49-F238E27FC236}">
                <a16:creationId xmlns:a16="http://schemas.microsoft.com/office/drawing/2014/main" id="{CEE322C2-7CBF-9EB3-2659-1BCE5747B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249872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2" name="그룹 21">
            <a:extLst>
              <a:ext uri="{FF2B5EF4-FFF2-40B4-BE49-F238E27FC236}">
                <a16:creationId xmlns:a16="http://schemas.microsoft.com/office/drawing/2014/main" id="{FCBF44DD-1EBF-6607-D859-FDDA20FBE340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852738"/>
            <a:ext cx="3384550" cy="2616200"/>
            <a:chOff x="4500563" y="2852738"/>
            <a:chExt cx="3384550" cy="2616200"/>
          </a:xfrm>
        </p:grpSpPr>
        <p:grpSp>
          <p:nvGrpSpPr>
            <p:cNvPr id="19467" name="Group 32">
              <a:extLst>
                <a:ext uri="{FF2B5EF4-FFF2-40B4-BE49-F238E27FC236}">
                  <a16:creationId xmlns:a16="http://schemas.microsoft.com/office/drawing/2014/main" id="{B236CD12-F92C-30D9-0315-A9B542708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563" y="2852738"/>
              <a:ext cx="3384550" cy="2616200"/>
              <a:chOff x="3016" y="1797"/>
              <a:chExt cx="2132" cy="1648"/>
            </a:xfrm>
          </p:grpSpPr>
          <p:sp>
            <p:nvSpPr>
              <p:cNvPr id="19469" name="Rectangle 6">
                <a:extLst>
                  <a:ext uri="{FF2B5EF4-FFF2-40B4-BE49-F238E27FC236}">
                    <a16:creationId xmlns:a16="http://schemas.microsoft.com/office/drawing/2014/main" id="{7A53CB1B-F4AC-C8B7-E575-85C2089F7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046"/>
                <a:ext cx="1497" cy="1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reset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 (but not 10)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01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10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1 (but not 01)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100</a:t>
                </a:r>
              </a:p>
            </p:txBody>
          </p:sp>
          <p:sp>
            <p:nvSpPr>
              <p:cNvPr id="19470" name="Rectangle 7">
                <a:extLst>
                  <a:ext uri="{FF2B5EF4-FFF2-40B4-BE49-F238E27FC236}">
                    <a16:creationId xmlns:a16="http://schemas.microsoft.com/office/drawing/2014/main" id="{10FDB6C6-3AE5-E2B6-6A77-1F3300407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046"/>
                <a:ext cx="635" cy="1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2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3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4 </a:t>
                </a:r>
                <a:endParaRPr lang="en-US" altLang="ko-KR" sz="2000" b="1">
                  <a:latin typeface="Times New Roman" panose="02020603050405020304" pitchFamily="18" charset="0"/>
                </a:endParaRP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2000" b="1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71" name="Rectangle 8">
                <a:extLst>
                  <a:ext uri="{FF2B5EF4-FFF2-40B4-BE49-F238E27FC236}">
                    <a16:creationId xmlns:a16="http://schemas.microsoft.com/office/drawing/2014/main" id="{BAF50128-405B-3DB7-7B39-1FE612785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1797"/>
                <a:ext cx="149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sequence ends in</a:t>
                </a:r>
              </a:p>
            </p:txBody>
          </p:sp>
          <p:sp>
            <p:nvSpPr>
              <p:cNvPr id="19472" name="Rectangle 9">
                <a:extLst>
                  <a:ext uri="{FF2B5EF4-FFF2-40B4-BE49-F238E27FC236}">
                    <a16:creationId xmlns:a16="http://schemas.microsoft.com/office/drawing/2014/main" id="{ECD4A0A8-994D-DEDC-784E-41DAC37FD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1797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2000" b="1">
                    <a:latin typeface="Times New Roman" panose="02020603050405020304" pitchFamily="18" charset="0"/>
                  </a:rPr>
                  <a:t>state</a:t>
                </a:r>
              </a:p>
            </p:txBody>
          </p:sp>
          <p:sp>
            <p:nvSpPr>
              <p:cNvPr id="19473" name="Line 10">
                <a:extLst>
                  <a:ext uri="{FF2B5EF4-FFF2-40B4-BE49-F238E27FC236}">
                    <a16:creationId xmlns:a16="http://schemas.microsoft.com/office/drawing/2014/main" id="{B3362CD8-DF17-8ADD-7889-A987E20BB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797"/>
                <a:ext cx="63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4" name="Line 11">
                <a:extLst>
                  <a:ext uri="{FF2B5EF4-FFF2-40B4-BE49-F238E27FC236}">
                    <a16:creationId xmlns:a16="http://schemas.microsoft.com/office/drawing/2014/main" id="{86E7C609-CE2C-B9E8-6418-A22EE1A7D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046"/>
                <a:ext cx="21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5" name="Line 12">
                <a:extLst>
                  <a:ext uri="{FF2B5EF4-FFF2-40B4-BE49-F238E27FC236}">
                    <a16:creationId xmlns:a16="http://schemas.microsoft.com/office/drawing/2014/main" id="{21142630-38C1-F805-15FA-58EAD684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3445"/>
                <a:ext cx="63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6" name="Line 13">
                <a:extLst>
                  <a:ext uri="{FF2B5EF4-FFF2-40B4-BE49-F238E27FC236}">
                    <a16:creationId xmlns:a16="http://schemas.microsoft.com/office/drawing/2014/main" id="{224DB164-6542-DE86-4AE1-8ED1414F1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1797"/>
                <a:ext cx="0" cy="24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7" name="Line 14">
                <a:extLst>
                  <a:ext uri="{FF2B5EF4-FFF2-40B4-BE49-F238E27FC236}">
                    <a16:creationId xmlns:a16="http://schemas.microsoft.com/office/drawing/2014/main" id="{C72BCC01-C94C-A7B0-B00D-7ED7B9540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1797"/>
                <a:ext cx="0" cy="24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8" name="Line 15">
                <a:extLst>
                  <a:ext uri="{FF2B5EF4-FFF2-40B4-BE49-F238E27FC236}">
                    <a16:creationId xmlns:a16="http://schemas.microsoft.com/office/drawing/2014/main" id="{320EE859-38BC-8F41-D02F-0D939EB77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1797"/>
                <a:ext cx="14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79" name="Line 16">
                <a:extLst>
                  <a:ext uri="{FF2B5EF4-FFF2-40B4-BE49-F238E27FC236}">
                    <a16:creationId xmlns:a16="http://schemas.microsoft.com/office/drawing/2014/main" id="{6038C02A-7444-847B-3D4C-5A3C2F8C0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6" y="2046"/>
                <a:ext cx="0" cy="139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0" name="Line 17">
                <a:extLst>
                  <a:ext uri="{FF2B5EF4-FFF2-40B4-BE49-F238E27FC236}">
                    <a16:creationId xmlns:a16="http://schemas.microsoft.com/office/drawing/2014/main" id="{D3822446-6A5B-47C9-E94C-E8BCE4C5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" y="2046"/>
                <a:ext cx="0" cy="1399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81" name="Line 18">
                <a:extLst>
                  <a:ext uri="{FF2B5EF4-FFF2-40B4-BE49-F238E27FC236}">
                    <a16:creationId xmlns:a16="http://schemas.microsoft.com/office/drawing/2014/main" id="{A76F0C97-518C-3E11-48EC-77A156450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3445"/>
                <a:ext cx="149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468" name="Line 31">
              <a:extLst>
                <a:ext uri="{FF2B5EF4-FFF2-40B4-BE49-F238E27FC236}">
                  <a16:creationId xmlns:a16="http://schemas.microsoft.com/office/drawing/2014/main" id="{5F1A5F5B-851E-08D4-74A9-5B536DBE7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112" y="2997200"/>
              <a:ext cx="0" cy="2447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A5714D50-4CB5-484B-8F1E-49781ED154AA}"/>
              </a:ext>
            </a:extLst>
          </p:cNvPr>
          <p:cNvSpPr/>
          <p:nvPr/>
        </p:nvSpPr>
        <p:spPr>
          <a:xfrm>
            <a:off x="2787650" y="2492375"/>
            <a:ext cx="358775" cy="360363"/>
          </a:xfrm>
          <a:prstGeom prst="ellipse">
            <a:avLst/>
          </a:prstGeom>
          <a:noFill/>
          <a:ln w="3492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A0CCD00-500F-4463-8E5A-BC9597C0FB74}"/>
              </a:ext>
            </a:extLst>
          </p:cNvPr>
          <p:cNvSpPr/>
          <p:nvPr/>
        </p:nvSpPr>
        <p:spPr>
          <a:xfrm>
            <a:off x="2065338" y="39338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5E84B45-5461-4037-946A-D033E957553E}"/>
              </a:ext>
            </a:extLst>
          </p:cNvPr>
          <p:cNvSpPr/>
          <p:nvPr/>
        </p:nvSpPr>
        <p:spPr>
          <a:xfrm>
            <a:off x="1604963" y="520065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 Box 490">
            <a:extLst>
              <a:ext uri="{FF2B5EF4-FFF2-40B4-BE49-F238E27FC236}">
                <a16:creationId xmlns:a16="http://schemas.microsoft.com/office/drawing/2014/main" id="{D2708BF9-64BE-FDFD-C5CA-77629A3B7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2020838"/>
            <a:ext cx="15843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9FDA832E-44DF-F277-D625-9A432F2EA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5E45EF8-A36D-433E-BD57-05FF758B3FD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80C79E1-1262-746B-CB4C-187FD18E4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63A5925-9F2B-50F4-89DF-35FA23416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268413"/>
            <a:ext cx="9001001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14-10 Completed State Graph for a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Sequence Detector to be Designed</a:t>
            </a:r>
          </a:p>
        </p:txBody>
      </p:sp>
      <p:pic>
        <p:nvPicPr>
          <p:cNvPr id="21509" name="Picture 4" descr="roth+f14-09">
            <a:extLst>
              <a:ext uri="{FF2B5EF4-FFF2-40B4-BE49-F238E27FC236}">
                <a16:creationId xmlns:a16="http://schemas.microsoft.com/office/drawing/2014/main" id="{6EA08AC1-84EC-A60F-03C7-4580F452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2203450"/>
            <a:ext cx="370205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Group 24">
            <a:extLst>
              <a:ext uri="{FF2B5EF4-FFF2-40B4-BE49-F238E27FC236}">
                <a16:creationId xmlns:a16="http://schemas.microsoft.com/office/drawing/2014/main" id="{59E43FC4-A7A5-8571-0658-7007316CC53A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852738"/>
            <a:ext cx="3168650" cy="2616200"/>
            <a:chOff x="3016" y="1797"/>
            <a:chExt cx="1996" cy="1648"/>
          </a:xfrm>
        </p:grpSpPr>
        <p:sp>
          <p:nvSpPr>
            <p:cNvPr id="21512" name="Rectangle 6">
              <a:extLst>
                <a:ext uri="{FF2B5EF4-FFF2-40B4-BE49-F238E27FC236}">
                  <a16:creationId xmlns:a16="http://schemas.microsoft.com/office/drawing/2014/main" id="{DB00BFBD-1D2D-537B-7995-803A1B48F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2046"/>
              <a:ext cx="1406" cy="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reset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0 (but not 10)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01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10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1 (but not 01)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21513" name="Rectangle 7">
              <a:extLst>
                <a:ext uri="{FF2B5EF4-FFF2-40B4-BE49-F238E27FC236}">
                  <a16:creationId xmlns:a16="http://schemas.microsoft.com/office/drawing/2014/main" id="{89349632-C34D-2AC5-556F-A15B6CB4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046"/>
              <a:ext cx="590" cy="1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3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4 </a:t>
              </a:r>
              <a:endParaRPr lang="en-US" altLang="ko-KR" sz="2000" b="1">
                <a:latin typeface="Times New Roman" panose="02020603050405020304" pitchFamily="18" charset="0"/>
              </a:endParaRP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</a:t>
              </a:r>
              <a:r>
                <a:rPr lang="en-US" altLang="ko-KR" sz="20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514" name="Rectangle 8">
              <a:extLst>
                <a:ext uri="{FF2B5EF4-FFF2-40B4-BE49-F238E27FC236}">
                  <a16:creationId xmlns:a16="http://schemas.microsoft.com/office/drawing/2014/main" id="{DB072C0B-4B9A-F4A8-B3D0-112313CB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797"/>
              <a:ext cx="140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sequence ends in</a:t>
              </a:r>
            </a:p>
          </p:txBody>
        </p:sp>
        <p:sp>
          <p:nvSpPr>
            <p:cNvPr id="21515" name="Rectangle 9">
              <a:extLst>
                <a:ext uri="{FF2B5EF4-FFF2-40B4-BE49-F238E27FC236}">
                  <a16:creationId xmlns:a16="http://schemas.microsoft.com/office/drawing/2014/main" id="{07B3FA31-E8B0-CBDC-A726-A5AC58163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797"/>
              <a:ext cx="59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2000" b="1">
                  <a:latin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21516" name="Line 10">
              <a:extLst>
                <a:ext uri="{FF2B5EF4-FFF2-40B4-BE49-F238E27FC236}">
                  <a16:creationId xmlns:a16="http://schemas.microsoft.com/office/drawing/2014/main" id="{8BE6D22D-F5CD-5C99-007B-BB951FE9B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797"/>
              <a:ext cx="59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Line 11">
              <a:extLst>
                <a:ext uri="{FF2B5EF4-FFF2-40B4-BE49-F238E27FC236}">
                  <a16:creationId xmlns:a16="http://schemas.microsoft.com/office/drawing/2014/main" id="{423D2BD0-9B43-0CFE-D2D8-958A86615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046"/>
              <a:ext cx="19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Line 12">
              <a:extLst>
                <a:ext uri="{FF2B5EF4-FFF2-40B4-BE49-F238E27FC236}">
                  <a16:creationId xmlns:a16="http://schemas.microsoft.com/office/drawing/2014/main" id="{75CD79A8-C3A5-443F-0E3F-81C82249B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445"/>
              <a:ext cx="59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9" name="Line 13">
              <a:extLst>
                <a:ext uri="{FF2B5EF4-FFF2-40B4-BE49-F238E27FC236}">
                  <a16:creationId xmlns:a16="http://schemas.microsoft.com/office/drawing/2014/main" id="{9A75F013-7C62-3C3C-88D9-A942DA733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1797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0" name="Line 14">
              <a:extLst>
                <a:ext uri="{FF2B5EF4-FFF2-40B4-BE49-F238E27FC236}">
                  <a16:creationId xmlns:a16="http://schemas.microsoft.com/office/drawing/2014/main" id="{C6E53229-F57F-08A7-A0BA-5A623AAF6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797"/>
              <a:ext cx="0" cy="2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Line 15">
              <a:extLst>
                <a:ext uri="{FF2B5EF4-FFF2-40B4-BE49-F238E27FC236}">
                  <a16:creationId xmlns:a16="http://schemas.microsoft.com/office/drawing/2014/main" id="{F1F0DF4D-C4BD-A9D0-E67A-74DF8123F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797"/>
              <a:ext cx="140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Line 16">
              <a:extLst>
                <a:ext uri="{FF2B5EF4-FFF2-40B4-BE49-F238E27FC236}">
                  <a16:creationId xmlns:a16="http://schemas.microsoft.com/office/drawing/2014/main" id="{F532EC2B-4678-B999-229E-13511F0FE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046"/>
              <a:ext cx="0" cy="139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3" name="Line 17">
              <a:extLst>
                <a:ext uri="{FF2B5EF4-FFF2-40B4-BE49-F238E27FC236}">
                  <a16:creationId xmlns:a16="http://schemas.microsoft.com/office/drawing/2014/main" id="{6C05F9DD-E442-58C2-C06F-C8DF0DEFE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046"/>
              <a:ext cx="0" cy="139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4" name="Line 18">
              <a:extLst>
                <a:ext uri="{FF2B5EF4-FFF2-40B4-BE49-F238E27FC236}">
                  <a16:creationId xmlns:a16="http://schemas.microsoft.com/office/drawing/2014/main" id="{95739BC9-4323-1D25-AE16-7F9BC8518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445"/>
              <a:ext cx="140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11" name="Line 23">
            <a:extLst>
              <a:ext uri="{FF2B5EF4-FFF2-40B4-BE49-F238E27FC236}">
                <a16:creationId xmlns:a16="http://schemas.microsoft.com/office/drawing/2014/main" id="{131A2B87-185D-7743-C03C-2C2718A98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997200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Box 490">
            <a:extLst>
              <a:ext uri="{FF2B5EF4-FFF2-40B4-BE49-F238E27FC236}">
                <a16:creationId xmlns:a16="http://schemas.microsoft.com/office/drawing/2014/main" id="{BD48DD5E-EA37-38A9-4495-E3022AB02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2020838"/>
            <a:ext cx="1584325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BDDA24F3-FE2B-8C8E-7722-75FEB0F68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D44249-A413-4B97-A1C6-318214F1558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85964FD-FC04-EAF1-226C-B85373D6E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graphicFrame>
        <p:nvGraphicFramePr>
          <p:cNvPr id="154889" name="Group 265">
            <a:extLst>
              <a:ext uri="{FF2B5EF4-FFF2-40B4-BE49-F238E27FC236}">
                <a16:creationId xmlns:a16="http://schemas.microsoft.com/office/drawing/2014/main" id="{A77A76B0-ADE7-4CC7-AAB5-9E20AFDFCAAE}"/>
              </a:ext>
            </a:extLst>
          </p:cNvPr>
          <p:cNvGraphicFramePr>
            <a:graphicFrameLocks noGrp="1"/>
          </p:cNvGraphicFramePr>
          <p:nvPr/>
        </p:nvGraphicFramePr>
        <p:xfrm>
          <a:off x="1079500" y="3025775"/>
          <a:ext cx="6661150" cy="1916114"/>
        </p:xfrm>
        <a:graphic>
          <a:graphicData uri="http://schemas.openxmlformats.org/drawingml/2006/table">
            <a:tbl>
              <a:tblPr/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↑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(0)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69" name="Text Box 268">
            <a:extLst>
              <a:ext uri="{FF2B5EF4-FFF2-40B4-BE49-F238E27FC236}">
                <a16:creationId xmlns:a16="http://schemas.microsoft.com/office/drawing/2014/main" id="{704B5AF4-8D71-4410-789D-17E2FFBE8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305800" cy="1158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8288" indent="-268288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The circuit to be designed </a:t>
            </a:r>
            <a:r>
              <a:rPr lang="en-US" altLang="ko-KR" sz="2000" b="1" dirty="0">
                <a:sym typeface="Wingdings" panose="05000000000000000000" pitchFamily="2" charset="2"/>
              </a:rPr>
              <a:t>(Moore)</a:t>
            </a:r>
            <a:endParaRPr lang="en-US" altLang="ko-KR" sz="2000" b="1" dirty="0"/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Output Z=1 if </a:t>
            </a:r>
            <a:r>
              <a:rPr lang="en-US" altLang="ko-KR" sz="2000" b="1" dirty="0">
                <a:highlight>
                  <a:srgbClr val="FFFF00"/>
                </a:highlight>
              </a:rPr>
              <a:t>the total number of 1</a:t>
            </a:r>
            <a:r>
              <a:rPr lang="en-US" altLang="ko-KR" sz="2000" b="1" dirty="0">
                <a:highlight>
                  <a:srgbClr val="FFFF00"/>
                </a:highlight>
                <a:latin typeface="Arial Narrow" panose="020B0606020202030204" pitchFamily="34" charset="0"/>
              </a:rPr>
              <a:t>’</a:t>
            </a:r>
            <a:r>
              <a:rPr lang="en-US" altLang="ko-KR" sz="2000" b="1" dirty="0">
                <a:highlight>
                  <a:srgbClr val="FFFF00"/>
                </a:highlight>
              </a:rPr>
              <a:t>s received is odd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CC3300"/>
                </a:solidFill>
              </a:rPr>
              <a:t>and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highlight>
                  <a:srgbClr val="FFFF00"/>
                </a:highlight>
              </a:rPr>
              <a:t>at least two consecutive 0</a:t>
            </a:r>
            <a:r>
              <a:rPr lang="en-US" altLang="ko-KR" sz="2000" b="1" dirty="0">
                <a:highlight>
                  <a:srgbClr val="FFFF00"/>
                </a:highlight>
                <a:latin typeface="Arial Narrow" panose="020B0606020202030204" pitchFamily="34" charset="0"/>
              </a:rPr>
              <a:t>’</a:t>
            </a:r>
            <a:r>
              <a:rPr lang="en-US" altLang="ko-KR" sz="2000" b="1" dirty="0">
                <a:highlight>
                  <a:srgbClr val="FFFF00"/>
                </a:highlight>
              </a:rPr>
              <a:t>s have been received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9809A68-CBCD-4FBF-A8BB-D77F2A746F40}"/>
              </a:ext>
            </a:extLst>
          </p:cNvPr>
          <p:cNvSpPr/>
          <p:nvPr/>
        </p:nvSpPr>
        <p:spPr>
          <a:xfrm>
            <a:off x="5726113" y="4494213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860903-3A05-4500-8B12-3206D543EA3D}"/>
              </a:ext>
            </a:extLst>
          </p:cNvPr>
          <p:cNvSpPr/>
          <p:nvPr/>
        </p:nvSpPr>
        <p:spPr>
          <a:xfrm>
            <a:off x="7180263" y="4494213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3">
            <a:extLst>
              <a:ext uri="{FF2B5EF4-FFF2-40B4-BE49-F238E27FC236}">
                <a16:creationId xmlns:a16="http://schemas.microsoft.com/office/drawing/2014/main" id="{9DE81E29-0DB1-0603-D73F-5797FFBD7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B4D6E86-AB7F-4BD1-979B-0AEFE6631F6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5A6ADCD-06B2-EA8C-1138-89307E7E9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E70C312E-D8BB-5C8B-8C17-4F19CB7B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696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14-11 Formation of state graph (step1)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23557" name="Picture 4" descr="roth+f14-10">
            <a:extLst>
              <a:ext uri="{FF2B5EF4-FFF2-40B4-BE49-F238E27FC236}">
                <a16:creationId xmlns:a16="http://schemas.microsoft.com/office/drawing/2014/main" id="{EBA98671-1376-52E0-C707-A6FC7982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55626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012ADAD8-81DC-5810-3A46-8FBDC3D32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84DE012-6937-487E-9F18-79EA90B86BF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454DFD7-A683-2EB8-72BF-052FB73EF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15E3D89C-FDEF-0303-3965-FB458A805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6934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14-12 Formation of state graph (step2)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24581" name="Picture 4" descr="roth+f14-11">
            <a:extLst>
              <a:ext uri="{FF2B5EF4-FFF2-40B4-BE49-F238E27FC236}">
                <a16:creationId xmlns:a16="http://schemas.microsoft.com/office/drawing/2014/main" id="{ED3555C7-EC42-FFCE-F75C-8A6BD76C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27336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6707" name="Group 35">
            <a:extLst>
              <a:ext uri="{FF2B5EF4-FFF2-40B4-BE49-F238E27FC236}">
                <a16:creationId xmlns:a16="http://schemas.microsoft.com/office/drawing/2014/main" id="{F447C352-BA99-48AC-B31D-0030FF9C97F2}"/>
              </a:ext>
            </a:extLst>
          </p:cNvPr>
          <p:cNvGraphicFramePr>
            <a:graphicFrameLocks noGrp="1"/>
          </p:cNvGraphicFramePr>
          <p:nvPr/>
        </p:nvGraphicFramePr>
        <p:xfrm>
          <a:off x="4284663" y="2852738"/>
          <a:ext cx="4319587" cy="2255837"/>
        </p:xfrm>
        <a:graphic>
          <a:graphicData uri="http://schemas.openxmlformats.org/drawingml/2006/table">
            <a:tbl>
              <a:tblPr/>
              <a:tblGrid>
                <a:gridCol w="89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ends in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 or even 1’s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odd 1’s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even 1’s and ends in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even 1’s and 00 has occurred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 has occurred and odd 1’s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8D27614-E278-4B20-B5A9-770BA98BFF71}"/>
              </a:ext>
            </a:extLst>
          </p:cNvPr>
          <p:cNvSpPr/>
          <p:nvPr/>
        </p:nvSpPr>
        <p:spPr>
          <a:xfrm>
            <a:off x="2944813" y="54879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5D8EF80D-CCB6-7E64-1FCC-E6CA99EA8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193882-2BE7-41D4-8234-F015EB0F6FD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B770BB-BC34-99A1-63DF-0D412208E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14.2	 More Complex Design Problems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609DBCC0-C2D8-D408-E7DF-C5A759C7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458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14-13  Completed State Graph for a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Sequence Detector to be Designed</a:t>
            </a:r>
          </a:p>
        </p:txBody>
      </p:sp>
      <p:pic>
        <p:nvPicPr>
          <p:cNvPr id="25605" name="Picture 4" descr="roth+f14-12">
            <a:extLst>
              <a:ext uri="{FF2B5EF4-FFF2-40B4-BE49-F238E27FC236}">
                <a16:creationId xmlns:a16="http://schemas.microsoft.com/office/drawing/2014/main" id="{BF4B1DEC-5CAB-1A1A-11B0-1A4B0538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205038"/>
            <a:ext cx="3482975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7725" name="Group 29">
            <a:extLst>
              <a:ext uri="{FF2B5EF4-FFF2-40B4-BE49-F238E27FC236}">
                <a16:creationId xmlns:a16="http://schemas.microsoft.com/office/drawing/2014/main" id="{7CA45E5F-B75D-4C41-B41E-F8AD7357FA51}"/>
              </a:ext>
            </a:extLst>
          </p:cNvPr>
          <p:cNvGraphicFramePr>
            <a:graphicFrameLocks noGrp="1"/>
          </p:cNvGraphicFramePr>
          <p:nvPr/>
        </p:nvGraphicFramePr>
        <p:xfrm>
          <a:off x="4427538" y="2757488"/>
          <a:ext cx="4248150" cy="2621064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666" marB="4566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ends in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T="45666" marB="4566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 or even 1’s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odd 1’s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even 1’s and ends in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even 1’s and 00 has occurred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odd 1’s and 00 has occurred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odd 1’s and ends in 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>
            <a:extLst>
              <a:ext uri="{FF2B5EF4-FFF2-40B4-BE49-F238E27FC236}">
                <a16:creationId xmlns:a16="http://schemas.microsoft.com/office/drawing/2014/main" id="{FABA6CE7-8CA3-398C-26BB-5C271268D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7C6DBDE-2ABA-4226-9EBC-3F65F338AB5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36E8610-8167-7D8C-35E6-C18D5ADD5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Rectangle 29">
            <a:extLst>
              <a:ext uri="{FF2B5EF4-FFF2-40B4-BE49-F238E27FC236}">
                <a16:creationId xmlns:a16="http://schemas.microsoft.com/office/drawing/2014/main" id="{D1C5CEA5-08E4-35D3-696F-02CA9822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341438"/>
            <a:ext cx="8497887" cy="2736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Tx/>
              <a:buAutoNum type="arabicPeriod"/>
            </a:pPr>
            <a:r>
              <a:rPr lang="en-US" altLang="ko-KR" sz="2000" b="1"/>
              <a:t>Given a problem statement for the design of a Mealy or Moore </a:t>
            </a:r>
          </a:p>
          <a:p>
            <a:pPr eaLnBrk="1" latinLnBrk="1" hangingPunct="1"/>
            <a:r>
              <a:rPr lang="en-US" altLang="ko-KR" sz="2000" b="1"/>
              <a:t>   sequential circuit, find the corresponding state graph and table.</a:t>
            </a:r>
          </a:p>
          <a:p>
            <a:pPr eaLnBrk="1" latinLnBrk="1" hangingPunct="1"/>
            <a:endParaRPr lang="en-US" altLang="ko-KR" sz="2000" b="1"/>
          </a:p>
          <a:p>
            <a:pPr eaLnBrk="1" latinLnBrk="1" hangingPunct="1"/>
            <a:r>
              <a:rPr lang="en-US" altLang="ko-KR" sz="2000" b="1"/>
              <a:t>2. Explain the significance of each state in your graph or table </a:t>
            </a:r>
          </a:p>
          <a:p>
            <a:pPr eaLnBrk="1" latinLnBrk="1" hangingPunct="1"/>
            <a:r>
              <a:rPr lang="en-US" altLang="ko-KR" sz="2000" b="1"/>
              <a:t>   in terms of the input sequences required to reach that state.</a:t>
            </a:r>
          </a:p>
          <a:p>
            <a:pPr eaLnBrk="1" latinLnBrk="1" hangingPunct="1"/>
            <a:endParaRPr lang="en-US" altLang="ko-KR" sz="2000" b="1"/>
          </a:p>
          <a:p>
            <a:pPr eaLnBrk="1" latinLnBrk="1" hangingPunct="1"/>
            <a:r>
              <a:rPr lang="en-US" altLang="ko-KR" sz="2000" b="1"/>
              <a:t>3. Check your state graph using appropriate input sequences.</a:t>
            </a:r>
            <a:r>
              <a:rPr lang="en-US" altLang="ko-KR" sz="200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>
            <a:extLst>
              <a:ext uri="{FF2B5EF4-FFF2-40B4-BE49-F238E27FC236}">
                <a16:creationId xmlns:a16="http://schemas.microsoft.com/office/drawing/2014/main" id="{EBF5D437-8B50-0A3E-FB9F-F153C0AF6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2BCEA60-64FC-4B32-A6C0-69B3C457E16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210D511-2D62-CE94-C645-925C5E59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BDCBE9F-0818-06CF-C84D-A940725F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196975"/>
            <a:ext cx="8763000" cy="5334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1. Construct some sample input and output sequences to make sure that you understand the problem statement. 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2. Determine under what conditions the circuit should reset to its initial  state.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3. If only one or two sequences lead to a non-zero output, a good way to start is to construct a partial state graph for those sequences.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4. Determine what sequences or groups of sequences must be  remembered by the circuit and set up states accordingly.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5. Each time you add an arrow to the state graph, determine it can go to one of the previously defined states or whether a new state must be added.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6. Check your state graph to make sure there is one and only one path leaving each state for each combination of values of the input variables.</a:t>
            </a:r>
          </a:p>
          <a:p>
            <a:pPr eaLnBrk="1" latinLnBrk="1" hangingPunct="1"/>
            <a:r>
              <a:rPr lang="en-US" altLang="ko-KR" sz="2000" b="1">
                <a:latin typeface="Times New Roman" panose="02020603050405020304" pitchFamily="18" charset="0"/>
              </a:rPr>
              <a:t>7. When your state graph is complete, test it by applying the input sequences formulated in part 1 and making sure the output sequences are correct.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3">
            <a:extLst>
              <a:ext uri="{FF2B5EF4-FFF2-40B4-BE49-F238E27FC236}">
                <a16:creationId xmlns:a16="http://schemas.microsoft.com/office/drawing/2014/main" id="{891BD5E6-698D-81B7-C3AF-1A6472712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553E886-DC57-403B-AF9D-2F2E9DC9307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CE0695A-6C8D-112A-69B4-8D233F46E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33375"/>
            <a:ext cx="878522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B95D37CB-B521-4085-D1C4-289E09E01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79525"/>
            <a:ext cx="8299450" cy="854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Example 1: Z=1 when input sequence </a:t>
            </a:r>
            <a:r>
              <a:rPr lang="en-US" altLang="ko-KR" sz="2000" b="1" dirty="0">
                <a:highlight>
                  <a:srgbClr val="FFFF00"/>
                </a:highlight>
              </a:rPr>
              <a:t>0101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  <a:r>
              <a:rPr lang="en-US" altLang="ko-KR" sz="2000" b="1" dirty="0"/>
              <a:t> occurs.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                The circuit resets after </a:t>
            </a:r>
            <a:r>
              <a:rPr lang="en-US" altLang="ko-KR" sz="2000" b="1" dirty="0">
                <a:solidFill>
                  <a:srgbClr val="3333FF"/>
                </a:solidFill>
              </a:rPr>
              <a:t>every four inputs</a:t>
            </a:r>
            <a:r>
              <a:rPr lang="en-US" altLang="ko-KR" sz="2000" b="1" dirty="0"/>
              <a:t>. (Mealy Circuit)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53667" name="Group 67">
            <a:extLst>
              <a:ext uri="{FF2B5EF4-FFF2-40B4-BE49-F238E27FC236}">
                <a16:creationId xmlns:a16="http://schemas.microsoft.com/office/drawing/2014/main" id="{FB893BE5-8C6F-4F33-959B-D0804C34AC26}"/>
              </a:ext>
            </a:extLst>
          </p:cNvPr>
          <p:cNvGraphicFramePr>
            <a:graphicFrameLocks noGrp="1"/>
          </p:cNvGraphicFramePr>
          <p:nvPr/>
        </p:nvGraphicFramePr>
        <p:xfrm>
          <a:off x="996950" y="3429000"/>
          <a:ext cx="6096000" cy="79216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  =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0010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1001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    =</a:t>
                      </a:r>
                    </a:p>
                  </a:txBody>
                  <a:tcPr marT="45642" marB="4564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0001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7" name="Rectangle 65">
            <a:extLst>
              <a:ext uri="{FF2B5EF4-FFF2-40B4-BE49-F238E27FC236}">
                <a16:creationId xmlns:a16="http://schemas.microsoft.com/office/drawing/2014/main" id="{FF340C80-7382-D8F8-449E-3FDF1248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08275"/>
            <a:ext cx="4248150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>
                <a:latin typeface="Times New Roman" panose="02020603050405020304" pitchFamily="18" charset="0"/>
              </a:rPr>
              <a:t>A typical sequence of input and output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930C0B-862C-429A-BCB0-8DAFB95152BA}"/>
              </a:ext>
            </a:extLst>
          </p:cNvPr>
          <p:cNvSpPr/>
          <p:nvPr/>
        </p:nvSpPr>
        <p:spPr>
          <a:xfrm>
            <a:off x="2843213" y="38608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AB2D7E-D5F4-48C8-80A7-C40E37855FED}"/>
              </a:ext>
            </a:extLst>
          </p:cNvPr>
          <p:cNvSpPr/>
          <p:nvPr/>
        </p:nvSpPr>
        <p:spPr>
          <a:xfrm>
            <a:off x="5292725" y="38608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27DBA542-B41B-3DAB-26E8-8A18B1169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7E9AB4-5683-43F9-8F9C-78169F07A60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8FD1CC9-0D2F-6398-DE73-F54E3A46E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842A34EA-0AE3-9776-CA2B-69C7D090B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3467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14-14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Partial State Graph for Example 1</a:t>
            </a:r>
          </a:p>
        </p:txBody>
      </p:sp>
      <p:pic>
        <p:nvPicPr>
          <p:cNvPr id="28677" name="Picture 4" descr="roth+f14-13">
            <a:extLst>
              <a:ext uri="{FF2B5EF4-FFF2-40B4-BE49-F238E27FC236}">
                <a16:creationId xmlns:a16="http://schemas.microsoft.com/office/drawing/2014/main" id="{C5B89A00-9D54-794E-2820-BA86AFD0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637879"/>
            <a:ext cx="32289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9766" name="Group 22">
            <a:extLst>
              <a:ext uri="{FF2B5EF4-FFF2-40B4-BE49-F238E27FC236}">
                <a16:creationId xmlns:a16="http://schemas.microsoft.com/office/drawing/2014/main" id="{2EB76FBB-2390-4339-9B8A-0F00A912FB48}"/>
              </a:ext>
            </a:extLst>
          </p:cNvPr>
          <p:cNvGraphicFramePr>
            <a:graphicFrameLocks noGrp="1"/>
          </p:cNvGraphicFramePr>
          <p:nvPr/>
        </p:nvGraphicFramePr>
        <p:xfrm>
          <a:off x="4645025" y="2762250"/>
          <a:ext cx="3598863" cy="2255838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received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 or 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or 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685" name="Text Box 3">
            <a:extLst>
              <a:ext uri="{FF2B5EF4-FFF2-40B4-BE49-F238E27FC236}">
                <a16:creationId xmlns:a16="http://schemas.microsoft.com/office/drawing/2014/main" id="{E4776277-DFD0-FD30-AC97-AEFB06BB7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1268760"/>
            <a:ext cx="288032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Targets : 0101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2CF295-88BA-DADB-AD1A-A74EBF6A13A0}"/>
              </a:ext>
            </a:extLst>
          </p:cNvPr>
          <p:cNvSpPr/>
          <p:nvPr/>
        </p:nvSpPr>
        <p:spPr>
          <a:xfrm>
            <a:off x="2070008" y="3285777"/>
            <a:ext cx="936104" cy="1080120"/>
          </a:xfrm>
          <a:prstGeom prst="rect">
            <a:avLst/>
          </a:prstGeom>
          <a:solidFill>
            <a:srgbClr val="EDF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F0A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30F5C0-B028-E9CD-0AE5-9B7CB69038ED}"/>
              </a:ext>
            </a:extLst>
          </p:cNvPr>
          <p:cNvSpPr/>
          <p:nvPr/>
        </p:nvSpPr>
        <p:spPr>
          <a:xfrm>
            <a:off x="4887464" y="3928418"/>
            <a:ext cx="2564856" cy="400110"/>
          </a:xfrm>
          <a:prstGeom prst="rect">
            <a:avLst/>
          </a:prstGeom>
          <a:solidFill>
            <a:srgbClr val="EDF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F0AE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DCDA5C6-6AAC-4B46-EA79-CD761A96D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44824"/>
            <a:ext cx="2016224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Target 1 : 0101</a:t>
            </a:r>
            <a:r>
              <a:rPr lang="en-US" altLang="ko-KR" sz="2000" b="1" dirty="0"/>
              <a:t> </a:t>
            </a:r>
            <a:endParaRPr kumimoji="0" lang="en-US" altLang="ko-KR" sz="20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>
            <a:extLst>
              <a:ext uri="{FF2B5EF4-FFF2-40B4-BE49-F238E27FC236}">
                <a16:creationId xmlns:a16="http://schemas.microsoft.com/office/drawing/2014/main" id="{27DBA542-B41B-3DAB-26E8-8A18B1169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97E9AB4-5683-43F9-8F9C-78169F07A60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8FD1CC9-0D2F-6398-DE73-F54E3A46E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842A34EA-0AE3-9776-CA2B-69C7D090B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3467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14-14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Partial State Graph for Example 1</a:t>
            </a:r>
          </a:p>
        </p:txBody>
      </p:sp>
      <p:pic>
        <p:nvPicPr>
          <p:cNvPr id="28677" name="Picture 4" descr="roth+f14-13">
            <a:extLst>
              <a:ext uri="{FF2B5EF4-FFF2-40B4-BE49-F238E27FC236}">
                <a16:creationId xmlns:a16="http://schemas.microsoft.com/office/drawing/2014/main" id="{C5B89A00-9D54-794E-2820-BA86AFD0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564904"/>
            <a:ext cx="32289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9766" name="Group 22">
            <a:extLst>
              <a:ext uri="{FF2B5EF4-FFF2-40B4-BE49-F238E27FC236}">
                <a16:creationId xmlns:a16="http://schemas.microsoft.com/office/drawing/2014/main" id="{2EB76FBB-2390-4339-9B8A-0F00A912FB48}"/>
              </a:ext>
            </a:extLst>
          </p:cNvPr>
          <p:cNvGraphicFramePr>
            <a:graphicFrameLocks noGrp="1"/>
          </p:cNvGraphicFramePr>
          <p:nvPr/>
        </p:nvGraphicFramePr>
        <p:xfrm>
          <a:off x="4645025" y="2762250"/>
          <a:ext cx="3598863" cy="2255838"/>
        </p:xfrm>
        <a:graphic>
          <a:graphicData uri="http://schemas.openxmlformats.org/drawingml/2006/table">
            <a:tbl>
              <a:tblPr/>
              <a:tblGrid>
                <a:gridCol w="89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received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5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726" marB="4572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 or 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or 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99C9D33-3209-1D36-A091-D12794CE4D67}"/>
              </a:ext>
            </a:extLst>
          </p:cNvPr>
          <p:cNvSpPr/>
          <p:nvPr/>
        </p:nvSpPr>
        <p:spPr>
          <a:xfrm>
            <a:off x="4905752" y="3553514"/>
            <a:ext cx="2564856" cy="400110"/>
          </a:xfrm>
          <a:prstGeom prst="rect">
            <a:avLst/>
          </a:prstGeom>
          <a:solidFill>
            <a:srgbClr val="EDF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F0AE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93B9ABC-1F8B-B1B6-0C80-4D870DA66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44824"/>
            <a:ext cx="2016224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Target 2 : 1001</a:t>
            </a:r>
            <a:r>
              <a:rPr lang="en-US" altLang="ko-KR" sz="2000" b="1" dirty="0"/>
              <a:t> </a:t>
            </a:r>
            <a:endParaRPr kumimoji="0" lang="en-US" altLang="ko-KR" sz="20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71C5A5-84F0-FAF0-6FB1-6217E9E22FE0}"/>
              </a:ext>
            </a:extLst>
          </p:cNvPr>
          <p:cNvSpPr/>
          <p:nvPr/>
        </p:nvSpPr>
        <p:spPr>
          <a:xfrm>
            <a:off x="683568" y="3177544"/>
            <a:ext cx="1152128" cy="1656184"/>
          </a:xfrm>
          <a:prstGeom prst="rect">
            <a:avLst/>
          </a:prstGeom>
          <a:solidFill>
            <a:srgbClr val="EDF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F0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8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>
            <a:extLst>
              <a:ext uri="{FF2B5EF4-FFF2-40B4-BE49-F238E27FC236}">
                <a16:creationId xmlns:a16="http://schemas.microsoft.com/office/drawing/2014/main" id="{52C11877-961E-1C11-84F7-C1AEF10E6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AB34094-66AB-4DC9-8180-16A9F9E3878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FFCC0EE-E26B-FCC7-390F-A5BFF77E5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1E22AA14-D947-621B-F43A-1FB4DCD07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9229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14-15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Complete State Graph for Example 1</a:t>
            </a:r>
          </a:p>
        </p:txBody>
      </p:sp>
      <p:pic>
        <p:nvPicPr>
          <p:cNvPr id="29701" name="Picture 4" descr="roth+f14-14">
            <a:extLst>
              <a:ext uri="{FF2B5EF4-FFF2-40B4-BE49-F238E27FC236}">
                <a16:creationId xmlns:a16="http://schemas.microsoft.com/office/drawing/2014/main" id="{C2BC727F-7934-C5AC-CA99-2C46AB3A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4248150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0801" name="Group 33">
            <a:extLst>
              <a:ext uri="{FF2B5EF4-FFF2-40B4-BE49-F238E27FC236}">
                <a16:creationId xmlns:a16="http://schemas.microsoft.com/office/drawing/2014/main" id="{FF787FCF-B978-40EC-B945-23D6737997B1}"/>
              </a:ext>
            </a:extLst>
          </p:cNvPr>
          <p:cNvGraphicFramePr>
            <a:graphicFrameLocks noGrp="1"/>
          </p:cNvGraphicFramePr>
          <p:nvPr/>
        </p:nvGraphicFramePr>
        <p:xfrm>
          <a:off x="4787900" y="2132856"/>
          <a:ext cx="4032250" cy="3719512"/>
        </p:xfrm>
        <a:graphic>
          <a:graphicData uri="http://schemas.openxmlformats.org/drawingml/2006/table">
            <a:tbl>
              <a:tblPr/>
              <a:tblGrid>
                <a:gridCol w="83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sequence received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 or 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or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two inputs received, no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 is possible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three inputs received, no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 is possible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id="{FB801C15-2DB1-8C74-87CF-7DE2FE9D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166" y="1268760"/>
            <a:ext cx="174625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0101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1001</a:t>
            </a:r>
            <a:endParaRPr kumimoji="0" lang="en-US" altLang="ko-KR" sz="20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647C-8454-D67B-FF9B-A5498F301772}"/>
              </a:ext>
            </a:extLst>
          </p:cNvPr>
          <p:cNvSpPr/>
          <p:nvPr/>
        </p:nvSpPr>
        <p:spPr>
          <a:xfrm>
            <a:off x="1169336" y="3779895"/>
            <a:ext cx="720080" cy="1800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F0A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3">
            <a:extLst>
              <a:ext uri="{FF2B5EF4-FFF2-40B4-BE49-F238E27FC236}">
                <a16:creationId xmlns:a16="http://schemas.microsoft.com/office/drawing/2014/main" id="{32B6AD8A-4318-5858-0E2D-19B896C78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C1903BB-7271-4735-8168-75994B7F388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D712C1-D21D-61E7-E267-6F7CBC9C2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AAB8A062-CA82-2455-A543-67F1561D0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458200" cy="1768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Example 2: Z1=1 every time the input sequence </a:t>
            </a:r>
            <a:r>
              <a:rPr lang="en-US" altLang="ko-KR" sz="2000" b="1" dirty="0">
                <a:highlight>
                  <a:srgbClr val="FFFF00"/>
                </a:highlight>
              </a:rPr>
              <a:t>100</a:t>
            </a:r>
            <a:r>
              <a:rPr lang="en-US" altLang="ko-KR" sz="2000" b="1" dirty="0"/>
              <a:t> is completed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                Z2=1 every time the input sequence </a:t>
            </a:r>
            <a:r>
              <a:rPr lang="en-US" altLang="ko-KR" sz="2000" b="1" dirty="0">
                <a:highlight>
                  <a:srgbClr val="FFFF00"/>
                </a:highlight>
              </a:rPr>
              <a:t>010</a:t>
            </a:r>
            <a:r>
              <a:rPr lang="en-US" altLang="ko-KR" sz="2000" b="1" dirty="0"/>
              <a:t> is completed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  Once Z2=1 occurred, Z1=1 can never occur but not vice versa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   Mealy circuit</a:t>
            </a:r>
          </a:p>
        </p:txBody>
      </p:sp>
      <p:graphicFrame>
        <p:nvGraphicFramePr>
          <p:cNvPr id="162645" name="Group 853">
            <a:extLst>
              <a:ext uri="{FF2B5EF4-FFF2-40B4-BE49-F238E27FC236}">
                <a16:creationId xmlns:a16="http://schemas.microsoft.com/office/drawing/2014/main" id="{60A6F12D-EE4B-441F-AF79-1DD7FC83CAD5}"/>
              </a:ext>
            </a:extLst>
          </p:cNvPr>
          <p:cNvGraphicFramePr>
            <a:graphicFrameLocks noGrp="1"/>
          </p:cNvGraphicFramePr>
          <p:nvPr/>
        </p:nvGraphicFramePr>
        <p:xfrm>
          <a:off x="593725" y="4149725"/>
          <a:ext cx="8226425" cy="1163638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4131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4319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=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=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=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32" marB="457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99" name="Rectangle 854">
            <a:extLst>
              <a:ext uri="{FF2B5EF4-FFF2-40B4-BE49-F238E27FC236}">
                <a16:creationId xmlns:a16="http://schemas.microsoft.com/office/drawing/2014/main" id="{E3177D29-3980-DFCA-9141-3041C2E7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00438"/>
            <a:ext cx="4248150" cy="433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000">
                <a:latin typeface="Times New Roman" panose="02020603050405020304" pitchFamily="18" charset="0"/>
              </a:rPr>
              <a:t>A typical sequence of input and output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35B133-C21D-4619-BA1F-677BBEB766B7}"/>
              </a:ext>
            </a:extLst>
          </p:cNvPr>
          <p:cNvSpPr/>
          <p:nvPr/>
        </p:nvSpPr>
        <p:spPr>
          <a:xfrm>
            <a:off x="1943100" y="45815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C25D75-D581-4BB5-8C78-F523A4766966}"/>
              </a:ext>
            </a:extLst>
          </p:cNvPr>
          <p:cNvSpPr/>
          <p:nvPr/>
        </p:nvSpPr>
        <p:spPr>
          <a:xfrm>
            <a:off x="3325813" y="45815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8D6204-A04F-4196-B77E-E3B684334FC5}"/>
              </a:ext>
            </a:extLst>
          </p:cNvPr>
          <p:cNvSpPr/>
          <p:nvPr/>
        </p:nvSpPr>
        <p:spPr>
          <a:xfrm>
            <a:off x="4008438" y="49403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FCA554-63D6-4AD6-9979-BF00C9DB392F}"/>
              </a:ext>
            </a:extLst>
          </p:cNvPr>
          <p:cNvSpPr/>
          <p:nvPr/>
        </p:nvSpPr>
        <p:spPr>
          <a:xfrm>
            <a:off x="4683125" y="49418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67CA91-0C57-4623-A521-3C08A76D7869}"/>
              </a:ext>
            </a:extLst>
          </p:cNvPr>
          <p:cNvSpPr/>
          <p:nvPr/>
        </p:nvSpPr>
        <p:spPr>
          <a:xfrm>
            <a:off x="5376863" y="49418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856C82-79F1-4D05-A5AD-12E2FBDBE7D2}"/>
              </a:ext>
            </a:extLst>
          </p:cNvPr>
          <p:cNvSpPr/>
          <p:nvPr/>
        </p:nvSpPr>
        <p:spPr>
          <a:xfrm>
            <a:off x="6396038" y="49418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09F9AD-C3C6-4089-BC38-A5EF1BDB5D34}"/>
              </a:ext>
            </a:extLst>
          </p:cNvPr>
          <p:cNvSpPr/>
          <p:nvPr/>
        </p:nvSpPr>
        <p:spPr>
          <a:xfrm>
            <a:off x="8113713" y="4941888"/>
            <a:ext cx="358775" cy="3603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1F59E0-A083-49BA-88CD-85DD5B909C14}"/>
              </a:ext>
            </a:extLst>
          </p:cNvPr>
          <p:cNvSpPr/>
          <p:nvPr/>
        </p:nvSpPr>
        <p:spPr>
          <a:xfrm>
            <a:off x="5713413" y="4581525"/>
            <a:ext cx="358775" cy="360363"/>
          </a:xfrm>
          <a:prstGeom prst="ellipse">
            <a:avLst/>
          </a:prstGeom>
          <a:noFill/>
          <a:ln w="34925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E83158-3A63-42D7-B3EC-39E1C6CC1C9F}"/>
              </a:ext>
            </a:extLst>
          </p:cNvPr>
          <p:cNvSpPr/>
          <p:nvPr/>
        </p:nvSpPr>
        <p:spPr>
          <a:xfrm>
            <a:off x="8461375" y="4581525"/>
            <a:ext cx="358775" cy="360363"/>
          </a:xfrm>
          <a:prstGeom prst="ellipse">
            <a:avLst/>
          </a:prstGeom>
          <a:noFill/>
          <a:ln w="34925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>
            <a:extLst>
              <a:ext uri="{FF2B5EF4-FFF2-40B4-BE49-F238E27FC236}">
                <a16:creationId xmlns:a16="http://schemas.microsoft.com/office/drawing/2014/main" id="{6D4AB87F-7F40-10E6-D51F-5068EF46B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B7C6F39-5606-4516-97CE-509AA2C402F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F46E85A-195C-F759-AB91-9980FB72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262E1C24-B20F-9FB7-E5C3-B5187E71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9879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14-16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Partial Graphs for Example 2</a:t>
            </a:r>
          </a:p>
        </p:txBody>
      </p:sp>
      <p:pic>
        <p:nvPicPr>
          <p:cNvPr id="31749" name="Picture 4" descr="roth+f14-15">
            <a:extLst>
              <a:ext uri="{FF2B5EF4-FFF2-40B4-BE49-F238E27FC236}">
                <a16:creationId xmlns:a16="http://schemas.microsoft.com/office/drawing/2014/main" id="{518C539B-2374-0AAD-25B8-E6A450A8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6913563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4F6A53AE-6269-2672-7C10-710DC8DEF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1268413"/>
            <a:ext cx="230425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100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010 Mealy</a:t>
            </a:r>
            <a:endParaRPr kumimoji="0" lang="en-US" altLang="ko-KR" sz="20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3">
            <a:extLst>
              <a:ext uri="{FF2B5EF4-FFF2-40B4-BE49-F238E27FC236}">
                <a16:creationId xmlns:a16="http://schemas.microsoft.com/office/drawing/2014/main" id="{C8B28241-A332-0CE2-04B2-F672A0238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4BEF027-A51F-42DB-88DB-5F632DE8669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85B99E4-CA7F-3843-92B4-D0EFE139A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381E6E52-9D40-50ED-5D1B-30B49049A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9149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14-17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State Graphs for Example 2</a:t>
            </a:r>
          </a:p>
        </p:txBody>
      </p:sp>
      <p:pic>
        <p:nvPicPr>
          <p:cNvPr id="32773" name="Picture 4" descr="roth+f14-16">
            <a:extLst>
              <a:ext uri="{FF2B5EF4-FFF2-40B4-BE49-F238E27FC236}">
                <a16:creationId xmlns:a16="http://schemas.microsoft.com/office/drawing/2014/main" id="{EE18510A-38B3-51B3-BE31-16C6353D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111598"/>
            <a:ext cx="8329612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7F72B79A-3B1C-7A89-DEAB-2700CE214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1268413"/>
            <a:ext cx="230425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highlight>
                  <a:srgbClr val="FFFF00"/>
                </a:highlight>
              </a:rPr>
              <a:t>100</a:t>
            </a:r>
            <a:r>
              <a:rPr lang="en-US" altLang="ko-KR" sz="2000" b="1" dirty="0"/>
              <a:t> or </a:t>
            </a:r>
            <a:r>
              <a:rPr lang="en-US" altLang="ko-KR" sz="2000" b="1" dirty="0">
                <a:highlight>
                  <a:srgbClr val="FFFF00"/>
                </a:highlight>
              </a:rPr>
              <a:t>010 Mealy</a:t>
            </a:r>
            <a:endParaRPr kumimoji="0" lang="en-US" altLang="ko-KR" sz="2000" b="1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3">
            <a:extLst>
              <a:ext uri="{FF2B5EF4-FFF2-40B4-BE49-F238E27FC236}">
                <a16:creationId xmlns:a16="http://schemas.microsoft.com/office/drawing/2014/main" id="{E9C74F7C-A508-1634-345B-E192141BD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AF5C146-4E30-4699-9362-16ECF5E604D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CC2E78A-0FA9-50B8-F628-E6E4FFA35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2A7374CF-2874-3AD0-A7E6-FE8B24F34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5562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14-5 State Descriptions for Example 2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64055" name="Group 215">
            <a:extLst>
              <a:ext uri="{FF2B5EF4-FFF2-40B4-BE49-F238E27FC236}">
                <a16:creationId xmlns:a16="http://schemas.microsoft.com/office/drawing/2014/main" id="{ACC06482-55BA-4535-AB57-F4FB3FD139D9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989138"/>
          <a:ext cx="7848600" cy="3071940"/>
        </p:xfrm>
        <a:graphic>
          <a:graphicData uri="http://schemas.openxmlformats.org/drawingml/2006/table">
            <a:tbl>
              <a:tblPr/>
              <a:tblGrid>
                <a:gridCol w="68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7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stats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Description 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100 Progress of 1 on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10 on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100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10 on 100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01 on 010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has never occurred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Progress of 01 on 010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No progress on 010</a:t>
                      </a:r>
                    </a:p>
                  </a:txBody>
                  <a:tcPr marT="45646" marB="4564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010 has occurred</a:t>
                      </a: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3">
            <a:extLst>
              <a:ext uri="{FF2B5EF4-FFF2-40B4-BE49-F238E27FC236}">
                <a16:creationId xmlns:a16="http://schemas.microsoft.com/office/drawing/2014/main" id="{6580F81C-B1DC-8A3E-E042-BA64B0532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669F201-201F-4588-84F2-1D9C9D138B20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3BB1097-080C-D47D-F8AD-C67B1413C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E6D10BC0-F807-0226-32C6-3E11E794E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15303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Table 14-6 </a:t>
            </a:r>
            <a:endParaRPr kumimoji="0" lang="en-US" altLang="ko-KR" sz="2000" b="1">
              <a:solidFill>
                <a:schemeClr val="tx2"/>
              </a:solidFill>
            </a:endParaRPr>
          </a:p>
        </p:txBody>
      </p:sp>
      <p:graphicFrame>
        <p:nvGraphicFramePr>
          <p:cNvPr id="167091" name="Group 179">
            <a:extLst>
              <a:ext uri="{FF2B5EF4-FFF2-40B4-BE49-F238E27FC236}">
                <a16:creationId xmlns:a16="http://schemas.microsoft.com/office/drawing/2014/main" id="{E9FF6B54-CB3F-45E1-BAAC-D7E758BDE1AC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916113"/>
          <a:ext cx="5064125" cy="3365500"/>
        </p:xfrm>
        <a:graphic>
          <a:graphicData uri="http://schemas.openxmlformats.org/drawingml/2006/table">
            <a:tbl>
              <a:tblPr/>
              <a:tblGrid>
                <a:gridCol w="10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7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5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L="91429" marR="91429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Next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= 0</a:t>
                      </a: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= 1</a:t>
                      </a: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=  0</a:t>
                      </a: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(Z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X = 1</a:t>
                      </a: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91429" marR="91429"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itchFamily="50" charset="-127"/>
                      </a:endParaRP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91429" marR="91429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</a:t>
                      </a:r>
                    </a:p>
                  </a:txBody>
                  <a:tcPr marL="91429" marR="91429" marT="45727" marB="4572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3">
            <a:extLst>
              <a:ext uri="{FF2B5EF4-FFF2-40B4-BE49-F238E27FC236}">
                <a16:creationId xmlns:a16="http://schemas.microsoft.com/office/drawing/2014/main" id="{AFEB1683-42FC-12AD-A09D-CDF4773B2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DF7FD82-0E90-4A23-8536-3CA05F9E297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C6BC7A5-8F61-4496-CFFB-3B328F47E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15865A86-5490-AF0B-9541-125EC88FE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19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Sequence Detector 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to be Designed</a:t>
            </a:r>
          </a:p>
        </p:txBody>
      </p:sp>
      <p:pic>
        <p:nvPicPr>
          <p:cNvPr id="7173" name="Picture 4" descr="roth+f14-01">
            <a:extLst>
              <a:ext uri="{FF2B5EF4-FFF2-40B4-BE49-F238E27FC236}">
                <a16:creationId xmlns:a16="http://schemas.microsoft.com/office/drawing/2014/main" id="{381B974A-71F4-4C48-0A28-A54AF1EEE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3600"/>
            <a:ext cx="4103688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4492" name="Group 348">
            <a:extLst>
              <a:ext uri="{FF2B5EF4-FFF2-40B4-BE49-F238E27FC236}">
                <a16:creationId xmlns:a16="http://schemas.microsoft.com/office/drawing/2014/main" id="{465A9898-C082-42AB-9727-EB328A90FE4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4652963"/>
          <a:ext cx="8280400" cy="1152525"/>
        </p:xfrm>
        <a:graphic>
          <a:graphicData uri="http://schemas.openxmlformats.org/drawingml/2006/table">
            <a:tbl>
              <a:tblPr/>
              <a:tblGrid>
                <a:gridCol w="74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E26BB16-9B76-4BA9-8C16-E240CB23AEE7}"/>
              </a:ext>
            </a:extLst>
          </p:cNvPr>
          <p:cNvSpPr/>
          <p:nvPr/>
        </p:nvSpPr>
        <p:spPr>
          <a:xfrm>
            <a:off x="2728913" y="4638675"/>
            <a:ext cx="1223962" cy="36036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6B916F0-F168-452C-BF77-78CE63B9F014}"/>
              </a:ext>
            </a:extLst>
          </p:cNvPr>
          <p:cNvSpPr/>
          <p:nvPr/>
        </p:nvSpPr>
        <p:spPr>
          <a:xfrm>
            <a:off x="5522913" y="4638675"/>
            <a:ext cx="1223962" cy="36036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0A71ED9-F13C-4762-9363-76185FDFB2EB}"/>
              </a:ext>
            </a:extLst>
          </p:cNvPr>
          <p:cNvSpPr/>
          <p:nvPr/>
        </p:nvSpPr>
        <p:spPr>
          <a:xfrm>
            <a:off x="6473825" y="46529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3D35300-7011-4DAF-B07C-318A3A2A1D3B}"/>
              </a:ext>
            </a:extLst>
          </p:cNvPr>
          <p:cNvSpPr/>
          <p:nvPr/>
        </p:nvSpPr>
        <p:spPr>
          <a:xfrm>
            <a:off x="3622675" y="504190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AA4F46-6BDC-44ED-8BE4-01BD239B1667}"/>
              </a:ext>
            </a:extLst>
          </p:cNvPr>
          <p:cNvSpPr/>
          <p:nvPr/>
        </p:nvSpPr>
        <p:spPr>
          <a:xfrm>
            <a:off x="6443663" y="5041900"/>
            <a:ext cx="360362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DE470B-69B0-4BF6-AEA7-A993DFF4899B}"/>
              </a:ext>
            </a:extLst>
          </p:cNvPr>
          <p:cNvSpPr/>
          <p:nvPr/>
        </p:nvSpPr>
        <p:spPr>
          <a:xfrm>
            <a:off x="7380288" y="5041900"/>
            <a:ext cx="360362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32" name="Text Box 3">
            <a:extLst>
              <a:ext uri="{FF2B5EF4-FFF2-40B4-BE49-F238E27FC236}">
                <a16:creationId xmlns:a16="http://schemas.microsoft.com/office/drawing/2014/main" id="{EBC52F4F-7E09-B634-D90C-C8BA8699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2351202"/>
            <a:ext cx="2088282" cy="861774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Search engine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Chat GPT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3">
            <a:extLst>
              <a:ext uri="{FF2B5EF4-FFF2-40B4-BE49-F238E27FC236}">
                <a16:creationId xmlns:a16="http://schemas.microsoft.com/office/drawing/2014/main" id="{946301B8-A38E-4538-287E-A3476C7B6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3D8F6C-04EA-44F4-9A2A-1AE9BBA817B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8122758-88F1-8A47-E198-765411C7E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CA62EFD8-8B6F-4FBC-D40D-938D6D51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72" y="1491357"/>
            <a:ext cx="8382000" cy="2225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508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Example 3</a:t>
            </a:r>
            <a:r>
              <a:rPr lang="en-US" altLang="ko-KR" sz="2000" b="1" dirty="0"/>
              <a:t>: Two inputs </a:t>
            </a:r>
            <a:r>
              <a:rPr lang="en-US" altLang="ko-KR" sz="2000" b="1" dirty="0">
                <a:latin typeface="Arial" panose="020B0604020202020204" pitchFamily="34" charset="0"/>
              </a:rPr>
              <a:t>–</a:t>
            </a:r>
            <a:r>
              <a:rPr lang="en-US" altLang="ko-KR" sz="2000" b="1" dirty="0"/>
              <a:t> X1, X2, One output </a:t>
            </a:r>
            <a:r>
              <a:rPr lang="en-US" altLang="ko-KR" sz="2000" b="1" dirty="0">
                <a:latin typeface="Arial" panose="020B0604020202020204" pitchFamily="34" charset="0"/>
              </a:rPr>
              <a:t>–</a:t>
            </a:r>
            <a:r>
              <a:rPr lang="en-US" altLang="ko-KR" sz="2000" b="1" dirty="0"/>
              <a:t> Z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	(a) The input sequence X1X2=01, 11 cause the output 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	(b) The input sequence X1X2=10, 11 cause the output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	(c) The input sequence X1X2=10, 01 cause the output to change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Derive a Moore state graph</a:t>
            </a:r>
          </a:p>
        </p:txBody>
      </p:sp>
      <p:graphicFrame>
        <p:nvGraphicFramePr>
          <p:cNvPr id="167983" name="Group 47">
            <a:extLst>
              <a:ext uri="{FF2B5EF4-FFF2-40B4-BE49-F238E27FC236}">
                <a16:creationId xmlns:a16="http://schemas.microsoft.com/office/drawing/2014/main" id="{2DE1CD58-0657-41BD-908E-2485BE764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78565"/>
              </p:ext>
            </p:extLst>
          </p:nvPr>
        </p:nvGraphicFramePr>
        <p:xfrm>
          <a:off x="1475656" y="3861048"/>
          <a:ext cx="4727352" cy="2426208"/>
        </p:xfrm>
        <a:graphic>
          <a:graphicData uri="http://schemas.openxmlformats.org/drawingml/2006/table">
            <a:tbl>
              <a:tblPr/>
              <a:tblGrid>
                <a:gridCol w="157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5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Previous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Input (X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"/>
                          <a:ea typeface="굴림" panose="020B0600000101010101" pitchFamily="50" charset="-127"/>
                        </a:rPr>
                        <a:t>2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(Z)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Designation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00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 or 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 or 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8CF059-7F3D-0DDA-1E42-C22632795BDE}"/>
              </a:ext>
            </a:extLst>
          </p:cNvPr>
          <p:cNvSpPr txBox="1"/>
          <p:nvPr/>
        </p:nvSpPr>
        <p:spPr>
          <a:xfrm>
            <a:off x="35496" y="112474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SKIPPED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3">
            <a:extLst>
              <a:ext uri="{FF2B5EF4-FFF2-40B4-BE49-F238E27FC236}">
                <a16:creationId xmlns:a16="http://schemas.microsoft.com/office/drawing/2014/main" id="{6C7A14F5-1857-24B2-28C3-02A0FB285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93EC04F-A570-4F22-B4DB-B3F0D8C0E32B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81BA19E-A944-2D73-E6A4-8BB60EDE0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61A2ACE8-66AD-42D6-3961-826EA5B8E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32400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2000" b="1" dirty="0">
                <a:solidFill>
                  <a:schemeClr val="tx2"/>
                </a:solidFill>
              </a:rPr>
              <a:t>Table 14-7 State table</a:t>
            </a:r>
            <a:endParaRPr lang="en-US" altLang="ko-KR" sz="2000" b="1" dirty="0"/>
          </a:p>
        </p:txBody>
      </p:sp>
      <p:graphicFrame>
        <p:nvGraphicFramePr>
          <p:cNvPr id="170229" name="Group 245">
            <a:extLst>
              <a:ext uri="{FF2B5EF4-FFF2-40B4-BE49-F238E27FC236}">
                <a16:creationId xmlns:a16="http://schemas.microsoft.com/office/drawing/2014/main" id="{6EBC97DA-DC30-47DA-A011-A9C96B157D02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989138"/>
          <a:ext cx="7416800" cy="3106737"/>
        </p:xfrm>
        <a:graphic>
          <a:graphicData uri="http://schemas.openxmlformats.org/drawingml/2006/table">
            <a:tbl>
              <a:tblPr/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State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2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en-US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3">
            <a:extLst>
              <a:ext uri="{FF2B5EF4-FFF2-40B4-BE49-F238E27FC236}">
                <a16:creationId xmlns:a16="http://schemas.microsoft.com/office/drawing/2014/main" id="{43D40123-69D6-5A71-4C8E-47EB316A5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E520B0A-3E8B-4582-92A8-C0815C17C0A0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801CBE2-5833-C2AC-7738-FC4062727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8785225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14.3	 Guidelines for Construction of State Graphs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73BEEFD9-A35C-600B-0188-4B8E158FD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31146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14-18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State Graph</a:t>
            </a:r>
            <a:endParaRPr lang="en-US" altLang="ko-KR" sz="2000" b="1" dirty="0"/>
          </a:p>
        </p:txBody>
      </p:sp>
      <p:pic>
        <p:nvPicPr>
          <p:cNvPr id="37893" name="Picture 4" descr="roth+f14-17">
            <a:extLst>
              <a:ext uri="{FF2B5EF4-FFF2-40B4-BE49-F238E27FC236}">
                <a16:creationId xmlns:a16="http://schemas.microsoft.com/office/drawing/2014/main" id="{B16A6876-0649-46FB-2C00-1907FD474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5761038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3">
            <a:extLst>
              <a:ext uri="{FF2B5EF4-FFF2-40B4-BE49-F238E27FC236}">
                <a16:creationId xmlns:a16="http://schemas.microsoft.com/office/drawing/2014/main" id="{2B989EC2-3BEB-E1EB-89D6-D2CDF4681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D057348-519E-409D-922E-D34E927D6D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C53127-E4B7-2343-1396-6A8F0067E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6E706F0C-6189-61F4-FE89-BCD0F4F09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4831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14-19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Serial Data Transmission</a:t>
            </a:r>
          </a:p>
        </p:txBody>
      </p:sp>
      <p:pic>
        <p:nvPicPr>
          <p:cNvPr id="38917" name="Picture 4" descr="roth+f14-18">
            <a:extLst>
              <a:ext uri="{FF2B5EF4-FFF2-40B4-BE49-F238E27FC236}">
                <a16:creationId xmlns:a16="http://schemas.microsoft.com/office/drawing/2014/main" id="{CA591EDD-B5D0-2E28-8001-31ACD844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5976938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3">
            <a:extLst>
              <a:ext uri="{FF2B5EF4-FFF2-40B4-BE49-F238E27FC236}">
                <a16:creationId xmlns:a16="http://schemas.microsoft.com/office/drawing/2014/main" id="{23FC93EA-803E-BB13-E119-4CAFBA290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8B22E9F-19E9-4FEF-BC6B-A1B2DBA9E1C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312F4D0-C92D-93E0-B1BE-B970B7BF4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DD7B16A9-5875-189E-285C-90AE1583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752"/>
            <a:ext cx="70040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14-20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Coding Schemes for Serial Data Transmission</a:t>
            </a:r>
          </a:p>
        </p:txBody>
      </p:sp>
      <p:sp>
        <p:nvSpPr>
          <p:cNvPr id="39942" name="Text Box 4">
            <a:extLst>
              <a:ext uri="{FF2B5EF4-FFF2-40B4-BE49-F238E27FC236}">
                <a16:creationId xmlns:a16="http://schemas.microsoft.com/office/drawing/2014/main" id="{38635F9A-8057-7583-F526-385B5607D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92675"/>
            <a:ext cx="4929187" cy="14462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RZ : Return to Zero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NRZ: Non Return to Zero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NRZI: Non Return to Zero Inverted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/>
              <a:t>Manchester: start with low for 0, with high for 1</a:t>
            </a:r>
          </a:p>
        </p:txBody>
      </p:sp>
      <p:pic>
        <p:nvPicPr>
          <p:cNvPr id="39943" name="그림 1">
            <a:extLst>
              <a:ext uri="{FF2B5EF4-FFF2-40B4-BE49-F238E27FC236}">
                <a16:creationId xmlns:a16="http://schemas.microsoft.com/office/drawing/2014/main" id="{F2B20123-3369-FD3C-2412-99037C538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35" y="4981153"/>
            <a:ext cx="13811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5">
            <a:extLst>
              <a:ext uri="{FF2B5EF4-FFF2-40B4-BE49-F238E27FC236}">
                <a16:creationId xmlns:a16="http://schemas.microsoft.com/office/drawing/2014/main" id="{4D0BC64D-B7F9-58FF-39B6-64E07B10E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0" y="1700808"/>
            <a:ext cx="6198440" cy="309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27EAB90-E772-9975-D189-BBEB77283B77}"/>
              </a:ext>
            </a:extLst>
          </p:cNvPr>
          <p:cNvSpPr/>
          <p:nvPr/>
        </p:nvSpPr>
        <p:spPr bwMode="auto">
          <a:xfrm>
            <a:off x="2662146" y="1887673"/>
            <a:ext cx="306387" cy="2635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9D4F30A-D6E5-98E8-802C-050E2A415DFC}"/>
              </a:ext>
            </a:extLst>
          </p:cNvPr>
          <p:cNvSpPr/>
          <p:nvPr/>
        </p:nvSpPr>
        <p:spPr bwMode="auto">
          <a:xfrm>
            <a:off x="3193373" y="1890706"/>
            <a:ext cx="306387" cy="2635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15A316-6FEC-EE74-8B7D-44DF2ECC02E6}"/>
              </a:ext>
            </a:extLst>
          </p:cNvPr>
          <p:cNvSpPr/>
          <p:nvPr/>
        </p:nvSpPr>
        <p:spPr bwMode="auto">
          <a:xfrm>
            <a:off x="3768132" y="1897076"/>
            <a:ext cx="306387" cy="2635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0B296C-D2DE-D6A5-F806-6E825FDB82AE}"/>
              </a:ext>
            </a:extLst>
          </p:cNvPr>
          <p:cNvSpPr/>
          <p:nvPr/>
        </p:nvSpPr>
        <p:spPr bwMode="auto">
          <a:xfrm>
            <a:off x="5397985" y="1903769"/>
            <a:ext cx="306387" cy="26352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D815B61-C22A-9C1E-C223-E78F4FF0B01A}"/>
              </a:ext>
            </a:extLst>
          </p:cNvPr>
          <p:cNvSpPr/>
          <p:nvPr/>
        </p:nvSpPr>
        <p:spPr bwMode="auto">
          <a:xfrm>
            <a:off x="2427559" y="2670809"/>
            <a:ext cx="195398" cy="3698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3E25BC-F183-3AED-DFAF-1A8BDE0F6DE5}"/>
              </a:ext>
            </a:extLst>
          </p:cNvPr>
          <p:cNvSpPr/>
          <p:nvPr/>
        </p:nvSpPr>
        <p:spPr bwMode="auto">
          <a:xfrm>
            <a:off x="2971849" y="2676101"/>
            <a:ext cx="195398" cy="3698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EE7C959-FB09-0787-EDF1-C7B79C2EB074}"/>
              </a:ext>
            </a:extLst>
          </p:cNvPr>
          <p:cNvSpPr/>
          <p:nvPr/>
        </p:nvSpPr>
        <p:spPr bwMode="auto">
          <a:xfrm>
            <a:off x="3529200" y="2682794"/>
            <a:ext cx="195398" cy="3698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A278C58-F284-2F78-6D7D-12314EC95634}"/>
              </a:ext>
            </a:extLst>
          </p:cNvPr>
          <p:cNvSpPr/>
          <p:nvPr/>
        </p:nvSpPr>
        <p:spPr bwMode="auto">
          <a:xfrm>
            <a:off x="5170768" y="2682794"/>
            <a:ext cx="195398" cy="3698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3">
            <a:extLst>
              <a:ext uri="{FF2B5EF4-FFF2-40B4-BE49-F238E27FC236}">
                <a16:creationId xmlns:a16="http://schemas.microsoft.com/office/drawing/2014/main" id="{CC25996F-B699-2C9C-C9EE-376557B21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4B5671A-F5F4-4309-9047-1B91F42039B6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B73F5AA-E156-D212-D3F5-2CFD1E6D2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878ECE-FBFA-CBC2-E333-A3E133D89C1E}"/>
              </a:ext>
            </a:extLst>
          </p:cNvPr>
          <p:cNvGrpSpPr/>
          <p:nvPr/>
        </p:nvGrpSpPr>
        <p:grpSpPr>
          <a:xfrm>
            <a:off x="1475656" y="1631528"/>
            <a:ext cx="6769100" cy="4749800"/>
            <a:chOff x="1835348" y="1700213"/>
            <a:chExt cx="6769100" cy="4749800"/>
          </a:xfrm>
        </p:grpSpPr>
        <p:graphicFrame>
          <p:nvGraphicFramePr>
            <p:cNvPr id="40965" name="Object 6">
              <a:extLst>
                <a:ext uri="{FF2B5EF4-FFF2-40B4-BE49-F238E27FC236}">
                  <a16:creationId xmlns:a16="http://schemas.microsoft.com/office/drawing/2014/main" id="{693A8EC7-2CF6-985A-FF50-FE09EEE7B9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814464"/>
                </p:ext>
              </p:extLst>
            </p:nvPr>
          </p:nvGraphicFramePr>
          <p:xfrm>
            <a:off x="1835348" y="1700213"/>
            <a:ext cx="6769100" cy="474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비트맵 이미지" r:id="rId2" imgW="6380952" imgH="4476190" progId="Paint.Picture">
                    <p:embed/>
                  </p:oleObj>
                </mc:Choice>
                <mc:Fallback>
                  <p:oleObj name="비트맵 이미지" r:id="rId2" imgW="6380952" imgH="4476190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348" y="1700213"/>
                          <a:ext cx="6769100" cy="474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6" name="Text Box 3">
              <a:extLst>
                <a:ext uri="{FF2B5EF4-FFF2-40B4-BE49-F238E27FC236}">
                  <a16:creationId xmlns:a16="http://schemas.microsoft.com/office/drawing/2014/main" id="{A11920EF-3280-DF41-793A-9AA4E9085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5773" y="2565400"/>
              <a:ext cx="2098675" cy="338138"/>
            </a:xfrm>
            <a:prstGeom prst="rect">
              <a:avLst/>
            </a:prstGeom>
            <a:solidFill>
              <a:srgbClr val="ED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 b="1"/>
                <a:t>Clock2 = clock * 2</a:t>
              </a:r>
              <a:endParaRPr kumimoji="0" lang="en-US" altLang="ko-KR" b="1">
                <a:solidFill>
                  <a:schemeClr val="tx2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6088549-84D8-45E4-8903-7E81E36140D9}"/>
                </a:ext>
              </a:extLst>
            </p:cNvPr>
            <p:cNvSpPr/>
            <p:nvPr/>
          </p:nvSpPr>
          <p:spPr>
            <a:xfrm>
              <a:off x="3549848" y="5300663"/>
              <a:ext cx="187325" cy="504825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CC71C05-A4D3-432B-96AB-BB7F1194ED8B}"/>
                </a:ext>
              </a:extLst>
            </p:cNvPr>
            <p:cNvSpPr/>
            <p:nvPr/>
          </p:nvSpPr>
          <p:spPr>
            <a:xfrm>
              <a:off x="5521523" y="5314950"/>
              <a:ext cx="187325" cy="504825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B8AFCBB-71D6-49D3-ADE4-DECA5441D318}"/>
                </a:ext>
              </a:extLst>
            </p:cNvPr>
            <p:cNvSpPr/>
            <p:nvPr/>
          </p:nvSpPr>
          <p:spPr>
            <a:xfrm>
              <a:off x="6847086" y="5300663"/>
              <a:ext cx="187325" cy="504825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1FB267D-33CE-4198-B42C-80123F8D341F}"/>
                </a:ext>
              </a:extLst>
            </p:cNvPr>
            <p:cNvSpPr/>
            <p:nvPr/>
          </p:nvSpPr>
          <p:spPr>
            <a:xfrm>
              <a:off x="7509073" y="5300663"/>
              <a:ext cx="187325" cy="504825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1119216-306B-469B-88C4-D4B66C389F81}"/>
                </a:ext>
              </a:extLst>
            </p:cNvPr>
            <p:cNvSpPr/>
            <p:nvPr/>
          </p:nvSpPr>
          <p:spPr>
            <a:xfrm>
              <a:off x="6299398" y="5876925"/>
              <a:ext cx="187325" cy="504825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972" name="Text Box 3">
              <a:extLst>
                <a:ext uri="{FF2B5EF4-FFF2-40B4-BE49-F238E27FC236}">
                  <a16:creationId xmlns:a16="http://schemas.microsoft.com/office/drawing/2014/main" id="{7E50CF5A-97F4-D396-1787-061FBF4DB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8173" y="5970588"/>
              <a:ext cx="1657350" cy="339725"/>
            </a:xfrm>
            <a:prstGeom prst="rect">
              <a:avLst/>
            </a:prstGeom>
            <a:solidFill>
              <a:srgbClr val="EDF0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 b="1"/>
                <a:t>glitch, hazard</a:t>
              </a:r>
              <a:endParaRPr kumimoji="0" lang="en-US" altLang="ko-KR" b="1">
                <a:solidFill>
                  <a:schemeClr val="tx2"/>
                </a:solidFill>
              </a:endParaRPr>
            </a:p>
          </p:txBody>
        </p:sp>
      </p:grpSp>
      <p:sp>
        <p:nvSpPr>
          <p:cNvPr id="5" name="TextBox 9">
            <a:extLst>
              <a:ext uri="{FF2B5EF4-FFF2-40B4-BE49-F238E27FC236}">
                <a16:creationId xmlns:a16="http://schemas.microsoft.com/office/drawing/2014/main" id="{076D4414-2F3D-E1CF-3915-2E4F78C78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852936"/>
            <a:ext cx="1143000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transmitted bit-stream</a:t>
            </a:r>
            <a:endParaRPr lang="ko-KR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2B9E5-39A9-E2A2-22C7-0F010EF6F6BE}"/>
              </a:ext>
            </a:extLst>
          </p:cNvPr>
          <p:cNvSpPr txBox="1"/>
          <p:nvPr/>
        </p:nvSpPr>
        <p:spPr>
          <a:xfrm>
            <a:off x="2555775" y="3018438"/>
            <a:ext cx="540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   0        1        1        1        0        0        1        0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6FB7D5E2-FE20-993A-F584-438B86E4C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153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14-21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Mealy circuit for NRZ-to-Manchester Conversion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0D15E2-4ADA-04FD-B195-7D63068DDB61}"/>
              </a:ext>
            </a:extLst>
          </p:cNvPr>
          <p:cNvCxnSpPr/>
          <p:nvPr/>
        </p:nvCxnSpPr>
        <p:spPr>
          <a:xfrm>
            <a:off x="2051720" y="321297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7D937BA-7F63-D7C3-5133-1688E671AE02}"/>
              </a:ext>
            </a:extLst>
          </p:cNvPr>
          <p:cNvSpPr/>
          <p:nvPr/>
        </p:nvSpPr>
        <p:spPr>
          <a:xfrm rot="16200000" flipH="1">
            <a:off x="2132129" y="2771785"/>
            <a:ext cx="144761" cy="8816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9FDE472-0160-1DF7-ED93-C929FDB2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72" y="4339472"/>
            <a:ext cx="1611288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Clock2 = Clock*2</a:t>
            </a:r>
            <a:endParaRPr lang="ko-KR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3">
            <a:extLst>
              <a:ext uri="{FF2B5EF4-FFF2-40B4-BE49-F238E27FC236}">
                <a16:creationId xmlns:a16="http://schemas.microsoft.com/office/drawing/2014/main" id="{9761490F-CB29-2E62-BCC8-611C81FA9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D4F4364-7AB6-4DF0-8EB6-B09F72BDD8F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2E49309-5785-46C9-4241-D0A034C08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grpSp>
        <p:nvGrpSpPr>
          <p:cNvPr id="41988" name="Group 268">
            <a:extLst>
              <a:ext uri="{FF2B5EF4-FFF2-40B4-BE49-F238E27FC236}">
                <a16:creationId xmlns:a16="http://schemas.microsoft.com/office/drawing/2014/main" id="{5BF25685-4FC2-0ADC-0A23-B31075B21EE6}"/>
              </a:ext>
            </a:extLst>
          </p:cNvPr>
          <p:cNvGrpSpPr>
            <a:grpSpLocks/>
          </p:cNvGrpSpPr>
          <p:nvPr/>
        </p:nvGrpSpPr>
        <p:grpSpPr bwMode="auto">
          <a:xfrm>
            <a:off x="3866331" y="3429000"/>
            <a:ext cx="4810125" cy="2160588"/>
            <a:chOff x="2336" y="2568"/>
            <a:chExt cx="3030" cy="1361"/>
          </a:xfrm>
        </p:grpSpPr>
        <p:grpSp>
          <p:nvGrpSpPr>
            <p:cNvPr id="41991" name="Group 267">
              <a:extLst>
                <a:ext uri="{FF2B5EF4-FFF2-40B4-BE49-F238E27FC236}">
                  <a16:creationId xmlns:a16="http://schemas.microsoft.com/office/drawing/2014/main" id="{521D6690-95D4-2029-0145-6D0EBBDB2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2568"/>
              <a:ext cx="3030" cy="1106"/>
              <a:chOff x="2336" y="2568"/>
              <a:chExt cx="3030" cy="1106"/>
            </a:xfrm>
          </p:grpSpPr>
          <p:sp>
            <p:nvSpPr>
              <p:cNvPr id="41993" name="Rectangle 105">
                <a:extLst>
                  <a:ext uri="{FF2B5EF4-FFF2-40B4-BE49-F238E27FC236}">
                    <a16:creationId xmlns:a16="http://schemas.microsoft.com/office/drawing/2014/main" id="{3AF624B2-8B29-41ED-7065-86255FA20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028"/>
                <a:ext cx="532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41994" name="Rectangle 103">
                <a:extLst>
                  <a:ext uri="{FF2B5EF4-FFF2-40B4-BE49-F238E27FC236}">
                    <a16:creationId xmlns:a16="http://schemas.microsoft.com/office/drawing/2014/main" id="{B13C1241-2352-4795-6AB4-DB028B0CC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2798"/>
                <a:ext cx="53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X = 0</a:t>
                </a:r>
              </a:p>
            </p:txBody>
          </p:sp>
          <p:sp>
            <p:nvSpPr>
              <p:cNvPr id="41995" name="Rectangle 101">
                <a:extLst>
                  <a:ext uri="{FF2B5EF4-FFF2-40B4-BE49-F238E27FC236}">
                    <a16:creationId xmlns:a16="http://schemas.microsoft.com/office/drawing/2014/main" id="{2E02326B-5C32-D3CF-BB40-37C13D1AC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2568"/>
                <a:ext cx="113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Output (Z) </a:t>
                </a:r>
              </a:p>
            </p:txBody>
          </p:sp>
          <p:sp>
            <p:nvSpPr>
              <p:cNvPr id="41996" name="Rectangle 99">
                <a:extLst>
                  <a:ext uri="{FF2B5EF4-FFF2-40B4-BE49-F238E27FC236}">
                    <a16:creationId xmlns:a16="http://schemas.microsoft.com/office/drawing/2014/main" id="{6BCE77B9-F6FF-B529-BF4F-57A6131C1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3028"/>
                <a:ext cx="115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7" name="Rectangle 97">
                <a:extLst>
                  <a:ext uri="{FF2B5EF4-FFF2-40B4-BE49-F238E27FC236}">
                    <a16:creationId xmlns:a16="http://schemas.microsoft.com/office/drawing/2014/main" id="{8259D335-E47A-4DF2-277F-0C775774D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2798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8" name="Rectangle 93">
                <a:extLst>
                  <a:ext uri="{FF2B5EF4-FFF2-40B4-BE49-F238E27FC236}">
                    <a16:creationId xmlns:a16="http://schemas.microsoft.com/office/drawing/2014/main" id="{0DEA801F-381F-7BF5-7AFB-F8CCB6AA8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3028"/>
                <a:ext cx="490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-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0</a:t>
                </a:r>
                <a:endParaRPr lang="en-US" altLang="ko-KR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9" name="Rectangle 91">
                <a:extLst>
                  <a:ext uri="{FF2B5EF4-FFF2-40B4-BE49-F238E27FC236}">
                    <a16:creationId xmlns:a16="http://schemas.microsoft.com/office/drawing/2014/main" id="{ACAB33AA-1CD3-B985-8468-12182D98A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2798"/>
                <a:ext cx="49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X = 1</a:t>
                </a:r>
              </a:p>
            </p:txBody>
          </p:sp>
          <p:sp>
            <p:nvSpPr>
              <p:cNvPr id="42000" name="Rectangle 61">
                <a:extLst>
                  <a:ext uri="{FF2B5EF4-FFF2-40B4-BE49-F238E27FC236}">
                    <a16:creationId xmlns:a16="http://schemas.microsoft.com/office/drawing/2014/main" id="{617C1955-4212-E210-0D33-C9688E9E6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028"/>
                <a:ext cx="487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2 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-</a:t>
                </a:r>
                <a:endParaRPr lang="en-US" altLang="ko-KR" sz="1800" b="1" baseline="-25000">
                  <a:latin typeface="Times New Roman" panose="02020603050405020304" pitchFamily="18" charset="0"/>
                </a:endParaRP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2001" name="Rectangle 59">
                <a:extLst>
                  <a:ext uri="{FF2B5EF4-FFF2-40B4-BE49-F238E27FC236}">
                    <a16:creationId xmlns:a16="http://schemas.microsoft.com/office/drawing/2014/main" id="{6C95F269-D708-7E72-CEE2-2703A1A2D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798"/>
                <a:ext cx="48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X = 1</a:t>
                </a:r>
              </a:p>
            </p:txBody>
          </p:sp>
          <p:sp>
            <p:nvSpPr>
              <p:cNvPr id="42002" name="Rectangle 55">
                <a:extLst>
                  <a:ext uri="{FF2B5EF4-FFF2-40B4-BE49-F238E27FC236}">
                    <a16:creationId xmlns:a16="http://schemas.microsoft.com/office/drawing/2014/main" id="{6CB1E244-3EB6-04E1-E3E3-27294744D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3028"/>
                <a:ext cx="115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3" name="Rectangle 53">
                <a:extLst>
                  <a:ext uri="{FF2B5EF4-FFF2-40B4-BE49-F238E27FC236}">
                    <a16:creationId xmlns:a16="http://schemas.microsoft.com/office/drawing/2014/main" id="{46D0BA43-9474-828B-998E-F664086E7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2798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4" name="Rectangle 49">
                <a:extLst>
                  <a:ext uri="{FF2B5EF4-FFF2-40B4-BE49-F238E27FC236}">
                    <a16:creationId xmlns:a16="http://schemas.microsoft.com/office/drawing/2014/main" id="{DBF6F16F-E2E6-A444-631B-53172F994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3028"/>
                <a:ext cx="533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1 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0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42005" name="Rectangle 47">
                <a:extLst>
                  <a:ext uri="{FF2B5EF4-FFF2-40B4-BE49-F238E27FC236}">
                    <a16:creationId xmlns:a16="http://schemas.microsoft.com/office/drawing/2014/main" id="{49E9B30E-DB99-C9DD-2471-486425E6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2798"/>
                <a:ext cx="53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X = 0</a:t>
                </a:r>
              </a:p>
            </p:txBody>
          </p:sp>
          <p:sp>
            <p:nvSpPr>
              <p:cNvPr id="42006" name="Rectangle 45">
                <a:extLst>
                  <a:ext uri="{FF2B5EF4-FFF2-40B4-BE49-F238E27FC236}">
                    <a16:creationId xmlns:a16="http://schemas.microsoft.com/office/drawing/2014/main" id="{CA238CA8-B93F-5F3E-7570-8259164B9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2568"/>
                <a:ext cx="113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Next State</a:t>
                </a:r>
              </a:p>
            </p:txBody>
          </p:sp>
          <p:sp>
            <p:nvSpPr>
              <p:cNvPr id="42007" name="Rectangle 43">
                <a:extLst>
                  <a:ext uri="{FF2B5EF4-FFF2-40B4-BE49-F238E27FC236}">
                    <a16:creationId xmlns:a16="http://schemas.microsoft.com/office/drawing/2014/main" id="{F7C61841-C896-6A25-88AC-87568B03C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3028"/>
                <a:ext cx="115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8" name="Rectangle 41">
                <a:extLst>
                  <a:ext uri="{FF2B5EF4-FFF2-40B4-BE49-F238E27FC236}">
                    <a16:creationId xmlns:a16="http://schemas.microsoft.com/office/drawing/2014/main" id="{62973C55-775C-E5DF-FD81-121993C82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2798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9" name="Rectangle 39">
                <a:extLst>
                  <a:ext uri="{FF2B5EF4-FFF2-40B4-BE49-F238E27FC236}">
                    <a16:creationId xmlns:a16="http://schemas.microsoft.com/office/drawing/2014/main" id="{DABD858C-2925-BA04-5378-CABCF99D1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2568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endParaRPr lang="ko-KR" altLang="ko-KR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10" name="Rectangle 37">
                <a:extLst>
                  <a:ext uri="{FF2B5EF4-FFF2-40B4-BE49-F238E27FC236}">
                    <a16:creationId xmlns:a16="http://schemas.microsoft.com/office/drawing/2014/main" id="{B6A8CFCF-56B9-949D-DB8B-FC6CA0924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028"/>
                <a:ext cx="643" cy="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0 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1</a:t>
                </a:r>
              </a:p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1800" b="1">
                    <a:latin typeface="Times New Roman" panose="02020603050405020304" pitchFamily="18" charset="0"/>
                  </a:rPr>
                  <a:t>S</a:t>
                </a:r>
                <a:r>
                  <a:rPr lang="en-US" altLang="ko-KR" sz="18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2011" name="Rectangle 35">
                <a:extLst>
                  <a:ext uri="{FF2B5EF4-FFF2-40B4-BE49-F238E27FC236}">
                    <a16:creationId xmlns:a16="http://schemas.microsoft.com/office/drawing/2014/main" id="{D3252141-6E50-ABA6-6772-D7AB70705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798"/>
                <a:ext cx="64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State</a:t>
                </a:r>
              </a:p>
            </p:txBody>
          </p:sp>
          <p:sp>
            <p:nvSpPr>
              <p:cNvPr id="42012" name="Rectangle 33">
                <a:extLst>
                  <a:ext uri="{FF2B5EF4-FFF2-40B4-BE49-F238E27FC236}">
                    <a16:creationId xmlns:a16="http://schemas.microsoft.com/office/drawing/2014/main" id="{8EC62D63-9234-90F1-5277-A1905CE4E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568"/>
                <a:ext cx="64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>
                  <a:spcBef>
                    <a:spcPct val="20000"/>
                  </a:spcBef>
                </a:pPr>
                <a:r>
                  <a:rPr lang="en-US" altLang="ko-KR" sz="1800" b="1">
                    <a:latin typeface="Times New Roman" panose="02020603050405020304" pitchFamily="18" charset="0"/>
                  </a:rPr>
                  <a:t>Present</a:t>
                </a:r>
              </a:p>
            </p:txBody>
          </p:sp>
          <p:sp>
            <p:nvSpPr>
              <p:cNvPr id="42013" name="Line 22">
                <a:extLst>
                  <a:ext uri="{FF2B5EF4-FFF2-40B4-BE49-F238E27FC236}">
                    <a16:creationId xmlns:a16="http://schemas.microsoft.com/office/drawing/2014/main" id="{FF2C4E97-2D84-26A2-B7AE-EF87C527E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568"/>
                <a:ext cx="64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4" name="Line 24">
                <a:extLst>
                  <a:ext uri="{FF2B5EF4-FFF2-40B4-BE49-F238E27FC236}">
                    <a16:creationId xmlns:a16="http://schemas.microsoft.com/office/drawing/2014/main" id="{6CC04220-B8AF-165C-8BC8-65D83D827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3028"/>
                <a:ext cx="30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5" name="Line 25">
                <a:extLst>
                  <a:ext uri="{FF2B5EF4-FFF2-40B4-BE49-F238E27FC236}">
                    <a16:creationId xmlns:a16="http://schemas.microsoft.com/office/drawing/2014/main" id="{375A860C-84E6-FF53-39CD-337753C99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3674"/>
                <a:ext cx="64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6" name="Line 26">
                <a:extLst>
                  <a:ext uri="{FF2B5EF4-FFF2-40B4-BE49-F238E27FC236}">
                    <a16:creationId xmlns:a16="http://schemas.microsoft.com/office/drawing/2014/main" id="{51503DFB-3842-E919-9154-6CC8F554D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568"/>
                <a:ext cx="0" cy="23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7" name="Line 31">
                <a:extLst>
                  <a:ext uri="{FF2B5EF4-FFF2-40B4-BE49-F238E27FC236}">
                    <a16:creationId xmlns:a16="http://schemas.microsoft.com/office/drawing/2014/main" id="{3D5789BB-711E-5BBE-8591-ECEED4063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6" y="2568"/>
                <a:ext cx="0" cy="23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8" name="Line 34">
                <a:extLst>
                  <a:ext uri="{FF2B5EF4-FFF2-40B4-BE49-F238E27FC236}">
                    <a16:creationId xmlns:a16="http://schemas.microsoft.com/office/drawing/2014/main" id="{5C0DAF34-F62F-F7B6-0C22-032B2DD1C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2568"/>
                <a:ext cx="0" cy="1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19" name="Line 40">
                <a:extLst>
                  <a:ext uri="{FF2B5EF4-FFF2-40B4-BE49-F238E27FC236}">
                    <a16:creationId xmlns:a16="http://schemas.microsoft.com/office/drawing/2014/main" id="{12253ADE-5B7E-5BF4-EEA8-370EA0D24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568"/>
                <a:ext cx="0" cy="1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0" name="Line 58">
                <a:extLst>
                  <a:ext uri="{FF2B5EF4-FFF2-40B4-BE49-F238E27FC236}">
                    <a16:creationId xmlns:a16="http://schemas.microsoft.com/office/drawing/2014/main" id="{3C2A2C38-3F4B-258B-9244-3B1D92F38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2568"/>
                <a:ext cx="0" cy="11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1" name="Line 118">
                <a:extLst>
                  <a:ext uri="{FF2B5EF4-FFF2-40B4-BE49-F238E27FC236}">
                    <a16:creationId xmlns:a16="http://schemas.microsoft.com/office/drawing/2014/main" id="{A2396FE5-E102-07E8-D009-76F69E9D3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2568"/>
                <a:ext cx="1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2" name="Line 119">
                <a:extLst>
                  <a:ext uri="{FF2B5EF4-FFF2-40B4-BE49-F238E27FC236}">
                    <a16:creationId xmlns:a16="http://schemas.microsoft.com/office/drawing/2014/main" id="{7EE4FD08-A75E-1BE9-1FBD-BC5CC4512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2798"/>
                <a:ext cx="0" cy="23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3" name="Line 120">
                <a:extLst>
                  <a:ext uri="{FF2B5EF4-FFF2-40B4-BE49-F238E27FC236}">
                    <a16:creationId xmlns:a16="http://schemas.microsoft.com/office/drawing/2014/main" id="{39FEB517-EA82-7370-37B8-6419DA10E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2568"/>
                <a:ext cx="113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4" name="Line 122">
                <a:extLst>
                  <a:ext uri="{FF2B5EF4-FFF2-40B4-BE49-F238E27FC236}">
                    <a16:creationId xmlns:a16="http://schemas.microsoft.com/office/drawing/2014/main" id="{5A99158B-7AEB-DC4D-C380-1207C213C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2568"/>
                <a:ext cx="113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5" name="Line 125">
                <a:extLst>
                  <a:ext uri="{FF2B5EF4-FFF2-40B4-BE49-F238E27FC236}">
                    <a16:creationId xmlns:a16="http://schemas.microsoft.com/office/drawing/2014/main" id="{8A3747E5-4701-12A4-80F3-020BF9AF4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6" y="2798"/>
                <a:ext cx="0" cy="23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6" name="Line 127">
                <a:extLst>
                  <a:ext uri="{FF2B5EF4-FFF2-40B4-BE49-F238E27FC236}">
                    <a16:creationId xmlns:a16="http://schemas.microsoft.com/office/drawing/2014/main" id="{1E3A761A-CA6D-3137-B018-80BC9DFCD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" y="3028"/>
                <a:ext cx="0" cy="64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7" name="Line 151">
                <a:extLst>
                  <a:ext uri="{FF2B5EF4-FFF2-40B4-BE49-F238E27FC236}">
                    <a16:creationId xmlns:a16="http://schemas.microsoft.com/office/drawing/2014/main" id="{1C22E543-C647-B395-B5C1-FE2457472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6" y="3028"/>
                <a:ext cx="0" cy="646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8" name="Line 153">
                <a:extLst>
                  <a:ext uri="{FF2B5EF4-FFF2-40B4-BE49-F238E27FC236}">
                    <a16:creationId xmlns:a16="http://schemas.microsoft.com/office/drawing/2014/main" id="{B80012B9-6FB4-BA78-FDF7-4B8B1EC55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3674"/>
                <a:ext cx="1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29" name="Line 156">
                <a:extLst>
                  <a:ext uri="{FF2B5EF4-FFF2-40B4-BE49-F238E27FC236}">
                    <a16:creationId xmlns:a16="http://schemas.microsoft.com/office/drawing/2014/main" id="{95778763-4B57-7715-F0B5-003CBCA7F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3674"/>
                <a:ext cx="53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0" name="Line 160">
                <a:extLst>
                  <a:ext uri="{FF2B5EF4-FFF2-40B4-BE49-F238E27FC236}">
                    <a16:creationId xmlns:a16="http://schemas.microsoft.com/office/drawing/2014/main" id="{D0A3B9A2-787B-E406-E65B-3498F6E54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7" y="3674"/>
                <a:ext cx="1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1" name="Line 164">
                <a:extLst>
                  <a:ext uri="{FF2B5EF4-FFF2-40B4-BE49-F238E27FC236}">
                    <a16:creationId xmlns:a16="http://schemas.microsoft.com/office/drawing/2014/main" id="{4794391C-A47C-056B-20BB-ADDB03378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2" y="3674"/>
                <a:ext cx="487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2" name="Line 168">
                <a:extLst>
                  <a:ext uri="{FF2B5EF4-FFF2-40B4-BE49-F238E27FC236}">
                    <a16:creationId xmlns:a16="http://schemas.microsoft.com/office/drawing/2014/main" id="{471199E9-9A24-9201-EF06-E6DC99711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9" y="3674"/>
                <a:ext cx="53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3" name="Line 172">
                <a:extLst>
                  <a:ext uri="{FF2B5EF4-FFF2-40B4-BE49-F238E27FC236}">
                    <a16:creationId xmlns:a16="http://schemas.microsoft.com/office/drawing/2014/main" id="{F6BF36CA-9730-DF58-4E93-85B6DB1B0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3674"/>
                <a:ext cx="11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034" name="Line 176">
                <a:extLst>
                  <a:ext uri="{FF2B5EF4-FFF2-40B4-BE49-F238E27FC236}">
                    <a16:creationId xmlns:a16="http://schemas.microsoft.com/office/drawing/2014/main" id="{85F4D6C0-9967-6D7E-03F4-1C9798CD6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3674"/>
                <a:ext cx="49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1992" name="Text Box 265">
              <a:extLst>
                <a:ext uri="{FF2B5EF4-FFF2-40B4-BE49-F238E27FC236}">
                  <a16:creationId xmlns:a16="http://schemas.microsoft.com/office/drawing/2014/main" id="{B334971E-E056-111E-0D78-41316B5FF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3717"/>
              <a:ext cx="9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b="1">
                  <a:latin typeface="Times New Roman" panose="02020603050405020304" pitchFamily="18" charset="0"/>
                </a:rPr>
                <a:t>(d) State table</a:t>
              </a:r>
            </a:p>
          </p:txBody>
        </p:sp>
      </p:grpSp>
      <p:graphicFrame>
        <p:nvGraphicFramePr>
          <p:cNvPr id="41989" name="Object 266">
            <a:extLst>
              <a:ext uri="{FF2B5EF4-FFF2-40B4-BE49-F238E27FC236}">
                <a16:creationId xmlns:a16="http://schemas.microsoft.com/office/drawing/2014/main" id="{82EF7D04-2431-3FE0-7FDC-6BDAE42EC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72432"/>
              </p:ext>
            </p:extLst>
          </p:nvPr>
        </p:nvGraphicFramePr>
        <p:xfrm>
          <a:off x="251520" y="3045122"/>
          <a:ext cx="3505062" cy="2688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534004" imgH="1943371" progId="Paint.Picture">
                  <p:embed/>
                </p:oleObj>
              </mc:Choice>
              <mc:Fallback>
                <p:oleObj name="비트맵 이미지" r:id="rId2" imgW="2534004" imgH="1943371" progId="Paint.Picture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45122"/>
                        <a:ext cx="3505062" cy="2688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3">
            <a:extLst>
              <a:ext uri="{FF2B5EF4-FFF2-40B4-BE49-F238E27FC236}">
                <a16:creationId xmlns:a16="http://schemas.microsoft.com/office/drawing/2014/main" id="{FB0B6EE8-A974-69B7-CCD0-A81EB718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153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14-21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Mealy circuit for NRZ-to-Manchester Conversion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5E8EC1-0286-D05C-73BF-0441ECBBA383}"/>
              </a:ext>
            </a:extLst>
          </p:cNvPr>
          <p:cNvGrpSpPr/>
          <p:nvPr/>
        </p:nvGrpSpPr>
        <p:grpSpPr>
          <a:xfrm>
            <a:off x="539552" y="1988840"/>
            <a:ext cx="6409133" cy="1118597"/>
            <a:chOff x="539552" y="1988840"/>
            <a:chExt cx="6409133" cy="1118597"/>
          </a:xfrm>
        </p:grpSpPr>
        <p:sp>
          <p:nvSpPr>
            <p:cNvPr id="2" name="TextBox 9">
              <a:extLst>
                <a:ext uri="{FF2B5EF4-FFF2-40B4-BE49-F238E27FC236}">
                  <a16:creationId xmlns:a16="http://schemas.microsoft.com/office/drawing/2014/main" id="{08728E0C-84A6-7D1E-39B1-6EB6E7B67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2" y="1988840"/>
              <a:ext cx="64091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2000" b="1" dirty="0">
                  <a:solidFill>
                    <a:srgbClr val="FF0000"/>
                  </a:solidFill>
                  <a:latin typeface="+mj-lt"/>
                </a:rPr>
                <a:t>The only possible input sequences : “</a:t>
              </a:r>
              <a:r>
                <a:rPr lang="en-US" altLang="ko-KR" sz="2000" b="1" u="sng" dirty="0">
                  <a:solidFill>
                    <a:srgbClr val="FF0000"/>
                  </a:solidFill>
                  <a:latin typeface="+mj-lt"/>
                </a:rPr>
                <a:t>00</a:t>
              </a:r>
              <a:r>
                <a:rPr lang="en-US" altLang="ko-KR" sz="2000" b="1" dirty="0">
                  <a:solidFill>
                    <a:srgbClr val="FF0000"/>
                  </a:solidFill>
                  <a:latin typeface="+mj-lt"/>
                </a:rPr>
                <a:t>” and “</a:t>
              </a:r>
              <a:r>
                <a:rPr lang="en-US" altLang="ko-KR" sz="2000" b="1" u="sng" dirty="0">
                  <a:solidFill>
                    <a:srgbClr val="FF0000"/>
                  </a:solidFill>
                  <a:latin typeface="+mj-lt"/>
                </a:rPr>
                <a:t>11</a:t>
              </a:r>
              <a:r>
                <a:rPr lang="en-US" altLang="ko-KR" sz="2000" b="1" dirty="0">
                  <a:solidFill>
                    <a:srgbClr val="FF0000"/>
                  </a:solidFill>
                  <a:latin typeface="+mj-lt"/>
                </a:rPr>
                <a:t>”.</a:t>
              </a:r>
              <a:endParaRPr lang="ko-KR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AE82273A-9E84-B470-423B-01FB6AF4DE96}"/>
                </a:ext>
              </a:extLst>
            </p:cNvPr>
            <p:cNvCxnSpPr/>
            <p:nvPr/>
          </p:nvCxnSpPr>
          <p:spPr bwMode="auto">
            <a:xfrm flipV="1">
              <a:off x="5220072" y="2404120"/>
              <a:ext cx="0" cy="304800"/>
            </a:xfrm>
            <a:prstGeom prst="straightConnector1">
              <a:avLst/>
            </a:prstGeom>
            <a:noFill/>
            <a:ln w="1435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43BE216A-E83A-34B9-61DA-3C2133745500}"/>
                </a:ext>
              </a:extLst>
            </p:cNvPr>
            <p:cNvCxnSpPr/>
            <p:nvPr/>
          </p:nvCxnSpPr>
          <p:spPr bwMode="auto">
            <a:xfrm flipV="1">
              <a:off x="6339102" y="2433938"/>
              <a:ext cx="0" cy="304800"/>
            </a:xfrm>
            <a:prstGeom prst="straightConnector1">
              <a:avLst/>
            </a:prstGeom>
            <a:noFill/>
            <a:ln w="1435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3339C896-A085-9320-7813-BBC050B6E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831" y="2738105"/>
              <a:ext cx="3694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rgbClr val="FF0000"/>
                  </a:solidFill>
                  <a:latin typeface="+mj-lt"/>
                </a:rPr>
                <a:t>0</a:t>
              </a:r>
              <a:endParaRPr lang="ko-KR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554640E9-EC6D-6B43-5C77-F56B47A8A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0297" y="2738105"/>
              <a:ext cx="3694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ko-KR" sz="2000" b="1" dirty="0">
                  <a:solidFill>
                    <a:srgbClr val="FF0000"/>
                  </a:solidFill>
                  <a:latin typeface="+mj-lt"/>
                </a:rPr>
                <a:t>1</a:t>
              </a:r>
              <a:endParaRPr lang="ko-KR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3">
            <a:extLst>
              <a:ext uri="{FF2B5EF4-FFF2-40B4-BE49-F238E27FC236}">
                <a16:creationId xmlns:a16="http://schemas.microsoft.com/office/drawing/2014/main" id="{C305B876-358C-23EF-9925-8EEEE511B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FD2FF18-D0DE-4EB3-80F4-12D93D4EEC3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2A7BE7E-D105-7589-3664-DE95F6C23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ACA1E716-F97A-A6AF-47BB-A14D449DD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5072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14-22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Moore Circuit for NRZ-to-Manchester Conversion</a:t>
            </a:r>
          </a:p>
        </p:txBody>
      </p:sp>
      <p:sp>
        <p:nvSpPr>
          <p:cNvPr id="43023" name="Text Box 3">
            <a:extLst>
              <a:ext uri="{FF2B5EF4-FFF2-40B4-BE49-F238E27FC236}">
                <a16:creationId xmlns:a16="http://schemas.microsoft.com/office/drawing/2014/main" id="{6FADBF13-B6DB-9C9C-03D8-A48A6DD5B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02" y="1772816"/>
            <a:ext cx="1657350" cy="338138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b="1"/>
              <a:t>Falling edge</a:t>
            </a:r>
            <a:endParaRPr kumimoji="0" lang="en-US" altLang="ko-KR" b="1">
              <a:solidFill>
                <a:schemeClr val="tx2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A15423-B0C8-CAA4-7C6C-93E934243711}"/>
              </a:ext>
            </a:extLst>
          </p:cNvPr>
          <p:cNvGrpSpPr/>
          <p:nvPr/>
        </p:nvGrpSpPr>
        <p:grpSpPr>
          <a:xfrm>
            <a:off x="251520" y="2504520"/>
            <a:ext cx="8712968" cy="3948816"/>
            <a:chOff x="395536" y="2072472"/>
            <a:chExt cx="8712968" cy="3948816"/>
          </a:xfrm>
        </p:grpSpPr>
        <p:pic>
          <p:nvPicPr>
            <p:cNvPr id="5" name="Picture 31">
              <a:extLst>
                <a:ext uri="{FF2B5EF4-FFF2-40B4-BE49-F238E27FC236}">
                  <a16:creationId xmlns:a16="http://schemas.microsoft.com/office/drawing/2014/main" id="{D5CC5EEA-FD39-47F7-7D29-F46C61157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230" y="2127460"/>
              <a:ext cx="8248274" cy="3893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18" name="Text Box 3">
              <a:extLst>
                <a:ext uri="{FF2B5EF4-FFF2-40B4-BE49-F238E27FC236}">
                  <a16:creationId xmlns:a16="http://schemas.microsoft.com/office/drawing/2014/main" id="{50208AF8-F4F5-D97B-7803-0C599BC21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6303" y="2241340"/>
              <a:ext cx="61388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0" lang="en-US" altLang="ko-KR" sz="2000" b="1">
                  <a:solidFill>
                    <a:srgbClr val="FF0000"/>
                  </a:solidFill>
                </a:rPr>
                <a:t>  0        1        1       1        0        0        1        0</a:t>
              </a:r>
            </a:p>
          </p:txBody>
        </p:sp>
        <p:sp>
          <p:nvSpPr>
            <p:cNvPr id="43022" name="Text Box 3">
              <a:extLst>
                <a:ext uri="{FF2B5EF4-FFF2-40B4-BE49-F238E27FC236}">
                  <a16:creationId xmlns:a16="http://schemas.microsoft.com/office/drawing/2014/main" id="{8C42422E-7964-14A3-8932-5B6A0136F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877" y="4973166"/>
              <a:ext cx="61388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kumimoji="0" lang="en-US" altLang="ko-KR" sz="2000" b="1">
                  <a:solidFill>
                    <a:srgbClr val="FF0000"/>
                  </a:solidFill>
                </a:rPr>
                <a:t>  0        1        1       1        0        0        1        0</a:t>
              </a:r>
            </a:p>
          </p:txBody>
        </p:sp>
        <p:sp>
          <p:nvSpPr>
            <p:cNvPr id="2" name="TextBox 9">
              <a:extLst>
                <a:ext uri="{FF2B5EF4-FFF2-40B4-BE49-F238E27FC236}">
                  <a16:creationId xmlns:a16="http://schemas.microsoft.com/office/drawing/2014/main" id="{1A893B99-2B78-709C-27ED-1A384BA31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2072472"/>
              <a:ext cx="1143000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Actual transmitted bit-stream</a:t>
              </a:r>
              <a:endPara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E91C2495-CB5C-D5FD-6EB4-D3FE20C46EB8}"/>
                </a:ext>
              </a:extLst>
            </p:cNvPr>
            <p:cNvSpPr/>
            <p:nvPr/>
          </p:nvSpPr>
          <p:spPr>
            <a:xfrm rot="16200000" flipH="1">
              <a:off x="1818625" y="2077174"/>
              <a:ext cx="178159" cy="7200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269668B5-A68E-4F91-B846-B598FEF5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4790648"/>
              <a:ext cx="1143000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clock delay, but no glitch</a:t>
              </a:r>
              <a:endPara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083D6211-2772-CCD2-933E-F1C7BBAB32F4}"/>
                </a:ext>
              </a:extLst>
            </p:cNvPr>
            <p:cNvSpPr/>
            <p:nvPr/>
          </p:nvSpPr>
          <p:spPr>
            <a:xfrm rot="16200000" flipH="1">
              <a:off x="1818625" y="4780080"/>
              <a:ext cx="178159" cy="7200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3">
            <a:extLst>
              <a:ext uri="{FF2B5EF4-FFF2-40B4-BE49-F238E27FC236}">
                <a16:creationId xmlns:a16="http://schemas.microsoft.com/office/drawing/2014/main" id="{CCDDE5BB-30C0-1118-0156-6BA91E2DC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A4711A5-F9AA-44AE-94CB-466B7045CE8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3297AE1-EF70-0C45-CFFA-2871D349F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14.4	 Serial Data Code Conversion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8FBB2C4C-11AB-2E37-0DE8-873F377FE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5803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14-22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Moore Circuit for NRZ-to-Manchester Conversion</a:t>
            </a:r>
          </a:p>
        </p:txBody>
      </p:sp>
      <p:grpSp>
        <p:nvGrpSpPr>
          <p:cNvPr id="44037" name="Group 88">
            <a:extLst>
              <a:ext uri="{FF2B5EF4-FFF2-40B4-BE49-F238E27FC236}">
                <a16:creationId xmlns:a16="http://schemas.microsoft.com/office/drawing/2014/main" id="{DDBAA29E-429D-9F55-89CF-BFB1D073A9BF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3716338"/>
            <a:ext cx="4752975" cy="2085975"/>
            <a:chOff x="2562" y="2341"/>
            <a:chExt cx="2994" cy="1314"/>
          </a:xfrm>
        </p:grpSpPr>
        <p:sp>
          <p:nvSpPr>
            <p:cNvPr id="44044" name="Rectangle 7">
              <a:extLst>
                <a:ext uri="{FF2B5EF4-FFF2-40B4-BE49-F238E27FC236}">
                  <a16:creationId xmlns:a16="http://schemas.microsoft.com/office/drawing/2014/main" id="{FB5396A8-F105-870F-DED2-0F37817F4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801"/>
              <a:ext cx="952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0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1</a:t>
              </a:r>
              <a:endParaRPr lang="en-US" altLang="ko-KR" sz="1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45" name="Rectangle 8">
              <a:extLst>
                <a:ext uri="{FF2B5EF4-FFF2-40B4-BE49-F238E27FC236}">
                  <a16:creationId xmlns:a16="http://schemas.microsoft.com/office/drawing/2014/main" id="{1F2CE508-F424-0583-012A-919121B37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571"/>
              <a:ext cx="9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Output (Z)</a:t>
              </a:r>
            </a:p>
          </p:txBody>
        </p:sp>
        <p:sp>
          <p:nvSpPr>
            <p:cNvPr id="44046" name="Rectangle 9">
              <a:extLst>
                <a:ext uri="{FF2B5EF4-FFF2-40B4-BE49-F238E27FC236}">
                  <a16:creationId xmlns:a16="http://schemas.microsoft.com/office/drawing/2014/main" id="{C248FEC1-B729-415F-B71F-31ADBF6EC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341"/>
              <a:ext cx="9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Present </a:t>
              </a:r>
            </a:p>
          </p:txBody>
        </p:sp>
        <p:sp>
          <p:nvSpPr>
            <p:cNvPr id="44047" name="Rectangle 14">
              <a:extLst>
                <a:ext uri="{FF2B5EF4-FFF2-40B4-BE49-F238E27FC236}">
                  <a16:creationId xmlns:a16="http://schemas.microsoft.com/office/drawing/2014/main" id="{28AF50A0-FDC7-CCF1-26E7-DA159785A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801"/>
              <a:ext cx="635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3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-</a:t>
              </a:r>
              <a:endParaRPr lang="en-US" altLang="ko-KR" sz="1800" b="1" baseline="-25000">
                <a:latin typeface="Times New Roman" panose="02020603050405020304" pitchFamily="18" charset="0"/>
              </a:endParaRP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3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48" name="Rectangle 15">
              <a:extLst>
                <a:ext uri="{FF2B5EF4-FFF2-40B4-BE49-F238E27FC236}">
                  <a16:creationId xmlns:a16="http://schemas.microsoft.com/office/drawing/2014/main" id="{B28E7F6C-65C9-DC80-3BFB-ED3D3C1F4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571"/>
              <a:ext cx="6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X = 1</a:t>
              </a:r>
            </a:p>
          </p:txBody>
        </p:sp>
        <p:sp>
          <p:nvSpPr>
            <p:cNvPr id="44049" name="Rectangle 16">
              <a:extLst>
                <a:ext uri="{FF2B5EF4-FFF2-40B4-BE49-F238E27FC236}">
                  <a16:creationId xmlns:a16="http://schemas.microsoft.com/office/drawing/2014/main" id="{3801B052-33AD-8773-B907-43AF3A031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01"/>
              <a:ext cx="182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0" name="Rectangle 17">
              <a:extLst>
                <a:ext uri="{FF2B5EF4-FFF2-40B4-BE49-F238E27FC236}">
                  <a16:creationId xmlns:a16="http://schemas.microsoft.com/office/drawing/2014/main" id="{33BD1923-2EC7-018A-376F-E82199EBE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571"/>
              <a:ext cx="18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1" name="Rectangle 18">
              <a:extLst>
                <a:ext uri="{FF2B5EF4-FFF2-40B4-BE49-F238E27FC236}">
                  <a16:creationId xmlns:a16="http://schemas.microsoft.com/office/drawing/2014/main" id="{AF7242C1-8211-8F38-E464-1647BEA6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2801"/>
              <a:ext cx="452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1 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-</a:t>
              </a:r>
              <a:endParaRPr lang="en-US" altLang="ko-KR" sz="1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52" name="Rectangle 19">
              <a:extLst>
                <a:ext uri="{FF2B5EF4-FFF2-40B4-BE49-F238E27FC236}">
                  <a16:creationId xmlns:a16="http://schemas.microsoft.com/office/drawing/2014/main" id="{58B3BA86-25B6-6890-C2E1-9229CAFC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2571"/>
              <a:ext cx="45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X = 0</a:t>
              </a:r>
            </a:p>
          </p:txBody>
        </p:sp>
        <p:sp>
          <p:nvSpPr>
            <p:cNvPr id="44053" name="Rectangle 20">
              <a:extLst>
                <a:ext uri="{FF2B5EF4-FFF2-40B4-BE49-F238E27FC236}">
                  <a16:creationId xmlns:a16="http://schemas.microsoft.com/office/drawing/2014/main" id="{6AF17681-22FF-4D21-889B-29631FCCB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2341"/>
              <a:ext cx="126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Next  State</a:t>
              </a:r>
            </a:p>
          </p:txBody>
        </p:sp>
        <p:sp>
          <p:nvSpPr>
            <p:cNvPr id="44054" name="Rectangle 21">
              <a:extLst>
                <a:ext uri="{FF2B5EF4-FFF2-40B4-BE49-F238E27FC236}">
                  <a16:creationId xmlns:a16="http://schemas.microsoft.com/office/drawing/2014/main" id="{D0BF1978-A0AB-26A7-4829-0541963F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801"/>
              <a:ext cx="115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5" name="Rectangle 22">
              <a:extLst>
                <a:ext uri="{FF2B5EF4-FFF2-40B4-BE49-F238E27FC236}">
                  <a16:creationId xmlns:a16="http://schemas.microsoft.com/office/drawing/2014/main" id="{6BD95A37-CA60-670D-FAA0-F86ACE31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571"/>
              <a:ext cx="1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6" name="Rectangle 23">
              <a:extLst>
                <a:ext uri="{FF2B5EF4-FFF2-40B4-BE49-F238E27FC236}">
                  <a16:creationId xmlns:a16="http://schemas.microsoft.com/office/drawing/2014/main" id="{6EFA79C2-A7E3-34B9-DCC8-92ED85D2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341"/>
              <a:ext cx="1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endParaRPr lang="ko-KR" altLang="ko-KR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4057" name="Rectangle 24">
              <a:extLst>
                <a:ext uri="{FF2B5EF4-FFF2-40B4-BE49-F238E27FC236}">
                  <a16:creationId xmlns:a16="http://schemas.microsoft.com/office/drawing/2014/main" id="{284FEE0D-1A87-CDB4-199C-E43364207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801"/>
              <a:ext cx="658" cy="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0 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 baseline="-25000">
                  <a:latin typeface="Times New Roman" panose="02020603050405020304" pitchFamily="18" charset="0"/>
                </a:rPr>
                <a:t> </a:t>
              </a:r>
              <a:r>
                <a:rPr lang="en-US" altLang="ko-KR" sz="1800" b="1">
                  <a:latin typeface="Times New Roman" panose="02020603050405020304" pitchFamily="18" charset="0"/>
                </a:rPr>
                <a:t>S</a:t>
              </a:r>
              <a:r>
                <a:rPr lang="en-US" altLang="ko-KR" sz="18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58" name="Rectangle 25">
              <a:extLst>
                <a:ext uri="{FF2B5EF4-FFF2-40B4-BE49-F238E27FC236}">
                  <a16:creationId xmlns:a16="http://schemas.microsoft.com/office/drawing/2014/main" id="{C3AD85A9-CA34-11AA-33E9-231D5208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71"/>
              <a:ext cx="6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44059" name="Rectangle 26">
              <a:extLst>
                <a:ext uri="{FF2B5EF4-FFF2-40B4-BE49-F238E27FC236}">
                  <a16:creationId xmlns:a16="http://schemas.microsoft.com/office/drawing/2014/main" id="{C3652E9B-690A-CBA9-444B-3A73D2FE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341"/>
              <a:ext cx="6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</a:pPr>
              <a:r>
                <a:rPr lang="en-US" altLang="ko-KR" sz="1800" b="1">
                  <a:latin typeface="Times New Roman" panose="02020603050405020304" pitchFamily="18" charset="0"/>
                </a:rPr>
                <a:t>Present</a:t>
              </a:r>
            </a:p>
          </p:txBody>
        </p:sp>
        <p:sp>
          <p:nvSpPr>
            <p:cNvPr id="44060" name="Line 27">
              <a:extLst>
                <a:ext uri="{FF2B5EF4-FFF2-40B4-BE49-F238E27FC236}">
                  <a16:creationId xmlns:a16="http://schemas.microsoft.com/office/drawing/2014/main" id="{34D9AD4B-385E-D2CE-A79C-D227B4CD6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341"/>
              <a:ext cx="65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1" name="Line 28">
              <a:extLst>
                <a:ext uri="{FF2B5EF4-FFF2-40B4-BE49-F238E27FC236}">
                  <a16:creationId xmlns:a16="http://schemas.microsoft.com/office/drawing/2014/main" id="{0030F7FF-D8B4-34E9-F719-277B61496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801"/>
              <a:ext cx="2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2" name="Line 29">
              <a:extLst>
                <a:ext uri="{FF2B5EF4-FFF2-40B4-BE49-F238E27FC236}">
                  <a16:creationId xmlns:a16="http://schemas.microsoft.com/office/drawing/2014/main" id="{BE7F5C6C-A16F-8F63-DE7B-CFF0E6F68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655"/>
              <a:ext cx="65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3" name="Line 30">
              <a:extLst>
                <a:ext uri="{FF2B5EF4-FFF2-40B4-BE49-F238E27FC236}">
                  <a16:creationId xmlns:a16="http://schemas.microsoft.com/office/drawing/2014/main" id="{6F8BF2EA-6E91-884B-37ED-845E05051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341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4" name="Line 31">
              <a:extLst>
                <a:ext uri="{FF2B5EF4-FFF2-40B4-BE49-F238E27FC236}">
                  <a16:creationId xmlns:a16="http://schemas.microsoft.com/office/drawing/2014/main" id="{FFD6CE3D-0294-1AF7-6405-8254E27AC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2341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5" name="Line 32">
              <a:extLst>
                <a:ext uri="{FF2B5EF4-FFF2-40B4-BE49-F238E27FC236}">
                  <a16:creationId xmlns:a16="http://schemas.microsoft.com/office/drawing/2014/main" id="{9EADC576-A762-9D83-50BF-6E769AF66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41"/>
              <a:ext cx="0" cy="1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6" name="Line 33">
              <a:extLst>
                <a:ext uri="{FF2B5EF4-FFF2-40B4-BE49-F238E27FC236}">
                  <a16:creationId xmlns:a16="http://schemas.microsoft.com/office/drawing/2014/main" id="{559DE113-9817-9718-31D4-E2DB9BCE8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2341"/>
              <a:ext cx="0" cy="1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7" name="Line 34">
              <a:extLst>
                <a:ext uri="{FF2B5EF4-FFF2-40B4-BE49-F238E27FC236}">
                  <a16:creationId xmlns:a16="http://schemas.microsoft.com/office/drawing/2014/main" id="{6AA345FE-780B-DB12-A620-41C24F289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341"/>
              <a:ext cx="0" cy="1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8" name="Line 35">
              <a:extLst>
                <a:ext uri="{FF2B5EF4-FFF2-40B4-BE49-F238E27FC236}">
                  <a16:creationId xmlns:a16="http://schemas.microsoft.com/office/drawing/2014/main" id="{AD3106DB-6688-B064-D3D2-FBC0EBC26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41"/>
              <a:ext cx="1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9" name="Line 36">
              <a:extLst>
                <a:ext uri="{FF2B5EF4-FFF2-40B4-BE49-F238E27FC236}">
                  <a16:creationId xmlns:a16="http://schemas.microsoft.com/office/drawing/2014/main" id="{DC68549B-438A-BB8E-0DAA-8552D3396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571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0" name="Line 37">
              <a:extLst>
                <a:ext uri="{FF2B5EF4-FFF2-40B4-BE49-F238E27FC236}">
                  <a16:creationId xmlns:a16="http://schemas.microsoft.com/office/drawing/2014/main" id="{6D3B8D41-D5BA-4CF8-5DF3-58DC0ECDC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2341"/>
              <a:ext cx="126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1" name="Line 38">
              <a:extLst>
                <a:ext uri="{FF2B5EF4-FFF2-40B4-BE49-F238E27FC236}">
                  <a16:creationId xmlns:a16="http://schemas.microsoft.com/office/drawing/2014/main" id="{E9E8C924-1FF7-B01D-7ED8-24EE9A417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341"/>
              <a:ext cx="95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2" name="Line 39">
              <a:extLst>
                <a:ext uri="{FF2B5EF4-FFF2-40B4-BE49-F238E27FC236}">
                  <a16:creationId xmlns:a16="http://schemas.microsoft.com/office/drawing/2014/main" id="{932C6761-6521-4346-B36D-31723397E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2571"/>
              <a:ext cx="0" cy="23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3" name="Line 40">
              <a:extLst>
                <a:ext uri="{FF2B5EF4-FFF2-40B4-BE49-F238E27FC236}">
                  <a16:creationId xmlns:a16="http://schemas.microsoft.com/office/drawing/2014/main" id="{0E7C294E-C01D-B62D-7B44-3977CE414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801"/>
              <a:ext cx="0" cy="85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4" name="Line 41">
              <a:extLst>
                <a:ext uri="{FF2B5EF4-FFF2-40B4-BE49-F238E27FC236}">
                  <a16:creationId xmlns:a16="http://schemas.microsoft.com/office/drawing/2014/main" id="{AAD78898-45D2-589C-48EA-71D4ECA6B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2801"/>
              <a:ext cx="0" cy="85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5" name="Line 42">
              <a:extLst>
                <a:ext uri="{FF2B5EF4-FFF2-40B4-BE49-F238E27FC236}">
                  <a16:creationId xmlns:a16="http://schemas.microsoft.com/office/drawing/2014/main" id="{60F40067-523E-7A39-4D6B-101521CDB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3655"/>
              <a:ext cx="1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6" name="Line 43">
              <a:extLst>
                <a:ext uri="{FF2B5EF4-FFF2-40B4-BE49-F238E27FC236}">
                  <a16:creationId xmlns:a16="http://schemas.microsoft.com/office/drawing/2014/main" id="{C47385BE-ACBF-8137-E88C-73BCBBFA1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655"/>
              <a:ext cx="45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7" name="Line 44">
              <a:extLst>
                <a:ext uri="{FF2B5EF4-FFF2-40B4-BE49-F238E27FC236}">
                  <a16:creationId xmlns:a16="http://schemas.microsoft.com/office/drawing/2014/main" id="{67C95060-4C27-D481-CABF-3C78BF590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655"/>
              <a:ext cx="18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8" name="Line 45">
              <a:extLst>
                <a:ext uri="{FF2B5EF4-FFF2-40B4-BE49-F238E27FC236}">
                  <a16:creationId xmlns:a16="http://schemas.microsoft.com/office/drawing/2014/main" id="{F8D19819-EB45-999A-E993-ABFB246A3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3655"/>
              <a:ext cx="63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79" name="Line 46">
              <a:extLst>
                <a:ext uri="{FF2B5EF4-FFF2-40B4-BE49-F238E27FC236}">
                  <a16:creationId xmlns:a16="http://schemas.microsoft.com/office/drawing/2014/main" id="{394B4E46-ED9A-8252-DF8A-C8265424D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655"/>
              <a:ext cx="95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4038" name="Text Box 49">
            <a:extLst>
              <a:ext uri="{FF2B5EF4-FFF2-40B4-BE49-F238E27FC236}">
                <a16:creationId xmlns:a16="http://schemas.microsoft.com/office/drawing/2014/main" id="{F41309FC-9979-95B2-93FB-BD3A76995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5972175"/>
            <a:ext cx="1441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>
                <a:latin typeface="Times New Roman" panose="02020603050405020304" pitchFamily="18" charset="0"/>
              </a:rPr>
              <a:t>(c) State table</a:t>
            </a:r>
          </a:p>
        </p:txBody>
      </p:sp>
      <p:graphicFrame>
        <p:nvGraphicFramePr>
          <p:cNvPr id="44039" name="Object 72">
            <a:extLst>
              <a:ext uri="{FF2B5EF4-FFF2-40B4-BE49-F238E27FC236}">
                <a16:creationId xmlns:a16="http://schemas.microsoft.com/office/drawing/2014/main" id="{117F4806-F79C-A08B-A3F3-CF30FA0F8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773238"/>
          <a:ext cx="3181350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2495238" imgH="2371429" progId="Paint.Picture">
                  <p:embed/>
                </p:oleObj>
              </mc:Choice>
              <mc:Fallback>
                <p:oleObj name="비트맵 이미지" r:id="rId2" imgW="2495238" imgH="2371429" progId="Paint.Picture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3181350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Box 1">
            <a:extLst>
              <a:ext uri="{FF2B5EF4-FFF2-40B4-BE49-F238E27FC236}">
                <a16:creationId xmlns:a16="http://schemas.microsoft.com/office/drawing/2014/main" id="{D443BAE2-3D72-2D27-29F6-90FE8D612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4452938"/>
            <a:ext cx="1169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No inputs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44041" name="TextBox 1">
            <a:extLst>
              <a:ext uri="{FF2B5EF4-FFF2-40B4-BE49-F238E27FC236}">
                <a16:creationId xmlns:a16="http://schemas.microsoft.com/office/drawing/2014/main" id="{017C2821-CDC7-98AA-019C-399BD0ED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4775200"/>
            <a:ext cx="1227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Single zero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44042" name="TextBox 1">
            <a:extLst>
              <a:ext uri="{FF2B5EF4-FFF2-40B4-BE49-F238E27FC236}">
                <a16:creationId xmlns:a16="http://schemas.microsoft.com/office/drawing/2014/main" id="{279EF23A-7A40-D9E5-D2A4-0D6BAC68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5" y="5106988"/>
            <a:ext cx="1382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Double zero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44043" name="TextBox 1">
            <a:extLst>
              <a:ext uri="{FF2B5EF4-FFF2-40B4-BE49-F238E27FC236}">
                <a16:creationId xmlns:a16="http://schemas.microsoft.com/office/drawing/2014/main" id="{17E5898C-0D55-CC1C-20B5-1C152225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437188"/>
            <a:ext cx="1227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>
                <a:solidFill>
                  <a:srgbClr val="00B050"/>
                </a:solidFill>
              </a:rPr>
              <a:t>Single one</a:t>
            </a:r>
            <a:endParaRPr lang="ko-KR" alt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3">
            <a:extLst>
              <a:ext uri="{FF2B5EF4-FFF2-40B4-BE49-F238E27FC236}">
                <a16:creationId xmlns:a16="http://schemas.microsoft.com/office/drawing/2014/main" id="{AB6F3E75-180A-D41B-48C1-45DEBFD22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7C62405-2DB5-4A2C-A243-98C16ECB639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37B90D3-A736-8180-DA84-3F97831B1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14.5	 Alphanumeric State Graph Notation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6A536801-DBAB-3AEB-0F7D-358A629BD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29138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14-23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State Graphs with Variable Names on Arc Labels</a:t>
            </a:r>
          </a:p>
        </p:txBody>
      </p:sp>
      <p:pic>
        <p:nvPicPr>
          <p:cNvPr id="45061" name="Picture 4" descr="roth+f14-22">
            <a:extLst>
              <a:ext uri="{FF2B5EF4-FFF2-40B4-BE49-F238E27FC236}">
                <a16:creationId xmlns:a16="http://schemas.microsoft.com/office/drawing/2014/main" id="{CFD96CE7-6E52-7D01-62D8-FD3F64A2D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0275"/>
            <a:ext cx="741680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3">
            <a:extLst>
              <a:ext uri="{FF2B5EF4-FFF2-40B4-BE49-F238E27FC236}">
                <a16:creationId xmlns:a16="http://schemas.microsoft.com/office/drawing/2014/main" id="{A776FD76-1F45-F570-C2EE-C846421C9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73238"/>
            <a:ext cx="1368425" cy="2062162"/>
          </a:xfrm>
          <a:prstGeom prst="rect">
            <a:avLst/>
          </a:prstGeom>
          <a:solidFill>
            <a:srgbClr val="EDF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b="1"/>
              <a:t>F: forward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b="1">
                <a:solidFill>
                  <a:schemeClr val="tx2"/>
                </a:solidFill>
              </a:rPr>
              <a:t>R: reverse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b="1">
                <a:solidFill>
                  <a:schemeClr val="tx2"/>
                </a:solidFill>
              </a:rPr>
              <a:t>F=R=0 (?)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b="1">
                <a:solidFill>
                  <a:schemeClr val="tx2"/>
                </a:solidFill>
              </a:rPr>
              <a:t>F=R=1 (?)</a:t>
            </a:r>
          </a:p>
          <a:p>
            <a:pPr algn="ctr" eaLnBrk="1" latinLnBrk="1" hangingPunct="1">
              <a:spcBef>
                <a:spcPct val="50000"/>
              </a:spcBef>
            </a:pPr>
            <a:r>
              <a:rPr kumimoji="0" lang="en-US" altLang="ko-KR" b="1">
                <a:solidFill>
                  <a:schemeClr val="tx2"/>
                </a:solidFill>
              </a:rPr>
              <a:t>F has higher priority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1248F0D4-4F74-1630-6172-336AF0D44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5DE74DB-6A3C-4516-913D-D3BE4B8B25A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E2AD528-7D95-2873-B348-69B6EFF89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27E6C2CA-0F68-C068-5AA8-85F90A677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68413"/>
            <a:ext cx="8229599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14-2 &amp; 14-3 Formation of State Graph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</a:t>
            </a:r>
            <a:r>
              <a:rPr lang="en-US" altLang="ko-KR" sz="2000" b="1" dirty="0"/>
              <a:t>(Mealy)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9221" name="Picture 5" descr="roth+f14-02">
            <a:extLst>
              <a:ext uri="{FF2B5EF4-FFF2-40B4-BE49-F238E27FC236}">
                <a16:creationId xmlns:a16="http://schemas.microsoft.com/office/drawing/2014/main" id="{E7AE507B-F70C-7201-9318-74642298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916113"/>
            <a:ext cx="27273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roth+f14-03">
            <a:extLst>
              <a:ext uri="{FF2B5EF4-FFF2-40B4-BE49-F238E27FC236}">
                <a16:creationId xmlns:a16="http://schemas.microsoft.com/office/drawing/2014/main" id="{3D2CE2D8-011B-579D-CC3B-B6A3DE90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16113"/>
            <a:ext cx="3529013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27" name="Group 7">
            <a:extLst>
              <a:ext uri="{FF2B5EF4-FFF2-40B4-BE49-F238E27FC236}">
                <a16:creationId xmlns:a16="http://schemas.microsoft.com/office/drawing/2014/main" id="{A7849518-533C-421E-85DA-8A79E58815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5013325"/>
          <a:ext cx="8229600" cy="115252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75" name="TextBox 1">
            <a:extLst>
              <a:ext uri="{FF2B5EF4-FFF2-40B4-BE49-F238E27FC236}">
                <a16:creationId xmlns:a16="http://schemas.microsoft.com/office/drawing/2014/main" id="{925254E7-7086-4E34-D537-C0BE891F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873500"/>
            <a:ext cx="901700" cy="34766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0070C0"/>
                </a:solidFill>
              </a:rPr>
              <a:t>Peace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9276" name="TextBox 8">
            <a:extLst>
              <a:ext uri="{FF2B5EF4-FFF2-40B4-BE49-F238E27FC236}">
                <a16:creationId xmlns:a16="http://schemas.microsoft.com/office/drawing/2014/main" id="{F9AF9B87-7D3A-3AAE-1D5F-59D7950D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370263"/>
            <a:ext cx="1079500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C000"/>
                </a:solidFill>
              </a:rPr>
              <a:t>Stand by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9277" name="TextBox 9">
            <a:extLst>
              <a:ext uri="{FF2B5EF4-FFF2-40B4-BE49-F238E27FC236}">
                <a16:creationId xmlns:a16="http://schemas.microsoft.com/office/drawing/2014/main" id="{49C28163-6DD0-406E-1C6B-715E71A87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4025900"/>
            <a:ext cx="892175" cy="3397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FF"/>
                </a:solidFill>
              </a:rPr>
              <a:t>Alarm</a:t>
            </a:r>
            <a:endParaRPr lang="ko-KR" altLang="en-US" b="1">
              <a:solidFill>
                <a:srgbClr val="FF00FF"/>
              </a:solidFill>
            </a:endParaRPr>
          </a:p>
        </p:txBody>
      </p:sp>
      <p:sp>
        <p:nvSpPr>
          <p:cNvPr id="9278" name="TextBox 10">
            <a:extLst>
              <a:ext uri="{FF2B5EF4-FFF2-40B4-BE49-F238E27FC236}">
                <a16:creationId xmlns:a16="http://schemas.microsoft.com/office/drawing/2014/main" id="{DD9EE451-18A9-F4E3-9BC9-6D39A6E4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402013"/>
            <a:ext cx="89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00"/>
                </a:solidFill>
              </a:rPr>
              <a:t>Fire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" name="번개 2">
            <a:extLst>
              <a:ext uri="{FF2B5EF4-FFF2-40B4-BE49-F238E27FC236}">
                <a16:creationId xmlns:a16="http://schemas.microsoft.com/office/drawing/2014/main" id="{2038B49E-D0C5-4891-B031-7DC239E207C3}"/>
              </a:ext>
            </a:extLst>
          </p:cNvPr>
          <p:cNvSpPr/>
          <p:nvPr/>
        </p:nvSpPr>
        <p:spPr>
          <a:xfrm flipV="1">
            <a:off x="5508625" y="3357563"/>
            <a:ext cx="938213" cy="27463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8367EBC2-C703-989D-02F8-0AA8C022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137F50-6BF8-493B-BF10-FDAF35EEC71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4BA18-F927-F941-60A8-1E9CE897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14.5	 Alphanumeric State Graph Notation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5A861A6B-8346-F7DB-4ACA-49ED92996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68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14-8 State Table for Fig 14-23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179412" name="Group 212">
            <a:extLst>
              <a:ext uri="{FF2B5EF4-FFF2-40B4-BE49-F238E27FC236}">
                <a16:creationId xmlns:a16="http://schemas.microsoft.com/office/drawing/2014/main" id="{8026264B-4BAF-46F3-9AD5-DCB39E1FEB89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73238"/>
          <a:ext cx="5688012" cy="1944687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6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PS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 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FR =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110" name="Object 213">
            <a:extLst>
              <a:ext uri="{FF2B5EF4-FFF2-40B4-BE49-F238E27FC236}">
                <a16:creationId xmlns:a16="http://schemas.microsoft.com/office/drawing/2014/main" id="{A2FCADA3-8BA5-6F74-5B56-282389645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652963"/>
          <a:ext cx="31686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165028" progId="Equation.3">
                  <p:embed/>
                </p:oleObj>
              </mc:Choice>
              <mc:Fallback>
                <p:oleObj name="Equation" r:id="rId2" imgW="1688367" imgH="165028" progId="Equation.3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31686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214">
            <a:extLst>
              <a:ext uri="{FF2B5EF4-FFF2-40B4-BE49-F238E27FC236}">
                <a16:creationId xmlns:a16="http://schemas.microsoft.com/office/drawing/2014/main" id="{A37F255F-76D0-C897-0409-6D63523C4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949950"/>
          <a:ext cx="6361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0900" imgH="203200" progId="Equation.3">
                  <p:embed/>
                </p:oleObj>
              </mc:Choice>
              <mc:Fallback>
                <p:oleObj name="Equation" r:id="rId4" imgW="3390900" imgH="203200" progId="Equation.3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9950"/>
                        <a:ext cx="63611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2" name="Rectangle 216">
            <a:extLst>
              <a:ext uri="{FF2B5EF4-FFF2-40B4-BE49-F238E27FC236}">
                <a16:creationId xmlns:a16="http://schemas.microsoft.com/office/drawing/2014/main" id="{AEB3636F-4F36-CF63-A1A3-9EE1FD7D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229225"/>
            <a:ext cx="8569325" cy="576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If we AND together every possible pair of arc labels emanating from S</a:t>
            </a:r>
            <a:r>
              <a:rPr lang="en-US" altLang="ko-KR" sz="2000" b="1" baseline="-25000"/>
              <a:t>0</a:t>
            </a:r>
            <a:r>
              <a:rPr lang="en-US" altLang="ko-KR" sz="2000" b="1"/>
              <a:t>, we get</a:t>
            </a:r>
          </a:p>
        </p:txBody>
      </p:sp>
      <p:sp>
        <p:nvSpPr>
          <p:cNvPr id="46113" name="Rectangle 217">
            <a:extLst>
              <a:ext uri="{FF2B5EF4-FFF2-40B4-BE49-F238E27FC236}">
                <a16:creationId xmlns:a16="http://schemas.microsoft.com/office/drawing/2014/main" id="{5EA69E4E-25D5-DC50-66CE-070A682D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49725"/>
            <a:ext cx="7416800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/>
              <a:t>If we OR together all of the arc labels for state S</a:t>
            </a:r>
            <a:r>
              <a:rPr lang="en-US" altLang="ko-KR" sz="2000" b="1" baseline="-25000"/>
              <a:t>0</a:t>
            </a:r>
            <a:r>
              <a:rPr lang="en-US" altLang="ko-KR" sz="2000" b="1"/>
              <a:t>, we get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8367EBC2-C703-989D-02F8-0AA8C022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137F50-6BF8-493B-BF10-FDAF35EEC71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4BA18-F927-F941-60A8-1E9CE897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14.6	 Incompletely Specified State Tables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72D32C8-5B27-B41C-0C63-36D2A973DEDA}"/>
              </a:ext>
            </a:extLst>
          </p:cNvPr>
          <p:cNvSpPr txBox="1">
            <a:spLocks/>
          </p:cNvSpPr>
          <p:nvPr/>
        </p:nvSpPr>
        <p:spPr>
          <a:xfrm>
            <a:off x="539552" y="1700808"/>
            <a:ext cx="7272808" cy="12435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b="1" kern="0" dirty="0"/>
              <a:t>A Mealy model sequential circuit examines the input sequence and generates an output of 1 when the last bit of a BCD digit is received if the parity of the digit is even;</a:t>
            </a:r>
          </a:p>
          <a:p>
            <a:r>
              <a:rPr lang="en-US" sz="1800" b="1" kern="0" dirty="0"/>
              <a:t>Otherwise, the sequential circuit output is 0.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7AAB2DC-6ACD-0AB9-FC27-DEB6DAC8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84984"/>
            <a:ext cx="6048672" cy="294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95BE78BA-4D34-6AD0-5D71-E860C3C8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68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BCD Parity Detector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58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8367EBC2-C703-989D-02F8-0AA8C022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137F50-6BF8-493B-BF10-FDAF35EEC71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4BA18-F927-F941-60A8-1E9CE897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14.6	 Incompletely Specified State Tables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BE78BA-4D34-6AD0-5D71-E860C3C8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68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BCD Parity Detector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7D542E-799E-9D8A-7CBA-7C520B278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88840"/>
            <a:ext cx="666863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0272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8367EBC2-C703-989D-02F8-0AA8C022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137F50-6BF8-493B-BF10-FDAF35EEC71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4BA18-F927-F941-60A8-1E9CE897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14.6	 Incompletely Specified State Tables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BE78BA-4D34-6AD0-5D71-E860C3C8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68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SG for BCD Parity Detector (Steve’s way)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46120" name="화살표: 왼쪽으로 구부러짐 46119">
            <a:extLst>
              <a:ext uri="{FF2B5EF4-FFF2-40B4-BE49-F238E27FC236}">
                <a16:creationId xmlns:a16="http://schemas.microsoft.com/office/drawing/2014/main" id="{7A613336-0DCF-23D7-2266-87043353785E}"/>
              </a:ext>
            </a:extLst>
          </p:cNvPr>
          <p:cNvSpPr/>
          <p:nvPr/>
        </p:nvSpPr>
        <p:spPr>
          <a:xfrm rot="12000000">
            <a:off x="533132" y="1630580"/>
            <a:ext cx="1377172" cy="4149581"/>
          </a:xfrm>
          <a:prstGeom prst="curvedLeftArrow">
            <a:avLst>
              <a:gd name="adj1" fmla="val 25000"/>
              <a:gd name="adj2" fmla="val 50000"/>
              <a:gd name="adj3" fmla="val 43129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124" name="화살표: 왼쪽으로 구부러짐 46123">
            <a:extLst>
              <a:ext uri="{FF2B5EF4-FFF2-40B4-BE49-F238E27FC236}">
                <a16:creationId xmlns:a16="http://schemas.microsoft.com/office/drawing/2014/main" id="{3C9A6969-627C-7433-7F48-D3D404532A8D}"/>
              </a:ext>
            </a:extLst>
          </p:cNvPr>
          <p:cNvSpPr/>
          <p:nvPr/>
        </p:nvSpPr>
        <p:spPr>
          <a:xfrm rot="10140000" flipH="1">
            <a:off x="3329414" y="1692923"/>
            <a:ext cx="1806279" cy="4149581"/>
          </a:xfrm>
          <a:prstGeom prst="curvedLeftArrow">
            <a:avLst>
              <a:gd name="adj1" fmla="val 25000"/>
              <a:gd name="adj2" fmla="val 50000"/>
              <a:gd name="adj3" fmla="val 43129"/>
            </a:avLst>
          </a:prstGeom>
          <a:noFill/>
          <a:ln w="19050">
            <a:solidFill>
              <a:srgbClr val="00B050"/>
            </a:solidFill>
            <a:head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6128" name="그룹 46127">
            <a:extLst>
              <a:ext uri="{FF2B5EF4-FFF2-40B4-BE49-F238E27FC236}">
                <a16:creationId xmlns:a16="http://schemas.microsoft.com/office/drawing/2014/main" id="{F8846911-D183-B39E-6E71-CA6D6EB6A10C}"/>
              </a:ext>
            </a:extLst>
          </p:cNvPr>
          <p:cNvGrpSpPr/>
          <p:nvPr/>
        </p:nvGrpSpPr>
        <p:grpSpPr>
          <a:xfrm>
            <a:off x="592128" y="1988840"/>
            <a:ext cx="4627944" cy="4095312"/>
            <a:chOff x="592128" y="1988840"/>
            <a:chExt cx="4627944" cy="409531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65CE816-6489-2C1E-6FCD-0F55FB977A38}"/>
                </a:ext>
              </a:extLst>
            </p:cNvPr>
            <p:cNvGrpSpPr/>
            <p:nvPr/>
          </p:nvGrpSpPr>
          <p:grpSpPr>
            <a:xfrm>
              <a:off x="2494056" y="1988840"/>
              <a:ext cx="504056" cy="504056"/>
              <a:chOff x="2627784" y="2348880"/>
              <a:chExt cx="504056" cy="504056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08C52B67-E4CA-1F45-BBB9-9E44F20FB826}"/>
                  </a:ext>
                </a:extLst>
              </p:cNvPr>
              <p:cNvSpPr/>
              <p:nvPr/>
            </p:nvSpPr>
            <p:spPr>
              <a:xfrm>
                <a:off x="2627784" y="2348880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80E79E-9B23-C1D8-0138-38494163F21F}"/>
                  </a:ext>
                </a:extLst>
              </p:cNvPr>
              <p:cNvSpPr txBox="1"/>
              <p:nvPr/>
            </p:nvSpPr>
            <p:spPr>
              <a:xfrm>
                <a:off x="2699792" y="242088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</a:t>
                </a:r>
                <a:r>
                  <a:rPr lang="en-US" altLang="ko-KR" baseline="-25000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AFE4808-108C-6062-03F6-B1D5B49CE1A2}"/>
                </a:ext>
              </a:extLst>
            </p:cNvPr>
            <p:cNvGrpSpPr/>
            <p:nvPr/>
          </p:nvGrpSpPr>
          <p:grpSpPr>
            <a:xfrm>
              <a:off x="1826552" y="3131824"/>
              <a:ext cx="504056" cy="504056"/>
              <a:chOff x="2195736" y="3429000"/>
              <a:chExt cx="504056" cy="50405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7AC840-6515-5AD2-B66E-2C7AEC8B89EB}"/>
                  </a:ext>
                </a:extLst>
              </p:cNvPr>
              <p:cNvSpPr txBox="1"/>
              <p:nvPr/>
            </p:nvSpPr>
            <p:spPr>
              <a:xfrm>
                <a:off x="2267744" y="350535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</a:t>
                </a:r>
                <a:r>
                  <a:rPr lang="en-US" altLang="ko-KR" baseline="-25000" dirty="0"/>
                  <a:t>1</a:t>
                </a:r>
                <a:endParaRPr lang="ko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F392A61-A149-2CC7-6206-C2406182E6B1}"/>
                  </a:ext>
                </a:extLst>
              </p:cNvPr>
              <p:cNvSpPr/>
              <p:nvPr/>
            </p:nvSpPr>
            <p:spPr>
              <a:xfrm>
                <a:off x="2195736" y="3429000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FDEE273-F50F-F89B-41E6-4A538CB8445C}"/>
                </a:ext>
              </a:extLst>
            </p:cNvPr>
            <p:cNvGrpSpPr/>
            <p:nvPr/>
          </p:nvGrpSpPr>
          <p:grpSpPr>
            <a:xfrm>
              <a:off x="1179624" y="4298808"/>
              <a:ext cx="504056" cy="504056"/>
              <a:chOff x="1763688" y="4581128"/>
              <a:chExt cx="504056" cy="50405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BA48D-CCB5-FF18-72A6-CC3D8275A04F}"/>
                  </a:ext>
                </a:extLst>
              </p:cNvPr>
              <p:cNvSpPr txBox="1"/>
              <p:nvPr/>
            </p:nvSpPr>
            <p:spPr>
              <a:xfrm>
                <a:off x="1827696" y="465633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</a:t>
                </a:r>
                <a:r>
                  <a:rPr lang="en-US" altLang="ko-KR" baseline="-25000" dirty="0"/>
                  <a:t>3</a:t>
                </a:r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2A26820-7D95-3F1A-7AEA-B989EE58B8AA}"/>
                  </a:ext>
                </a:extLst>
              </p:cNvPr>
              <p:cNvSpPr/>
              <p:nvPr/>
            </p:nvSpPr>
            <p:spPr>
              <a:xfrm>
                <a:off x="1763688" y="4581128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5A88ADE-82A8-6B01-FB0E-75A7EF35AAEA}"/>
                </a:ext>
              </a:extLst>
            </p:cNvPr>
            <p:cNvGrpSpPr/>
            <p:nvPr/>
          </p:nvGrpSpPr>
          <p:grpSpPr>
            <a:xfrm>
              <a:off x="3203848" y="3168400"/>
              <a:ext cx="504056" cy="504056"/>
              <a:chOff x="3203848" y="3429000"/>
              <a:chExt cx="504056" cy="50405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0F514C-B934-DCD6-8717-9A71324C8BA5}"/>
                  </a:ext>
                </a:extLst>
              </p:cNvPr>
              <p:cNvSpPr txBox="1"/>
              <p:nvPr/>
            </p:nvSpPr>
            <p:spPr>
              <a:xfrm>
                <a:off x="3277000" y="349796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</a:t>
                </a:r>
                <a:r>
                  <a:rPr lang="en-US" altLang="ko-KR" baseline="-25000" dirty="0"/>
                  <a:t>2</a:t>
                </a:r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E50FFED-193F-50A7-90EF-AFE68E52EFD2}"/>
                  </a:ext>
                </a:extLst>
              </p:cNvPr>
              <p:cNvSpPr/>
              <p:nvPr/>
            </p:nvSpPr>
            <p:spPr>
              <a:xfrm>
                <a:off x="3203848" y="3429000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8AF2782-CF49-C2BD-8E93-060CAD620F48}"/>
                </a:ext>
              </a:extLst>
            </p:cNvPr>
            <p:cNvGrpSpPr/>
            <p:nvPr/>
          </p:nvGrpSpPr>
          <p:grpSpPr>
            <a:xfrm>
              <a:off x="2484912" y="4365104"/>
              <a:ext cx="504056" cy="504056"/>
              <a:chOff x="2915816" y="4590272"/>
              <a:chExt cx="504056" cy="50405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B25894-C27B-FDE2-2F8F-D2E16CD2D341}"/>
                  </a:ext>
                </a:extLst>
              </p:cNvPr>
              <p:cNvSpPr txBox="1"/>
              <p:nvPr/>
            </p:nvSpPr>
            <p:spPr>
              <a:xfrm>
                <a:off x="2979824" y="465633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</a:t>
                </a:r>
                <a:r>
                  <a:rPr lang="en-US" altLang="ko-KR" baseline="-25000" dirty="0"/>
                  <a:t>4</a:t>
                </a:r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5AB380CF-53A1-5B08-DE50-837F1C383AE7}"/>
                  </a:ext>
                </a:extLst>
              </p:cNvPr>
              <p:cNvSpPr/>
              <p:nvPr/>
            </p:nvSpPr>
            <p:spPr>
              <a:xfrm>
                <a:off x="2915816" y="4590272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C85F02D-BC4B-62F0-D1CA-DA737E811AAD}"/>
                </a:ext>
              </a:extLst>
            </p:cNvPr>
            <p:cNvGrpSpPr/>
            <p:nvPr/>
          </p:nvGrpSpPr>
          <p:grpSpPr>
            <a:xfrm>
              <a:off x="3779912" y="4365104"/>
              <a:ext cx="504056" cy="504056"/>
              <a:chOff x="4067944" y="4581128"/>
              <a:chExt cx="504056" cy="50405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9516FC-6C82-5887-ED0E-49282106C0D6}"/>
                  </a:ext>
                </a:extLst>
              </p:cNvPr>
              <p:cNvSpPr txBox="1"/>
              <p:nvPr/>
            </p:nvSpPr>
            <p:spPr>
              <a:xfrm>
                <a:off x="4139952" y="464833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</a:t>
                </a:r>
                <a:r>
                  <a:rPr lang="en-US" altLang="ko-KR" baseline="-25000" dirty="0"/>
                  <a:t>5</a:t>
                </a:r>
                <a:endParaRPr lang="ko-KR" altLang="en-US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2ABC504-45B4-6574-DDEF-BCBDBF8A727C}"/>
                  </a:ext>
                </a:extLst>
              </p:cNvPr>
              <p:cNvSpPr/>
              <p:nvPr/>
            </p:nvSpPr>
            <p:spPr>
              <a:xfrm>
                <a:off x="4067944" y="4581128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E6C533-5240-9E04-39E6-F0414999ABAE}"/>
                </a:ext>
              </a:extLst>
            </p:cNvPr>
            <p:cNvGrpSpPr/>
            <p:nvPr/>
          </p:nvGrpSpPr>
          <p:grpSpPr>
            <a:xfrm>
              <a:off x="1202480" y="5554952"/>
              <a:ext cx="504056" cy="504056"/>
              <a:chOff x="1403648" y="5517232"/>
              <a:chExt cx="504056" cy="50405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E61030-FCE1-70E5-A904-5D5B9F954794}"/>
                  </a:ext>
                </a:extLst>
              </p:cNvPr>
              <p:cNvSpPr txBox="1"/>
              <p:nvPr/>
            </p:nvSpPr>
            <p:spPr>
              <a:xfrm>
                <a:off x="1467656" y="557529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</a:t>
                </a:r>
                <a:r>
                  <a:rPr lang="en-US" altLang="ko-KR" baseline="-25000" dirty="0"/>
                  <a:t>6</a:t>
                </a:r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7F8AAD5-7820-FF7C-4048-50FF0918DF35}"/>
                  </a:ext>
                </a:extLst>
              </p:cNvPr>
              <p:cNvSpPr/>
              <p:nvPr/>
            </p:nvSpPr>
            <p:spPr>
              <a:xfrm>
                <a:off x="1403648" y="5517232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85052FE-F830-5724-B5CE-098D235A7A48}"/>
                </a:ext>
              </a:extLst>
            </p:cNvPr>
            <p:cNvGrpSpPr/>
            <p:nvPr/>
          </p:nvGrpSpPr>
          <p:grpSpPr>
            <a:xfrm>
              <a:off x="3153560" y="5580096"/>
              <a:ext cx="504056" cy="504056"/>
              <a:chOff x="2915816" y="5526376"/>
              <a:chExt cx="504056" cy="5040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DE9DF8-8799-D80A-5419-3B6CD877990B}"/>
                  </a:ext>
                </a:extLst>
              </p:cNvPr>
              <p:cNvSpPr txBox="1"/>
              <p:nvPr/>
            </p:nvSpPr>
            <p:spPr>
              <a:xfrm>
                <a:off x="2978680" y="558443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S</a:t>
                </a:r>
                <a:r>
                  <a:rPr lang="en-US" altLang="ko-KR" baseline="-25000" dirty="0"/>
                  <a:t>7</a:t>
                </a:r>
                <a:endParaRPr lang="ko-KR" alt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1072A31-7EA0-DEDA-CC40-3DA8F2AB631C}"/>
                  </a:ext>
                </a:extLst>
              </p:cNvPr>
              <p:cNvSpPr/>
              <p:nvPr/>
            </p:nvSpPr>
            <p:spPr>
              <a:xfrm>
                <a:off x="2915816" y="5526376"/>
                <a:ext cx="504056" cy="504056"/>
              </a:xfrm>
              <a:prstGeom prst="ellipse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</a:t>
                </a:r>
                <a:endParaRPr lang="ko-KR" altLang="en-US" dirty="0"/>
              </a:p>
            </p:txBody>
          </p:sp>
        </p:grpSp>
        <p:cxnSp>
          <p:nvCxnSpPr>
            <p:cNvPr id="46080" name="직선 화살표 연결선 46079">
              <a:extLst>
                <a:ext uri="{FF2B5EF4-FFF2-40B4-BE49-F238E27FC236}">
                  <a16:creationId xmlns:a16="http://schemas.microsoft.com/office/drawing/2014/main" id="{8686D5D4-AB4A-C970-14B5-3FAC53F75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9448" y="2474848"/>
              <a:ext cx="444145" cy="666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84" name="직선 화살표 연결선 46083">
              <a:extLst>
                <a:ext uri="{FF2B5EF4-FFF2-40B4-BE49-F238E27FC236}">
                  <a16:creationId xmlns:a16="http://schemas.microsoft.com/office/drawing/2014/main" id="{9EC01C64-8932-7CBD-BD6E-F877956222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3088" y="3626736"/>
              <a:ext cx="444145" cy="666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85" name="직선 화살표 연결선 46084">
              <a:extLst>
                <a:ext uri="{FF2B5EF4-FFF2-40B4-BE49-F238E27FC236}">
                  <a16:creationId xmlns:a16="http://schemas.microsoft.com/office/drawing/2014/main" id="{2DAAE7F1-7D5C-F3D5-9031-F98DB25D5251}"/>
                </a:ext>
              </a:extLst>
            </p:cNvPr>
            <p:cNvCxnSpPr>
              <a:cxnSpLocks/>
            </p:cNvCxnSpPr>
            <p:nvPr/>
          </p:nvCxnSpPr>
          <p:spPr>
            <a:xfrm>
              <a:off x="1426033" y="4815440"/>
              <a:ext cx="0" cy="7038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89" name="직선 화살표 연결선 46088">
              <a:extLst>
                <a:ext uri="{FF2B5EF4-FFF2-40B4-BE49-F238E27FC236}">
                  <a16:creationId xmlns:a16="http://schemas.microsoft.com/office/drawing/2014/main" id="{A0D976C1-44A0-5486-9C5B-BB582EF5E4BB}"/>
                </a:ext>
              </a:extLst>
            </p:cNvPr>
            <p:cNvCxnSpPr>
              <a:cxnSpLocks/>
            </p:cNvCxnSpPr>
            <p:nvPr/>
          </p:nvCxnSpPr>
          <p:spPr>
            <a:xfrm>
              <a:off x="2843808" y="2487497"/>
              <a:ext cx="511928" cy="6900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93" name="직선 화살표 연결선 46092">
              <a:extLst>
                <a:ext uri="{FF2B5EF4-FFF2-40B4-BE49-F238E27FC236}">
                  <a16:creationId xmlns:a16="http://schemas.microsoft.com/office/drawing/2014/main" id="{13948267-7B8A-0F82-F91F-58BD5E1AC2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24" y="3663312"/>
              <a:ext cx="511928" cy="6900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94" name="직선 화살표 연결선 46093">
              <a:extLst>
                <a:ext uri="{FF2B5EF4-FFF2-40B4-BE49-F238E27FC236}">
                  <a16:creationId xmlns:a16="http://schemas.microsoft.com/office/drawing/2014/main" id="{F57A2382-F0FD-A258-0983-7C067CD8B741}"/>
                </a:ext>
              </a:extLst>
            </p:cNvPr>
            <p:cNvCxnSpPr>
              <a:cxnSpLocks/>
            </p:cNvCxnSpPr>
            <p:nvPr/>
          </p:nvCxnSpPr>
          <p:spPr>
            <a:xfrm>
              <a:off x="2123728" y="3645024"/>
              <a:ext cx="511928" cy="6900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95" name="직선 화살표 연결선 46094">
              <a:extLst>
                <a:ext uri="{FF2B5EF4-FFF2-40B4-BE49-F238E27FC236}">
                  <a16:creationId xmlns:a16="http://schemas.microsoft.com/office/drawing/2014/main" id="{4ABF0248-D2F4-B51D-FAC8-ACC60FFDA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7783" y="4887688"/>
              <a:ext cx="444145" cy="666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96" name="직선 화살표 연결선 46095">
              <a:extLst>
                <a:ext uri="{FF2B5EF4-FFF2-40B4-BE49-F238E27FC236}">
                  <a16:creationId xmlns:a16="http://schemas.microsoft.com/office/drawing/2014/main" id="{7889E740-EECF-375B-2EEC-4F9B6C0C2A88}"/>
                </a:ext>
              </a:extLst>
            </p:cNvPr>
            <p:cNvCxnSpPr>
              <a:cxnSpLocks/>
            </p:cNvCxnSpPr>
            <p:nvPr/>
          </p:nvCxnSpPr>
          <p:spPr>
            <a:xfrm>
              <a:off x="2853080" y="4853473"/>
              <a:ext cx="511928" cy="6900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97" name="직선 화살표 연결선 46096">
              <a:extLst>
                <a:ext uri="{FF2B5EF4-FFF2-40B4-BE49-F238E27FC236}">
                  <a16:creationId xmlns:a16="http://schemas.microsoft.com/office/drawing/2014/main" id="{7628583A-1421-AE6C-CBD2-6CBDEA36E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6016" y="4869160"/>
              <a:ext cx="866048" cy="72008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99" name="직선 화살표 연결선 46098">
              <a:extLst>
                <a:ext uri="{FF2B5EF4-FFF2-40B4-BE49-F238E27FC236}">
                  <a16:creationId xmlns:a16="http://schemas.microsoft.com/office/drawing/2014/main" id="{36AADAE1-A9DB-817C-4B94-2FCC87FE4A43}"/>
                </a:ext>
              </a:extLst>
            </p:cNvPr>
            <p:cNvCxnSpPr>
              <a:cxnSpLocks/>
            </p:cNvCxnSpPr>
            <p:nvPr/>
          </p:nvCxnSpPr>
          <p:spPr>
            <a:xfrm>
              <a:off x="1642468" y="4725144"/>
              <a:ext cx="1489372" cy="913014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02" name="직선 화살표 연결선 46101">
              <a:extLst>
                <a:ext uri="{FF2B5EF4-FFF2-40B4-BE49-F238E27FC236}">
                  <a16:creationId xmlns:a16="http://schemas.microsoft.com/office/drawing/2014/main" id="{EC169F26-564A-D850-523C-E4E1D77A860E}"/>
                </a:ext>
              </a:extLst>
            </p:cNvPr>
            <p:cNvCxnSpPr>
              <a:cxnSpLocks/>
            </p:cNvCxnSpPr>
            <p:nvPr/>
          </p:nvCxnSpPr>
          <p:spPr>
            <a:xfrm>
              <a:off x="3743336" y="3429000"/>
              <a:ext cx="6480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04" name="직선 화살표 연결선 46103">
              <a:extLst>
                <a:ext uri="{FF2B5EF4-FFF2-40B4-BE49-F238E27FC236}">
                  <a16:creationId xmlns:a16="http://schemas.microsoft.com/office/drawing/2014/main" id="{A3C60054-C677-5875-6C75-95C276B007DB}"/>
                </a:ext>
              </a:extLst>
            </p:cNvPr>
            <p:cNvCxnSpPr>
              <a:cxnSpLocks/>
            </p:cNvCxnSpPr>
            <p:nvPr/>
          </p:nvCxnSpPr>
          <p:spPr>
            <a:xfrm>
              <a:off x="4288928" y="4626848"/>
              <a:ext cx="64807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05" name="TextBox 46104">
              <a:extLst>
                <a:ext uri="{FF2B5EF4-FFF2-40B4-BE49-F238E27FC236}">
                  <a16:creationId xmlns:a16="http://schemas.microsoft.com/office/drawing/2014/main" id="{ED24824C-29FB-8694-773A-3EB815F4FB90}"/>
                </a:ext>
              </a:extLst>
            </p:cNvPr>
            <p:cNvSpPr txBox="1"/>
            <p:nvPr/>
          </p:nvSpPr>
          <p:spPr>
            <a:xfrm>
              <a:off x="1953424" y="2488094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0/0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6106" name="TextBox 46105">
              <a:extLst>
                <a:ext uri="{FF2B5EF4-FFF2-40B4-BE49-F238E27FC236}">
                  <a16:creationId xmlns:a16="http://schemas.microsoft.com/office/drawing/2014/main" id="{54D87B06-4B5E-CF9E-5BE2-2D5FD52F69C7}"/>
                </a:ext>
              </a:extLst>
            </p:cNvPr>
            <p:cNvSpPr txBox="1"/>
            <p:nvPr/>
          </p:nvSpPr>
          <p:spPr>
            <a:xfrm>
              <a:off x="3059832" y="2492896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1/0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6107" name="TextBox 46106">
              <a:extLst>
                <a:ext uri="{FF2B5EF4-FFF2-40B4-BE49-F238E27FC236}">
                  <a16:creationId xmlns:a16="http://schemas.microsoft.com/office/drawing/2014/main" id="{3551EC71-D8C2-49D8-4EFB-41551AC87799}"/>
                </a:ext>
              </a:extLst>
            </p:cNvPr>
            <p:cNvSpPr txBox="1"/>
            <p:nvPr/>
          </p:nvSpPr>
          <p:spPr>
            <a:xfrm>
              <a:off x="1296208" y="3657366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0/0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6108" name="TextBox 46107">
              <a:extLst>
                <a:ext uri="{FF2B5EF4-FFF2-40B4-BE49-F238E27FC236}">
                  <a16:creationId xmlns:a16="http://schemas.microsoft.com/office/drawing/2014/main" id="{0388D196-B898-16FA-3DBC-C89A518A3435}"/>
                </a:ext>
              </a:extLst>
            </p:cNvPr>
            <p:cNvSpPr txBox="1"/>
            <p:nvPr/>
          </p:nvSpPr>
          <p:spPr>
            <a:xfrm>
              <a:off x="944168" y="4955798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0/0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6109" name="TextBox 46108">
              <a:extLst>
                <a:ext uri="{FF2B5EF4-FFF2-40B4-BE49-F238E27FC236}">
                  <a16:creationId xmlns:a16="http://schemas.microsoft.com/office/drawing/2014/main" id="{02C91BC4-2679-30C7-D4CE-4DBB022B7B3E}"/>
                </a:ext>
              </a:extLst>
            </p:cNvPr>
            <p:cNvSpPr txBox="1"/>
            <p:nvPr/>
          </p:nvSpPr>
          <p:spPr>
            <a:xfrm>
              <a:off x="2284888" y="3684798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1/0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6110" name="TextBox 46109">
              <a:extLst>
                <a:ext uri="{FF2B5EF4-FFF2-40B4-BE49-F238E27FC236}">
                  <a16:creationId xmlns:a16="http://schemas.microsoft.com/office/drawing/2014/main" id="{6C6D884D-2645-1C66-F845-1E4C164B2F06}"/>
                </a:ext>
              </a:extLst>
            </p:cNvPr>
            <p:cNvSpPr txBox="1"/>
            <p:nvPr/>
          </p:nvSpPr>
          <p:spPr>
            <a:xfrm>
              <a:off x="3698760" y="3726176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0/0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6111" name="TextBox 46110">
              <a:extLst>
                <a:ext uri="{FF2B5EF4-FFF2-40B4-BE49-F238E27FC236}">
                  <a16:creationId xmlns:a16="http://schemas.microsoft.com/office/drawing/2014/main" id="{808EEF09-4D37-8D73-16D7-A154EC55F938}"/>
                </a:ext>
              </a:extLst>
            </p:cNvPr>
            <p:cNvSpPr txBox="1"/>
            <p:nvPr/>
          </p:nvSpPr>
          <p:spPr>
            <a:xfrm>
              <a:off x="1655104" y="5004032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333FF"/>
                  </a:solidFill>
                </a:rPr>
                <a:t>1/0</a:t>
              </a:r>
              <a:endParaRPr lang="ko-KR" altLang="en-US" b="1" dirty="0">
                <a:solidFill>
                  <a:srgbClr val="3333FF"/>
                </a:solidFill>
              </a:endParaRPr>
            </a:p>
          </p:txBody>
        </p:sp>
        <p:sp>
          <p:nvSpPr>
            <p:cNvPr id="46112" name="TextBox 46111">
              <a:extLst>
                <a:ext uri="{FF2B5EF4-FFF2-40B4-BE49-F238E27FC236}">
                  <a16:creationId xmlns:a16="http://schemas.microsoft.com/office/drawing/2014/main" id="{52453533-3F32-E452-D319-FE2A9E1B4E4F}"/>
                </a:ext>
              </a:extLst>
            </p:cNvPr>
            <p:cNvSpPr txBox="1"/>
            <p:nvPr/>
          </p:nvSpPr>
          <p:spPr>
            <a:xfrm>
              <a:off x="2313464" y="5322694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333FF"/>
                  </a:solidFill>
                </a:rPr>
                <a:t>1/0</a:t>
              </a:r>
              <a:endParaRPr lang="ko-KR" altLang="en-US" b="1" dirty="0">
                <a:solidFill>
                  <a:srgbClr val="3333FF"/>
                </a:solidFill>
              </a:endParaRPr>
            </a:p>
          </p:txBody>
        </p:sp>
        <p:sp>
          <p:nvSpPr>
            <p:cNvPr id="46113" name="TextBox 46112">
              <a:extLst>
                <a:ext uri="{FF2B5EF4-FFF2-40B4-BE49-F238E27FC236}">
                  <a16:creationId xmlns:a16="http://schemas.microsoft.com/office/drawing/2014/main" id="{AED7ACC2-4A21-EE1B-4C33-C25D5638EB83}"/>
                </a:ext>
              </a:extLst>
            </p:cNvPr>
            <p:cNvSpPr txBox="1"/>
            <p:nvPr/>
          </p:nvSpPr>
          <p:spPr>
            <a:xfrm>
              <a:off x="3695712" y="5043806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0/0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6114" name="TextBox 46113">
              <a:extLst>
                <a:ext uri="{FF2B5EF4-FFF2-40B4-BE49-F238E27FC236}">
                  <a16:creationId xmlns:a16="http://schemas.microsoft.com/office/drawing/2014/main" id="{131E88E7-5665-F968-62E9-FB35C8162DD7}"/>
                </a:ext>
              </a:extLst>
            </p:cNvPr>
            <p:cNvSpPr txBox="1"/>
            <p:nvPr/>
          </p:nvSpPr>
          <p:spPr>
            <a:xfrm>
              <a:off x="3789056" y="3073302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1/?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6115" name="TextBox 46114">
              <a:extLst>
                <a:ext uri="{FF2B5EF4-FFF2-40B4-BE49-F238E27FC236}">
                  <a16:creationId xmlns:a16="http://schemas.microsoft.com/office/drawing/2014/main" id="{218CBDC1-CBE4-C7A7-E144-965106F116DB}"/>
                </a:ext>
              </a:extLst>
            </p:cNvPr>
            <p:cNvSpPr txBox="1"/>
            <p:nvPr/>
          </p:nvSpPr>
          <p:spPr>
            <a:xfrm>
              <a:off x="4355976" y="4296294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1/?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6121" name="TextBox 46120">
              <a:extLst>
                <a:ext uri="{FF2B5EF4-FFF2-40B4-BE49-F238E27FC236}">
                  <a16:creationId xmlns:a16="http://schemas.microsoft.com/office/drawing/2014/main" id="{24E22C3A-9BE4-E621-0908-AF9F10245040}"/>
                </a:ext>
              </a:extLst>
            </p:cNvPr>
            <p:cNvSpPr txBox="1"/>
            <p:nvPr/>
          </p:nvSpPr>
          <p:spPr>
            <a:xfrm>
              <a:off x="592128" y="2068848"/>
              <a:ext cx="576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0/1</a:t>
              </a:r>
            </a:p>
            <a:p>
              <a:r>
                <a:rPr lang="en-US" altLang="ko-KR" b="1" dirty="0">
                  <a:solidFill>
                    <a:srgbClr val="00B050"/>
                  </a:solidFill>
                </a:rPr>
                <a:t>1/0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6126" name="TextBox 46125">
              <a:extLst>
                <a:ext uri="{FF2B5EF4-FFF2-40B4-BE49-F238E27FC236}">
                  <a16:creationId xmlns:a16="http://schemas.microsoft.com/office/drawing/2014/main" id="{10906ACE-9F4D-0422-0B0F-DC3B56BFFBF1}"/>
                </a:ext>
              </a:extLst>
            </p:cNvPr>
            <p:cNvSpPr txBox="1"/>
            <p:nvPr/>
          </p:nvSpPr>
          <p:spPr>
            <a:xfrm>
              <a:off x="4644008" y="2132856"/>
              <a:ext cx="576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0/0</a:t>
              </a:r>
            </a:p>
            <a:p>
              <a:r>
                <a:rPr lang="en-US" altLang="ko-KR" b="1" dirty="0">
                  <a:solidFill>
                    <a:srgbClr val="00B050"/>
                  </a:solidFill>
                </a:rPr>
                <a:t>1/1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46127" name="Group 33">
            <a:extLst>
              <a:ext uri="{FF2B5EF4-FFF2-40B4-BE49-F238E27FC236}">
                <a16:creationId xmlns:a16="http://schemas.microsoft.com/office/drawing/2014/main" id="{DCD30356-C66E-203F-C228-B2FC2BEB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29906"/>
              </p:ext>
            </p:extLst>
          </p:nvPr>
        </p:nvGraphicFramePr>
        <p:xfrm>
          <a:off x="5418952" y="2132856"/>
          <a:ext cx="3473528" cy="348053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state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Received &amp; even/odd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S</a:t>
                      </a:r>
                      <a:r>
                        <a:rPr kumimoji="1" lang="en-US" altLang="ko-KR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T="45732" marB="457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Reset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          even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           odd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         even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          odd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10          odd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011        even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001/100/010    odd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29" name="Text Box 3">
            <a:extLst>
              <a:ext uri="{FF2B5EF4-FFF2-40B4-BE49-F238E27FC236}">
                <a16:creationId xmlns:a16="http://schemas.microsoft.com/office/drawing/2014/main" id="{C4A71938-BA39-E13E-1049-0C5F3A29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653" y="6011996"/>
            <a:ext cx="4608835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kumimoji="0" lang="en-US" altLang="ko-KR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1/? </a:t>
            </a:r>
            <a:r>
              <a:rPr kumimoji="0" lang="en-US" altLang="ko-KR" sz="1800" b="1" dirty="0">
                <a:solidFill>
                  <a:schemeClr val="tx2"/>
                </a:solidFill>
                <a:highlight>
                  <a:srgbClr val="FFFF00"/>
                </a:highlight>
              </a:rPr>
              <a:t>-&gt; out of BCD range -&gt; Don’t cares</a:t>
            </a:r>
          </a:p>
        </p:txBody>
      </p:sp>
    </p:spTree>
    <p:extLst>
      <p:ext uri="{BB962C8B-B14F-4D97-AF65-F5344CB8AC3E}">
        <p14:creationId xmlns:p14="http://schemas.microsoft.com/office/powerpoint/2010/main" val="3178984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3">
            <a:extLst>
              <a:ext uri="{FF2B5EF4-FFF2-40B4-BE49-F238E27FC236}">
                <a16:creationId xmlns:a16="http://schemas.microsoft.com/office/drawing/2014/main" id="{8367EBC2-C703-989D-02F8-0AA8C022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137F50-6BF8-493B-BF10-FDAF35EEC717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344BA18-F927-F941-60A8-1E9CE897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 dirty="0">
                <a:solidFill>
                  <a:srgbClr val="3333FF"/>
                </a:solidFill>
                <a:latin typeface="Arial Narrow" panose="020B0606020202030204" pitchFamily="34" charset="0"/>
              </a:rPr>
              <a:t>14.6	 Incompletely Specified State Tables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BE78BA-4D34-6AD0-5D71-E860C3C8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688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101 Detector (Refer Section 15.5)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5F6EC33-4FB7-3271-0DBF-1FEBDAF31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56867"/>
            <a:ext cx="5210894" cy="44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5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AABE1BE9-BCAA-FA46-41AC-91B49FB40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3C773C8-C907-4C6E-9660-ABAA3BD7EA3C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D0BE8C5-8B1D-C650-408D-67778C885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4898E7AD-F124-D719-41EA-A18C8BB53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795592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14-4 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Mealy State Graph for Sequence Detector (finding 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‘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101</a:t>
            </a:r>
            <a:r>
              <a:rPr kumimoji="0" lang="en-US" altLang="ko-KR" sz="2000" b="1" dirty="0">
                <a:solidFill>
                  <a:schemeClr val="tx2"/>
                </a:solidFill>
                <a:latin typeface="Arial Narrow" panose="020B0606020202030204" pitchFamily="34" charset="0"/>
              </a:rPr>
              <a:t>’</a:t>
            </a:r>
            <a:r>
              <a:rPr kumimoji="0" lang="en-US" altLang="ko-KR" sz="2000" b="1" dirty="0">
                <a:solidFill>
                  <a:schemeClr val="tx2"/>
                </a:solidFill>
              </a:rPr>
              <a:t>) </a:t>
            </a:r>
          </a:p>
        </p:txBody>
      </p:sp>
      <p:pic>
        <p:nvPicPr>
          <p:cNvPr id="10245" name="Picture 4" descr="roth+f14-04">
            <a:extLst>
              <a:ext uri="{FF2B5EF4-FFF2-40B4-BE49-F238E27FC236}">
                <a16:creationId xmlns:a16="http://schemas.microsoft.com/office/drawing/2014/main" id="{300B598C-B8C3-05BF-8BF1-8C9FEF52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81" y="1916113"/>
            <a:ext cx="4322763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6197" name="Group 5">
            <a:extLst>
              <a:ext uri="{FF2B5EF4-FFF2-40B4-BE49-F238E27FC236}">
                <a16:creationId xmlns:a16="http://schemas.microsoft.com/office/drawing/2014/main" id="{AC288D07-2C72-472D-BADF-B8A58F665A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063" y="4941888"/>
          <a:ext cx="8229600" cy="1184276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12B3AB11-6525-5E0D-F148-A0C8AAFCF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34046E-66E5-4D02-80E7-9988FCF5A8D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3111BAA-D234-90FE-42AC-2EEBC3EC4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ACE18E8C-7B02-FE38-8A07-9928C59A8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2591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14-1 State Table </a:t>
            </a:r>
          </a:p>
        </p:txBody>
      </p:sp>
      <p:graphicFrame>
        <p:nvGraphicFramePr>
          <p:cNvPr id="135487" name="Group 319">
            <a:extLst>
              <a:ext uri="{FF2B5EF4-FFF2-40B4-BE49-F238E27FC236}">
                <a16:creationId xmlns:a16="http://schemas.microsoft.com/office/drawing/2014/main" id="{5052B576-3D6D-4821-A5B7-C4868E075D4F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00213"/>
          <a:ext cx="6303964" cy="2119313"/>
        </p:xfrm>
        <a:graphic>
          <a:graphicData uri="http://schemas.openxmlformats.org/drawingml/2006/table">
            <a:tbl>
              <a:tblPr/>
              <a:tblGrid>
                <a:gridCol w="122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492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 state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Next State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Output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6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S</a:t>
                      </a:r>
                      <a:r>
                        <a:rPr kumimoji="1" lang="en-US" altLang="ko-KR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  <a:endParaRPr kumimoji="1" lang="en-US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499" name="Group 331">
            <a:extLst>
              <a:ext uri="{FF2B5EF4-FFF2-40B4-BE49-F238E27FC236}">
                <a16:creationId xmlns:a16="http://schemas.microsoft.com/office/drawing/2014/main" id="{A0C05E9D-3365-4FD1-92DC-51729ABD1B98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581525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8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</a:t>
                      </a:r>
                      <a:r>
                        <a:rPr kumimoji="1" lang="en-US" altLang="ko-KR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2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  <a:endParaRPr kumimoji="1" lang="en-US" altLang="ko-KR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09" name="Text Box 332">
            <a:extLst>
              <a:ext uri="{FF2B5EF4-FFF2-40B4-BE49-F238E27FC236}">
                <a16:creationId xmlns:a16="http://schemas.microsoft.com/office/drawing/2014/main" id="{E9D9E0A1-53E1-8219-C035-EBF78606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076700"/>
            <a:ext cx="6662737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Table 14-2 Transition Table with  State Assignment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7ACC21B-5E50-0D32-44A0-3BF1A906A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84B7ACD-D402-4506-AFC7-9540FC39638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4BAEB97-D3EC-8F26-E9B5-C23DBE3D5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51C929B-EFCD-5219-B8D9-7EAA8795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1268413"/>
            <a:ext cx="8047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Maps for the next states A</a:t>
            </a:r>
            <a:r>
              <a:rPr lang="en-US" altLang="ko-KR" sz="2000" b="1" baseline="30000" dirty="0"/>
              <a:t>+</a:t>
            </a:r>
            <a:r>
              <a:rPr lang="en-US" altLang="ko-KR" sz="2000" b="1" dirty="0"/>
              <a:t> and B</a:t>
            </a:r>
            <a:r>
              <a:rPr lang="en-US" altLang="ko-KR" sz="2000" b="1" baseline="30000" dirty="0"/>
              <a:t>+</a:t>
            </a:r>
            <a:r>
              <a:rPr lang="en-US" altLang="ko-KR" sz="2000" b="1" dirty="0"/>
              <a:t> and the output function Z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2293" name="Picture 4" descr="roth+u14-01">
            <a:extLst>
              <a:ext uri="{FF2B5EF4-FFF2-40B4-BE49-F238E27FC236}">
                <a16:creationId xmlns:a16="http://schemas.microsoft.com/office/drawing/2014/main" id="{78BC5048-72B9-515D-914B-6C12E47B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7777163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0E517EF5-47D4-2AAF-5687-701560C94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3559A8E-80CC-4DE3-8E03-72EB9C06E69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CE0B304-E8C5-A8C8-E94D-3BE1E17F3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274638"/>
            <a:ext cx="86868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2811C18E-7868-E0DA-3E91-FA3376148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975"/>
            <a:ext cx="32766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/>
              <a:t>Fig 14-5  Final Circuit</a:t>
            </a:r>
            <a:endParaRPr kumimoji="0" lang="en-US" altLang="ko-KR" sz="2000" b="1" dirty="0">
              <a:solidFill>
                <a:schemeClr val="tx2"/>
              </a:solidFill>
            </a:endParaRPr>
          </a:p>
        </p:txBody>
      </p:sp>
      <p:pic>
        <p:nvPicPr>
          <p:cNvPr id="13317" name="Picture 4" descr="roth+f14-05">
            <a:extLst>
              <a:ext uri="{FF2B5EF4-FFF2-40B4-BE49-F238E27FC236}">
                <a16:creationId xmlns:a16="http://schemas.microsoft.com/office/drawing/2014/main" id="{18310986-9752-338F-DB15-1B35D7684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272338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7928DD1C-5E6C-D929-C16D-8E52C1CDA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D9BF57-7C78-43A7-A63C-34343D60D3A3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08E8290-03F5-D3AF-8E1E-167A70403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4000">
                <a:solidFill>
                  <a:srgbClr val="3333FF"/>
                </a:solidFill>
                <a:latin typeface="Arial Narrow" panose="020B0606020202030204" pitchFamily="34" charset="0"/>
              </a:rPr>
              <a:t>14.1	 Design of a Sequence Detector</a:t>
            </a:r>
          </a:p>
        </p:txBody>
      </p:sp>
      <p:pic>
        <p:nvPicPr>
          <p:cNvPr id="14340" name="Picture 4" descr="roth+u14-02">
            <a:extLst>
              <a:ext uri="{FF2B5EF4-FFF2-40B4-BE49-F238E27FC236}">
                <a16:creationId xmlns:a16="http://schemas.microsoft.com/office/drawing/2014/main" id="{C31E40D4-6867-F4DF-8E91-08646522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3095625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roth+u14-03">
            <a:extLst>
              <a:ext uri="{FF2B5EF4-FFF2-40B4-BE49-F238E27FC236}">
                <a16:creationId xmlns:a16="http://schemas.microsoft.com/office/drawing/2014/main" id="{493CB9AE-8E69-7B12-17D5-0E979819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989138"/>
            <a:ext cx="3024188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>
            <a:extLst>
              <a:ext uri="{FF2B5EF4-FFF2-40B4-BE49-F238E27FC236}">
                <a16:creationId xmlns:a16="http://schemas.microsoft.com/office/drawing/2014/main" id="{670C9D2B-26B1-0E55-DDA7-CBFCCD40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4724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Moore Machine Design Process</a:t>
            </a:r>
            <a:endParaRPr kumimoji="0" lang="en-US" altLang="ko-KR" sz="2000" b="1">
              <a:solidFill>
                <a:schemeClr val="tx2"/>
              </a:solidFill>
            </a:endParaRPr>
          </a:p>
        </p:txBody>
      </p:sp>
      <p:graphicFrame>
        <p:nvGraphicFramePr>
          <p:cNvPr id="139364" name="Group 100">
            <a:extLst>
              <a:ext uri="{FF2B5EF4-FFF2-40B4-BE49-F238E27FC236}">
                <a16:creationId xmlns:a16="http://schemas.microsoft.com/office/drawing/2014/main" id="{10B5C5A6-89C9-41E2-9FE8-BF2E88534B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4868863"/>
          <a:ext cx="8229600" cy="1096974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X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Z    =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(time: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15)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7E5D1BB3-AD99-49FE-95EB-EE1EF0168529}"/>
              </a:ext>
            </a:extLst>
          </p:cNvPr>
          <p:cNvSpPr/>
          <p:nvPr/>
        </p:nvSpPr>
        <p:spPr>
          <a:xfrm>
            <a:off x="5697538" y="4121150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C5A37B0-B397-45E6-8B56-581C55B1537E}"/>
              </a:ext>
            </a:extLst>
          </p:cNvPr>
          <p:cNvSpPr/>
          <p:nvPr/>
        </p:nvSpPr>
        <p:spPr>
          <a:xfrm>
            <a:off x="2682875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232C366-B334-4266-B674-CA655665CDC2}"/>
              </a:ext>
            </a:extLst>
          </p:cNvPr>
          <p:cNvSpPr/>
          <p:nvPr/>
        </p:nvSpPr>
        <p:spPr>
          <a:xfrm>
            <a:off x="5495925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7D9CF7A-9475-498F-9D1F-6653B485C5EB}"/>
              </a:ext>
            </a:extLst>
          </p:cNvPr>
          <p:cNvSpPr/>
          <p:nvPr/>
        </p:nvSpPr>
        <p:spPr>
          <a:xfrm>
            <a:off x="6432550" y="4868863"/>
            <a:ext cx="1223963" cy="360362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FEB234-8BCB-4E1D-B2F1-F58ED438856D}"/>
              </a:ext>
            </a:extLst>
          </p:cNvPr>
          <p:cNvSpPr/>
          <p:nvPr/>
        </p:nvSpPr>
        <p:spPr>
          <a:xfrm>
            <a:off x="3589338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4671E7-61F3-42B7-9164-F0947222801E}"/>
              </a:ext>
            </a:extLst>
          </p:cNvPr>
          <p:cNvSpPr/>
          <p:nvPr/>
        </p:nvSpPr>
        <p:spPr>
          <a:xfrm>
            <a:off x="6384925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97B3F1-B8BB-4333-A55C-BAAE4A59E81D}"/>
              </a:ext>
            </a:extLst>
          </p:cNvPr>
          <p:cNvSpPr/>
          <p:nvPr/>
        </p:nvSpPr>
        <p:spPr>
          <a:xfrm>
            <a:off x="7332663" y="5229225"/>
            <a:ext cx="358775" cy="36036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402" name="TextBox 14">
            <a:extLst>
              <a:ext uri="{FF2B5EF4-FFF2-40B4-BE49-F238E27FC236}">
                <a16:creationId xmlns:a16="http://schemas.microsoft.com/office/drawing/2014/main" id="{F479F9F2-5A6B-6CBA-31D1-7DAE803D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81300"/>
            <a:ext cx="901700" cy="3460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0070C0"/>
                </a:solidFill>
              </a:rPr>
              <a:t>Peace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4403" name="TextBox 15">
            <a:extLst>
              <a:ext uri="{FF2B5EF4-FFF2-40B4-BE49-F238E27FC236}">
                <a16:creationId xmlns:a16="http://schemas.microsoft.com/office/drawing/2014/main" id="{660B60CC-5329-E0A5-030E-C5F7F3F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722563"/>
            <a:ext cx="1081088" cy="34607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C000"/>
                </a:solidFill>
              </a:rPr>
              <a:t>Stand by</a:t>
            </a:r>
            <a:endParaRPr lang="ko-KR" altLang="en-US" b="1">
              <a:solidFill>
                <a:srgbClr val="FFC000"/>
              </a:solidFill>
            </a:endParaRPr>
          </a:p>
        </p:txBody>
      </p:sp>
      <p:sp>
        <p:nvSpPr>
          <p:cNvPr id="14404" name="TextBox 16">
            <a:extLst>
              <a:ext uri="{FF2B5EF4-FFF2-40B4-BE49-F238E27FC236}">
                <a16:creationId xmlns:a16="http://schemas.microsoft.com/office/drawing/2014/main" id="{6AC53D6F-EE08-AF10-93D0-2A6ECE57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005263"/>
            <a:ext cx="892175" cy="3381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FF"/>
                </a:solidFill>
              </a:rPr>
              <a:t>Alarm</a:t>
            </a:r>
            <a:endParaRPr lang="ko-KR" altLang="en-US" b="1">
              <a:solidFill>
                <a:srgbClr val="FF00FF"/>
              </a:solidFill>
            </a:endParaRPr>
          </a:p>
        </p:txBody>
      </p:sp>
      <p:sp>
        <p:nvSpPr>
          <p:cNvPr id="14405" name="TextBox 17">
            <a:extLst>
              <a:ext uri="{FF2B5EF4-FFF2-40B4-BE49-F238E27FC236}">
                <a16:creationId xmlns:a16="http://schemas.microsoft.com/office/drawing/2014/main" id="{17133F2D-E61D-B5A1-6F46-31B1C9545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3594100"/>
            <a:ext cx="890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b="1">
                <a:solidFill>
                  <a:srgbClr val="FF0000"/>
                </a:solidFill>
              </a:rPr>
              <a:t>Fire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B1762779-B086-4A41-B49F-369B3CB943ED}"/>
              </a:ext>
            </a:extLst>
          </p:cNvPr>
          <p:cNvSpPr/>
          <p:nvPr/>
        </p:nvSpPr>
        <p:spPr>
          <a:xfrm>
            <a:off x="4886325" y="3921125"/>
            <a:ext cx="909638" cy="371475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4849</TotalTime>
  <Words>2663</Words>
  <Application>Microsoft Office PowerPoint</Application>
  <PresentationFormat>화면 슬라이드 쇼(4:3)</PresentationFormat>
  <Paragraphs>1170</Paragraphs>
  <Slides>44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b</vt:lpstr>
      <vt:lpstr>굴림</vt:lpstr>
      <vt:lpstr>Arial</vt:lpstr>
      <vt:lpstr>Arial Narrow</vt:lpstr>
      <vt:lpstr>Times New Roman</vt:lpstr>
      <vt:lpstr>1_기본 디자인</vt:lpstr>
      <vt:lpstr>Equation</vt:lpstr>
      <vt:lpstr>비트맵 이미지</vt:lpstr>
      <vt:lpstr>PowerPoint 프레젠테이션</vt:lpstr>
      <vt:lpstr>Objectives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14.1  Design of a Sequence Detector</vt:lpstr>
      <vt:lpstr>14.2  More Complex Design Problems</vt:lpstr>
      <vt:lpstr>14.2  More Complex Design Problems</vt:lpstr>
      <vt:lpstr>14.2  More Complex Design Problems</vt:lpstr>
      <vt:lpstr>14.2  More Complex Design Problems</vt:lpstr>
      <vt:lpstr>14.2  More Complex Design Problems</vt:lpstr>
      <vt:lpstr>14.2  More Complex Design Problems</vt:lpstr>
      <vt:lpstr>14.2  More Complex Design Problems</vt:lpstr>
      <vt:lpstr>14.2  More Complex Design Problems</vt:lpstr>
      <vt:lpstr>PowerPoint 프레젠테이션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14.3  Guidelines for Construction of State Graphs</vt:lpstr>
      <vt:lpstr>14.4  Serial Data Code Conversion</vt:lpstr>
      <vt:lpstr>14.4  Serial Data Code Conversion</vt:lpstr>
      <vt:lpstr>14.4  Serial Data Code Conversion</vt:lpstr>
      <vt:lpstr>14.4  Serial Data Code Conversion</vt:lpstr>
      <vt:lpstr>14.4  Serial Data Code Conversion</vt:lpstr>
      <vt:lpstr>14.4  Serial Data Code Conversion</vt:lpstr>
      <vt:lpstr>14.5  Alphanumeric State Graph Notation</vt:lpstr>
      <vt:lpstr>14.5  Alphanumeric State Graph Notation</vt:lpstr>
      <vt:lpstr>14.6  Incompletely Specified State Tables</vt:lpstr>
      <vt:lpstr>14.6  Incompletely Specified State Tables</vt:lpstr>
      <vt:lpstr>14.6  Incompletely Specified State Tables</vt:lpstr>
      <vt:lpstr>14.6  Incompletely Specified State Tables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ch13, Deruvation of State tables</dc:title>
  <dc:subject>Logic Design</dc:subject>
  <dc:creator>CS Lee</dc:creator>
  <cp:lastModifiedBy>Lee Chilgee</cp:lastModifiedBy>
  <cp:revision>194</cp:revision>
  <cp:lastPrinted>2023-05-12T02:20:19Z</cp:lastPrinted>
  <dcterms:created xsi:type="dcterms:W3CDTF">2003-08-14T08:31:30Z</dcterms:created>
  <dcterms:modified xsi:type="dcterms:W3CDTF">2023-05-12T07:01:21Z</dcterms:modified>
</cp:coreProperties>
</file>