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96" r:id="rId2"/>
    <p:sldId id="295" r:id="rId3"/>
    <p:sldId id="298" r:id="rId4"/>
    <p:sldId id="297" r:id="rId5"/>
    <p:sldId id="299" r:id="rId6"/>
    <p:sldId id="627" r:id="rId7"/>
    <p:sldId id="300" r:id="rId8"/>
    <p:sldId id="301" r:id="rId9"/>
    <p:sldId id="303" r:id="rId10"/>
    <p:sldId id="304" r:id="rId11"/>
    <p:sldId id="630" r:id="rId12"/>
    <p:sldId id="629" r:id="rId13"/>
    <p:sldId id="628" r:id="rId1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3333FF"/>
    <a:srgbClr val="FF0000"/>
    <a:srgbClr val="0000CC"/>
    <a:srgbClr val="EDF0A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D43494A-8221-406D-A097-DBD244E170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0FB8CBD7-049D-4981-97D6-99C5BE72D6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6034425A-CF83-4625-B4E5-380927D939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9EC0949D-4C8F-4F03-8277-925BD9F399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CFB9DE2B-5C0E-4E56-A4DC-C8D15133E0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8EC7FE3-A2D5-41BB-B738-4D35765E52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47B2DB7-2F61-3C6C-C48A-2EBC553962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7C18429B-4DB0-4C09-A95C-C758452F00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848C5A11-E7DC-4F10-8D9C-E565DEB47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32C772CA-F9AA-482A-837A-019A02538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E3A40D4-DB13-441B-8456-15F0D3BA82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459D03A8-8DE1-F9BC-29D7-0967BDC70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A341AA55-AC44-CCD3-D44E-D4D0F7D1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/>
              <a:t>avian influenza virus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09CA1AD-2566-BF20-1DF2-F14C9CAD6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73414C-BFD1-43E9-95C3-55C75715D961}" type="slidenum">
              <a:rPr lang="en-US" altLang="ko-KR" sz="1200"/>
              <a:pPr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B62F3-8C69-18F2-127E-9E6F301B6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2E6EC-7854-4591-8425-8D6FD2E795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6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F9C953-64C7-E787-685E-EE9FFBC62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67B64-8730-464F-BDAB-9A018D56D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87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96C4F-D9E0-B547-D574-4858E64621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E8FE5-5949-4D4D-8ED6-236A928363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06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BB8BEC-1ACC-330B-5D19-4AC6BB858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EE289-BC3F-4C36-837B-2A0B66F93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5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7583BB-8B6E-B764-B329-74D5C9F06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E9DD8-39B5-47E9-91B5-7C954772E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07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97156D-EF3F-7FF3-C773-3025308BD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8E01-AAB3-4F5C-8302-7DBC996D3C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08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875DD8-1125-D087-BC89-0C4CAB4025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9064A-A8A8-4206-8F8E-A58EEF3C1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284DC7-6CC3-2035-95B8-73A03D5B2A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DF5EA-A534-4025-A1BA-51B47DEB08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7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20EAEE-4E65-B0D6-74BF-222ED79E8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43AB4-5F5D-4405-A5F1-71AFC51728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624DB66-09A0-E29B-1327-B017E6B820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D860B-2BD4-4FB4-978B-B4139D5A21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2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044DF-0FCA-20A9-7BE1-E16BE5D6F5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193AC-1B52-42E1-98FE-D8DF5FD85C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0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5F5CD6-6E99-19CC-E2D0-B7A3FF9379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8CDBF-9DA8-410A-8E9F-104FF4355F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B6BF21-395D-4934-A69D-469F606D5F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D18D6-CD33-42F6-8550-485492A505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2677DA-3102-4103-8C07-AAA484BA24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764E5D5-8220-46B3-A921-59E15C81CA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A3E7963-8E89-494A-88A0-7FD150045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AFEB1683-42FC-12AD-A09D-CDF4773B2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DF7FD82-0E90-4A23-8536-3CA05F9E297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C6BC7A5-8F61-4496-CFFB-3B328F47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15865A86-5490-AF0B-9541-125EC88F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to be Designed</a:t>
            </a:r>
          </a:p>
        </p:txBody>
      </p:sp>
      <p:pic>
        <p:nvPicPr>
          <p:cNvPr id="7173" name="Picture 4" descr="roth+f14-01">
            <a:extLst>
              <a:ext uri="{FF2B5EF4-FFF2-40B4-BE49-F238E27FC236}">
                <a16:creationId xmlns:a16="http://schemas.microsoft.com/office/drawing/2014/main" id="{381B974A-71F4-4C48-0A28-A54AF1E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4103688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492" name="Group 348">
            <a:extLst>
              <a:ext uri="{FF2B5EF4-FFF2-40B4-BE49-F238E27FC236}">
                <a16:creationId xmlns:a16="http://schemas.microsoft.com/office/drawing/2014/main" id="{465A9898-C082-42AB-9727-EB328A90FE4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652963"/>
          <a:ext cx="8280400" cy="1152525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E26BB16-9B76-4BA9-8C16-E240CB23AEE7}"/>
              </a:ext>
            </a:extLst>
          </p:cNvPr>
          <p:cNvSpPr/>
          <p:nvPr/>
        </p:nvSpPr>
        <p:spPr>
          <a:xfrm>
            <a:off x="2728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B916F0-F168-452C-BF77-78CE63B9F014}"/>
              </a:ext>
            </a:extLst>
          </p:cNvPr>
          <p:cNvSpPr/>
          <p:nvPr/>
        </p:nvSpPr>
        <p:spPr>
          <a:xfrm>
            <a:off x="5522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0A71ED9-F13C-4762-9363-76185FDFB2EB}"/>
              </a:ext>
            </a:extLst>
          </p:cNvPr>
          <p:cNvSpPr/>
          <p:nvPr/>
        </p:nvSpPr>
        <p:spPr>
          <a:xfrm>
            <a:off x="6473825" y="46529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D35300-7011-4DAF-B07C-318A3A2A1D3B}"/>
              </a:ext>
            </a:extLst>
          </p:cNvPr>
          <p:cNvSpPr/>
          <p:nvPr/>
        </p:nvSpPr>
        <p:spPr>
          <a:xfrm>
            <a:off x="3622675" y="50419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AA4F46-6BDC-44ED-8BE4-01BD239B1667}"/>
              </a:ext>
            </a:extLst>
          </p:cNvPr>
          <p:cNvSpPr/>
          <p:nvPr/>
        </p:nvSpPr>
        <p:spPr>
          <a:xfrm>
            <a:off x="6443663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DE470B-69B0-4BF6-AEA7-A993DFF4899B}"/>
              </a:ext>
            </a:extLst>
          </p:cNvPr>
          <p:cNvSpPr/>
          <p:nvPr/>
        </p:nvSpPr>
        <p:spPr>
          <a:xfrm>
            <a:off x="7380288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32" name="Text Box 3">
            <a:extLst>
              <a:ext uri="{FF2B5EF4-FFF2-40B4-BE49-F238E27FC236}">
                <a16:creationId xmlns:a16="http://schemas.microsoft.com/office/drawing/2014/main" id="{EBC52F4F-7E09-B634-D90C-C8BA8699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2351202"/>
            <a:ext cx="2088282" cy="861774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Search engine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Chat 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64B59A7E-EC2C-939E-9E78-DD0FF4FB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1124744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14-3 State Table</a:t>
            </a:r>
          </a:p>
        </p:txBody>
      </p:sp>
      <p:graphicFrame>
        <p:nvGraphicFramePr>
          <p:cNvPr id="142444" name="Group 108">
            <a:extLst>
              <a:ext uri="{FF2B5EF4-FFF2-40B4-BE49-F238E27FC236}">
                <a16:creationId xmlns:a16="http://schemas.microsoft.com/office/drawing/2014/main" id="{7820469F-4739-4CD0-B5D6-94ACDDB4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80516"/>
              </p:ext>
            </p:extLst>
          </p:nvPr>
        </p:nvGraphicFramePr>
        <p:xfrm>
          <a:off x="395536" y="1638737"/>
          <a:ext cx="3744416" cy="2087135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X = 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(Z)</a:t>
                      </a:r>
                    </a:p>
                  </a:txBody>
                  <a:tcPr marL="91433" marR="91433" marT="45655" marB="45655" horzOverflow="overflow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4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   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23" name="Text Box 107">
            <a:extLst>
              <a:ext uri="{FF2B5EF4-FFF2-40B4-BE49-F238E27FC236}">
                <a16:creationId xmlns:a16="http://schemas.microsoft.com/office/drawing/2014/main" id="{DA954E84-A6B4-B845-CFC0-93AC7C2F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43149"/>
            <a:ext cx="35274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14-4 Transition Table with State assignment</a:t>
            </a:r>
          </a:p>
        </p:txBody>
      </p:sp>
      <p:graphicFrame>
        <p:nvGraphicFramePr>
          <p:cNvPr id="4" name="Group 331">
            <a:extLst>
              <a:ext uri="{FF2B5EF4-FFF2-40B4-BE49-F238E27FC236}">
                <a16:creationId xmlns:a16="http://schemas.microsoft.com/office/drawing/2014/main" id="{9F73C8FC-6D5E-CEDE-E3E3-7348B430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04614"/>
              </p:ext>
            </p:extLst>
          </p:nvPr>
        </p:nvGraphicFramePr>
        <p:xfrm>
          <a:off x="4870574" y="1916832"/>
          <a:ext cx="3157810" cy="1861182"/>
        </p:xfrm>
        <a:graphic>
          <a:graphicData uri="http://schemas.openxmlformats.org/drawingml/2006/table">
            <a:tbl>
              <a:tblPr/>
              <a:tblGrid>
                <a:gridCol w="96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 X = 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anchor="ctr" horzOverflow="overflow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  <a:endParaRPr kumimoji="1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79202"/>
              </p:ext>
            </p:extLst>
          </p:nvPr>
        </p:nvGraphicFramePr>
        <p:xfrm>
          <a:off x="1187624" y="4057214"/>
          <a:ext cx="5472608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2153029-8A2B-666A-EB8D-A84018A23208}"/>
              </a:ext>
            </a:extLst>
          </p:cNvPr>
          <p:cNvSpPr/>
          <p:nvPr/>
        </p:nvSpPr>
        <p:spPr>
          <a:xfrm>
            <a:off x="1931712" y="4730764"/>
            <a:ext cx="450336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B209B8-C516-9630-AD0E-5FE9B2CB5A3D}"/>
              </a:ext>
            </a:extLst>
          </p:cNvPr>
          <p:cNvSpPr/>
          <p:nvPr/>
        </p:nvSpPr>
        <p:spPr>
          <a:xfrm>
            <a:off x="4557144" y="4714430"/>
            <a:ext cx="330320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BFB1C-092F-B1D9-6BA3-E53B37934327}"/>
              </a:ext>
            </a:extLst>
          </p:cNvPr>
          <p:cNvSpPr/>
          <p:nvPr/>
        </p:nvSpPr>
        <p:spPr>
          <a:xfrm>
            <a:off x="2016288" y="4741862"/>
            <a:ext cx="450336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85761B-B524-19AE-56B0-916E5D681FD3}"/>
              </a:ext>
            </a:extLst>
          </p:cNvPr>
          <p:cNvSpPr/>
          <p:nvPr/>
        </p:nvSpPr>
        <p:spPr>
          <a:xfrm>
            <a:off x="5042912" y="4720526"/>
            <a:ext cx="330320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23833"/>
              </p:ext>
            </p:extLst>
          </p:nvPr>
        </p:nvGraphicFramePr>
        <p:xfrm>
          <a:off x="1187624" y="1196752"/>
          <a:ext cx="5472608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43BF6E1-1E70-C6BE-9B83-FB756F66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84072"/>
              </p:ext>
            </p:extLst>
          </p:nvPr>
        </p:nvGraphicFramePr>
        <p:xfrm>
          <a:off x="1187624" y="438311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E70E91FF-4EDA-88A3-6D3F-29D21B3DF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3608189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K-map for D-FF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2232DD-B2F0-367F-86AB-7C0065CD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112245"/>
            <a:ext cx="504056" cy="396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D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4729BE-85DE-59BD-3776-CB680E89A93A}"/>
              </a:ext>
            </a:extLst>
          </p:cNvPr>
          <p:cNvSpPr/>
          <p:nvPr/>
        </p:nvSpPr>
        <p:spPr>
          <a:xfrm>
            <a:off x="4562856" y="1872256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D30E8-02AF-3BF2-79BE-5FFF1A486795}"/>
              </a:ext>
            </a:extLst>
          </p:cNvPr>
          <p:cNvSpPr/>
          <p:nvPr/>
        </p:nvSpPr>
        <p:spPr>
          <a:xfrm>
            <a:off x="2055160" y="4764342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4176B7-A0D8-4604-A970-A1A3F77FAAD1}"/>
              </a:ext>
            </a:extLst>
          </p:cNvPr>
          <p:cNvSpPr/>
          <p:nvPr/>
        </p:nvSpPr>
        <p:spPr>
          <a:xfrm>
            <a:off x="5062728" y="1887496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0FBDC-D9FD-94B3-650F-3862C83B9E2F}"/>
              </a:ext>
            </a:extLst>
          </p:cNvPr>
          <p:cNvSpPr/>
          <p:nvPr/>
        </p:nvSpPr>
        <p:spPr>
          <a:xfrm>
            <a:off x="2670880" y="4780342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B9EB119-F1DF-4C68-DB8C-71E659E3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4122792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D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endParaRPr lang="en-US" altLang="ko-KR" sz="2000" b="1" dirty="0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24F78F1-14A2-C780-81AF-ECBE2E3C9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01542"/>
              </p:ext>
            </p:extLst>
          </p:nvPr>
        </p:nvGraphicFramePr>
        <p:xfrm>
          <a:off x="3995936" y="438339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60ADC6-B075-6119-78EC-ACA6B95C07CE}"/>
              </a:ext>
            </a:extLst>
          </p:cNvPr>
          <p:cNvSpPr/>
          <p:nvPr/>
        </p:nvSpPr>
        <p:spPr>
          <a:xfrm>
            <a:off x="4863472" y="4764622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353D06-CA0B-BA97-994E-E619ABB89511}"/>
              </a:ext>
            </a:extLst>
          </p:cNvPr>
          <p:cNvSpPr/>
          <p:nvPr/>
        </p:nvSpPr>
        <p:spPr>
          <a:xfrm>
            <a:off x="5479192" y="4780622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6233CA-4B2A-5775-363A-511C6D9E1F83}"/>
              </a:ext>
            </a:extLst>
          </p:cNvPr>
          <p:cNvSpPr/>
          <p:nvPr/>
        </p:nvSpPr>
        <p:spPr>
          <a:xfrm>
            <a:off x="4688953" y="1880256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D05978-FF7F-BE0F-0F14-0902D62DEC46}"/>
              </a:ext>
            </a:extLst>
          </p:cNvPr>
          <p:cNvSpPr/>
          <p:nvPr/>
        </p:nvSpPr>
        <p:spPr>
          <a:xfrm>
            <a:off x="5197945" y="1889400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703EA64C-3E9B-BE97-7EA6-D53E7B96F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130792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Z</a:t>
            </a: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AE1872B2-4633-BFC0-8467-42608C8A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91073"/>
              </p:ext>
            </p:extLst>
          </p:nvPr>
        </p:nvGraphicFramePr>
        <p:xfrm>
          <a:off x="6852593" y="4437112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C3BFF1-FF2A-DD58-CC19-7C1BC30D9B83}"/>
              </a:ext>
            </a:extLst>
          </p:cNvPr>
          <p:cNvCxnSpPr>
            <a:cxnSpLocks/>
          </p:cNvCxnSpPr>
          <p:nvPr/>
        </p:nvCxnSpPr>
        <p:spPr>
          <a:xfrm>
            <a:off x="1187624" y="4383112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843A29-60CF-8E71-717E-38FC8D4387E4}"/>
              </a:ext>
            </a:extLst>
          </p:cNvPr>
          <p:cNvCxnSpPr>
            <a:cxnSpLocks/>
          </p:cNvCxnSpPr>
          <p:nvPr/>
        </p:nvCxnSpPr>
        <p:spPr>
          <a:xfrm>
            <a:off x="6848824" y="4438256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9AFE37-2019-302D-989C-8913BB476F81}"/>
              </a:ext>
            </a:extLst>
          </p:cNvPr>
          <p:cNvCxnSpPr>
            <a:cxnSpLocks/>
          </p:cNvCxnSpPr>
          <p:nvPr/>
        </p:nvCxnSpPr>
        <p:spPr>
          <a:xfrm>
            <a:off x="3977648" y="4365104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graphicFrame>
        <p:nvGraphicFramePr>
          <p:cNvPr id="142444" name="Group 108">
            <a:extLst>
              <a:ext uri="{FF2B5EF4-FFF2-40B4-BE49-F238E27FC236}">
                <a16:creationId xmlns:a16="http://schemas.microsoft.com/office/drawing/2014/main" id="{7820469F-4739-4CD0-B5D6-94ACDDB4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71550"/>
              </p:ext>
            </p:extLst>
          </p:nvPr>
        </p:nvGraphicFramePr>
        <p:xfrm>
          <a:off x="611560" y="1726607"/>
          <a:ext cx="3744416" cy="1990425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X = 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(Z)</a:t>
                      </a:r>
                    </a:p>
                  </a:txBody>
                  <a:tcPr marL="91433" marR="91433" marT="45655" marB="45655" horzOverflow="overflow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4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331">
            <a:extLst>
              <a:ext uri="{FF2B5EF4-FFF2-40B4-BE49-F238E27FC236}">
                <a16:creationId xmlns:a16="http://schemas.microsoft.com/office/drawing/2014/main" id="{9F73C8FC-6D5E-CEDE-E3E3-7348B430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173"/>
              </p:ext>
            </p:extLst>
          </p:nvPr>
        </p:nvGraphicFramePr>
        <p:xfrm>
          <a:off x="4942582" y="1772816"/>
          <a:ext cx="3157810" cy="1861182"/>
        </p:xfrm>
        <a:graphic>
          <a:graphicData uri="http://schemas.openxmlformats.org/drawingml/2006/table">
            <a:tbl>
              <a:tblPr/>
              <a:tblGrid>
                <a:gridCol w="96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   X = 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anchor="ctr" horzOverflow="overflow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  <a:endParaRPr kumimoji="1" lang="en-US" altLang="ko-KR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54954"/>
              </p:ext>
            </p:extLst>
          </p:nvPr>
        </p:nvGraphicFramePr>
        <p:xfrm>
          <a:off x="2123728" y="4005064"/>
          <a:ext cx="6840760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50295033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1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01   10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2153029-8A2B-666A-EB8D-A84018A23208}"/>
              </a:ext>
            </a:extLst>
          </p:cNvPr>
          <p:cNvSpPr/>
          <p:nvPr/>
        </p:nvSpPr>
        <p:spPr>
          <a:xfrm>
            <a:off x="2867816" y="4678614"/>
            <a:ext cx="450336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B209B8-C516-9630-AD0E-5FE9B2CB5A3D}"/>
              </a:ext>
            </a:extLst>
          </p:cNvPr>
          <p:cNvSpPr/>
          <p:nvPr/>
        </p:nvSpPr>
        <p:spPr>
          <a:xfrm>
            <a:off x="5493248" y="4662280"/>
            <a:ext cx="330320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44604C-CEBF-6A08-B46D-26F95E02762F}"/>
              </a:ext>
            </a:extLst>
          </p:cNvPr>
          <p:cNvSpPr/>
          <p:nvPr/>
        </p:nvSpPr>
        <p:spPr>
          <a:xfrm>
            <a:off x="7866080" y="4675566"/>
            <a:ext cx="330320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BFB1C-092F-B1D9-6BA3-E53B37934327}"/>
              </a:ext>
            </a:extLst>
          </p:cNvPr>
          <p:cNvSpPr/>
          <p:nvPr/>
        </p:nvSpPr>
        <p:spPr>
          <a:xfrm>
            <a:off x="2952392" y="4689712"/>
            <a:ext cx="450336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85761B-B524-19AE-56B0-916E5D681FD3}"/>
              </a:ext>
            </a:extLst>
          </p:cNvPr>
          <p:cNvSpPr/>
          <p:nvPr/>
        </p:nvSpPr>
        <p:spPr>
          <a:xfrm>
            <a:off x="5979016" y="4668376"/>
            <a:ext cx="330320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360E55-5ADD-D193-8A44-78F177D7654F}"/>
              </a:ext>
            </a:extLst>
          </p:cNvPr>
          <p:cNvSpPr/>
          <p:nvPr/>
        </p:nvSpPr>
        <p:spPr>
          <a:xfrm>
            <a:off x="8355280" y="4692760"/>
            <a:ext cx="330320" cy="1420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61EA572-CD48-775F-60F1-7C008543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2715"/>
              </p:ext>
            </p:extLst>
          </p:nvPr>
        </p:nvGraphicFramePr>
        <p:xfrm>
          <a:off x="431032" y="4451106"/>
          <a:ext cx="1476672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24">
                  <a:extLst>
                    <a:ext uri="{9D8B030D-6E8A-4147-A177-3AD203B41FA5}">
                      <a16:colId xmlns:a16="http://schemas.microsoft.com/office/drawing/2014/main" val="3868190723"/>
                    </a:ext>
                  </a:extLst>
                </a:gridCol>
                <a:gridCol w="492224">
                  <a:extLst>
                    <a:ext uri="{9D8B030D-6E8A-4147-A177-3AD203B41FA5}">
                      <a16:colId xmlns:a16="http://schemas.microsoft.com/office/drawing/2014/main" val="3615350549"/>
                    </a:ext>
                  </a:extLst>
                </a:gridCol>
                <a:gridCol w="492224">
                  <a:extLst>
                    <a:ext uri="{9D8B030D-6E8A-4147-A177-3AD203B41FA5}">
                      <a16:colId xmlns:a16="http://schemas.microsoft.com/office/drawing/2014/main" val="120318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sz="1400" b="1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997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15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921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88860"/>
                  </a:ext>
                </a:extLst>
              </a:tr>
            </a:tbl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72885B55-1700-A2F7-7A3C-55FBB1A7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00" y="4024922"/>
            <a:ext cx="160932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T-FF E-Table </a:t>
            </a:r>
          </a:p>
        </p:txBody>
      </p:sp>
      <p:sp>
        <p:nvSpPr>
          <p:cNvPr id="3" name="Text Box 107">
            <a:extLst>
              <a:ext uri="{FF2B5EF4-FFF2-40B4-BE49-F238E27FC236}">
                <a16:creationId xmlns:a16="http://schemas.microsoft.com/office/drawing/2014/main" id="{1B4AAECA-EBD4-3554-5ACE-3788E3D44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59032"/>
            <a:ext cx="3527425" cy="400110"/>
          </a:xfrm>
          <a:prstGeom prst="rect">
            <a:avLst/>
          </a:prstGeom>
          <a:solidFill>
            <a:srgbClr val="FF00FF">
              <a:alpha val="44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‘101’ SD w/ Mealy &amp; T-FFs</a:t>
            </a:r>
          </a:p>
        </p:txBody>
      </p:sp>
      <p:sp>
        <p:nvSpPr>
          <p:cNvPr id="2" name="번개 1">
            <a:extLst>
              <a:ext uri="{FF2B5EF4-FFF2-40B4-BE49-F238E27FC236}">
                <a16:creationId xmlns:a16="http://schemas.microsoft.com/office/drawing/2014/main" id="{370B4FFD-798B-87F4-4F0B-86721C67DD41}"/>
              </a:ext>
            </a:extLst>
          </p:cNvPr>
          <p:cNvSpPr/>
          <p:nvPr/>
        </p:nvSpPr>
        <p:spPr>
          <a:xfrm flipH="1">
            <a:off x="4185668" y="1916832"/>
            <a:ext cx="314324" cy="3952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 Box 107">
            <a:extLst>
              <a:ext uri="{FF2B5EF4-FFF2-40B4-BE49-F238E27FC236}">
                <a16:creationId xmlns:a16="http://schemas.microsoft.com/office/drawing/2014/main" id="{A3D2BF58-D101-9982-345E-5DB7A136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007" y="1170464"/>
            <a:ext cx="2933073" cy="400110"/>
          </a:xfrm>
          <a:prstGeom prst="rect">
            <a:avLst/>
          </a:prstGeom>
          <a:solidFill>
            <a:srgbClr val="FF00FF">
              <a:alpha val="44000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Frequent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BAD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853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E03F91-AE24-9EB1-E35D-47FD9E55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01069"/>
              </p:ext>
            </p:extLst>
          </p:nvPr>
        </p:nvGraphicFramePr>
        <p:xfrm>
          <a:off x="611560" y="1124744"/>
          <a:ext cx="6840760" cy="2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269438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08242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8762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9501193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50295033"/>
                    </a:ext>
                  </a:extLst>
                </a:gridCol>
              </a:tblGrid>
              <a:tr h="6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Current state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S   AB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X=0  X=1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endParaRPr lang="en-US" altLang="ko-KR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X=0  X=1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88499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81465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1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14827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00   11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lain" startAt="10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1192"/>
                  </a:ext>
                </a:extLst>
              </a:tr>
              <a:tr h="36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3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baseline="-25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10   01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01   10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947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44604C-CEBF-6A08-B46D-26F95E02762F}"/>
              </a:ext>
            </a:extLst>
          </p:cNvPr>
          <p:cNvSpPr/>
          <p:nvPr/>
        </p:nvSpPr>
        <p:spPr>
          <a:xfrm>
            <a:off x="6335624" y="1795246"/>
            <a:ext cx="210312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31E710-F4D1-350F-4A02-56BFA8E6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95761"/>
              </p:ext>
            </p:extLst>
          </p:nvPr>
        </p:nvGraphicFramePr>
        <p:xfrm>
          <a:off x="1187624" y="4265384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8BCF17D5-D1BB-6E96-1F37-A21E3D74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3501008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K-map for T-FF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39CED7-874C-D579-1D15-EC74FA04F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005064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D7BF08-4F6F-4FD0-D026-36FB751C3CD9}"/>
              </a:ext>
            </a:extLst>
          </p:cNvPr>
          <p:cNvSpPr/>
          <p:nvPr/>
        </p:nvSpPr>
        <p:spPr>
          <a:xfrm>
            <a:off x="2055160" y="4646614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AB8186-5381-E7CB-D1D8-61F505643D4B}"/>
              </a:ext>
            </a:extLst>
          </p:cNvPr>
          <p:cNvSpPr/>
          <p:nvPr/>
        </p:nvSpPr>
        <p:spPr>
          <a:xfrm>
            <a:off x="2670880" y="4662614"/>
            <a:ext cx="171448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882BF74-1B74-BE3F-9FD7-EF5E7653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4005064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</a:t>
            </a:r>
            <a:r>
              <a:rPr kumimoji="1" lang="en-US" altLang="ko-KR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endParaRPr lang="en-US" altLang="ko-KR" sz="2000" b="1" dirty="0"/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528C841F-18E5-7A5A-A6F8-4158F193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8248"/>
              </p:ext>
            </p:extLst>
          </p:nvPr>
        </p:nvGraphicFramePr>
        <p:xfrm>
          <a:off x="3995936" y="4265664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855BCD-867C-A627-B918-C8E077700E4F}"/>
              </a:ext>
            </a:extLst>
          </p:cNvPr>
          <p:cNvSpPr/>
          <p:nvPr/>
        </p:nvSpPr>
        <p:spPr>
          <a:xfrm>
            <a:off x="6488784" y="1800248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FE0A9A-03AC-7CFE-5CDA-904157BFBA69}"/>
              </a:ext>
            </a:extLst>
          </p:cNvPr>
          <p:cNvSpPr/>
          <p:nvPr/>
        </p:nvSpPr>
        <p:spPr>
          <a:xfrm>
            <a:off x="4858888" y="4662894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E193F0B-DCD5-CEE7-E5CD-D89D59A62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013064"/>
            <a:ext cx="5040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Z</a:t>
            </a: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4DB3BB68-0887-BA71-365B-BBB9409E3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93015"/>
              </p:ext>
            </p:extLst>
          </p:nvPr>
        </p:nvGraphicFramePr>
        <p:xfrm>
          <a:off x="6852593" y="4319384"/>
          <a:ext cx="189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57">
                  <a:extLst>
                    <a:ext uri="{9D8B030D-6E8A-4147-A177-3AD203B41FA5}">
                      <a16:colId xmlns:a16="http://schemas.microsoft.com/office/drawing/2014/main" val="1111356895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3620917133"/>
                    </a:ext>
                  </a:extLst>
                </a:gridCol>
                <a:gridCol w="631957">
                  <a:extLst>
                    <a:ext uri="{9D8B030D-6E8A-4147-A177-3AD203B41FA5}">
                      <a16:colId xmlns:a16="http://schemas.microsoft.com/office/drawing/2014/main" val="19924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58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C39102-6053-40F9-88BE-016C4CAD2CB8}"/>
              </a:ext>
            </a:extLst>
          </p:cNvPr>
          <p:cNvCxnSpPr>
            <a:cxnSpLocks/>
          </p:cNvCxnSpPr>
          <p:nvPr/>
        </p:nvCxnSpPr>
        <p:spPr>
          <a:xfrm>
            <a:off x="1187624" y="4265384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EAEE52-ED86-F3D9-02F3-36E71D60814D}"/>
              </a:ext>
            </a:extLst>
          </p:cNvPr>
          <p:cNvCxnSpPr>
            <a:cxnSpLocks/>
          </p:cNvCxnSpPr>
          <p:nvPr/>
        </p:nvCxnSpPr>
        <p:spPr>
          <a:xfrm>
            <a:off x="6848824" y="4320528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3E1C5D-10B8-E599-6D38-B4C8E8124A4C}"/>
              </a:ext>
            </a:extLst>
          </p:cNvPr>
          <p:cNvCxnSpPr>
            <a:cxnSpLocks/>
          </p:cNvCxnSpPr>
          <p:nvPr/>
        </p:nvCxnSpPr>
        <p:spPr>
          <a:xfrm>
            <a:off x="3977648" y="4247376"/>
            <a:ext cx="648072" cy="381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5A68D9-40A3-C3FA-A78A-CE60A1D20877}"/>
              </a:ext>
            </a:extLst>
          </p:cNvPr>
          <p:cNvSpPr/>
          <p:nvPr/>
        </p:nvSpPr>
        <p:spPr>
          <a:xfrm>
            <a:off x="6819104" y="1801342"/>
            <a:ext cx="210312" cy="142039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4E778D-2DB9-64BA-B395-176CE1B34188}"/>
              </a:ext>
            </a:extLst>
          </p:cNvPr>
          <p:cNvSpPr/>
          <p:nvPr/>
        </p:nvSpPr>
        <p:spPr>
          <a:xfrm>
            <a:off x="5490200" y="4687424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78191B-328B-893D-2EEE-7846A812011F}"/>
              </a:ext>
            </a:extLst>
          </p:cNvPr>
          <p:cNvSpPr/>
          <p:nvPr/>
        </p:nvSpPr>
        <p:spPr>
          <a:xfrm>
            <a:off x="7009984" y="1820816"/>
            <a:ext cx="171448" cy="142039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4" name="번개 3">
            <a:extLst>
              <a:ext uri="{FF2B5EF4-FFF2-40B4-BE49-F238E27FC236}">
                <a16:creationId xmlns:a16="http://schemas.microsoft.com/office/drawing/2014/main" id="{B503CBAE-369B-C93B-422B-D3068E3BC174}"/>
              </a:ext>
            </a:extLst>
          </p:cNvPr>
          <p:cNvSpPr/>
          <p:nvPr/>
        </p:nvSpPr>
        <p:spPr>
          <a:xfrm flipV="1">
            <a:off x="1763688" y="6128470"/>
            <a:ext cx="333748" cy="39687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CFB2928D-6C0E-0D89-28B3-B60D56E33474}"/>
              </a:ext>
            </a:extLst>
          </p:cNvPr>
          <p:cNvSpPr/>
          <p:nvPr/>
        </p:nvSpPr>
        <p:spPr>
          <a:xfrm>
            <a:off x="6326484" y="5373216"/>
            <a:ext cx="477764" cy="25119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4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1248F0D4-4F74-1630-6172-336AF0D44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5DE74DB-6A3C-4516-913D-D3BE4B8B25A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E2AD528-7D95-2873-B348-69B6EFF89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27E6C2CA-0F68-C068-5AA8-85F90A67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68413"/>
            <a:ext cx="8229599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 &amp; 14-3 Formation of State Graph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  <a:r>
              <a:rPr lang="en-US" altLang="ko-KR" sz="2000" b="1" dirty="0"/>
              <a:t>(Mealy)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9221" name="Picture 5" descr="roth+f14-02">
            <a:extLst>
              <a:ext uri="{FF2B5EF4-FFF2-40B4-BE49-F238E27FC236}">
                <a16:creationId xmlns:a16="http://schemas.microsoft.com/office/drawing/2014/main" id="{E7AE507B-F70C-7201-9318-74642298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16113"/>
            <a:ext cx="27273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roth+f14-03">
            <a:extLst>
              <a:ext uri="{FF2B5EF4-FFF2-40B4-BE49-F238E27FC236}">
                <a16:creationId xmlns:a16="http://schemas.microsoft.com/office/drawing/2014/main" id="{3D2CE2D8-011B-579D-CC3B-B6A3DE90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3529013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27" name="Group 7">
            <a:extLst>
              <a:ext uri="{FF2B5EF4-FFF2-40B4-BE49-F238E27FC236}">
                <a16:creationId xmlns:a16="http://schemas.microsoft.com/office/drawing/2014/main" id="{A7849518-533C-421E-85DA-8A79E5881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5013325"/>
          <a:ext cx="8229600" cy="115252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5" name="TextBox 1">
            <a:extLst>
              <a:ext uri="{FF2B5EF4-FFF2-40B4-BE49-F238E27FC236}">
                <a16:creationId xmlns:a16="http://schemas.microsoft.com/office/drawing/2014/main" id="{925254E7-7086-4E34-D537-C0BE891F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873500"/>
            <a:ext cx="901700" cy="347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276" name="TextBox 8">
            <a:extLst>
              <a:ext uri="{FF2B5EF4-FFF2-40B4-BE49-F238E27FC236}">
                <a16:creationId xmlns:a16="http://schemas.microsoft.com/office/drawing/2014/main" id="{F9AF9B87-7D3A-3AAE-1D5F-59D7950D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370263"/>
            <a:ext cx="10795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9277" name="TextBox 9">
            <a:extLst>
              <a:ext uri="{FF2B5EF4-FFF2-40B4-BE49-F238E27FC236}">
                <a16:creationId xmlns:a16="http://schemas.microsoft.com/office/drawing/2014/main" id="{49C28163-6DD0-406E-1C6B-715E71A8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025900"/>
            <a:ext cx="892175" cy="339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9278" name="TextBox 10">
            <a:extLst>
              <a:ext uri="{FF2B5EF4-FFF2-40B4-BE49-F238E27FC236}">
                <a16:creationId xmlns:a16="http://schemas.microsoft.com/office/drawing/2014/main" id="{DD9EE451-18A9-F4E3-9BC9-6D39A6E4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402013"/>
            <a:ext cx="89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" name="번개 2">
            <a:extLst>
              <a:ext uri="{FF2B5EF4-FFF2-40B4-BE49-F238E27FC236}">
                <a16:creationId xmlns:a16="http://schemas.microsoft.com/office/drawing/2014/main" id="{2038B49E-D0C5-4891-B031-7DC239E207C3}"/>
              </a:ext>
            </a:extLst>
          </p:cNvPr>
          <p:cNvSpPr/>
          <p:nvPr/>
        </p:nvSpPr>
        <p:spPr>
          <a:xfrm flipV="1">
            <a:off x="5508625" y="3357563"/>
            <a:ext cx="938213" cy="27463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AABE1BE9-BCAA-FA46-41AC-91B49FB40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3C773C8-C907-4C6E-9660-ABAA3BD7EA3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D0BE8C5-8B1D-C650-408D-67778C885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898E7AD-F124-D719-41EA-A18C8BB5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795592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State Graph for 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</a:p>
        </p:txBody>
      </p:sp>
      <p:pic>
        <p:nvPicPr>
          <p:cNvPr id="10245" name="Picture 4" descr="roth+f14-04">
            <a:extLst>
              <a:ext uri="{FF2B5EF4-FFF2-40B4-BE49-F238E27FC236}">
                <a16:creationId xmlns:a16="http://schemas.microsoft.com/office/drawing/2014/main" id="{300B598C-B8C3-05BF-8BF1-8C9FEF52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81" y="1916113"/>
            <a:ext cx="432276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6197" name="Group 5">
            <a:extLst>
              <a:ext uri="{FF2B5EF4-FFF2-40B4-BE49-F238E27FC236}">
                <a16:creationId xmlns:a16="http://schemas.microsoft.com/office/drawing/2014/main" id="{AC288D07-2C72-472D-BADF-B8A58F665A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4941888"/>
          <a:ext cx="8229600" cy="118427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12B3AB11-6525-5E0D-F148-A0C8AAFCF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34046E-66E5-4D02-80E7-9988FCF5A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3111BAA-D234-90FE-42AC-2EEBC3EC4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CE18E8C-7B02-FE38-8A07-9928C59A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591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14-1 State Table </a:t>
            </a:r>
          </a:p>
        </p:txBody>
      </p:sp>
      <p:graphicFrame>
        <p:nvGraphicFramePr>
          <p:cNvPr id="135487" name="Group 319">
            <a:extLst>
              <a:ext uri="{FF2B5EF4-FFF2-40B4-BE49-F238E27FC236}">
                <a16:creationId xmlns:a16="http://schemas.microsoft.com/office/drawing/2014/main" id="{5052B576-3D6D-4821-A5B7-C4868E075D4F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6303964" cy="2119313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92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state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6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99" name="Group 331">
            <a:extLst>
              <a:ext uri="{FF2B5EF4-FFF2-40B4-BE49-F238E27FC236}">
                <a16:creationId xmlns:a16="http://schemas.microsoft.com/office/drawing/2014/main" id="{A0C05E9D-3365-4FD1-92DC-51729ABD1B9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8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9" name="Text Box 332">
            <a:extLst>
              <a:ext uri="{FF2B5EF4-FFF2-40B4-BE49-F238E27FC236}">
                <a16:creationId xmlns:a16="http://schemas.microsoft.com/office/drawing/2014/main" id="{E9D9E0A1-53E1-8219-C035-EBF78606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76700"/>
            <a:ext cx="738316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14-2 Transition Table with  State Assignment (D-FFs)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7ACC21B-5E50-0D32-44A0-3BF1A906A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4B7ACD-D402-4506-AFC7-9540FC39638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BAEB97-D3EC-8F26-E9B5-C23DBE3D5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51C929B-EFCD-5219-B8D9-7EAA879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268413"/>
            <a:ext cx="8047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Maps for the next states A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B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the output function Z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2293" name="Picture 4" descr="roth+u14-01">
            <a:extLst>
              <a:ext uri="{FF2B5EF4-FFF2-40B4-BE49-F238E27FC236}">
                <a16:creationId xmlns:a16="http://schemas.microsoft.com/office/drawing/2014/main" id="{78BC5048-72B9-515D-914B-6C12E47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77771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9C3B99C-0CF9-EFCE-C96A-B2F8CD2A8CB2}"/>
              </a:ext>
            </a:extLst>
          </p:cNvPr>
          <p:cNvSpPr/>
          <p:nvPr/>
        </p:nvSpPr>
        <p:spPr>
          <a:xfrm>
            <a:off x="4121664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BF961C-DB05-ABC0-28E2-6B97F1559C5F}"/>
              </a:ext>
            </a:extLst>
          </p:cNvPr>
          <p:cNvSpPr/>
          <p:nvPr/>
        </p:nvSpPr>
        <p:spPr>
          <a:xfrm>
            <a:off x="3203848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02639D-10C7-06A2-0FDB-A878D7BF1569}"/>
              </a:ext>
            </a:extLst>
          </p:cNvPr>
          <p:cNvSpPr/>
          <p:nvPr/>
        </p:nvSpPr>
        <p:spPr>
          <a:xfrm>
            <a:off x="3986792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5C2B5-52D5-5837-DFD1-D209305CA282}"/>
              </a:ext>
            </a:extLst>
          </p:cNvPr>
          <p:cNvSpPr/>
          <p:nvPr/>
        </p:nvSpPr>
        <p:spPr>
          <a:xfrm>
            <a:off x="3067832" y="2636912"/>
            <a:ext cx="144016" cy="96357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7ACC21B-5E50-0D32-44A0-3BF1A906A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4B7ACD-D402-4506-AFC7-9540FC39638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BAEB97-D3EC-8F26-E9B5-C23DBE3D5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51C929B-EFCD-5219-B8D9-7EAA879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196752"/>
            <a:ext cx="8047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K-Maps from the State tables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2293" name="Picture 4" descr="roth+u14-01">
            <a:extLst>
              <a:ext uri="{FF2B5EF4-FFF2-40B4-BE49-F238E27FC236}">
                <a16:creationId xmlns:a16="http://schemas.microsoft.com/office/drawing/2014/main" id="{78BC5048-72B9-515D-914B-6C12E47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61721"/>
            <a:ext cx="4321423" cy="224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Group 331">
            <a:extLst>
              <a:ext uri="{FF2B5EF4-FFF2-40B4-BE49-F238E27FC236}">
                <a16:creationId xmlns:a16="http://schemas.microsoft.com/office/drawing/2014/main" id="{838C724C-3731-B221-FC86-A58CB01FC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00229"/>
              </p:ext>
            </p:extLst>
          </p:nvPr>
        </p:nvGraphicFramePr>
        <p:xfrm>
          <a:off x="1603861" y="1844824"/>
          <a:ext cx="4840347" cy="1755666"/>
        </p:xfrm>
        <a:graphic>
          <a:graphicData uri="http://schemas.openxmlformats.org/drawingml/2006/table">
            <a:tbl>
              <a:tblPr/>
              <a:tblGrid>
                <a:gridCol w="92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0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C98B1D-8025-47F3-C04E-A58114F86413}"/>
              </a:ext>
            </a:extLst>
          </p:cNvPr>
          <p:cNvCxnSpPr/>
          <p:nvPr/>
        </p:nvCxnSpPr>
        <p:spPr>
          <a:xfrm flipH="1">
            <a:off x="2555776" y="3600490"/>
            <a:ext cx="512056" cy="6926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0E6B3C-B6FE-0E06-85D2-63FC4EF3A358}"/>
              </a:ext>
            </a:extLst>
          </p:cNvPr>
          <p:cNvCxnSpPr/>
          <p:nvPr/>
        </p:nvCxnSpPr>
        <p:spPr>
          <a:xfrm flipH="1">
            <a:off x="2923816" y="3600490"/>
            <a:ext cx="1095931" cy="6926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4336D7-AF51-EB75-A756-8C0441651047}"/>
              </a:ext>
            </a:extLst>
          </p:cNvPr>
          <p:cNvCxnSpPr/>
          <p:nvPr/>
        </p:nvCxnSpPr>
        <p:spPr>
          <a:xfrm>
            <a:off x="3275856" y="3600490"/>
            <a:ext cx="648072" cy="692606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E13A52-A416-E937-6A37-92517905A3B7}"/>
              </a:ext>
            </a:extLst>
          </p:cNvPr>
          <p:cNvCxnSpPr/>
          <p:nvPr/>
        </p:nvCxnSpPr>
        <p:spPr>
          <a:xfrm>
            <a:off x="4193672" y="3600490"/>
            <a:ext cx="173925" cy="692606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6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0E517EF5-47D4-2AAF-5687-701560C94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3559A8E-80CC-4DE3-8E03-72EB9C06E69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CE0B304-E8C5-A8C8-E94D-3BE1E17F3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811C18E-7868-E0DA-3E91-FA337614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76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14-5  Final Circuit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3317" name="Picture 4" descr="roth+f14-05">
            <a:extLst>
              <a:ext uri="{FF2B5EF4-FFF2-40B4-BE49-F238E27FC236}">
                <a16:creationId xmlns:a16="http://schemas.microsoft.com/office/drawing/2014/main" id="{18310986-9752-338F-DB15-1B35D768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27233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7928DD1C-5E6C-D929-C16D-8E52C1CDA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D9BF57-7C78-43A7-A63C-34343D60D3A3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08E8290-03F5-D3AF-8E1E-167A70403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pic>
        <p:nvPicPr>
          <p:cNvPr id="14340" name="Picture 4" descr="roth+u14-02">
            <a:extLst>
              <a:ext uri="{FF2B5EF4-FFF2-40B4-BE49-F238E27FC236}">
                <a16:creationId xmlns:a16="http://schemas.microsoft.com/office/drawing/2014/main" id="{C31E40D4-6867-F4DF-8E91-08646522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309562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roth+u14-03">
            <a:extLst>
              <a:ext uri="{FF2B5EF4-FFF2-40B4-BE49-F238E27FC236}">
                <a16:creationId xmlns:a16="http://schemas.microsoft.com/office/drawing/2014/main" id="{493CB9AE-8E69-7B12-17D5-0E979819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024188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670C9D2B-26B1-0E55-DDA7-CBFCCD40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24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Moore Machine Design Process ‘101’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9364" name="Group 100">
            <a:extLst>
              <a:ext uri="{FF2B5EF4-FFF2-40B4-BE49-F238E27FC236}">
                <a16:creationId xmlns:a16="http://schemas.microsoft.com/office/drawing/2014/main" id="{10B5C5A6-89C9-41E2-9FE8-BF2E88534B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7E5D1BB3-AD99-49FE-95EB-EE1EF0168529}"/>
              </a:ext>
            </a:extLst>
          </p:cNvPr>
          <p:cNvSpPr/>
          <p:nvPr/>
        </p:nvSpPr>
        <p:spPr>
          <a:xfrm>
            <a:off x="5697538" y="412115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C5A37B0-B397-45E6-8B56-581C55B1537E}"/>
              </a:ext>
            </a:extLst>
          </p:cNvPr>
          <p:cNvSpPr/>
          <p:nvPr/>
        </p:nvSpPr>
        <p:spPr>
          <a:xfrm>
            <a:off x="268287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232C366-B334-4266-B674-CA655665CDC2}"/>
              </a:ext>
            </a:extLst>
          </p:cNvPr>
          <p:cNvSpPr/>
          <p:nvPr/>
        </p:nvSpPr>
        <p:spPr>
          <a:xfrm>
            <a:off x="549592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7D9CF7A-9475-498F-9D1F-6653B485C5EB}"/>
              </a:ext>
            </a:extLst>
          </p:cNvPr>
          <p:cNvSpPr/>
          <p:nvPr/>
        </p:nvSpPr>
        <p:spPr>
          <a:xfrm>
            <a:off x="6432550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FEB234-8BCB-4E1D-B2F1-F58ED438856D}"/>
              </a:ext>
            </a:extLst>
          </p:cNvPr>
          <p:cNvSpPr/>
          <p:nvPr/>
        </p:nvSpPr>
        <p:spPr>
          <a:xfrm>
            <a:off x="3589338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4671E7-61F3-42B7-9164-F0947222801E}"/>
              </a:ext>
            </a:extLst>
          </p:cNvPr>
          <p:cNvSpPr/>
          <p:nvPr/>
        </p:nvSpPr>
        <p:spPr>
          <a:xfrm>
            <a:off x="6384925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97B3F1-B8BB-4333-A55C-BAAE4A59E81D}"/>
              </a:ext>
            </a:extLst>
          </p:cNvPr>
          <p:cNvSpPr/>
          <p:nvPr/>
        </p:nvSpPr>
        <p:spPr>
          <a:xfrm>
            <a:off x="7332663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02" name="TextBox 14">
            <a:extLst>
              <a:ext uri="{FF2B5EF4-FFF2-40B4-BE49-F238E27FC236}">
                <a16:creationId xmlns:a16="http://schemas.microsoft.com/office/drawing/2014/main" id="{F479F9F2-5A6B-6CBA-31D1-7DAE803D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81300"/>
            <a:ext cx="901700" cy="3460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4403" name="TextBox 15">
            <a:extLst>
              <a:ext uri="{FF2B5EF4-FFF2-40B4-BE49-F238E27FC236}">
                <a16:creationId xmlns:a16="http://schemas.microsoft.com/office/drawing/2014/main" id="{660B60CC-5329-E0A5-030E-C5F7F3F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722563"/>
            <a:ext cx="1081088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4404" name="TextBox 16">
            <a:extLst>
              <a:ext uri="{FF2B5EF4-FFF2-40B4-BE49-F238E27FC236}">
                <a16:creationId xmlns:a16="http://schemas.microsoft.com/office/drawing/2014/main" id="{6AC53D6F-EE08-AF10-93D0-2A6ECE57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05263"/>
            <a:ext cx="892175" cy="3381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14405" name="TextBox 17">
            <a:extLst>
              <a:ext uri="{FF2B5EF4-FFF2-40B4-BE49-F238E27FC236}">
                <a16:creationId xmlns:a16="http://schemas.microsoft.com/office/drawing/2014/main" id="{17133F2D-E61D-B5A1-6F46-31B1C954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594100"/>
            <a:ext cx="890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B1762779-B086-4A41-B49F-369B3CB943ED}"/>
              </a:ext>
            </a:extLst>
          </p:cNvPr>
          <p:cNvSpPr/>
          <p:nvPr/>
        </p:nvSpPr>
        <p:spPr>
          <a:xfrm>
            <a:off x="4886325" y="3921125"/>
            <a:ext cx="909638" cy="371475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9A19A31-8D02-F8F1-F33A-34437D421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1B9D99-9288-409E-A356-B990ED66728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2815B6-D19B-EBF2-B59E-09ABE570A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A053171C-8A1E-F9E5-EAC7-D131D143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2063"/>
            <a:ext cx="729153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14-6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State Graph for Sequence ‘101’ Detector</a:t>
            </a:r>
          </a:p>
        </p:txBody>
      </p:sp>
      <p:pic>
        <p:nvPicPr>
          <p:cNvPr id="15365" name="Picture 4" descr="roth+f14-06">
            <a:extLst>
              <a:ext uri="{FF2B5EF4-FFF2-40B4-BE49-F238E27FC236}">
                <a16:creationId xmlns:a16="http://schemas.microsoft.com/office/drawing/2014/main" id="{977DAE6D-C5BA-587E-64EE-E9AD6FE1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3455988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1410" name="Group 98">
            <a:extLst>
              <a:ext uri="{FF2B5EF4-FFF2-40B4-BE49-F238E27FC236}">
                <a16:creationId xmlns:a16="http://schemas.microsoft.com/office/drawing/2014/main" id="{E7B1ED31-899B-41B8-92D8-6F34280C9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2D86B6-5076-4617-9247-964E2C58B0FE}"/>
              </a:ext>
            </a:extLst>
          </p:cNvPr>
          <p:cNvSpPr txBox="1"/>
          <p:nvPr/>
        </p:nvSpPr>
        <p:spPr>
          <a:xfrm>
            <a:off x="5076825" y="2598738"/>
            <a:ext cx="3203575" cy="830262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/>
              <a:t>Each state includes output.</a:t>
            </a:r>
          </a:p>
          <a:p>
            <a:pPr>
              <a:defRPr/>
            </a:pPr>
            <a:r>
              <a:rPr lang="en-US" altLang="ko-KR" b="1" dirty="0"/>
              <a:t>That’s why Moore type has one more state (S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)</a:t>
            </a:r>
            <a:endParaRPr lang="ko-KR" altLang="en-US" b="1" baseline="-25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E82295-D1D7-46E9-9456-9AE9277508B7}"/>
              </a:ext>
            </a:extLst>
          </p:cNvPr>
          <p:cNvSpPr/>
          <p:nvPr/>
        </p:nvSpPr>
        <p:spPr>
          <a:xfrm>
            <a:off x="1647825" y="399097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5053</TotalTime>
  <Words>1132</Words>
  <Application>Microsoft Office PowerPoint</Application>
  <PresentationFormat>화면 슬라이드 쇼(4:3)</PresentationFormat>
  <Paragraphs>672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Arial Narrow</vt:lpstr>
      <vt:lpstr>Times New Roman</vt:lpstr>
      <vt:lpstr>1_기본 디자인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194</cp:revision>
  <cp:lastPrinted>2022-05-22T23:09:40Z</cp:lastPrinted>
  <dcterms:created xsi:type="dcterms:W3CDTF">2003-08-14T08:31:30Z</dcterms:created>
  <dcterms:modified xsi:type="dcterms:W3CDTF">2023-05-10T01:53:17Z</dcterms:modified>
</cp:coreProperties>
</file>