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6" r:id="rId3"/>
    <p:sldId id="354" r:id="rId4"/>
    <p:sldId id="355" r:id="rId5"/>
    <p:sldId id="356" r:id="rId6"/>
    <p:sldId id="357" r:id="rId7"/>
    <p:sldId id="358" r:id="rId8"/>
    <p:sldId id="38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89" r:id="rId17"/>
    <p:sldId id="391" r:id="rId18"/>
    <p:sldId id="392" r:id="rId19"/>
    <p:sldId id="393" r:id="rId20"/>
    <p:sldId id="398" r:id="rId21"/>
    <p:sldId id="394" r:id="rId22"/>
    <p:sldId id="370" r:id="rId23"/>
    <p:sldId id="371" r:id="rId24"/>
    <p:sldId id="372" r:id="rId25"/>
    <p:sldId id="395" r:id="rId26"/>
    <p:sldId id="396" r:id="rId27"/>
    <p:sldId id="397" r:id="rId28"/>
    <p:sldId id="399" r:id="rId29"/>
    <p:sldId id="379" r:id="rId30"/>
    <p:sldId id="380" r:id="rId31"/>
    <p:sldId id="400" r:id="rId32"/>
    <p:sldId id="382" r:id="rId33"/>
    <p:sldId id="383" r:id="rId34"/>
    <p:sldId id="384" r:id="rId35"/>
    <p:sldId id="385" r:id="rId36"/>
    <p:sldId id="386" r:id="rId37"/>
    <p:sldId id="387" r:id="rId38"/>
    <p:sldId id="351" r:id="rId39"/>
  </p:sldIdLst>
  <p:sldSz cx="9144000" cy="6858000" type="screen4x3"/>
  <p:notesSz cx="6796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0AE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C6F926F-419B-FAF2-1506-918851A355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A768D83B-635F-03AA-06A5-C6C533972E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ED007BD6-9E68-C7B3-E054-F599838078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8D6844-4DA9-41E0-9EAF-A78975B9DD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5F2C89B6-9C95-9AE1-F306-8F7D0537D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74A504E-F651-4346-D3B7-07D35DB7CB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F8EC472-FA7D-3B62-78C7-508091288E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4341C326-164E-4AB7-CA4D-52214AA2FF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71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194F6940-355D-7FD9-0819-311F608938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988D0566-232E-EF5F-0219-DAC09071C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B2C0AD2-89EB-4D80-9420-FD8B21859F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9C121E-0BA9-F3F9-036C-B8E731967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76FBDA-E227-97E4-CD37-9F069E435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959B83C-75FC-9246-2AA3-53BD10B6B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69A9D4B-350C-42B5-B806-01A49E468D25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B0454FBC-2837-FDFA-28E0-5B54E9AEB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D45C029-298E-EA44-FDF6-B4C17952E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9B3CC2D5-8E1E-E9B2-E6BD-6D8A316AB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FACE93-1F05-4557-9C8C-68BDCAE7CD22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8DFEB9C6-30DC-5425-60E2-EFBE59690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ABDA764-5D5C-FE29-F4CE-B8277B63E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8BF635F5-0391-7932-F50E-92256D863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B79BF80-9077-44D0-9E3C-8C4AE757FADB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318DF58E-6A67-324F-0E64-A5B27570F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9250C28-74EA-47B9-6A18-A9616C8B0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40869B13-2FE7-0EF6-C599-CC470BF1B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38D751A-4334-4369-AD16-3C55E972B344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0D2AA51D-B2A8-FB48-B54A-B644861D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C9C6FE9-4F1A-CAF5-8119-E0B595F65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E3C7266B-3C83-8C30-9A3F-BF4368446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688F33-1373-42B9-9B74-0913A602D904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F86A4DD7-1CBB-7718-9137-01A860C43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E1DD44F-02CC-8F78-65C3-47760F86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4B9CF728-A46F-01E9-3BA9-02CD80D0DD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328280-31E8-4ED1-88ED-5929532874AF}" type="slidenum">
              <a:rPr lang="en-US" altLang="ko-KR"/>
              <a:pPr algn="r" eaLnBrk="1" hangingPunct="1"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2277F1FB-B732-57F0-96F0-24FCD14DB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E08F5446-B5F4-9F23-B6A2-EFE77EA2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4399FA2B-207B-0ED4-3F7E-58DD2E32B1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11B2AF-B569-4510-8C43-818189E094C4}" type="slidenum">
              <a:rPr lang="en-US" altLang="ko-KR"/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0D6EECF0-9AF4-1A7B-6D72-98158A523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596174E-4231-8792-61EC-466A026B9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AEBBD6BF-3356-B403-4727-0F99B4E0EB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A4BAEF-138C-4D88-BD02-87593860F679}" type="slidenum">
              <a:rPr lang="en-US" altLang="ko-KR"/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49738B-3C12-9996-E193-3BE8C4696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7F8980EC-41AD-EAFE-FA6E-BC472EDA7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A6316346-0AFC-E6C6-4DE2-612912F99C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623543-88F5-4CD3-B316-473549DBC43D}" type="slidenum">
              <a:rPr lang="en-US" altLang="ko-KR"/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D6F467B7-2BCF-923F-146B-A9967CFBB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763DCF1-5AB0-B4E6-7E63-D7EC8DB15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4D415582-CF4B-D76D-AD48-2B9C8F16FF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C52198-6870-494D-8DFB-FC7769A4EC49}" type="slidenum">
              <a:rPr lang="en-US" altLang="ko-KR"/>
              <a:pPr algn="r" eaLnBrk="1" hangingPunct="1"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9835F6AF-D211-8527-0677-1F3BD91CC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E01268D4-11AC-663B-8681-29AC3C04F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432CC423-84DC-327A-319A-EE1376DC2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3ADCCF-B29A-4B03-88AB-B9767808AC96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BF83323E-A9A2-1DC9-B25E-BBAD6C098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5E90B4B-DD9C-172A-307F-D5E53D79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B7F2F95C-F80A-A1E2-FF96-55124ABE02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A9E4A5-9C73-429D-88DA-C14C15035A4F}" type="slidenum">
              <a:rPr lang="en-US" altLang="ko-KR"/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87B9CE76-CB91-1083-711F-7C83E8059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DA9168D-4747-7815-44A4-9EABEED30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18AFAEE0-3283-3C73-DECC-BF37097AE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DA722D-5F35-4FED-9623-591C04EFCC68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88DA21D6-C847-0DF2-91B4-3AA797072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A9D2C0F-6E14-A60A-9EED-3C637FE4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7D0048AD-A96F-B4A0-5FD8-CA4B3C994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0BB0C4E-93B7-4E7E-89D0-5EAADF99D6D8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D752922C-A02E-0309-3BC9-5604A9615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968391EB-ACB6-6CD8-1711-B76FE192E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CAC79BF4-35E9-1C27-C892-FAA9BFB5E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6EE5EC-1D11-41BF-8435-7F2B124279A3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A1C9FB71-643B-30B9-580D-EE74657ED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91952907-80E3-0BB9-C096-F325A2BC8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228CCFE5-C794-6F83-A9E3-B31B4E1ACA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AD763B-7F63-4B9F-B4DB-08E14D23F542}" type="slidenum">
              <a:rPr lang="en-US" altLang="ko-KR"/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6B691AF-692A-09B4-CA21-5284E0639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AB3A4C16-05E7-4025-1964-2CCE7C56B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D0E3F310-B83D-AAD1-F1AB-CA6F68D545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A33DBF-9265-4A5B-B922-FC691959648B}" type="slidenum">
              <a:rPr lang="en-US" altLang="ko-KR"/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50A79BD9-C2FC-ACDE-91AD-826B789EF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2D1C0FE-7885-4C33-F455-29B88FDEB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4322378F-8744-55EC-62BD-32BACCD0C7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40DFB8-C6DC-498D-AFC1-080759E2038B}" type="slidenum">
              <a:rPr lang="en-US" altLang="ko-KR"/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169EE9AB-78E1-44F7-2C6E-BC446F5D7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646FAF6D-1AE3-4C74-0248-763C45787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06B2398C-4496-2576-9ECB-5EAF3D36AC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295056-E573-4DD6-A367-3166ED31D26C}" type="slidenum">
              <a:rPr lang="en-US" altLang="ko-KR"/>
              <a:pPr algn="r" eaLnBrk="1" hangingPunct="1"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19106C82-4CDB-B2AA-5646-64A7822DA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D0C4A2BE-2435-28A9-D696-6DB595B8B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D0A0DF7C-B6D6-7405-AF47-84BC36090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690702-0A66-4F91-AE51-DBEFCBDE35CF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FE2F61B8-8A03-DC8C-3618-559F16D5C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00DC448-823B-7C07-4EF6-CDCDDA703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7E66F3B1-923B-8FB7-72AE-D8270313F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877BB7-8814-4FE6-ADC7-BB83579F24FD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43687E72-8C0F-9F96-7D40-4CB8741CA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01585BA1-4064-3EE6-EE8F-A1FC14CBF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F394129A-BDBA-1A6F-552A-A9281BDBFC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242C3C-8701-4885-98D8-970F8441EC2F}" type="slidenum">
              <a:rPr lang="en-US" altLang="ko-KR"/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5D8016F9-B718-0F9C-1DAB-A1854AFE0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C8193F47-29E9-0643-044C-62A97FA01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0F769A84-254B-A5E5-B7F0-23291A728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579538-2B49-4D1B-A452-CE3DF7AE57F0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1DE8ADF-2823-0B94-5AD6-4BEE0BABA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E8367957-310E-C16E-2642-8487B6E7D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E3CD6AF4-D5AE-EF97-CBF6-60871669D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C041782-4465-4566-BA16-9B8E81929934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A3503D5A-590A-7420-3AE8-E808BF472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5920D38-A6F9-2BE5-8A03-9B228609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43741555-5DA9-EFFF-BCE7-63F0515F1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F0F0A98-D58A-4756-8B5D-342CC6F34616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C2D12DED-C02C-F5F4-9499-0EDB6ED7F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2E828F44-C49C-56AE-C5E6-EEF933A6E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5FF365DA-676A-F773-57BA-EFC82677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698133A-BC01-45E1-B484-F797002E8F72}" type="slidenum">
              <a:rPr lang="en-US" altLang="ko-KR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01EF7758-A8E9-F5CF-502A-6B95387D5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9B03D406-7B71-007A-363D-AD21F9E2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84966E18-20CE-D32D-BAC2-92F31CDC2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160E6A-0CDF-4002-888E-C7B37F1B4F28}" type="slidenum">
              <a:rPr lang="en-US" altLang="ko-KR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11F5F932-F615-78BC-9F5B-4281C6DB0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D6B76936-A9C2-80D9-C89C-1BB660CB6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B8D1680B-FE0B-B731-5F6C-D8FE676E9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031A49-4949-44A7-BEA5-8A3E768B19FB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F91D1598-2D8A-9A32-F8CD-199A23556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75FDC66B-EFD4-E4AD-8D5A-036603245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ADDC5C9E-4ADA-7B1E-BC68-AE08EE9E2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DF2347-2CB3-4280-A5A7-42F6E53C0CFC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41A82535-E11A-6FE7-A15C-B5A843ED4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B5E55AF6-F128-817A-0629-EC1C6D48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F7A33028-1932-81B2-6470-68082233D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4412B2-1E81-44BC-9051-F7AC5920BF36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1CA2EEE3-4329-A365-C573-35F22CBF6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345B252-3033-554D-757A-A72D21B73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374E2620-5357-2D68-B651-8A204E4D7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E5BB5F-1F43-416B-ABE2-62BC66A391FF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8EB02527-7700-6AE2-8113-70B84F82B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628C3CA6-FA89-ECFF-CF62-795A96F89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3CD7B7E9-6E2A-AEEA-13DB-79430FED16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007409-A1C5-4734-AAC1-708256651420}" type="slidenum">
              <a:rPr lang="en-US" altLang="ko-KR"/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F86AA57D-812C-606E-ED76-D608E6897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055C8B8-D0DB-6962-1499-3C385275D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B4B06BA9-DCB7-ADBB-8CF0-1D312D24E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53481C-F635-4C9D-B22A-E9D86C6D685D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68A33009-9C17-C5B1-A603-AE044AE2E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D3C0981-8D00-88D7-E9F3-7948DBC1A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8BB48367-9FEE-B1D8-E88B-6C5046488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DAC1551-680D-4889-9531-C729F05B09D2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A23DB843-B792-2065-CE72-B43D5444D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5700" cy="3724275"/>
          </a:xfrm>
          <a:solidFill>
            <a:srgbClr val="FFFFFF"/>
          </a:solidFill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E7955DB-CDA4-FB19-976E-A839D99A1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38775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0DA82F-5FC2-8390-BF5A-562058BE4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032F0-1BA9-4D52-8936-4EE39E5C0E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AA748-966E-043E-FC03-120DB1B79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F820-D780-4030-8C36-4C3A060FB9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B25FD-4764-A7FA-6722-6050FE541D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55CCA-A7DB-47CA-B765-4B8A8B0C8B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B89310-8590-97C4-E242-E22E654E5D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539D1-3256-4C39-A39F-1D5997AB1B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ED0C1-D6ED-274D-A0BF-293632F3F9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2E681-34EC-42E6-B18B-687D8888DD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6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8B8B9-A183-4800-2AF2-7DB98CEFF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649D3-D0E9-49F3-8E00-1154C457A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5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42250-E6F0-0270-13F0-DD2B8BA02B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A162D-44AC-40EF-8B0A-77231FAAEA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4FA289-8142-1C5A-0F56-D1CA9F64E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0EB8F-37C6-44D6-B427-AA7F21B873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8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C0496C-4ECE-8DE6-5DA0-9B8C62E10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61F7A-5F0B-4BE6-B00C-0C6396684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A43E5-E0C2-3D71-139A-61240B6A7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D96DA-C8C7-48AB-A25A-D1D7C59855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20E45-A4C9-A82C-29BA-F6A723B53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C53F6-3B19-4811-BF11-8E09B20663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4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5266F-CC9D-55DD-562C-762EEEB21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5D26C-9E9F-4C84-BF30-DE0F48200C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25B384-32B0-541E-E2C4-1D8B037A6F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95075-8024-BBA5-41CC-D3D70A5FC9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135F5D-2A0E-88BD-D2CE-DE0817C539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840685B1-647F-3D4B-64CF-084A419B1C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3F3399B-AE6F-4553-BB57-FADA044226A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굴림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B22A437F-D91F-3426-A52E-5B1F3D0B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15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96541848-868D-8CCE-DB61-852F24C0D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10">
            <a:extLst>
              <a:ext uri="{FF2B5EF4-FFF2-40B4-BE49-F238E27FC236}">
                <a16:creationId xmlns:a16="http://schemas.microsoft.com/office/drawing/2014/main" id="{C07952B2-9365-9262-83C8-1BD4ED32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00213"/>
            <a:ext cx="59769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20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	Elimination of Redundant States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15.2	Equivalent States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15.3	Determination of State Equivalence Using an         Implication Table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15.4	Equivalent Sequential Circuits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15.5	Incompletely Specified State Tables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15.6	Derivation of Flip-Flop Input Equations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15.7	Equivalent State Assignments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15.8	Guidelines for State Assignment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15.9	Using a One-Hot State Assignment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6BE13D98-4619-7283-DDF0-7D35F16F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Reduction of State Tables and State Assignment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5406A3B3-4F45-767B-0234-AFC433484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AE7A3A22-66EC-370F-9C5C-874190473C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8E2196-42EF-4EBE-AE37-8E97FB9B5F3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C38FFB1A-C0F4-FB34-E671-BB6DAE76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39900"/>
            <a:ext cx="49752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Text Box 3">
            <a:extLst>
              <a:ext uri="{FF2B5EF4-FFF2-40B4-BE49-F238E27FC236}">
                <a16:creationId xmlns:a16="http://schemas.microsoft.com/office/drawing/2014/main" id="{4063F732-0579-4193-C970-FB6E2836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405063"/>
            <a:ext cx="3240088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500" b="1">
                <a:solidFill>
                  <a:srgbClr val="000000"/>
                </a:solidFill>
                <a:cs typeface="Arial" panose="020B0604020202020204" pitchFamily="34" charset="0"/>
              </a:rPr>
              <a:t>a ≡ b  iff</a:t>
            </a:r>
          </a:p>
          <a:p>
            <a:pPr algn="ctr" eaLnBrk="1" latinLnBrk="1" hangingPunct="1"/>
            <a:r>
              <a:rPr lang="en-US" altLang="ko-KR" sz="2500" b="1">
                <a:solidFill>
                  <a:srgbClr val="000000"/>
                </a:solidFill>
                <a:cs typeface="Arial" panose="020B0604020202020204" pitchFamily="34" charset="0"/>
              </a:rPr>
              <a:t>d ≡ f  and	c ≡ h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2C5ADB3F-74FE-A8EB-B042-95ECAE6F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4192588"/>
            <a:ext cx="32400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500" b="1">
                <a:solidFill>
                  <a:srgbClr val="000000"/>
                </a:solidFill>
                <a:cs typeface="Arial" panose="020B0604020202020204" pitchFamily="34" charset="0"/>
              </a:rPr>
              <a:t>a ≡ d  iff</a:t>
            </a:r>
          </a:p>
          <a:p>
            <a:pPr algn="ctr" eaLnBrk="1" latinLnBrk="1" hangingPunct="1"/>
            <a:r>
              <a:rPr lang="en-US" altLang="ko-KR" sz="2500" b="1">
                <a:solidFill>
                  <a:srgbClr val="000000"/>
                </a:solidFill>
                <a:cs typeface="Arial" panose="020B0604020202020204" pitchFamily="34" charset="0"/>
              </a:rPr>
              <a:t>a ≡ d  and	c ≡ e</a:t>
            </a: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95A57595-6CD5-5BCD-71A1-E82B8A47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21511" name="Text Box 3">
            <a:extLst>
              <a:ext uri="{FF2B5EF4-FFF2-40B4-BE49-F238E27FC236}">
                <a16:creationId xmlns:a16="http://schemas.microsoft.com/office/drawing/2014/main" id="{0CA3C3AB-FF96-0F0D-C4A1-C0916FA70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A84F34A3-E4AF-7E28-36B3-095BBF9EE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662587-B129-4AA7-9CC6-D4C063A5077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3B407E36-34F9-86CC-DFEE-63C2FA1B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017713"/>
            <a:ext cx="42799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6" name="Text Box 3">
            <a:extLst>
              <a:ext uri="{FF2B5EF4-FFF2-40B4-BE49-F238E27FC236}">
                <a16:creationId xmlns:a16="http://schemas.microsoft.com/office/drawing/2014/main" id="{80557F1A-51CB-B3DD-E3F5-B3640963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15-3:  Implication Chart for Table 15-3</a:t>
            </a: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566CA047-CB2F-4F89-B1EC-C6E8E723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E37AB2E5-27B6-5999-6BE2-2DA7B26B3C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D99199-49AD-4399-AFE8-97C7299479D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BF338DF6-B2E9-CE38-DEE3-344A7ED3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2017713"/>
            <a:ext cx="39878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4" name="Text Box 3">
            <a:extLst>
              <a:ext uri="{FF2B5EF4-FFF2-40B4-BE49-F238E27FC236}">
                <a16:creationId xmlns:a16="http://schemas.microsoft.com/office/drawing/2014/main" id="{0A7B4485-367E-00A0-FADA-692E4DEC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15-4:  Implication Chart After First Pass</a:t>
            </a: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DF12F541-72C8-B852-A94E-7C3A1F75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096BCBA3-919A-977D-370C-FAA1CE2699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80BA1C7-2C7F-44FE-9C6D-62B9176CF97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A7E7D19F-7FB2-9222-DAF3-3C434E7F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019300"/>
            <a:ext cx="404653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2" name="Text Box 3">
            <a:extLst>
              <a:ext uri="{FF2B5EF4-FFF2-40B4-BE49-F238E27FC236}">
                <a16:creationId xmlns:a16="http://schemas.microsoft.com/office/drawing/2014/main" id="{A8405052-C831-4D6B-F99B-7021B3B9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15-5:  Implication Chart After Second Pass</a:t>
            </a: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6289C289-B944-0B26-394C-F5E39159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A18A7C5D-0DDA-BE89-F076-A9376B4C72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D3E7B1F-01E0-4B6E-8C70-EECB9C7CAE5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AEE3D7F8-1B6A-380F-13CA-622028F8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5805487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9700" name="Group 3">
            <a:extLst>
              <a:ext uri="{FF2B5EF4-FFF2-40B4-BE49-F238E27FC236}">
                <a16:creationId xmlns:a16="http://schemas.microsoft.com/office/drawing/2014/main" id="{251DA34E-9950-AB2F-C4D9-210C63260940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3213100"/>
            <a:ext cx="2405062" cy="1011238"/>
            <a:chOff x="2382" y="984"/>
            <a:chExt cx="1670" cy="703"/>
          </a:xfrm>
        </p:grpSpPr>
        <p:sp>
          <p:nvSpPr>
            <p:cNvPr id="29703" name="Text Box 4">
              <a:extLst>
                <a:ext uri="{FF2B5EF4-FFF2-40B4-BE49-F238E27FC236}">
                  <a16:creationId xmlns:a16="http://schemas.microsoft.com/office/drawing/2014/main" id="{302B8D6C-805A-CD92-578A-EFCCC08B3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984"/>
              <a:ext cx="161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5000"/>
                </a:lnSpc>
              </a:pPr>
              <a:r>
                <a:rPr lang="en-US" altLang="ko-KR" sz="2200">
                  <a:solidFill>
                    <a:srgbClr val="006B6B"/>
                  </a:solidFill>
                </a:rPr>
                <a:t>d is replaced with a</a:t>
              </a:r>
            </a:p>
          </p:txBody>
        </p:sp>
        <p:sp>
          <p:nvSpPr>
            <p:cNvPr id="29704" name="Text Box 5">
              <a:extLst>
                <a:ext uri="{FF2B5EF4-FFF2-40B4-BE49-F238E27FC236}">
                  <a16:creationId xmlns:a16="http://schemas.microsoft.com/office/drawing/2014/main" id="{3AFD68B6-18E3-1340-5AF8-996E13AEC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188"/>
              <a:ext cx="159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5000"/>
                </a:lnSpc>
              </a:pPr>
              <a:r>
                <a:rPr lang="en-US" altLang="ko-KR" sz="2200">
                  <a:solidFill>
                    <a:srgbClr val="006B6B"/>
                  </a:solidFill>
                </a:rPr>
                <a:t>e is replaced with c</a:t>
              </a:r>
            </a:p>
          </p:txBody>
        </p:sp>
        <p:sp>
          <p:nvSpPr>
            <p:cNvPr id="29705" name="Text Box 6">
              <a:extLst>
                <a:ext uri="{FF2B5EF4-FFF2-40B4-BE49-F238E27FC236}">
                  <a16:creationId xmlns:a16="http://schemas.microsoft.com/office/drawing/2014/main" id="{1CB6E378-BE3C-73FF-9B98-EACC0BD6D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415"/>
              <a:ext cx="167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5000"/>
                </a:lnSpc>
              </a:pPr>
              <a:r>
                <a:rPr lang="en-US" altLang="ko-KR" sz="2200">
                  <a:solidFill>
                    <a:srgbClr val="800000"/>
                  </a:solidFill>
                </a:rPr>
                <a:t>d and e are removed</a:t>
              </a:r>
            </a:p>
          </p:txBody>
        </p:sp>
      </p:grpSp>
      <p:sp>
        <p:nvSpPr>
          <p:cNvPr id="29701" name="Text Box 3">
            <a:extLst>
              <a:ext uri="{FF2B5EF4-FFF2-40B4-BE49-F238E27FC236}">
                <a16:creationId xmlns:a16="http://schemas.microsoft.com/office/drawing/2014/main" id="{0322932F-8566-6326-0711-C44B22EB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15-4</a:t>
            </a: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9932694D-4C46-B198-ED62-537EEB53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0284ED37-ED4D-DB41-BC94-37EFFD5F6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D35BA2-5E7F-4E29-AA41-3906A2050EE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31747" name="Group 11">
            <a:extLst>
              <a:ext uri="{FF2B5EF4-FFF2-40B4-BE49-F238E27FC236}">
                <a16:creationId xmlns:a16="http://schemas.microsoft.com/office/drawing/2014/main" id="{F7FA0C9B-6511-889A-DB88-B78BB37CFB94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1341438"/>
            <a:ext cx="8845550" cy="4967287"/>
            <a:chOff x="203" y="845"/>
            <a:chExt cx="5572" cy="3129"/>
          </a:xfrm>
        </p:grpSpPr>
        <p:sp>
          <p:nvSpPr>
            <p:cNvPr id="31749" name="Text Box 2">
              <a:extLst>
                <a:ext uri="{FF2B5EF4-FFF2-40B4-BE49-F238E27FC236}">
                  <a16:creationId xmlns:a16="http://schemas.microsoft.com/office/drawing/2014/main" id="{145B97D7-A49C-5FE6-4ADF-5E5983270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53"/>
              <a:ext cx="495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ts val="1363"/>
                </a:spcBef>
              </a:pPr>
              <a:r>
                <a:rPr lang="en-US" altLang="ko-KR" sz="2400">
                  <a:solidFill>
                    <a:srgbClr val="000080"/>
                  </a:solidFill>
                </a:rPr>
                <a:t>The implication table method of determining state equivalence can be summarized as follows:</a:t>
              </a:r>
            </a:p>
          </p:txBody>
        </p:sp>
        <p:grpSp>
          <p:nvGrpSpPr>
            <p:cNvPr id="31750" name="Group 3">
              <a:extLst>
                <a:ext uri="{FF2B5EF4-FFF2-40B4-BE49-F238E27FC236}">
                  <a16:creationId xmlns:a16="http://schemas.microsoft.com/office/drawing/2014/main" id="{76CE4787-2B50-527E-F8CF-B34A3ED85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640"/>
              <a:ext cx="5487" cy="1080"/>
              <a:chOff x="318" y="1808"/>
              <a:chExt cx="6049" cy="1190"/>
            </a:xfrm>
          </p:grpSpPr>
          <p:sp>
            <p:nvSpPr>
              <p:cNvPr id="31754" name="Text Box 4">
                <a:extLst>
                  <a:ext uri="{FF2B5EF4-FFF2-40B4-BE49-F238E27FC236}">
                    <a16:creationId xmlns:a16="http://schemas.microsoft.com/office/drawing/2014/main" id="{D3CF186E-E7D2-E505-E511-09271B145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" y="1808"/>
                <a:ext cx="6049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en-US" altLang="ko-KR" sz="2200">
                  <a:solidFill>
                    <a:srgbClr val="000080"/>
                  </a:solidFill>
                  <a:cs typeface="Arial" panose="020B0604020202020204" pitchFamily="34" charset="0"/>
                </a:endParaRPr>
              </a:p>
            </p:txBody>
          </p:sp>
          <p:pic>
            <p:nvPicPr>
              <p:cNvPr id="31755" name="Picture 5">
                <a:extLst>
                  <a:ext uri="{FF2B5EF4-FFF2-40B4-BE49-F238E27FC236}">
                    <a16:creationId xmlns:a16="http://schemas.microsoft.com/office/drawing/2014/main" id="{D1775AD9-16A6-7C5F-912E-F944C6E37B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1" y="2792"/>
                <a:ext cx="176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51" name="Rectangle 29">
              <a:extLst>
                <a:ext uri="{FF2B5EF4-FFF2-40B4-BE49-F238E27FC236}">
                  <a16:creationId xmlns:a16="http://schemas.microsoft.com/office/drawing/2014/main" id="{DA796434-A6CF-31DC-8573-2D3AAEF8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" y="845"/>
              <a:ext cx="5353" cy="31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04800" indent="-3048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/>
                <a:t>Implication Table Method:</a:t>
              </a:r>
            </a:p>
            <a:p>
              <a:pPr eaLnBrk="1" latinLnBrk="1" hangingPunct="1"/>
              <a:endParaRPr lang="en-US" altLang="ko-KR" sz="2000" b="1"/>
            </a:p>
            <a:p>
              <a:pPr eaLnBrk="1" latinLnBrk="1" hangingPunct="1">
                <a:buFontTx/>
                <a:buAutoNum type="arabicPeriod"/>
              </a:pPr>
              <a:r>
                <a:rPr lang="en-US" altLang="ko-KR" sz="2000"/>
                <a:t>Construct a chart which contains a square for each pair of states.</a:t>
              </a:r>
            </a:p>
            <a:p>
              <a:pPr eaLnBrk="1" latinLnBrk="1" hangingPunct="1"/>
              <a:r>
                <a:rPr lang="en-US" altLang="ko-KR" sz="2000"/>
                <a:t>2. Compare each pair of rows in the state table. If the outputs associated with states </a:t>
              </a:r>
              <a:r>
                <a:rPr lang="en-US" altLang="ko-KR" sz="2000" i="1"/>
                <a:t>i </a:t>
              </a:r>
              <a:r>
                <a:rPr lang="en-US" altLang="ko-KR" sz="2000"/>
                <a:t>and </a:t>
              </a:r>
              <a:r>
                <a:rPr lang="en-US" altLang="ko-KR" sz="2000" i="1"/>
                <a:t>j</a:t>
              </a:r>
              <a:r>
                <a:rPr lang="en-US" altLang="ko-KR" sz="2000"/>
                <a:t> are different, place an X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to indicate that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. If the outputs are the same, place the implied pairs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. (If the next states of </a:t>
              </a:r>
              <a:r>
                <a:rPr lang="en-US" altLang="ko-KR" sz="2000" i="1"/>
                <a:t>i </a:t>
              </a:r>
              <a:r>
                <a:rPr lang="en-US" altLang="ko-KR" sz="2000"/>
                <a:t>and </a:t>
              </a:r>
              <a:r>
                <a:rPr lang="en-US" altLang="ko-KR" sz="2000" i="1"/>
                <a:t>j</a:t>
              </a:r>
              <a:r>
                <a:rPr lang="en-US" altLang="ko-KR" sz="2000"/>
                <a:t> are </a:t>
              </a:r>
              <a:r>
                <a:rPr lang="en-US" altLang="ko-KR" sz="2000" i="1"/>
                <a:t>m</a:t>
              </a:r>
              <a:r>
                <a:rPr lang="en-US" altLang="ko-KR" sz="2000"/>
                <a:t> and </a:t>
              </a:r>
              <a:r>
                <a:rPr lang="en-US" altLang="ko-KR" sz="2000" i="1"/>
                <a:t>n</a:t>
              </a:r>
              <a:r>
                <a:rPr lang="en-US" altLang="ko-KR" sz="2000"/>
                <a:t> for some input </a:t>
              </a:r>
              <a:r>
                <a:rPr lang="en-US" altLang="ko-KR" sz="2000" i="1"/>
                <a:t>x</a:t>
              </a:r>
              <a:r>
                <a:rPr lang="en-US" altLang="ko-KR" sz="2000"/>
                <a:t>, then </a:t>
              </a:r>
              <a:r>
                <a:rPr lang="en-US" altLang="ko-KR" sz="2000" i="1"/>
                <a:t>m-n</a:t>
              </a:r>
              <a:r>
                <a:rPr lang="en-US" altLang="ko-KR" sz="2000"/>
                <a:t> is an implied pair.) If the outputs and next states are the same (or if </a:t>
              </a:r>
              <a:r>
                <a:rPr lang="en-US" altLang="ko-KR" sz="2000" i="1"/>
                <a:t>i-j </a:t>
              </a:r>
              <a:r>
                <a:rPr lang="en-US" altLang="ko-KR" sz="2000"/>
                <a:t>only implies itself), place a check (√)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to indicate that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.</a:t>
              </a:r>
            </a:p>
            <a:p>
              <a:pPr eaLnBrk="1" latinLnBrk="1" hangingPunct="1"/>
              <a:r>
                <a:rPr lang="en-US" altLang="ko-KR" sz="2000"/>
                <a:t>3. Go through the table square-by-square. If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contains the implied pair </a:t>
              </a:r>
              <a:r>
                <a:rPr lang="en-US" altLang="ko-KR" sz="2000" i="1"/>
                <a:t>m-n</a:t>
              </a:r>
              <a:r>
                <a:rPr lang="en-US" altLang="ko-KR" sz="2000"/>
                <a:t>, and square </a:t>
              </a:r>
              <a:r>
                <a:rPr lang="en-US" altLang="ko-KR" sz="2000" i="1"/>
                <a:t>m-n</a:t>
              </a:r>
              <a:r>
                <a:rPr lang="en-US" altLang="ko-KR" sz="2000"/>
                <a:t> contains an X, then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, and X should be placed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.</a:t>
              </a:r>
            </a:p>
            <a:p>
              <a:pPr eaLnBrk="1" latinLnBrk="1" hangingPunct="1"/>
              <a:r>
                <a:rPr lang="en-US" altLang="ko-KR" sz="2000"/>
                <a:t>4. If any X</a:t>
              </a:r>
              <a:r>
                <a:rPr lang="en-US" altLang="en-US" sz="2000"/>
                <a:t>’</a:t>
              </a:r>
              <a:r>
                <a:rPr lang="en-US" altLang="ko-KR" sz="2000"/>
                <a:t>s were added in step 3, repeat step 3 until no more X</a:t>
              </a:r>
              <a:r>
                <a:rPr lang="en-US" altLang="en-US" sz="2000"/>
                <a:t>’</a:t>
              </a:r>
              <a:r>
                <a:rPr lang="en-US" altLang="ko-KR" sz="2000"/>
                <a:t>s are added.</a:t>
              </a:r>
            </a:p>
            <a:p>
              <a:pPr eaLnBrk="1" latinLnBrk="1" hangingPunct="1"/>
              <a:r>
                <a:rPr lang="en-US" altLang="ko-KR" sz="2000"/>
                <a:t>5. For each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which does not contain an X,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.</a:t>
              </a:r>
            </a:p>
          </p:txBody>
        </p:sp>
        <p:sp>
          <p:nvSpPr>
            <p:cNvPr id="31752" name="Line 9">
              <a:extLst>
                <a:ext uri="{FF2B5EF4-FFF2-40B4-BE49-F238E27FC236}">
                  <a16:creationId xmlns:a16="http://schemas.microsoft.com/office/drawing/2014/main" id="{EEEDBD14-5489-74DA-522F-813927436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" y="3021"/>
              <a:ext cx="91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3" name="Line 10">
              <a:extLst>
                <a:ext uri="{FF2B5EF4-FFF2-40B4-BE49-F238E27FC236}">
                  <a16:creationId xmlns:a16="http://schemas.microsoft.com/office/drawing/2014/main" id="{72933059-3A0E-5765-8729-609C54E1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66"/>
              <a:ext cx="91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B50A939-AF15-15E4-A15D-2DEBD9AF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78ABFF50-E03B-AA61-91FC-013FA79855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24B7A9-6A54-4F04-A23B-8FFFBDE97B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0990CEC-AC44-7233-CE5E-8F2B06E3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15.4	 Equivalent Sequential Circuits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52BB5CAE-98AC-3642-B689-4BF01EF2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Definition 15.2:</a:t>
            </a:r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B381345E-32D9-4BA0-C00E-3EC7D3C0D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31963"/>
            <a:ext cx="8642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/>
              <a:t>Sequential circuit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1</a:t>
            </a:r>
            <a:r>
              <a:rPr kumimoji="0" lang="en-US" altLang="ko-KR" sz="2000"/>
              <a:t> is equivalent to sequential circuit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2</a:t>
            </a:r>
            <a:r>
              <a:rPr kumimoji="0" lang="en-US" altLang="ko-KR" sz="2000"/>
              <a:t> if for each state </a:t>
            </a:r>
            <a:r>
              <a:rPr kumimoji="0" lang="en-US" altLang="ko-KR" sz="2000" i="1"/>
              <a:t>p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1</a:t>
            </a:r>
            <a:r>
              <a:rPr kumimoji="0" lang="en-US" altLang="ko-KR" sz="2000"/>
              <a:t>, there is a state </a:t>
            </a:r>
            <a:r>
              <a:rPr kumimoji="0" lang="en-US" altLang="ko-KR" sz="2000" i="1"/>
              <a:t>q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2</a:t>
            </a:r>
            <a:r>
              <a:rPr kumimoji="0" lang="en-US" altLang="ko-KR" sz="2000"/>
              <a:t> such that </a:t>
            </a:r>
            <a:r>
              <a:rPr kumimoji="0" lang="en-US" altLang="ko-KR" sz="2000" i="1"/>
              <a:t>p</a:t>
            </a:r>
            <a:r>
              <a:rPr kumimoji="0" lang="en-US" altLang="ko-KR" sz="2000"/>
              <a:t> ≡ </a:t>
            </a:r>
            <a:r>
              <a:rPr kumimoji="0" lang="en-US" altLang="ko-KR" sz="2000" i="1"/>
              <a:t>q</a:t>
            </a:r>
            <a:r>
              <a:rPr kumimoji="0" lang="en-US" altLang="ko-KR" sz="2000"/>
              <a:t>, and conversely, for each state </a:t>
            </a:r>
            <a:r>
              <a:rPr kumimoji="0" lang="en-US" altLang="ko-KR" sz="2000" i="1"/>
              <a:t>s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2</a:t>
            </a:r>
            <a:r>
              <a:rPr kumimoji="0" lang="en-US" altLang="ko-KR" sz="2000"/>
              <a:t>, there is a state </a:t>
            </a:r>
            <a:r>
              <a:rPr kumimoji="0" lang="en-US" altLang="ko-KR" sz="2000" i="1"/>
              <a:t>t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1</a:t>
            </a:r>
            <a:r>
              <a:rPr kumimoji="0" lang="en-US" altLang="ko-KR" sz="2000"/>
              <a:t> such that </a:t>
            </a:r>
            <a:r>
              <a:rPr kumimoji="0" lang="en-US" altLang="ko-KR" sz="2000" i="1"/>
              <a:t>s </a:t>
            </a:r>
            <a:r>
              <a:rPr kumimoji="0" lang="en-US" altLang="ko-KR" sz="2000"/>
              <a:t>≡ </a:t>
            </a:r>
            <a:r>
              <a:rPr kumimoji="0" lang="en-US" altLang="ko-KR" sz="2000" i="1"/>
              <a:t>t</a:t>
            </a:r>
            <a:r>
              <a:rPr kumimoji="0" lang="en-US" altLang="ko-KR" sz="20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6919B0EC-E7FA-B0D2-D866-AB787BDD68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3805D8B-EBAE-443A-A227-5D3419B19E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0470618-DBCE-7444-C816-764F887B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15.4	 Equivalent Sequential Circuits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18185001-CAC7-E74E-2CE1-804D3994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15-6:  Graphs for Equivalent Circuits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6F6D3A70-7836-6774-3ADB-C61BC1FF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1"/>
          <a:stretch>
            <a:fillRect/>
          </a:stretch>
        </p:blipFill>
        <p:spPr bwMode="auto">
          <a:xfrm>
            <a:off x="827088" y="3883025"/>
            <a:ext cx="25701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3D392AA8-DA60-3C3C-A4BB-30E002DB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7550"/>
            <a:ext cx="29146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>
            <a:extLst>
              <a:ext uri="{FF2B5EF4-FFF2-40B4-BE49-F238E27FC236}">
                <a16:creationId xmlns:a16="http://schemas.microsoft.com/office/drawing/2014/main" id="{3EB5D7D7-81AC-3329-F96E-A843F26D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005263"/>
            <a:ext cx="2673350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>
            <a:extLst>
              <a:ext uri="{FF2B5EF4-FFF2-40B4-BE49-F238E27FC236}">
                <a16:creationId xmlns:a16="http://schemas.microsoft.com/office/drawing/2014/main" id="{224CB066-EF06-8A5A-2151-2C64CEB8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27320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>
            <a:extLst>
              <a:ext uri="{FF2B5EF4-FFF2-40B4-BE49-F238E27FC236}">
                <a16:creationId xmlns:a16="http://schemas.microsoft.com/office/drawing/2014/main" id="{A869D7FF-0125-7239-4A3C-74378876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659438"/>
            <a:ext cx="303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4D56BEA8-2F86-5298-4ED6-1C6E2EE490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37C109-35E6-44C0-9AC7-F35595B5BF5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6DD7ED2-5EEC-CE06-4A4E-2AD94D9F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15.4	 Equivalent Sequential Circuits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4F3F0526-5B98-5B6E-9484-85035FC8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15-7:  Implication Tables for Determining Circuit Equivalence</a:t>
            </a:r>
          </a:p>
        </p:txBody>
      </p:sp>
      <p:pic>
        <p:nvPicPr>
          <p:cNvPr id="37893" name="Picture 9">
            <a:extLst>
              <a:ext uri="{FF2B5EF4-FFF2-40B4-BE49-F238E27FC236}">
                <a16:creationId xmlns:a16="http://schemas.microsoft.com/office/drawing/2014/main" id="{3E3BA1F4-1628-478A-0ED8-91195C98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35175"/>
            <a:ext cx="6907212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4F35D698-1144-2A04-1B9C-846003A46D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CC31300-EA0D-4D17-AD47-F54181CACFB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B498129-91BF-A955-712A-3B8DA218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15.5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Incompletely Specified State Tables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09B6F44F-7A29-4F6F-B895-E6437D2B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15-8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78317683-B3E9-80A0-2729-8D682330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916113"/>
            <a:ext cx="7273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5B7B6702-77B2-22FF-9DA4-15779F4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13100"/>
            <a:ext cx="513873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>
            <a:extLst>
              <a:ext uri="{FF2B5EF4-FFF2-40B4-BE49-F238E27FC236}">
                <a16:creationId xmlns:a16="http://schemas.microsoft.com/office/drawing/2014/main" id="{FC24F413-7694-0F97-1FF7-5930C86B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4508500"/>
            <a:ext cx="36671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 Box 8">
            <a:extLst>
              <a:ext uri="{FF2B5EF4-FFF2-40B4-BE49-F238E27FC236}">
                <a16:creationId xmlns:a16="http://schemas.microsoft.com/office/drawing/2014/main" id="{7D02B69B-CD77-260A-B026-04D1039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3325"/>
            <a:ext cx="8081962" cy="13112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2000">
                <a:latin typeface="Arial" panose="020B0604020202020204" pitchFamily="34" charset="0"/>
              </a:rPr>
              <a:t>Assume that circuit </a:t>
            </a:r>
            <a:r>
              <a:rPr kumimoji="0" lang="en-US" altLang="ko-KR" sz="2000" i="1">
                <a:latin typeface="Arial" panose="020B0604020202020204" pitchFamily="34" charset="0"/>
              </a:rPr>
              <a:t>A</a:t>
            </a:r>
            <a:r>
              <a:rPr kumimoji="0" lang="en-US" altLang="ko-KR" sz="2000">
                <a:latin typeface="Arial" panose="020B0604020202020204" pitchFamily="34" charset="0"/>
              </a:rPr>
              <a:t> can only generate two possible output sequences, </a:t>
            </a:r>
            <a:r>
              <a:rPr kumimoji="0" lang="en-US" altLang="ko-KR" sz="2000" i="1">
                <a:latin typeface="Arial" panose="020B0604020202020204" pitchFamily="34" charset="0"/>
              </a:rPr>
              <a:t>X</a:t>
            </a:r>
            <a:r>
              <a:rPr kumimoji="0" lang="en-US" altLang="ko-KR" sz="2000">
                <a:latin typeface="Arial" panose="020B0604020202020204" pitchFamily="34" charset="0"/>
              </a:rPr>
              <a:t> = 100 and </a:t>
            </a:r>
            <a:r>
              <a:rPr kumimoji="0" lang="en-US" altLang="ko-KR" sz="2000" i="1">
                <a:latin typeface="Arial" panose="020B0604020202020204" pitchFamily="34" charset="0"/>
              </a:rPr>
              <a:t>X</a:t>
            </a:r>
            <a:r>
              <a:rPr kumimoji="0" lang="en-US" altLang="ko-KR" sz="2000">
                <a:latin typeface="Arial" panose="020B0604020202020204" pitchFamily="34" charset="0"/>
              </a:rPr>
              <a:t> = 110. Thus, the sequential circuit subsystem (</a:t>
            </a:r>
            <a:r>
              <a:rPr kumimoji="0" lang="en-US" altLang="ko-KR" sz="2000" i="1">
                <a:latin typeface="Arial" panose="020B0604020202020204" pitchFamily="34" charset="0"/>
              </a:rPr>
              <a:t>B</a:t>
            </a:r>
            <a:r>
              <a:rPr kumimoji="0" lang="en-US" altLang="ko-KR" sz="2000">
                <a:latin typeface="Arial" panose="020B0604020202020204" pitchFamily="34" charset="0"/>
              </a:rPr>
              <a:t>) has only two possible input sequences. Also, </a:t>
            </a:r>
            <a:r>
              <a:rPr kumimoji="0" lang="en-US" altLang="ko-KR" sz="2000" i="1">
                <a:latin typeface="Arial" panose="020B0604020202020204" pitchFamily="34" charset="0"/>
              </a:rPr>
              <a:t>C</a:t>
            </a:r>
            <a:r>
              <a:rPr kumimoji="0" lang="en-US" altLang="ko-KR" sz="2000">
                <a:latin typeface="Arial" panose="020B0604020202020204" pitchFamily="34" charset="0"/>
              </a:rPr>
              <a:t> only reads </a:t>
            </a:r>
            <a:r>
              <a:rPr kumimoji="0" lang="en-US" altLang="ko-KR" sz="2000" i="1">
                <a:latin typeface="Arial" panose="020B0604020202020204" pitchFamily="34" charset="0"/>
              </a:rPr>
              <a:t>Z</a:t>
            </a:r>
            <a:r>
              <a:rPr kumimoji="0" lang="en-US" altLang="ko-KR" sz="2000">
                <a:latin typeface="Arial" panose="020B0604020202020204" pitchFamily="34" charset="0"/>
              </a:rPr>
              <a:t> during everything third input.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43CC9FD1-8C68-7263-C29A-367E03945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13793B-43EC-441E-95A7-146D6B5178E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978A550-011D-20E0-67DC-5446AB4A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856FAFD7-4B5E-22EE-0FB5-098AE116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341438"/>
            <a:ext cx="8497887" cy="4824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1. Define equivalent states, state several ways of testing for state equivalence, and determine if two states are equivalent.</a:t>
            </a:r>
          </a:p>
          <a:p>
            <a:pPr eaLnBrk="1" latinLnBrk="1" hangingPunct="1"/>
            <a:r>
              <a:rPr lang="en-US" altLang="ko-KR" sz="2000" b="1"/>
              <a:t>2. Define equivalent sequential circuits and determine if two circuits are equivalent.</a:t>
            </a:r>
          </a:p>
          <a:p>
            <a:pPr eaLnBrk="1" latinLnBrk="1" hangingPunct="1"/>
            <a:r>
              <a:rPr lang="en-US" altLang="ko-KR" sz="2000" b="1"/>
              <a:t>3. Reduce a state table to a minimum number of rows.</a:t>
            </a:r>
          </a:p>
          <a:p>
            <a:pPr eaLnBrk="1" latinLnBrk="1" hangingPunct="1"/>
            <a:r>
              <a:rPr lang="en-US" altLang="ko-KR" sz="2000" b="1"/>
              <a:t>4. Specify a suitable set of state assignments for a state table, eliminating those assignments which are equivalent with respect to the cost of realizing the circuit.</a:t>
            </a:r>
          </a:p>
          <a:p>
            <a:pPr eaLnBrk="1" latinLnBrk="1" hangingPunct="1"/>
            <a:r>
              <a:rPr lang="en-US" altLang="ko-KR" sz="2000" b="1"/>
              <a:t>5. State three guidelines which are useful in making state assignments, and apply these to making a good state assignment for a given state table.</a:t>
            </a:r>
          </a:p>
          <a:p>
            <a:pPr eaLnBrk="1" latinLnBrk="1" hangingPunct="1"/>
            <a:r>
              <a:rPr lang="en-US" altLang="ko-KR" sz="2000" b="1"/>
              <a:t>6. Given a state table and assignment, form the transition table and derive flip-flop input equations.</a:t>
            </a:r>
          </a:p>
          <a:p>
            <a:pPr eaLnBrk="1" latinLnBrk="1" hangingPunct="1"/>
            <a:r>
              <a:rPr lang="en-US" altLang="ko-KR" sz="2000" b="1"/>
              <a:t>7. Make a one-hot state assignment for a state graph and write the next state and output equations by inspection.</a:t>
            </a:r>
            <a:endParaRPr lang="en-US" altLang="ko-KR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508E1B24-3795-146D-2A83-4461EF29FE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6CBA722-2B55-42F1-87D4-DB02837E7450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111C7BB-7976-BBC0-1098-AC835C42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15.5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Incompletely Specified State Tables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8624EEDC-F9A5-D30B-6851-F319DA2A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15-5.  Incompletely Specified State Table</a:t>
            </a:r>
          </a:p>
        </p:txBody>
      </p:sp>
      <p:pic>
        <p:nvPicPr>
          <p:cNvPr id="41989" name="Picture 10">
            <a:extLst>
              <a:ext uri="{FF2B5EF4-FFF2-40B4-BE49-F238E27FC236}">
                <a16:creationId xmlns:a16="http://schemas.microsoft.com/office/drawing/2014/main" id="{C13B0A15-7785-971A-72E1-745B349F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610100"/>
            <a:ext cx="415448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1">
            <a:extLst>
              <a:ext uri="{FF2B5EF4-FFF2-40B4-BE49-F238E27FC236}">
                <a16:creationId xmlns:a16="http://schemas.microsoft.com/office/drawing/2014/main" id="{B852A083-090A-A692-1407-F3636034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337175"/>
            <a:ext cx="622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2">
            <a:extLst>
              <a:ext uri="{FF2B5EF4-FFF2-40B4-BE49-F238E27FC236}">
                <a16:creationId xmlns:a16="http://schemas.microsoft.com/office/drawing/2014/main" id="{BE62B9DB-5CDE-282A-E54C-6B309188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60538"/>
            <a:ext cx="6988175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61740F57-563B-A951-F177-C7319A5EA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F314CA-00E2-45DA-837F-381B63D0814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A2A156D-0C76-3D41-7CA1-0CCE6B10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E04BCA82-28B8-6C53-FE2D-A29B0579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rgbClr val="000080"/>
                </a:solidFill>
              </a:rPr>
              <a:t>To derive the flip-flop input equations:</a:t>
            </a:r>
          </a:p>
          <a:p>
            <a:pPr eaLnBrk="1" latinLnBrk="1" hangingPunct="1"/>
            <a:endParaRPr lang="en-US" altLang="ko-KR" sz="2000" b="1">
              <a:solidFill>
                <a:srgbClr val="000080"/>
              </a:solidFill>
            </a:endParaRP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1. </a:t>
            </a:r>
            <a:r>
              <a:rPr lang="en-US" altLang="ko-KR" sz="2000" u="sng">
                <a:solidFill>
                  <a:srgbClr val="000080"/>
                </a:solidFill>
              </a:rPr>
              <a:t>Assign flip-flop state values</a:t>
            </a:r>
            <a:r>
              <a:rPr lang="en-US" altLang="ko-KR" sz="2000">
                <a:solidFill>
                  <a:srgbClr val="000080"/>
                </a:solidFill>
              </a:rPr>
              <a:t> to correspond to the states in the </a:t>
            </a:r>
            <a:br>
              <a:rPr lang="en-US" altLang="ko-KR" sz="2000">
                <a:solidFill>
                  <a:srgbClr val="000080"/>
                </a:solidFill>
              </a:rPr>
            </a:br>
            <a:r>
              <a:rPr lang="en-US" altLang="ko-KR" sz="2000">
                <a:solidFill>
                  <a:srgbClr val="000080"/>
                </a:solidFill>
              </a:rPr>
              <a:t>reduced table.</a:t>
            </a: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2. Construct a </a:t>
            </a:r>
            <a:r>
              <a:rPr lang="en-US" altLang="ko-KR" sz="2000" u="sng">
                <a:solidFill>
                  <a:srgbClr val="000080"/>
                </a:solidFill>
              </a:rPr>
              <a:t>transition table</a:t>
            </a:r>
            <a:r>
              <a:rPr lang="en-US" altLang="ko-KR" sz="2000">
                <a:solidFill>
                  <a:srgbClr val="000080"/>
                </a:solidFill>
              </a:rPr>
              <a:t> which gives the next states of the </a:t>
            </a:r>
            <a:br>
              <a:rPr lang="en-US" altLang="ko-KR" sz="2000">
                <a:solidFill>
                  <a:srgbClr val="000080"/>
                </a:solidFill>
              </a:rPr>
            </a:br>
            <a:r>
              <a:rPr lang="en-US" altLang="ko-KR" sz="2000">
                <a:solidFill>
                  <a:srgbClr val="000080"/>
                </a:solidFill>
              </a:rPr>
              <a:t>flip-flops as a function of the present states and inputs.</a:t>
            </a: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3. Derive the </a:t>
            </a:r>
            <a:r>
              <a:rPr lang="en-US" altLang="ko-KR" sz="2000" u="sng">
                <a:solidFill>
                  <a:srgbClr val="000080"/>
                </a:solidFill>
              </a:rPr>
              <a:t>next-state maps</a:t>
            </a:r>
            <a:r>
              <a:rPr lang="en-US" altLang="ko-KR" sz="2000">
                <a:solidFill>
                  <a:srgbClr val="000080"/>
                </a:solidFill>
              </a:rPr>
              <a:t> from the transition table.</a:t>
            </a: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4. Find flip-flop input maps from the next-state maps using the </a:t>
            </a:r>
            <a:br>
              <a:rPr lang="en-US" altLang="ko-KR" sz="2000">
                <a:solidFill>
                  <a:srgbClr val="000080"/>
                </a:solidFill>
              </a:rPr>
            </a:br>
            <a:r>
              <a:rPr lang="en-US" altLang="ko-KR" sz="2000">
                <a:solidFill>
                  <a:srgbClr val="000080"/>
                </a:solidFill>
              </a:rPr>
              <a:t>techniques developed in Unit 12 and </a:t>
            </a:r>
            <a:r>
              <a:rPr lang="en-US" altLang="ko-KR" sz="2000" u="sng">
                <a:solidFill>
                  <a:srgbClr val="000080"/>
                </a:solidFill>
              </a:rPr>
              <a:t>find the flip-flop input</a:t>
            </a:r>
            <a:br>
              <a:rPr lang="en-US" altLang="ko-KR" sz="2000" u="sng">
                <a:solidFill>
                  <a:srgbClr val="000080"/>
                </a:solidFill>
              </a:rPr>
            </a:br>
            <a:r>
              <a:rPr lang="en-US" altLang="ko-KR" sz="2000" u="sng">
                <a:solidFill>
                  <a:srgbClr val="000080"/>
                </a:solidFill>
              </a:rPr>
              <a:t>equations</a:t>
            </a:r>
            <a:r>
              <a:rPr lang="en-US" altLang="ko-KR" sz="2000">
                <a:solidFill>
                  <a:srgbClr val="000080"/>
                </a:solidFill>
              </a:rPr>
              <a:t> from the maps.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B46AF7C0-F723-F674-9C09-9049BD1CD9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167308C-D5FC-4C96-B00F-4873496E98B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2DB0FF86-ADEE-4511-5FC4-1BAC1B82D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724400"/>
            <a:ext cx="8469313" cy="13049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Assign flip-flop state values to correspond to the states in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reduced table.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Construct a transition table which gives the next states of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flip-flops as a function of the present states and inputs.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E38526D5-8A30-9164-1F6F-254C846B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20863"/>
            <a:ext cx="663575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5" name="Text Box 3">
            <a:extLst>
              <a:ext uri="{FF2B5EF4-FFF2-40B4-BE49-F238E27FC236}">
                <a16:creationId xmlns:a16="http://schemas.microsoft.com/office/drawing/2014/main" id="{5B18CDF9-7C36-909D-E204-38C262B9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#1: Derivation of FF Input Equations (Table 15-6)</a:t>
            </a: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D23CF744-C9A7-1E95-7755-9F2233F8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781BBA46-1FFD-A5F0-3CAD-817DA8210A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A58A79-1759-40F8-B535-F60336F4BDB3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72730F22-7CAA-425E-DA39-155973D6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773238"/>
            <a:ext cx="3897312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8132" name="Text Box 4">
            <a:extLst>
              <a:ext uri="{FF2B5EF4-FFF2-40B4-BE49-F238E27FC236}">
                <a16:creationId xmlns:a16="http://schemas.microsoft.com/office/drawing/2014/main" id="{AEA5AEBB-27EA-DB65-85CD-182F3A5E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2662238"/>
            <a:ext cx="29416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>
                <a:solidFill>
                  <a:srgbClr val="008000"/>
                </a:solidFill>
              </a:rPr>
              <a:t>D FF Characteristic Equation: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281A3984-5C9E-9740-7024-0389B987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3055938"/>
            <a:ext cx="9461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2200">
                <a:solidFill>
                  <a:srgbClr val="0000FF"/>
                </a:solidFill>
              </a:rPr>
              <a:t>Q</a:t>
            </a:r>
            <a:r>
              <a:rPr lang="en-US" altLang="ko-KR" sz="2200" baseline="33000">
                <a:solidFill>
                  <a:srgbClr val="0000FF"/>
                </a:solidFill>
              </a:rPr>
              <a:t>+</a:t>
            </a:r>
            <a:r>
              <a:rPr lang="en-US" altLang="ko-KR" sz="2200">
                <a:solidFill>
                  <a:srgbClr val="0000FF"/>
                </a:solidFill>
              </a:rPr>
              <a:t> = D</a:t>
            </a:r>
          </a:p>
        </p:txBody>
      </p:sp>
      <p:sp>
        <p:nvSpPr>
          <p:cNvPr id="48134" name="Text Box 2">
            <a:extLst>
              <a:ext uri="{FF2B5EF4-FFF2-40B4-BE49-F238E27FC236}">
                <a16:creationId xmlns:a16="http://schemas.microsoft.com/office/drawing/2014/main" id="{2495D88D-3E89-E26F-BB8C-7685D89A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21388"/>
            <a:ext cx="8469313" cy="3905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3.	Derive the next-state maps from the transition table.</a:t>
            </a:r>
          </a:p>
        </p:txBody>
      </p:sp>
      <p:sp>
        <p:nvSpPr>
          <p:cNvPr id="48135" name="Text Box 3">
            <a:extLst>
              <a:ext uri="{FF2B5EF4-FFF2-40B4-BE49-F238E27FC236}">
                <a16:creationId xmlns:a16="http://schemas.microsoft.com/office/drawing/2014/main" id="{16FF0D35-5405-E1AC-82CE-7CF87112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#1: Derivation of FF Input Equations (Figure 15-9 (a))</a:t>
            </a:r>
          </a:p>
        </p:txBody>
      </p:sp>
      <p:sp>
        <p:nvSpPr>
          <p:cNvPr id="48136" name="Rectangle 2">
            <a:extLst>
              <a:ext uri="{FF2B5EF4-FFF2-40B4-BE49-F238E27FC236}">
                <a16:creationId xmlns:a16="http://schemas.microsoft.com/office/drawing/2014/main" id="{1B64CE07-2ED1-257E-AC20-D4C67DA5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>
            <a:extLst>
              <a:ext uri="{FF2B5EF4-FFF2-40B4-BE49-F238E27FC236}">
                <a16:creationId xmlns:a16="http://schemas.microsoft.com/office/drawing/2014/main" id="{7A7D459F-F9F5-1B8E-1FA3-F1798C318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5C797D-2F06-450E-9084-305B73DC834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E571BAA3-2E42-E9FC-C7F0-1D961597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73238"/>
            <a:ext cx="343693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0180" name="Text Box 4">
            <a:extLst>
              <a:ext uri="{FF2B5EF4-FFF2-40B4-BE49-F238E27FC236}">
                <a16:creationId xmlns:a16="http://schemas.microsoft.com/office/drawing/2014/main" id="{40D12D4C-B758-A559-5087-59EC4A0E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144838"/>
            <a:ext cx="19891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 u="sng">
                <a:solidFill>
                  <a:srgbClr val="008000"/>
                </a:solidFill>
              </a:rPr>
              <a:t>JK Excitation Table</a:t>
            </a:r>
          </a:p>
        </p:txBody>
      </p:sp>
      <p:graphicFrame>
        <p:nvGraphicFramePr>
          <p:cNvPr id="29701" name="Group 5">
            <a:extLst>
              <a:ext uri="{FF2B5EF4-FFF2-40B4-BE49-F238E27FC236}">
                <a16:creationId xmlns:a16="http://schemas.microsoft.com/office/drawing/2014/main" id="{09A6718F-2CB5-5AAF-21D1-466135FFFF8C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3714750"/>
          <a:ext cx="2265363" cy="155575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Q+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13" name="Text Box 2">
            <a:extLst>
              <a:ext uri="{FF2B5EF4-FFF2-40B4-BE49-F238E27FC236}">
                <a16:creationId xmlns:a16="http://schemas.microsoft.com/office/drawing/2014/main" id="{D819E8E9-1049-F707-AA73-708DA752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34050"/>
            <a:ext cx="8469313" cy="6953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4. Derive the flip-flop input maps from the next-state maps;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determine the flip-flop input equations from the FF input maps.</a:t>
            </a:r>
          </a:p>
        </p:txBody>
      </p:sp>
      <p:sp>
        <p:nvSpPr>
          <p:cNvPr id="50214" name="Text Box 3">
            <a:extLst>
              <a:ext uri="{FF2B5EF4-FFF2-40B4-BE49-F238E27FC236}">
                <a16:creationId xmlns:a16="http://schemas.microsoft.com/office/drawing/2014/main" id="{2B963463-480A-731C-BA33-5F9B879B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#1: Derivation of FF Input Equations (Figure 15-9 (b))</a:t>
            </a:r>
          </a:p>
        </p:txBody>
      </p:sp>
      <p:sp>
        <p:nvSpPr>
          <p:cNvPr id="50215" name="Rectangle 2">
            <a:extLst>
              <a:ext uri="{FF2B5EF4-FFF2-40B4-BE49-F238E27FC236}">
                <a16:creationId xmlns:a16="http://schemas.microsoft.com/office/drawing/2014/main" id="{0EAF7453-AD8B-87B0-22D8-3D8C23F07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D131A1DF-5110-29BB-9B91-9B6A495BDA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019959F-62D1-4A72-9BB2-7E0D4DE1275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42BCB046-756F-E8C5-D999-FC4D97EA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724400"/>
            <a:ext cx="8469313" cy="13049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Assign flip-flop state values to correspond to the states in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reduced table.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Construct a transition table which gives the next states of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flip-flops as a function of the present states and inputs.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8AD0B0C3-2499-A247-DF09-1B16A039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#2: Derivation of FF Input Equations (Table 15-7)</a:t>
            </a: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820E8A03-74E9-2EEF-AF14-09ADBDD3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2230" name="Picture 3">
            <a:extLst>
              <a:ext uri="{FF2B5EF4-FFF2-40B4-BE49-F238E27FC236}">
                <a16:creationId xmlns:a16="http://schemas.microsoft.com/office/drawing/2014/main" id="{AF184432-D8FE-3EED-24B2-643AB0FD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63713"/>
            <a:ext cx="3732212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2231" name="Picture 4">
            <a:extLst>
              <a:ext uri="{FF2B5EF4-FFF2-40B4-BE49-F238E27FC236}">
                <a16:creationId xmlns:a16="http://schemas.microsoft.com/office/drawing/2014/main" id="{D3FD8A6C-91FF-B5CA-F919-8E02F098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843088"/>
            <a:ext cx="3732212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375609F8-3B89-D6E1-C385-6F0E720F0E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E875B6A-DE15-44DC-902B-FA6B5A95485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F5C72A2E-3C8E-7CD8-04F5-A7989DDCF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2662238"/>
            <a:ext cx="29416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>
                <a:solidFill>
                  <a:srgbClr val="008000"/>
                </a:solidFill>
              </a:rPr>
              <a:t>D FF Characteristic Equation: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C0DD846B-6670-82CD-6C31-2940199C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3055938"/>
            <a:ext cx="9461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2200">
                <a:solidFill>
                  <a:srgbClr val="0000FF"/>
                </a:solidFill>
              </a:rPr>
              <a:t>Q</a:t>
            </a:r>
            <a:r>
              <a:rPr lang="en-US" altLang="ko-KR" sz="2200" baseline="33000">
                <a:solidFill>
                  <a:srgbClr val="0000FF"/>
                </a:solidFill>
              </a:rPr>
              <a:t>+</a:t>
            </a:r>
            <a:r>
              <a:rPr lang="en-US" altLang="ko-KR" sz="2200">
                <a:solidFill>
                  <a:srgbClr val="0000FF"/>
                </a:solidFill>
              </a:rPr>
              <a:t> = D</a:t>
            </a:r>
          </a:p>
        </p:txBody>
      </p:sp>
      <p:sp>
        <p:nvSpPr>
          <p:cNvPr id="54277" name="Text Box 2">
            <a:extLst>
              <a:ext uri="{FF2B5EF4-FFF2-40B4-BE49-F238E27FC236}">
                <a16:creationId xmlns:a16="http://schemas.microsoft.com/office/drawing/2014/main" id="{926FEDDE-AA6F-F4D2-2688-E96AE478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21388"/>
            <a:ext cx="8469313" cy="3905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3.	Derive the next-state maps from the transition table.</a:t>
            </a:r>
          </a:p>
        </p:txBody>
      </p:sp>
      <p:sp>
        <p:nvSpPr>
          <p:cNvPr id="54278" name="Text Box 3">
            <a:extLst>
              <a:ext uri="{FF2B5EF4-FFF2-40B4-BE49-F238E27FC236}">
                <a16:creationId xmlns:a16="http://schemas.microsoft.com/office/drawing/2014/main" id="{A7DF9FBE-2CFF-2E4F-60BB-34824E04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#2: Derivation of FF Input Equations (Figure 15-10)</a:t>
            </a:r>
          </a:p>
        </p:txBody>
      </p:sp>
      <p:sp>
        <p:nvSpPr>
          <p:cNvPr id="54279" name="Rectangle 2">
            <a:extLst>
              <a:ext uri="{FF2B5EF4-FFF2-40B4-BE49-F238E27FC236}">
                <a16:creationId xmlns:a16="http://schemas.microsoft.com/office/drawing/2014/main" id="{1508D954-F129-6A18-F699-2EE0DABC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4280" name="Picture 5">
            <a:extLst>
              <a:ext uri="{FF2B5EF4-FFF2-40B4-BE49-F238E27FC236}">
                <a16:creationId xmlns:a16="http://schemas.microsoft.com/office/drawing/2014/main" id="{DCB059EC-22F2-EFA5-8F26-53676804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1350"/>
            <a:ext cx="4146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B788C75F-CE13-EDD2-4FBC-DF8DCB5365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FDFF735-D810-48F1-BD2A-6172F7F8612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E36B4DDF-6AEB-5693-5FA1-B9A2F8D50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61025"/>
            <a:ext cx="8469313" cy="6953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4. Derive the flip-flop input maps from the next-state maps;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determine the flip-flop input equations from the FF input maps.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F6525640-BB2D-A60D-E201-59BEA001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#2: Derivation of FF Input Equations (Figure 15-11)</a:t>
            </a: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90474FB5-11FE-F676-DBB9-B7A47FCC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6326" name="Picture 4">
            <a:extLst>
              <a:ext uri="{FF2B5EF4-FFF2-40B4-BE49-F238E27FC236}">
                <a16:creationId xmlns:a16="http://schemas.microsoft.com/office/drawing/2014/main" id="{3A57728E-9540-0963-D6F6-9ED3EFD19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68488"/>
            <a:ext cx="37449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7" name="Text Box 3">
            <a:extLst>
              <a:ext uri="{FF2B5EF4-FFF2-40B4-BE49-F238E27FC236}">
                <a16:creationId xmlns:a16="http://schemas.microsoft.com/office/drawing/2014/main" id="{B1C777D0-FED3-3601-7BFC-12158AF4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771775"/>
            <a:ext cx="20145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 u="sng">
                <a:solidFill>
                  <a:srgbClr val="008000"/>
                </a:solidFill>
              </a:rPr>
              <a:t>SR Excitation Table</a:t>
            </a:r>
          </a:p>
        </p:txBody>
      </p:sp>
      <p:graphicFrame>
        <p:nvGraphicFramePr>
          <p:cNvPr id="32773" name="Group 5">
            <a:extLst>
              <a:ext uri="{FF2B5EF4-FFF2-40B4-BE49-F238E27FC236}">
                <a16:creationId xmlns:a16="http://schemas.microsoft.com/office/drawing/2014/main" id="{66673A1E-859A-C4F2-1333-79E5BF99B0BE}"/>
              </a:ext>
            </a:extLst>
          </p:cNvPr>
          <p:cNvGraphicFramePr>
            <a:graphicFrameLocks noGrp="1"/>
          </p:cNvGraphicFramePr>
          <p:nvPr/>
        </p:nvGraphicFramePr>
        <p:xfrm>
          <a:off x="5907088" y="3243263"/>
          <a:ext cx="2265362" cy="1554163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Q+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>
            <a:extLst>
              <a:ext uri="{FF2B5EF4-FFF2-40B4-BE49-F238E27FC236}">
                <a16:creationId xmlns:a16="http://schemas.microsoft.com/office/drawing/2014/main" id="{97F1172F-5C93-463D-65C9-3CFF511199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DD4C57-10D7-4153-9548-75FBC8B39F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DB6BDDFD-35DE-17D9-9602-F03A6D76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8500"/>
            <a:ext cx="8469313" cy="10001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Given a sequential circuit with three states and two flip-flops (A and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B), there are 4 × 3 × 2 = 24 possible state assignments for the three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states.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69872079-B9BC-7452-19C0-71DF6B27E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15-8.  State Assignments for 3-Row Tables</a:t>
            </a: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61BA1634-0548-DD8F-B664-26F2113C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15.7	 Equivalent State Assignments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8374" name="Picture 39">
            <a:extLst>
              <a:ext uri="{FF2B5EF4-FFF2-40B4-BE49-F238E27FC236}">
                <a16:creationId xmlns:a16="http://schemas.microsoft.com/office/drawing/2014/main" id="{9F3CE3C9-1781-8843-3469-7CB40957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888413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F713019D-B76D-9719-2154-2892AE3951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BADA5E-D0B8-4110-A156-370545362FF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F4C6C73C-CD80-0479-21C1-9ED88F1E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6635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0420" name="Text Box 2">
            <a:extLst>
              <a:ext uri="{FF2B5EF4-FFF2-40B4-BE49-F238E27FC236}">
                <a16:creationId xmlns:a16="http://schemas.microsoft.com/office/drawing/2014/main" id="{026E7424-7C25-CFAF-1505-405DEEB3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2600"/>
            <a:ext cx="8469313" cy="19145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When realizing a three-state sequential circuit with symmetrical flip-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flops (i.e. JK or SR), it is only necessary to try three different states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to be assured of a minimum cost realization.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endParaRPr lang="en-US" altLang="ko-KR" sz="2000">
              <a:solidFill>
                <a:srgbClr val="000080"/>
              </a:solidFill>
              <a:cs typeface="Arial" panose="020B0604020202020204" pitchFamily="34" charset="0"/>
            </a:endParaRP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Similarly, only three different assignments must be tried for four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states.</a:t>
            </a: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AA0213D1-E58A-52F2-CB97-55E550B8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15-10.  Nonequivalent Assignments for 3 and 4 States</a:t>
            </a: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9024B4B-D82A-96CC-C703-CBF5A7CB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15.7	 Equivalent State Assignments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D843D91B-59C6-1DAD-23BE-1988EC1BE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FA850D4-353D-4012-A773-A1CE956200A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7FC0458D-539C-F172-84B7-5D37508CD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28788"/>
            <a:ext cx="83534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>
                <a:solidFill>
                  <a:srgbClr val="000080"/>
                </a:solidFill>
              </a:rPr>
              <a:t>A sequential circuit has one input (</a:t>
            </a:r>
            <a:r>
              <a:rPr lang="en-US" altLang="ko-KR" sz="2400" i="1">
                <a:solidFill>
                  <a:srgbClr val="000080"/>
                </a:solidFill>
              </a:rPr>
              <a:t>X</a:t>
            </a:r>
            <a:r>
              <a:rPr lang="en-US" altLang="ko-KR" sz="2400">
                <a:solidFill>
                  <a:srgbClr val="000080"/>
                </a:solidFill>
              </a:rPr>
              <a:t>) and one output (</a:t>
            </a:r>
            <a:r>
              <a:rPr lang="en-US" altLang="ko-KR" sz="2400" i="1">
                <a:solidFill>
                  <a:srgbClr val="000080"/>
                </a:solidFill>
              </a:rPr>
              <a:t>Z</a:t>
            </a:r>
            <a:r>
              <a:rPr lang="en-US" altLang="ko-KR" sz="2400">
                <a:solidFill>
                  <a:srgbClr val="000080"/>
                </a:solidFill>
              </a:rPr>
              <a:t>).  The circuit examines groups of four consecutive inputs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and produces an output </a:t>
            </a:r>
            <a:r>
              <a:rPr lang="en-US" altLang="ko-KR" sz="2400" i="1">
                <a:solidFill>
                  <a:srgbClr val="000080"/>
                </a:solidFill>
              </a:rPr>
              <a:t>Z</a:t>
            </a:r>
            <a:r>
              <a:rPr lang="en-US" altLang="ko-KR" sz="2400">
                <a:solidFill>
                  <a:srgbClr val="000080"/>
                </a:solidFill>
              </a:rPr>
              <a:t> = 1 if the input sequence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0101 or 1001 occurs. The circuit resets after every four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inputs. Find a Mealy state graph.  A typical input and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output sequence is: 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00A155A-280C-002B-AF57-A00FBCAD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2"/>
          <a:stretch>
            <a:fillRect/>
          </a:stretch>
        </p:blipFill>
        <p:spPr bwMode="auto">
          <a:xfrm>
            <a:off x="1831975" y="4360863"/>
            <a:ext cx="58054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3" name="Text Box 3">
            <a:extLst>
              <a:ext uri="{FF2B5EF4-FFF2-40B4-BE49-F238E27FC236}">
                <a16:creationId xmlns:a16="http://schemas.microsoft.com/office/drawing/2014/main" id="{6181ED09-6568-8345-D18E-BCC8633F7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Example: Sequence Detector</a:t>
            </a: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140BF7B-D52B-9403-8937-38CCBE35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192D7F5A-A254-36AB-AC6C-85C115FA3D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304DB3-2573-4495-84AE-36EFC94A42E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3B82CAD7-9DE2-DCE5-7FE8-90B78034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874838"/>
            <a:ext cx="515143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8" name="Text Box 3">
            <a:extLst>
              <a:ext uri="{FF2B5EF4-FFF2-40B4-BE49-F238E27FC236}">
                <a16:creationId xmlns:a16="http://schemas.microsoft.com/office/drawing/2014/main" id="{2074E10B-273C-3197-3C95-EE4F7A33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15-11.  Number of Distinct (Nonequivalent) State Assignments</a:t>
            </a: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E9750900-95B1-B92D-FA22-3CC7CDA7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15.7	 Equivalent State Assignments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:a16="http://schemas.microsoft.com/office/drawing/2014/main" id="{BD7D590B-AEA8-AE53-22EE-CA7D1F31D6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BAB2C5C-4037-49C2-BCD0-E67F0927904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65A6EA5A-07D8-0EC8-AAF4-29068478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000"/>
              <a:t>Trying all nonequivalent state assignments is not practical in most </a:t>
            </a:r>
            <a:br>
              <a:rPr lang="en-US" altLang="ko-KR" sz="2000"/>
            </a:br>
            <a:r>
              <a:rPr lang="en-US" altLang="ko-KR" sz="2000"/>
              <a:t>cases. The following </a:t>
            </a:r>
            <a:r>
              <a:rPr lang="en-US" altLang="ko-KR" sz="2000" i="1"/>
              <a:t>guidelines</a:t>
            </a:r>
            <a:r>
              <a:rPr lang="en-US" altLang="ko-KR" sz="2000"/>
              <a:t> are useful in making assignments which will place 1</a:t>
            </a:r>
            <a:r>
              <a:rPr lang="en-US" altLang="en-US" sz="2000"/>
              <a:t>’</a:t>
            </a:r>
            <a:r>
              <a:rPr lang="en-US" altLang="ko-KR" sz="2000"/>
              <a:t>s (or 0's) together in the next-state maps:</a:t>
            </a:r>
          </a:p>
          <a:p>
            <a:pPr eaLnBrk="1" latinLnBrk="1" hangingPunct="1">
              <a:spcBef>
                <a:spcPts val="1363"/>
              </a:spcBef>
            </a:pPr>
            <a:endParaRPr lang="en-US" altLang="ko-KR" sz="2000"/>
          </a:p>
          <a:p>
            <a:pPr eaLnBrk="1" latinLnBrk="1" hangingPunct="1"/>
            <a:r>
              <a:rPr lang="en-US" altLang="ko-KR" sz="2000"/>
              <a:t>1. States which have the same next state for a given input should be given adjacent assignments.</a:t>
            </a:r>
          </a:p>
          <a:p>
            <a:pPr eaLnBrk="1" latinLnBrk="1" hangingPunct="1"/>
            <a:r>
              <a:rPr lang="en-US" altLang="ko-KR" sz="2000"/>
              <a:t>2. States which are the next states of the same state should be </a:t>
            </a:r>
            <a:br>
              <a:rPr lang="en-US" altLang="ko-KR" sz="2000"/>
            </a:br>
            <a:r>
              <a:rPr lang="en-US" altLang="ko-KR" sz="2000"/>
              <a:t>given adjacent assignments.</a:t>
            </a:r>
          </a:p>
          <a:p>
            <a:pPr eaLnBrk="1" latinLnBrk="1" hangingPunct="1"/>
            <a:r>
              <a:rPr lang="en-US" altLang="ko-KR" sz="2000"/>
              <a:t>3. States which have the same output for a given input should be </a:t>
            </a:r>
            <a:br>
              <a:rPr lang="en-US" altLang="ko-KR" sz="2000"/>
            </a:br>
            <a:r>
              <a:rPr lang="en-US" altLang="ko-KR" sz="2000"/>
              <a:t>given adjacent assignments.</a:t>
            </a: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4D261E09-7DD8-F612-B8BF-651896FDB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4330218B-FFFA-3CF2-FC92-45A3D03CDF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0390E8-06EE-43D0-A49D-B292C5841FA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7670844C-5F60-31ED-DF79-F9CCEE61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>
            <a:fillRect/>
          </a:stretch>
        </p:blipFill>
        <p:spPr bwMode="auto">
          <a:xfrm>
            <a:off x="2484438" y="1844675"/>
            <a:ext cx="4030662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6564" name="Text Box 3">
            <a:extLst>
              <a:ext uri="{FF2B5EF4-FFF2-40B4-BE49-F238E27FC236}">
                <a16:creationId xmlns:a16="http://schemas.microsoft.com/office/drawing/2014/main" id="{7D6E5113-DDC1-543C-AD34-FCDB5FC5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8247062" cy="17335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States which have the </a:t>
            </a:r>
            <a:r>
              <a:rPr lang="en-US" altLang="ko-KR" sz="1800" u="sng">
                <a:solidFill>
                  <a:srgbClr val="000080"/>
                </a:solidFill>
                <a:cs typeface="Arial" panose="020B0604020202020204" pitchFamily="34" charset="0"/>
              </a:rPr>
              <a:t>same next state for a given input</a:t>
            </a: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 should be </a:t>
            </a:r>
            <a:b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given adjacent assignments.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States which are the </a:t>
            </a:r>
            <a:r>
              <a:rPr lang="en-US" altLang="ko-KR" sz="1800" u="sng">
                <a:solidFill>
                  <a:srgbClr val="000080"/>
                </a:solidFill>
                <a:cs typeface="Arial" panose="020B0604020202020204" pitchFamily="34" charset="0"/>
              </a:rPr>
              <a:t>next states of the same state</a:t>
            </a: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 should be given </a:t>
            </a:r>
            <a:b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adjacent assignments.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States which have the </a:t>
            </a:r>
            <a:r>
              <a:rPr lang="en-US" altLang="ko-KR" sz="1800" u="sng">
                <a:solidFill>
                  <a:srgbClr val="000080"/>
                </a:solidFill>
                <a:cs typeface="Arial" panose="020B0604020202020204" pitchFamily="34" charset="0"/>
              </a:rPr>
              <a:t>same output for a given input</a:t>
            </a: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 should be given </a:t>
            </a:r>
            <a:b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adjacent assignments.</a:t>
            </a: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B86C5E3C-603D-5D0E-D7E6-AC4A0FD0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15-16(a).  State Table and Assignments</a:t>
            </a: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CB1B67CA-9257-A5EA-4F40-0D9B4AD2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4E3C8E32-1D7C-5EFE-D17E-EC22BA143D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29C8E8-5F52-4E4B-8586-A96FC7DE170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67A1ABB3-7BC3-A350-E052-9D1A83A2D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052513"/>
            <a:ext cx="6013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Based on the State Assignment Guidelines:</a:t>
            </a: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B2BB729E-89A1-39EC-3EC2-7D573E2D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16050"/>
            <a:ext cx="4932363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1. (</a:t>
            </a:r>
            <a:r>
              <a:rPr lang="en-US" altLang="ko-KR" sz="2200" i="1">
                <a:solidFill>
                  <a:srgbClr val="000080"/>
                </a:solidFill>
              </a:rPr>
              <a:t>b, d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c, f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e</a:t>
            </a:r>
            <a:r>
              <a:rPr lang="en-US" altLang="ko-KR" sz="2200">
                <a:solidFill>
                  <a:srgbClr val="000080"/>
                </a:solidFill>
              </a:rPr>
              <a:t>)</a:t>
            </a:r>
          </a:p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2. (</a:t>
            </a:r>
            <a:r>
              <a:rPr lang="en-US" altLang="ko-KR" sz="2200" i="1">
                <a:solidFill>
                  <a:srgbClr val="000080"/>
                </a:solidFill>
              </a:rPr>
              <a:t>a, c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d, f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d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f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c, e</a:t>
            </a:r>
            <a:r>
              <a:rPr lang="en-US" altLang="ko-KR" sz="2200">
                <a:solidFill>
                  <a:srgbClr val="000080"/>
                </a:solidFill>
              </a:rPr>
              <a:t>)</a:t>
            </a:r>
          </a:p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3. (</a:t>
            </a:r>
            <a:r>
              <a:rPr lang="en-US" altLang="ko-KR" sz="2200" i="1">
                <a:solidFill>
                  <a:srgbClr val="000080"/>
                </a:solidFill>
              </a:rPr>
              <a:t>a, c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d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e, f</a:t>
            </a:r>
            <a:r>
              <a:rPr lang="en-US" altLang="ko-KR" sz="2200">
                <a:solidFill>
                  <a:srgbClr val="000080"/>
                </a:solidFill>
              </a:rPr>
              <a:t>)</a:t>
            </a:r>
          </a:p>
        </p:txBody>
      </p:sp>
      <p:pic>
        <p:nvPicPr>
          <p:cNvPr id="68613" name="Picture 4">
            <a:extLst>
              <a:ext uri="{FF2B5EF4-FFF2-40B4-BE49-F238E27FC236}">
                <a16:creationId xmlns:a16="http://schemas.microsoft.com/office/drawing/2014/main" id="{EABE689A-D7A5-A0BD-5128-1717D1C7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3500438"/>
            <a:ext cx="49752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14" name="Text Box 3">
            <a:extLst>
              <a:ext uri="{FF2B5EF4-FFF2-40B4-BE49-F238E27FC236}">
                <a16:creationId xmlns:a16="http://schemas.microsoft.com/office/drawing/2014/main" id="{948054D6-F7A7-5438-F02B-707D59CC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32125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15-16(b)(c).  State Table and Assignments</a:t>
            </a:r>
          </a:p>
        </p:txBody>
      </p:sp>
      <p:sp>
        <p:nvSpPr>
          <p:cNvPr id="68615" name="Rectangle 2">
            <a:extLst>
              <a:ext uri="{FF2B5EF4-FFF2-40B4-BE49-F238E27FC236}">
                <a16:creationId xmlns:a16="http://schemas.microsoft.com/office/drawing/2014/main" id="{39CA204C-9A94-5F93-3061-33D4B8AB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>
            <a:extLst>
              <a:ext uri="{FF2B5EF4-FFF2-40B4-BE49-F238E27FC236}">
                <a16:creationId xmlns:a16="http://schemas.microsoft.com/office/drawing/2014/main" id="{01257EA0-AA9A-3E56-3816-1F6F1DBF79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7C9A321-C399-4984-B720-A8B28FA1683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3E16B3B4-5054-F498-6CFD-D3B8DDA7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274888"/>
            <a:ext cx="5807075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0660" name="Text Box 3">
            <a:extLst>
              <a:ext uri="{FF2B5EF4-FFF2-40B4-BE49-F238E27FC236}">
                <a16:creationId xmlns:a16="http://schemas.microsoft.com/office/drawing/2014/main" id="{04663093-6FF8-8576-C994-3506BFC4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15-12.  Transition table for Figure 15-16(a)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D8360CC7-E6EA-72A3-87C3-A39DEEC6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3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>
            <a:extLst>
              <a:ext uri="{FF2B5EF4-FFF2-40B4-BE49-F238E27FC236}">
                <a16:creationId xmlns:a16="http://schemas.microsoft.com/office/drawing/2014/main" id="{1E5795C9-F3A6-B3D2-B9DD-C1656070C9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DCBFAF-963D-45EE-9E7F-6166FEB5204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82C3CA2-B71F-DCC4-5A43-74D34ADE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2073275"/>
            <a:ext cx="414655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2708" name="Text Box 3">
            <a:extLst>
              <a:ext uri="{FF2B5EF4-FFF2-40B4-BE49-F238E27FC236}">
                <a16:creationId xmlns:a16="http://schemas.microsoft.com/office/drawing/2014/main" id="{69BC336B-129B-9AE5-DB92-FC6177AC9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15-17. Next-State and Output Maps for Table 15-12</a:t>
            </a:r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265CB77B-89EB-8000-C652-4DEEEFB6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B31F88C1-3BD7-B8DF-FE8E-05EB38F32E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50B834C-B626-47B9-9814-76B7C8D305F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024431C-DEC1-EE2A-DAD4-A7900BF3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15.9	 Using a One-Hot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8E76E07B-66CD-FB28-FC6A-49EAC110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2530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/>
              <a:t>Sometimes reducing the number of flip-flops used is not as </a:t>
            </a:r>
            <a:br>
              <a:rPr lang="en-US" altLang="ko-KR" sz="2000"/>
            </a:br>
            <a:r>
              <a:rPr lang="en-US" altLang="ko-KR" sz="2000"/>
              <a:t>important as reducing the logic feeding into the flip-flops. </a:t>
            </a:r>
            <a:br>
              <a:rPr lang="en-US" altLang="ko-KR" sz="2000"/>
            </a:br>
            <a:r>
              <a:rPr lang="en-US" altLang="ko-KR" sz="2000"/>
              <a:t>Using a </a:t>
            </a:r>
            <a:r>
              <a:rPr lang="en-US" altLang="ko-KR" sz="2000" i="1"/>
              <a:t>one-hot</a:t>
            </a:r>
            <a:r>
              <a:rPr lang="en-US" altLang="ko-KR" sz="2000"/>
              <a:t> state assignment may help accomplish this.</a:t>
            </a:r>
          </a:p>
          <a:p>
            <a:pPr eaLnBrk="1" latinLnBrk="1" hangingPunct="1"/>
            <a:endParaRPr lang="en-US" altLang="ko-KR" sz="2000"/>
          </a:p>
          <a:p>
            <a:pPr eaLnBrk="1" latinLnBrk="1" hangingPunct="1"/>
            <a:r>
              <a:rPr lang="en-US" altLang="ko-KR" sz="2000"/>
              <a:t>The </a:t>
            </a:r>
            <a:r>
              <a:rPr lang="en-US" altLang="ko-KR" sz="2000" u="sng"/>
              <a:t>one-hot assignment uses one flip-flop for each state</a:t>
            </a:r>
            <a:r>
              <a:rPr lang="en-US" altLang="ko-KR" sz="2000"/>
              <a:t>, so a </a:t>
            </a:r>
            <a:br>
              <a:rPr lang="en-US" altLang="ko-KR" sz="2000"/>
            </a:br>
            <a:r>
              <a:rPr lang="en-US" altLang="ko-KR" sz="2000"/>
              <a:t>state machine with </a:t>
            </a:r>
            <a:r>
              <a:rPr lang="en-US" altLang="ko-KR" sz="2000" i="1"/>
              <a:t>N</a:t>
            </a:r>
            <a:r>
              <a:rPr lang="en-US" altLang="ko-KR" sz="2000"/>
              <a:t> states requires </a:t>
            </a:r>
            <a:r>
              <a:rPr lang="en-US" altLang="ko-KR" sz="2000" i="1"/>
              <a:t>N</a:t>
            </a:r>
            <a:r>
              <a:rPr lang="en-US" altLang="ko-KR" sz="2000"/>
              <a:t> flip-flops. Exactly one of the flip-flops is set to one in each state.</a:t>
            </a:r>
          </a:p>
          <a:p>
            <a:pPr eaLnBrk="1" latinLnBrk="1" hangingPunct="1"/>
            <a:endParaRPr lang="en-US" altLang="ko-KR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>
            <a:extLst>
              <a:ext uri="{FF2B5EF4-FFF2-40B4-BE49-F238E27FC236}">
                <a16:creationId xmlns:a16="http://schemas.microsoft.com/office/drawing/2014/main" id="{FB8F8538-77CA-6E3D-A8E3-B17E9FC29E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C7B126-E972-4A57-9BC6-9002E575B0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059" name="Group 3">
            <a:extLst>
              <a:ext uri="{FF2B5EF4-FFF2-40B4-BE49-F238E27FC236}">
                <a16:creationId xmlns:a16="http://schemas.microsoft.com/office/drawing/2014/main" id="{FE1DDB84-5A35-5BE4-3B06-BCF7EB73C50C}"/>
              </a:ext>
            </a:extLst>
          </p:cNvPr>
          <p:cNvGraphicFramePr>
            <a:graphicFrameLocks noGrp="1"/>
          </p:cNvGraphicFramePr>
          <p:nvPr/>
        </p:nvGraphicFramePr>
        <p:xfrm>
          <a:off x="2092325" y="2349500"/>
          <a:ext cx="4960938" cy="2503489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Binary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Gray-code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One-hot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# of FF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845" name="Rectangle 2">
            <a:extLst>
              <a:ext uri="{FF2B5EF4-FFF2-40B4-BE49-F238E27FC236}">
                <a16:creationId xmlns:a16="http://schemas.microsoft.com/office/drawing/2014/main" id="{D2277733-AA5F-2D57-AE31-2EDF37A7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15.9	 Using a One-Hot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76846" name="Text Box 3">
            <a:extLst>
              <a:ext uri="{FF2B5EF4-FFF2-40B4-BE49-F238E27FC236}">
                <a16:creationId xmlns:a16="http://schemas.microsoft.com/office/drawing/2014/main" id="{6081001D-D8B0-3E34-02C2-2BF78D9D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For a four-state FSM, three possible state assignments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>
            <a:extLst>
              <a:ext uri="{FF2B5EF4-FFF2-40B4-BE49-F238E27FC236}">
                <a16:creationId xmlns:a16="http://schemas.microsoft.com/office/drawing/2014/main" id="{B60986C0-2FBD-E496-9790-A2257BEA4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42704" y="6310313"/>
            <a:ext cx="684212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72FDC1D-F609-49A6-9F23-A879E3FEB5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E008844-16A2-51A6-DA4F-010E5435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362950" cy="63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Logical SW Design: Final Recommendation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F2F3A3F6-17C3-D395-F91D-5EDFB3CE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4" y="1576388"/>
            <a:ext cx="80216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3">
            <a:extLst>
              <a:ext uri="{FF2B5EF4-FFF2-40B4-BE49-F238E27FC236}">
                <a16:creationId xmlns:a16="http://schemas.microsoft.com/office/drawing/2014/main" id="{4F704283-9A75-33D8-5714-1789CF7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3095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Integer 1~N Summation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2A9EA6-822F-4A90-9760-E52EFBEB3D07}"/>
              </a:ext>
            </a:extLst>
          </p:cNvPr>
          <p:cNvSpPr/>
          <p:nvPr/>
        </p:nvSpPr>
        <p:spPr>
          <a:xfrm>
            <a:off x="6949182" y="4078288"/>
            <a:ext cx="1150937" cy="28733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F991595-A84D-475E-89FD-B60219AB1FBC}"/>
              </a:ext>
            </a:extLst>
          </p:cNvPr>
          <p:cNvSpPr/>
          <p:nvPr/>
        </p:nvSpPr>
        <p:spPr>
          <a:xfrm>
            <a:off x="6299894" y="2995613"/>
            <a:ext cx="2417763" cy="1009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F23BE57-1F25-448D-8A95-FCD91F761B68}"/>
              </a:ext>
            </a:extLst>
          </p:cNvPr>
          <p:cNvSpPr/>
          <p:nvPr/>
        </p:nvSpPr>
        <p:spPr>
          <a:xfrm>
            <a:off x="3636069" y="2636838"/>
            <a:ext cx="2460625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D9B655F-FE18-489E-AE69-88607391D4FA}"/>
              </a:ext>
            </a:extLst>
          </p:cNvPr>
          <p:cNvSpPr/>
          <p:nvPr/>
        </p:nvSpPr>
        <p:spPr>
          <a:xfrm>
            <a:off x="3851969" y="4043363"/>
            <a:ext cx="2016125" cy="5032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7A96023-3235-455A-9989-E2826097903E}"/>
              </a:ext>
            </a:extLst>
          </p:cNvPr>
          <p:cNvSpPr/>
          <p:nvPr/>
        </p:nvSpPr>
        <p:spPr>
          <a:xfrm>
            <a:off x="6517382" y="4545013"/>
            <a:ext cx="2087562" cy="1511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F8F926B5-AAEB-787D-A457-CD210B4F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773238"/>
            <a:ext cx="510857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15-1:  State Table for Sequence Detector</a:t>
            </a: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ADE4AD88-7273-AEF9-AF61-D5C46933C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CC237F3-F2F1-4E70-A7E0-0ECF0DF9767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92E3CD7B-0F6D-E63B-1C8C-CA146BDC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1730375"/>
            <a:ext cx="3940175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8" name="Text Box 3">
            <a:extLst>
              <a:ext uri="{FF2B5EF4-FFF2-40B4-BE49-F238E27FC236}">
                <a16:creationId xmlns:a16="http://schemas.microsoft.com/office/drawing/2014/main" id="{A36EB855-4ADE-36F0-7C81-5D75FA5F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1998663"/>
            <a:ext cx="3513137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400">
                <a:solidFill>
                  <a:srgbClr val="000080"/>
                </a:solidFill>
              </a:rPr>
              <a:t>Since states H and I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have the </a:t>
            </a:r>
            <a:r>
              <a:rPr lang="en-US" altLang="ko-KR" sz="2400" u="sng">
                <a:solidFill>
                  <a:srgbClr val="000080"/>
                </a:solidFill>
              </a:rPr>
              <a:t>same next </a:t>
            </a:r>
            <a:br>
              <a:rPr lang="en-US" altLang="ko-KR" sz="2400" u="sng">
                <a:solidFill>
                  <a:srgbClr val="000080"/>
                </a:solidFill>
              </a:rPr>
            </a:br>
            <a:r>
              <a:rPr lang="en-US" altLang="ko-KR" sz="2400" u="sng">
                <a:solidFill>
                  <a:srgbClr val="000080"/>
                </a:solidFill>
              </a:rPr>
              <a:t>states</a:t>
            </a:r>
            <a:r>
              <a:rPr lang="en-US" altLang="ko-KR" sz="2400">
                <a:solidFill>
                  <a:srgbClr val="000080"/>
                </a:solidFill>
              </a:rPr>
              <a:t> and the </a:t>
            </a:r>
            <a:r>
              <a:rPr lang="en-US" altLang="ko-KR" sz="2400" u="sng">
                <a:solidFill>
                  <a:srgbClr val="000080"/>
                </a:solidFill>
              </a:rPr>
              <a:t>same </a:t>
            </a:r>
            <a:br>
              <a:rPr lang="en-US" altLang="ko-KR" sz="2400" u="sng">
                <a:solidFill>
                  <a:srgbClr val="000080"/>
                </a:solidFill>
              </a:rPr>
            </a:br>
            <a:r>
              <a:rPr lang="en-US" altLang="ko-KR" sz="2400" u="sng">
                <a:solidFill>
                  <a:srgbClr val="000080"/>
                </a:solidFill>
              </a:rPr>
              <a:t>outputs</a:t>
            </a:r>
            <a:r>
              <a:rPr lang="en-US" altLang="ko-KR" sz="2400">
                <a:solidFill>
                  <a:srgbClr val="000080"/>
                </a:solidFill>
              </a:rPr>
              <a:t>, there is no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way of telling states H and I apart. </a:t>
            </a:r>
          </a:p>
          <a:p>
            <a:pPr eaLnBrk="1" latinLnBrk="1" hangingPunct="1">
              <a:spcBef>
                <a:spcPts val="1363"/>
              </a:spcBef>
            </a:pPr>
            <a:r>
              <a:rPr lang="en-US" altLang="ko-KR" sz="2400">
                <a:solidFill>
                  <a:srgbClr val="000080"/>
                </a:solidFill>
              </a:rPr>
              <a:t>We can </a:t>
            </a:r>
            <a:r>
              <a:rPr lang="en-US" altLang="ko-KR" sz="2400" u="sng">
                <a:solidFill>
                  <a:srgbClr val="000080"/>
                </a:solidFill>
              </a:rPr>
              <a:t>replace I with H</a:t>
            </a:r>
            <a:r>
              <a:rPr lang="en-US" altLang="ko-KR" sz="2400">
                <a:solidFill>
                  <a:srgbClr val="000080"/>
                </a:solidFill>
              </a:rPr>
              <a:t>.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93EB0A77-B145-D64A-FB1D-D4E347C65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15-2.  State Table for Sequence Detector</a:t>
            </a: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B558DEA8-EAEB-9C76-9AF3-168C0E1B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662CB9E2-290B-B0CC-B3B5-DED87A8350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82AB12-B41D-4963-AB49-0C794E79F55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F07E2EB2-3854-018A-C903-583EC2EC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7"/>
          <a:stretch>
            <a:fillRect/>
          </a:stretch>
        </p:blipFill>
        <p:spPr bwMode="auto">
          <a:xfrm>
            <a:off x="1928813" y="1974850"/>
            <a:ext cx="5284787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6" name="Text Box 3">
            <a:extLst>
              <a:ext uri="{FF2B5EF4-FFF2-40B4-BE49-F238E27FC236}">
                <a16:creationId xmlns:a16="http://schemas.microsoft.com/office/drawing/2014/main" id="{7EF7087F-7245-D85F-5CDE-026F8A22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15-1a:  Reduced State Table for Sequence Detector</a:t>
            </a: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670BE22F-6890-3DEE-862C-4230FA2D8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E080008A-3462-D266-BAC8-4CC5F646C4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367D3C8-4A6D-4348-8294-0E9AF88A26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AA195C28-F147-3BC6-2841-15A4C2C2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3"/>
          <a:stretch>
            <a:fillRect/>
          </a:stretch>
        </p:blipFill>
        <p:spPr bwMode="auto">
          <a:xfrm>
            <a:off x="2597150" y="2206625"/>
            <a:ext cx="39497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Text Box 3">
            <a:extLst>
              <a:ext uri="{FF2B5EF4-FFF2-40B4-BE49-F238E27FC236}">
                <a16:creationId xmlns:a16="http://schemas.microsoft.com/office/drawing/2014/main" id="{9F54D1E2-4A41-DE47-E8BA-64E5D9271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15-1b:  Reduced State Graph for Sequence Detector</a:t>
            </a: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1E2C8374-880C-BE9B-A17D-1C8F372C4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7498C119-7A81-FA87-A72E-09262E6132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5DD8FCC-BFBD-4455-A372-C423F8432B1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CB205E1-BC3B-42F6-95BC-9807AE4E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15.2	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2565EE28-164B-9CFB-E141-044BE1338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Definition 15.1:</a:t>
            </a:r>
          </a:p>
        </p:txBody>
      </p:sp>
      <p:grpSp>
        <p:nvGrpSpPr>
          <p:cNvPr id="17413" name="Group 22">
            <a:extLst>
              <a:ext uri="{FF2B5EF4-FFF2-40B4-BE49-F238E27FC236}">
                <a16:creationId xmlns:a16="http://schemas.microsoft.com/office/drawing/2014/main" id="{ACA1A20F-6763-1EC4-745B-3813ACB57D0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731963"/>
            <a:ext cx="8642350" cy="1552575"/>
            <a:chOff x="158" y="1091"/>
            <a:chExt cx="5444" cy="978"/>
          </a:xfrm>
        </p:grpSpPr>
        <p:sp>
          <p:nvSpPr>
            <p:cNvPr id="17415" name="Text Box 7">
              <a:extLst>
                <a:ext uri="{FF2B5EF4-FFF2-40B4-BE49-F238E27FC236}">
                  <a16:creationId xmlns:a16="http://schemas.microsoft.com/office/drawing/2014/main" id="{057D728B-D237-CB00-635C-C76C54417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091"/>
              <a:ext cx="544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  <a:tab pos="7878763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400">
                  <a:solidFill>
                    <a:srgbClr val="000080"/>
                  </a:solidFill>
                </a:rPr>
                <a:t>Let N</a:t>
              </a:r>
              <a:r>
                <a:rPr lang="en-US" altLang="ko-KR" sz="2400" baseline="-25000">
                  <a:solidFill>
                    <a:srgbClr val="000080"/>
                  </a:solidFill>
                </a:rPr>
                <a:t>1</a:t>
              </a:r>
              <a:r>
                <a:rPr lang="en-US" altLang="ko-KR" sz="2400">
                  <a:solidFill>
                    <a:srgbClr val="000080"/>
                  </a:solidFill>
                </a:rPr>
                <a:t> and N</a:t>
              </a:r>
              <a:r>
                <a:rPr lang="en-US" altLang="ko-KR" sz="2400" baseline="-25000">
                  <a:solidFill>
                    <a:srgbClr val="000080"/>
                  </a:solidFill>
                </a:rPr>
                <a:t>2</a:t>
              </a:r>
              <a:r>
                <a:rPr lang="en-US" altLang="ko-KR" sz="2400">
                  <a:solidFill>
                    <a:srgbClr val="000080"/>
                  </a:solidFill>
                </a:rPr>
                <a:t> be sequential circuits (not necessarily </a:t>
              </a:r>
              <a:br>
                <a:rPr lang="en-US" altLang="ko-KR" sz="2400">
                  <a:solidFill>
                    <a:srgbClr val="000080"/>
                  </a:solidFill>
                </a:rPr>
              </a:br>
              <a:r>
                <a:rPr lang="en-US" altLang="ko-KR" sz="2400">
                  <a:solidFill>
                    <a:srgbClr val="000080"/>
                  </a:solidFill>
                </a:rPr>
                <a:t>different). Let </a:t>
              </a:r>
              <a:r>
                <a:rPr lang="en-US" altLang="ko-KR" sz="2400" u="sng">
                  <a:solidFill>
                    <a:srgbClr val="000080"/>
                  </a:solidFill>
                </a:rPr>
                <a:t>X</a:t>
              </a:r>
              <a:r>
                <a:rPr lang="en-US" altLang="ko-KR" sz="2400">
                  <a:solidFill>
                    <a:srgbClr val="000080"/>
                  </a:solidFill>
                </a:rPr>
                <a:t> represent a sequence of inputs of arbitrary length. Then state p in N</a:t>
              </a:r>
              <a:r>
                <a:rPr lang="en-US" altLang="ko-KR" sz="2400" baseline="-25000">
                  <a:solidFill>
                    <a:srgbClr val="000080"/>
                  </a:solidFill>
                </a:rPr>
                <a:t>1</a:t>
              </a:r>
              <a:r>
                <a:rPr lang="en-US" altLang="ko-KR" sz="2400">
                  <a:solidFill>
                    <a:srgbClr val="000080"/>
                  </a:solidFill>
                </a:rPr>
                <a:t> is equivalent to state q in N</a:t>
              </a:r>
              <a:r>
                <a:rPr lang="en-US" altLang="ko-KR" sz="2400" baseline="-25000">
                  <a:solidFill>
                    <a:srgbClr val="000080"/>
                  </a:solidFill>
                </a:rPr>
                <a:t>2</a:t>
              </a:r>
              <a:r>
                <a:rPr lang="en-US" altLang="ko-KR" sz="2400">
                  <a:solidFill>
                    <a:srgbClr val="000080"/>
                  </a:solidFill>
                </a:rPr>
                <a:t> </a:t>
              </a:r>
              <a:br>
                <a:rPr lang="en-US" altLang="ko-KR" sz="2400">
                  <a:solidFill>
                    <a:srgbClr val="000080"/>
                  </a:solidFill>
                </a:rPr>
              </a:br>
              <a:r>
                <a:rPr lang="en-US" altLang="ko-KR" sz="2400">
                  <a:solidFill>
                    <a:srgbClr val="000080"/>
                  </a:solidFill>
                </a:rPr>
                <a:t>iff   </a:t>
              </a:r>
              <a:r>
                <a:rPr lang="en-US" altLang="ko-KR" sz="2400" baseline="-25000">
                  <a:solidFill>
                    <a:srgbClr val="000080"/>
                  </a:solidFill>
                </a:rPr>
                <a:t>1</a:t>
              </a:r>
              <a:r>
                <a:rPr lang="en-US" altLang="ko-KR" sz="2400">
                  <a:solidFill>
                    <a:srgbClr val="000080"/>
                  </a:solidFill>
                </a:rPr>
                <a:t>(p, </a:t>
              </a:r>
              <a:r>
                <a:rPr lang="en-US" altLang="ko-KR" sz="2400" u="sng">
                  <a:solidFill>
                    <a:srgbClr val="000080"/>
                  </a:solidFill>
                </a:rPr>
                <a:t>X</a:t>
              </a:r>
              <a:r>
                <a:rPr lang="en-US" altLang="ko-KR" sz="2400">
                  <a:solidFill>
                    <a:srgbClr val="000080"/>
                  </a:solidFill>
                </a:rPr>
                <a:t>) =   </a:t>
              </a:r>
              <a:r>
                <a:rPr lang="en-US" altLang="ko-KR" sz="2400" baseline="-25000">
                  <a:solidFill>
                    <a:srgbClr val="000080"/>
                  </a:solidFill>
                </a:rPr>
                <a:t>2</a:t>
              </a:r>
              <a:r>
                <a:rPr lang="en-US" altLang="ko-KR" sz="2400">
                  <a:solidFill>
                    <a:srgbClr val="000080"/>
                  </a:solidFill>
                </a:rPr>
                <a:t>(q, </a:t>
              </a:r>
              <a:r>
                <a:rPr lang="en-US" altLang="ko-KR" sz="2400" u="sng">
                  <a:solidFill>
                    <a:srgbClr val="000080"/>
                  </a:solidFill>
                </a:rPr>
                <a:t>X</a:t>
              </a:r>
              <a:r>
                <a:rPr lang="en-US" altLang="ko-KR" sz="2400">
                  <a:solidFill>
                    <a:srgbClr val="000080"/>
                  </a:solidFill>
                </a:rPr>
                <a:t>) for every possible input sequence </a:t>
              </a:r>
              <a:r>
                <a:rPr lang="en-US" altLang="ko-KR" sz="2400" u="sng">
                  <a:solidFill>
                    <a:srgbClr val="000080"/>
                  </a:solidFill>
                </a:rPr>
                <a:t>X</a:t>
              </a:r>
              <a:r>
                <a:rPr lang="en-US" altLang="ko-KR" sz="2400">
                  <a:solidFill>
                    <a:srgbClr val="000080"/>
                  </a:solidFill>
                </a:rPr>
                <a:t>.</a:t>
              </a:r>
            </a:p>
          </p:txBody>
        </p:sp>
        <p:pic>
          <p:nvPicPr>
            <p:cNvPr id="17416" name="Picture 8">
              <a:extLst>
                <a:ext uri="{FF2B5EF4-FFF2-40B4-BE49-F238E27FC236}">
                  <a16:creationId xmlns:a16="http://schemas.microsoft.com/office/drawing/2014/main" id="{02166BC4-6E6C-5B5B-BC03-B1E66BE31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864"/>
              <a:ext cx="12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7417" name="Picture 8">
              <a:extLst>
                <a:ext uri="{FF2B5EF4-FFF2-40B4-BE49-F238E27FC236}">
                  <a16:creationId xmlns:a16="http://schemas.microsoft.com/office/drawing/2014/main" id="{B4173E6C-614C-0770-C816-9B5724F0C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" y="1842"/>
              <a:ext cx="12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7414" name="Picture 23">
            <a:extLst>
              <a:ext uri="{FF2B5EF4-FFF2-40B4-BE49-F238E27FC236}">
                <a16:creationId xmlns:a16="http://schemas.microsoft.com/office/drawing/2014/main" id="{A44E445D-80FE-C019-934B-F7B766F0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711575"/>
            <a:ext cx="529272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A32BBFA2-D50A-0C5B-94DD-2E8BD85DF9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190B1F-D8EA-4B62-B624-06FEE6DCC27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A83F3F0C-A5B4-91AE-7302-2D93E690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87106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>
                <a:solidFill>
                  <a:srgbClr val="000080"/>
                </a:solidFill>
              </a:rPr>
              <a:t>Two states </a:t>
            </a:r>
            <a:r>
              <a:rPr lang="en-US" altLang="ko-KR" sz="2400" i="1">
                <a:solidFill>
                  <a:srgbClr val="000080"/>
                </a:solidFill>
              </a:rPr>
              <a:t>p</a:t>
            </a:r>
            <a:r>
              <a:rPr lang="en-US" altLang="ko-KR" sz="2400">
                <a:solidFill>
                  <a:srgbClr val="000080"/>
                </a:solidFill>
              </a:rPr>
              <a:t> and </a:t>
            </a:r>
            <a:r>
              <a:rPr lang="en-US" altLang="ko-KR" sz="2400" i="1">
                <a:solidFill>
                  <a:srgbClr val="000080"/>
                </a:solidFill>
              </a:rPr>
              <a:t>q</a:t>
            </a:r>
            <a:r>
              <a:rPr lang="en-US" altLang="ko-KR" sz="2400">
                <a:solidFill>
                  <a:srgbClr val="000080"/>
                </a:solidFill>
              </a:rPr>
              <a:t> of a sequential circuit are equivalent iff for every single input </a:t>
            </a:r>
            <a:r>
              <a:rPr lang="en-US" altLang="ko-KR" sz="2400" i="1">
                <a:solidFill>
                  <a:srgbClr val="000080"/>
                </a:solidFill>
              </a:rPr>
              <a:t>X</a:t>
            </a:r>
            <a:r>
              <a:rPr lang="en-US" altLang="ko-KR" sz="2400">
                <a:solidFill>
                  <a:srgbClr val="000080"/>
                </a:solidFill>
              </a:rPr>
              <a:t>, the outputs are the same and the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next states are equivalent, that is, 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F838D86F-8702-1BE4-68C3-2279E1DA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095625"/>
            <a:ext cx="309721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1" name="Picture 4">
            <a:extLst>
              <a:ext uri="{FF2B5EF4-FFF2-40B4-BE49-F238E27FC236}">
                <a16:creationId xmlns:a16="http://schemas.microsoft.com/office/drawing/2014/main" id="{E2BE0A2C-BC76-E779-81CD-DBCFE83F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3" y="3141663"/>
            <a:ext cx="727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2" name="Picture 5">
            <a:extLst>
              <a:ext uri="{FF2B5EF4-FFF2-40B4-BE49-F238E27FC236}">
                <a16:creationId xmlns:a16="http://schemas.microsoft.com/office/drawing/2014/main" id="{BC9C0D3A-B9D1-2501-5CA9-328CDB88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135313"/>
            <a:ext cx="30067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3" name="Text Box 7">
            <a:extLst>
              <a:ext uri="{FF2B5EF4-FFF2-40B4-BE49-F238E27FC236}">
                <a16:creationId xmlns:a16="http://schemas.microsoft.com/office/drawing/2014/main" id="{D1E717BE-61EA-9804-C2A2-C5E7848C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3857625"/>
            <a:ext cx="85772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>
                <a:solidFill>
                  <a:srgbClr val="000080"/>
                </a:solidFill>
              </a:rPr>
              <a:t>where   (</a:t>
            </a:r>
            <a:r>
              <a:rPr lang="en-US" altLang="ko-KR" sz="2400" i="1">
                <a:solidFill>
                  <a:srgbClr val="000080"/>
                </a:solidFill>
              </a:rPr>
              <a:t>p</a:t>
            </a:r>
            <a:r>
              <a:rPr lang="en-US" altLang="ko-KR" sz="2400">
                <a:solidFill>
                  <a:srgbClr val="000080"/>
                </a:solidFill>
              </a:rPr>
              <a:t>,</a:t>
            </a:r>
            <a:r>
              <a:rPr lang="en-US" altLang="ko-KR" sz="2400" i="1">
                <a:solidFill>
                  <a:srgbClr val="000080"/>
                </a:solidFill>
              </a:rPr>
              <a:t> X</a:t>
            </a:r>
            <a:r>
              <a:rPr lang="en-US" altLang="ko-KR" sz="2400">
                <a:solidFill>
                  <a:srgbClr val="000080"/>
                </a:solidFill>
              </a:rPr>
              <a:t>) is the output given the present state </a:t>
            </a:r>
            <a:r>
              <a:rPr lang="en-US" altLang="ko-KR" sz="2400" i="1">
                <a:solidFill>
                  <a:srgbClr val="000080"/>
                </a:solidFill>
              </a:rPr>
              <a:t>p</a:t>
            </a:r>
            <a:r>
              <a:rPr lang="en-US" altLang="ko-KR" sz="2400">
                <a:solidFill>
                  <a:srgbClr val="000080"/>
                </a:solidFill>
              </a:rPr>
              <a:t> and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input </a:t>
            </a:r>
            <a:r>
              <a:rPr lang="en-US" altLang="ko-KR" sz="2400" i="1">
                <a:solidFill>
                  <a:srgbClr val="000080"/>
                </a:solidFill>
              </a:rPr>
              <a:t>X</a:t>
            </a:r>
            <a:r>
              <a:rPr lang="en-US" altLang="ko-KR" sz="2400">
                <a:solidFill>
                  <a:srgbClr val="000080"/>
                </a:solidFill>
              </a:rPr>
              <a:t>, and   (</a:t>
            </a:r>
            <a:r>
              <a:rPr lang="en-US" altLang="ko-KR" sz="2400" i="1">
                <a:solidFill>
                  <a:srgbClr val="000080"/>
                </a:solidFill>
              </a:rPr>
              <a:t>p</a:t>
            </a:r>
            <a:r>
              <a:rPr lang="en-US" altLang="ko-KR" sz="2400">
                <a:solidFill>
                  <a:srgbClr val="000080"/>
                </a:solidFill>
              </a:rPr>
              <a:t>, </a:t>
            </a:r>
            <a:r>
              <a:rPr lang="en-US" altLang="ko-KR" sz="2400" i="1">
                <a:solidFill>
                  <a:srgbClr val="000080"/>
                </a:solidFill>
              </a:rPr>
              <a:t>X</a:t>
            </a:r>
            <a:r>
              <a:rPr lang="en-US" altLang="ko-KR" sz="2400">
                <a:solidFill>
                  <a:srgbClr val="000080"/>
                </a:solidFill>
              </a:rPr>
              <a:t>) is the next state given the present </a:t>
            </a:r>
            <a:br>
              <a:rPr lang="en-US" altLang="ko-KR" sz="2400">
                <a:solidFill>
                  <a:srgbClr val="000080"/>
                </a:solidFill>
              </a:rPr>
            </a:br>
            <a:r>
              <a:rPr lang="en-US" altLang="ko-KR" sz="2400">
                <a:solidFill>
                  <a:srgbClr val="000080"/>
                </a:solidFill>
              </a:rPr>
              <a:t>state </a:t>
            </a:r>
            <a:r>
              <a:rPr lang="en-US" altLang="ko-KR" sz="2400" i="1">
                <a:solidFill>
                  <a:srgbClr val="000080"/>
                </a:solidFill>
              </a:rPr>
              <a:t>p</a:t>
            </a:r>
            <a:r>
              <a:rPr lang="en-US" altLang="ko-KR" sz="2400">
                <a:solidFill>
                  <a:srgbClr val="000080"/>
                </a:solidFill>
              </a:rPr>
              <a:t> and input </a:t>
            </a:r>
            <a:r>
              <a:rPr lang="en-US" altLang="ko-KR" sz="2400" i="1">
                <a:solidFill>
                  <a:srgbClr val="000080"/>
                </a:solidFill>
              </a:rPr>
              <a:t>X</a:t>
            </a:r>
            <a:r>
              <a:rPr lang="en-US" altLang="ko-KR" sz="2400">
                <a:solidFill>
                  <a:srgbClr val="000080"/>
                </a:solidFill>
              </a:rPr>
              <a:t>. Note that the next states do not have to be equal, just equivalent.</a:t>
            </a:r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9EC5382F-3CF3-FC97-5CF9-15691C11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35413"/>
            <a:ext cx="1936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2C27FF9A-419E-9754-9648-8E16EF18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249738"/>
            <a:ext cx="2159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6" name="Rectangle 2">
            <a:extLst>
              <a:ext uri="{FF2B5EF4-FFF2-40B4-BE49-F238E27FC236}">
                <a16:creationId xmlns:a16="http://schemas.microsoft.com/office/drawing/2014/main" id="{AC95C555-F3BA-FCF3-1A61-63E6850A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15.2	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9467" name="Text Box 3">
            <a:extLst>
              <a:ext uri="{FF2B5EF4-FFF2-40B4-BE49-F238E27FC236}">
                <a16:creationId xmlns:a16="http://schemas.microsoft.com/office/drawing/2014/main" id="{04D8C865-39AD-D937-9FC3-A8BE1913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Theorem 15.1: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2112</Words>
  <Application>Microsoft Office PowerPoint</Application>
  <PresentationFormat>화면 슬라이드 쇼(4:3)</PresentationFormat>
  <Paragraphs>297</Paragraphs>
  <Slides>38</Slides>
  <Notes>36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Arial</vt:lpstr>
      <vt:lpstr>Arial Narrow</vt:lpstr>
      <vt:lpstr>Times New Roman</vt:lpstr>
      <vt:lpstr>1_기본 디자인</vt:lpstr>
      <vt:lpstr>Equation</vt:lpstr>
      <vt:lpstr>PowerPoint 프레젠테이션</vt:lpstr>
      <vt:lpstr>Objectives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Logical SW Design: Final Recommendation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240</cp:revision>
  <dcterms:created xsi:type="dcterms:W3CDTF">2003-08-14T08:31:30Z</dcterms:created>
  <dcterms:modified xsi:type="dcterms:W3CDTF">2023-05-15T02:32:13Z</dcterms:modified>
</cp:coreProperties>
</file>