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422" r:id="rId2"/>
    <p:sldId id="424" r:id="rId3"/>
    <p:sldId id="354" r:id="rId4"/>
    <p:sldId id="425" r:id="rId5"/>
    <p:sldId id="426" r:id="rId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66FF"/>
    <a:srgbClr val="21C5FF"/>
    <a:srgbClr val="1852A8"/>
    <a:srgbClr val="81DEFF"/>
    <a:srgbClr val="FFCC00"/>
    <a:srgbClr val="FFCC66"/>
    <a:srgbClr val="FFCCFF"/>
    <a:srgbClr val="E3F2A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16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C6F926F-419B-FAF2-1506-918851A355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87" y="0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A768D83B-635F-03AA-06A5-C6C533972E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ED007BD6-9E68-C7B3-E054-F599838078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C78D6844-4DA9-41E0-9EAF-A78975B9DD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5F2C89B6-9C95-9AE1-F306-8F7D0537D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74A504E-F651-4346-D3B7-07D35DB7CB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587" y="0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F8EC472-FA7D-3B62-78C7-508091288E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4341C326-164E-4AB7-CA4D-52214AA2FF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9" y="4715710"/>
            <a:ext cx="5438458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194F6940-355D-7FD9-0819-311F608938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988D0566-232E-EF5F-0219-DAC09071C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2B2C0AD2-89EB-4D80-9420-FD8B21859F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432CC423-84DC-327A-319A-EE1376DC2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3ADCCF-B29A-4B03-88AB-B9767808AC96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BF83323E-A9A2-1DC9-B25E-BBAD6C0985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5E90B4B-DD9C-172A-307F-D5E53D797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0DA82F-5FC2-8390-BF5A-562058BE44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032F0-1BA9-4D52-8936-4EE39E5C0E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1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AA748-966E-043E-FC03-120DB1B794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3F820-D780-4030-8C36-4C3A060FB9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B25FD-4764-A7FA-6722-6050FE541D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55CCA-A7DB-47CA-B765-4B8A8B0C8B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8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B89310-8590-97C4-E242-E22E654E5D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539D1-3256-4C39-A39F-1D5997AB1B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ED0C1-D6ED-274D-A0BF-293632F3F9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2E681-34EC-42E6-B18B-687D8888DD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6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E8B8B9-A183-4800-2AF2-7DB98CEFF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649D3-D0E9-49F3-8E00-1154C457A9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5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42250-E6F0-0270-13F0-DD2B8BA02B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A162D-44AC-40EF-8B0A-77231FAAEA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3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4FA289-8142-1C5A-0F56-D1CA9F64E9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0EB8F-37C6-44D6-B427-AA7F21B873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8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C0496C-4ECE-8DE6-5DA0-9B8C62E10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61F7A-5F0B-4BE6-B00C-0C63966849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2A43E5-E0C2-3D71-139A-61240B6A7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D96DA-C8C7-48AB-A25A-D1D7C59855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6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20E45-A4C9-A82C-29BA-F6A723B535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C53F6-3B19-4811-BF11-8E09B20663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44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95266F-CC9D-55DD-562C-762EEEB21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5D26C-9E9F-4C84-BF30-DE0F48200C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5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25B384-32B0-541E-E2C4-1D8B037A6F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95075-8024-BBA5-41CC-D3D70A5FC9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135F5D-2A0E-88BD-D2CE-DE0817C539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840685B1-647F-3D4B-64CF-084A419B1C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3F3399B-AE6F-4553-BB57-FADA044226A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굴림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A89F31-4E27-7C5F-9178-E2CC8EEB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45766"/>
            <a:ext cx="8443664" cy="1231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About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you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talked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about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today's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lecture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you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could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simplify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graph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I'm wondering how we get the state table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Also, why does the next state from H to P point to A? 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912B2AC-3C7F-4115-8404-FCA2BFA9C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21" y="2442374"/>
            <a:ext cx="7238447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chemeClr val="tx2"/>
                </a:solidFill>
              </a:rPr>
              <a:t>Table 15-1:  State Table for Sequence Detector Mealy </a:t>
            </a:r>
            <a:r>
              <a:rPr lang="en-US" altLang="ko-KR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dirty="0">
                <a:solidFill>
                  <a:srgbClr val="000080"/>
                </a:solidFill>
              </a:rPr>
              <a:t> or </a:t>
            </a:r>
            <a:r>
              <a:rPr lang="en-US" altLang="ko-KR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Group 155">
            <a:extLst>
              <a:ext uri="{FF2B5EF4-FFF2-40B4-BE49-F238E27FC236}">
                <a16:creationId xmlns:a16="http://schemas.microsoft.com/office/drawing/2014/main" id="{D5722CC6-FC66-7BDD-D72D-DB06AF2C8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59316"/>
              </p:ext>
            </p:extLst>
          </p:nvPr>
        </p:nvGraphicFramePr>
        <p:xfrm>
          <a:off x="1876928" y="2909667"/>
          <a:ext cx="5215352" cy="3543669"/>
        </p:xfrm>
        <a:graphic>
          <a:graphicData uri="http://schemas.openxmlformats.org/drawingml/2006/table">
            <a:tbl>
              <a:tblPr/>
              <a:tblGrid>
                <a:gridCol w="86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877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FE25CB89-CD7E-D44D-2555-8DA7473DCB82}"/>
              </a:ext>
            </a:extLst>
          </p:cNvPr>
          <p:cNvSpPr/>
          <p:nvPr/>
        </p:nvSpPr>
        <p:spPr>
          <a:xfrm>
            <a:off x="6519830" y="5155737"/>
            <a:ext cx="286458" cy="24613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720B5A-E3EE-47E2-159D-3E6E355AEAF0}"/>
              </a:ext>
            </a:extLst>
          </p:cNvPr>
          <p:cNvSpPr/>
          <p:nvPr/>
        </p:nvSpPr>
        <p:spPr>
          <a:xfrm>
            <a:off x="6516218" y="5573878"/>
            <a:ext cx="286458" cy="24613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E6287-EB1D-5CE3-4681-0BE6A822C2DC}"/>
              </a:ext>
            </a:extLst>
          </p:cNvPr>
          <p:cNvSpPr txBox="1"/>
          <p:nvPr/>
        </p:nvSpPr>
        <p:spPr>
          <a:xfrm>
            <a:off x="251520" y="42615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Questions from </a:t>
            </a:r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 Kim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Student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ID: 2022315690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035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041ACE0B-1A77-EED9-6B34-9550B00DC0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75" y="312738"/>
            <a:ext cx="20859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BA40F0-E2FB-88AA-825D-894C803A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38" y="1196752"/>
            <a:ext cx="4625594" cy="5157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BF9E83-A47D-E91D-4802-FF3483480485}"/>
              </a:ext>
            </a:extLst>
          </p:cNvPr>
          <p:cNvSpPr txBox="1"/>
          <p:nvPr/>
        </p:nvSpPr>
        <p:spPr>
          <a:xfrm>
            <a:off x="251520" y="42615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Questions from </a:t>
            </a:r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 Kim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Student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ID: 2022315690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7FC658-C954-AD4B-CEF0-6AF3ADFA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08" y="1234495"/>
            <a:ext cx="2683024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 state graph I draw is capable of inputs like 010110100, but it can't deal with inputs like 10010.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I'm wondering what's the problem of it.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255396-5727-7B4C-A0B0-6E1E63B99626}"/>
              </a:ext>
            </a:extLst>
          </p:cNvPr>
          <p:cNvCxnSpPr/>
          <p:nvPr/>
        </p:nvCxnSpPr>
        <p:spPr>
          <a:xfrm>
            <a:off x="6156176" y="2395010"/>
            <a:ext cx="288032" cy="0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D843D91B-59C6-1DAD-23BE-1988EC1BE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FA850D4-353D-4012-A773-A1CE956200A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6181ED09-6568-8345-D18E-BCC8633F7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Example: Sequence Detector </a:t>
            </a:r>
            <a:r>
              <a:rPr kumimoji="0" lang="ko-KR" altLang="en-US" sz="2000" b="1" dirty="0" err="1">
                <a:solidFill>
                  <a:schemeClr val="tx2"/>
                </a:solidFill>
              </a:rPr>
              <a:t>ㅡ</a:t>
            </a:r>
            <a:r>
              <a:rPr kumimoji="0" lang="ko-KR" altLang="en-US" sz="2000" b="1" dirty="0">
                <a:solidFill>
                  <a:schemeClr val="tx2"/>
                </a:solidFill>
              </a:rPr>
              <a:t>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14.3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D140BF7B-D52B-9403-8937-38CCBE35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67">
            <a:extLst>
              <a:ext uri="{FF2B5EF4-FFF2-40B4-BE49-F238E27FC236}">
                <a16:creationId xmlns:a16="http://schemas.microsoft.com/office/drawing/2014/main" id="{3E1A337F-2EF2-7C4E-E163-BCADAB9B6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160"/>
              </p:ext>
            </p:extLst>
          </p:nvPr>
        </p:nvGraphicFramePr>
        <p:xfrm>
          <a:off x="996950" y="1772816"/>
          <a:ext cx="6096000" cy="79216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  =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0010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1001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    =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4837F890-8FB2-D342-791B-0E9862F55DBC}"/>
              </a:ext>
            </a:extLst>
          </p:cNvPr>
          <p:cNvSpPr/>
          <p:nvPr/>
        </p:nvSpPr>
        <p:spPr>
          <a:xfrm>
            <a:off x="2843213" y="2204616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92597B-A2EE-C07D-D891-FA66B64B659C}"/>
              </a:ext>
            </a:extLst>
          </p:cNvPr>
          <p:cNvSpPr/>
          <p:nvPr/>
        </p:nvSpPr>
        <p:spPr>
          <a:xfrm>
            <a:off x="5292725" y="2204616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D7D60-5680-08DC-A926-EC2CDBFA0449}"/>
              </a:ext>
            </a:extLst>
          </p:cNvPr>
          <p:cNvGrpSpPr/>
          <p:nvPr/>
        </p:nvGrpSpPr>
        <p:grpSpPr>
          <a:xfrm>
            <a:off x="467544" y="2924944"/>
            <a:ext cx="3672086" cy="3231264"/>
            <a:chOff x="250825" y="1989138"/>
            <a:chExt cx="4248150" cy="3591304"/>
          </a:xfrm>
        </p:grpSpPr>
        <p:pic>
          <p:nvPicPr>
            <p:cNvPr id="6" name="Picture 4" descr="roth+f14-14">
              <a:extLst>
                <a:ext uri="{FF2B5EF4-FFF2-40B4-BE49-F238E27FC236}">
                  <a16:creationId xmlns:a16="http://schemas.microsoft.com/office/drawing/2014/main" id="{DA0A6AD0-785E-E88C-690F-31949E6B3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5" y="1989138"/>
              <a:ext cx="4248150" cy="351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9EB1A1-848F-C840-CD62-155F741E326F}"/>
                </a:ext>
              </a:extLst>
            </p:cNvPr>
            <p:cNvSpPr/>
            <p:nvPr/>
          </p:nvSpPr>
          <p:spPr>
            <a:xfrm>
              <a:off x="1169336" y="3779895"/>
              <a:ext cx="720080" cy="1800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DF0AE"/>
                </a:solidFill>
              </a:endParaRPr>
            </a:p>
          </p:txBody>
        </p:sp>
      </p:grpSp>
      <p:graphicFrame>
        <p:nvGraphicFramePr>
          <p:cNvPr id="8" name="Group 33">
            <a:extLst>
              <a:ext uri="{FF2B5EF4-FFF2-40B4-BE49-F238E27FC236}">
                <a16:creationId xmlns:a16="http://schemas.microsoft.com/office/drawing/2014/main" id="{C289E0D6-749E-45BE-7681-4B10BFD0E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02888"/>
              </p:ext>
            </p:extLst>
          </p:nvPr>
        </p:nvGraphicFramePr>
        <p:xfrm>
          <a:off x="4572000" y="2780928"/>
          <a:ext cx="4032250" cy="3719512"/>
        </p:xfrm>
        <a:graphic>
          <a:graphicData uri="http://schemas.openxmlformats.org/drawingml/2006/table">
            <a:tbl>
              <a:tblPr/>
              <a:tblGrid>
                <a:gridCol w="83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received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 or 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or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two inputs received, no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 is possible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three inputs received, no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 is possible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0CE8-CFE2-79FE-7F4B-F8D1ACF92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F07774-706E-9EE6-D083-AFC5A3588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582863"/>
            <a:ext cx="2590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912B2AC-3C7F-4115-8404-FCA2BFA9C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68760"/>
            <a:ext cx="7238447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chemeClr val="tx2"/>
                </a:solidFill>
              </a:rPr>
              <a:t>State Table for Sequence Detector Mealy </a:t>
            </a:r>
            <a:r>
              <a:rPr kumimoji="0" lang="en-US" altLang="ko-KR" b="1" dirty="0">
                <a:solidFill>
                  <a:srgbClr val="000080"/>
                </a:solidFill>
                <a:highlight>
                  <a:srgbClr val="FFFF00"/>
                </a:highlight>
              </a:rPr>
              <a:t>100</a:t>
            </a:r>
            <a:r>
              <a:rPr lang="en-US" altLang="ko-KR" dirty="0">
                <a:solidFill>
                  <a:srgbClr val="000080"/>
                </a:solidFill>
              </a:rPr>
              <a:t> or </a:t>
            </a:r>
            <a:r>
              <a:rPr lang="en-US" altLang="ko-KR" dirty="0">
                <a:solidFill>
                  <a:srgbClr val="000080"/>
                </a:solidFill>
                <a:highlight>
                  <a:srgbClr val="FFFF00"/>
                </a:highlight>
              </a:rPr>
              <a:t>010  </a:t>
            </a:r>
            <a:r>
              <a:rPr lang="en-US" altLang="ko-KR" i="1" dirty="0">
                <a:solidFill>
                  <a:srgbClr val="FF0000"/>
                </a:solidFill>
              </a:rPr>
              <a:t>MOVING WINDOW</a:t>
            </a:r>
            <a:endParaRPr kumimoji="0" lang="en-US" altLang="ko-KR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Group 155">
            <a:extLst>
              <a:ext uri="{FF2B5EF4-FFF2-40B4-BE49-F238E27FC236}">
                <a16:creationId xmlns:a16="http://schemas.microsoft.com/office/drawing/2014/main" id="{D5722CC6-FC66-7BDD-D72D-DB06AF2C8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37066"/>
              </p:ext>
            </p:extLst>
          </p:nvPr>
        </p:nvGraphicFramePr>
        <p:xfrm>
          <a:off x="1053966" y="2176470"/>
          <a:ext cx="5534258" cy="3124736"/>
        </p:xfrm>
        <a:graphic>
          <a:graphicData uri="http://schemas.openxmlformats.org/drawingml/2006/table">
            <a:tbl>
              <a:tblPr/>
              <a:tblGrid>
                <a:gridCol w="9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922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   </a:t>
                      </a:r>
                      <a:r>
                        <a:rPr kumimoji="1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  </a:t>
                      </a:r>
                      <a:r>
                        <a:rPr kumimoji="1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EBE6287-EB1D-5CE3-4681-0BE6A822C2DC}"/>
              </a:ext>
            </a:extLst>
          </p:cNvPr>
          <p:cNvSpPr txBox="1"/>
          <p:nvPr/>
        </p:nvSpPr>
        <p:spPr>
          <a:xfrm>
            <a:off x="251520" y="42615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Questions from </a:t>
            </a:r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 Kim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Student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ID: 2022315690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56B6A2-C24E-083F-FAD2-F265ABFA88A6}"/>
              </a:ext>
            </a:extLst>
          </p:cNvPr>
          <p:cNvCxnSpPr>
            <a:cxnSpLocks/>
          </p:cNvCxnSpPr>
          <p:nvPr/>
        </p:nvCxnSpPr>
        <p:spPr>
          <a:xfrm>
            <a:off x="3097336" y="3284984"/>
            <a:ext cx="288032" cy="0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3AA4E6-1B78-386D-6779-744AD646B3EB}"/>
              </a:ext>
            </a:extLst>
          </p:cNvPr>
          <p:cNvCxnSpPr>
            <a:cxnSpLocks/>
          </p:cNvCxnSpPr>
          <p:nvPr/>
        </p:nvCxnSpPr>
        <p:spPr>
          <a:xfrm>
            <a:off x="4019188" y="3645024"/>
            <a:ext cx="288032" cy="0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6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C3A836-7002-9055-7252-258BBD9B6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1F7A-5F0B-4BE6-B00C-0C639668494A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6" name="Text Box 3">
            <a:extLst>
              <a:ext uri="{FF2B5EF4-FFF2-40B4-BE49-F238E27FC236}">
                <a16:creationId xmlns:a16="http://schemas.microsoft.com/office/drawing/2014/main" id="{BF37A061-11CE-E800-A93C-CB882A372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7238447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chemeClr val="tx2"/>
                </a:solidFill>
              </a:rPr>
              <a:t>State Graph for Sequence Detector Mealy </a:t>
            </a:r>
            <a:r>
              <a:rPr kumimoji="0" lang="en-US" altLang="ko-KR" b="1" dirty="0">
                <a:solidFill>
                  <a:srgbClr val="000080"/>
                </a:solidFill>
                <a:highlight>
                  <a:srgbClr val="FFFF00"/>
                </a:highlight>
              </a:rPr>
              <a:t>100</a:t>
            </a:r>
            <a:r>
              <a:rPr lang="en-US" altLang="ko-KR" dirty="0">
                <a:solidFill>
                  <a:srgbClr val="000080"/>
                </a:solidFill>
              </a:rPr>
              <a:t> or </a:t>
            </a:r>
            <a:r>
              <a:rPr lang="en-US" altLang="ko-KR" dirty="0">
                <a:solidFill>
                  <a:srgbClr val="000080"/>
                </a:solidFill>
                <a:highlight>
                  <a:srgbClr val="FFFF00"/>
                </a:highlight>
              </a:rPr>
              <a:t>010  </a:t>
            </a:r>
            <a:r>
              <a:rPr lang="en-US" altLang="ko-KR" i="1" dirty="0">
                <a:solidFill>
                  <a:srgbClr val="FF0000"/>
                </a:solidFill>
              </a:rPr>
              <a:t>MOVING WINDOW</a:t>
            </a:r>
            <a:endParaRPr kumimoji="0" lang="en-US" altLang="ko-KR" b="1" i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2CD6FA-1A83-8C01-BD7B-ABA6435691C5}"/>
              </a:ext>
            </a:extLst>
          </p:cNvPr>
          <p:cNvSpPr txBox="1"/>
          <p:nvPr/>
        </p:nvSpPr>
        <p:spPr>
          <a:xfrm>
            <a:off x="251520" y="42615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Questions from </a:t>
            </a:r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 Kim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Student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ID: 2022315690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6C3A92-9635-F6E0-58E7-BC223243ACD5}"/>
              </a:ext>
            </a:extLst>
          </p:cNvPr>
          <p:cNvGrpSpPr/>
          <p:nvPr/>
        </p:nvGrpSpPr>
        <p:grpSpPr>
          <a:xfrm>
            <a:off x="4991088" y="3068960"/>
            <a:ext cx="3757376" cy="3038260"/>
            <a:chOff x="1691680" y="1974916"/>
            <a:chExt cx="3757376" cy="30382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D299841-184C-30B3-F9B7-DCCB4C17DC9F}"/>
                </a:ext>
              </a:extLst>
            </p:cNvPr>
            <p:cNvGrpSpPr/>
            <p:nvPr/>
          </p:nvGrpSpPr>
          <p:grpSpPr>
            <a:xfrm>
              <a:off x="1691680" y="1974916"/>
              <a:ext cx="3757376" cy="3038260"/>
              <a:chOff x="1179624" y="1988840"/>
              <a:chExt cx="3757376" cy="303826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A0B6655-D6E4-A74A-B6CC-B67D9093D5F8}"/>
                  </a:ext>
                </a:extLst>
              </p:cNvPr>
              <p:cNvGrpSpPr/>
              <p:nvPr/>
            </p:nvGrpSpPr>
            <p:grpSpPr>
              <a:xfrm>
                <a:off x="2494056" y="1988840"/>
                <a:ext cx="504056" cy="504056"/>
                <a:chOff x="2627784" y="2348880"/>
                <a:chExt cx="504056" cy="504056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AE5C03A7-2DEC-CE0A-C342-654AF4D9585A}"/>
                    </a:ext>
                  </a:extLst>
                </p:cNvPr>
                <p:cNvSpPr/>
                <p:nvPr/>
              </p:nvSpPr>
              <p:spPr>
                <a:xfrm>
                  <a:off x="2627784" y="2348880"/>
                  <a:ext cx="504056" cy="504056"/>
                </a:xfrm>
                <a:prstGeom prst="ellipse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S</a:t>
                  </a:r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E7D6439-76BE-E388-A246-A911065C5DC4}"/>
                    </a:ext>
                  </a:extLst>
                </p:cNvPr>
                <p:cNvSpPr txBox="1"/>
                <p:nvPr/>
              </p:nvSpPr>
              <p:spPr>
                <a:xfrm>
                  <a:off x="2699792" y="2420888"/>
                  <a:ext cx="3177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A</a:t>
                  </a:r>
                  <a:endParaRPr lang="ko-KR" altLang="en-US" b="1" dirty="0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C377DAE-177E-96C0-9C02-C64E20387B9E}"/>
                  </a:ext>
                </a:extLst>
              </p:cNvPr>
              <p:cNvGrpSpPr/>
              <p:nvPr/>
            </p:nvGrpSpPr>
            <p:grpSpPr>
              <a:xfrm>
                <a:off x="1826552" y="3131824"/>
                <a:ext cx="504056" cy="504056"/>
                <a:chOff x="2195736" y="3429000"/>
                <a:chExt cx="504056" cy="504056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6032FD4-3D14-C390-38CF-60E5A1AD7A10}"/>
                    </a:ext>
                  </a:extLst>
                </p:cNvPr>
                <p:cNvSpPr txBox="1"/>
                <p:nvPr/>
              </p:nvSpPr>
              <p:spPr>
                <a:xfrm>
                  <a:off x="2267744" y="3505350"/>
                  <a:ext cx="3280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B</a:t>
                  </a:r>
                  <a:endParaRPr lang="ko-KR" altLang="en-US" b="1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7C5C30F-F733-8291-8E4D-C97EC11D4571}"/>
                    </a:ext>
                  </a:extLst>
                </p:cNvPr>
                <p:cNvSpPr/>
                <p:nvPr/>
              </p:nvSpPr>
              <p:spPr>
                <a:xfrm>
                  <a:off x="2195736" y="3429000"/>
                  <a:ext cx="504056" cy="504056"/>
                </a:xfrm>
                <a:prstGeom prst="ellipse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6D0943A2-853C-8584-8D96-06A236C5D42C}"/>
                  </a:ext>
                </a:extLst>
              </p:cNvPr>
              <p:cNvSpPr/>
              <p:nvPr/>
            </p:nvSpPr>
            <p:spPr>
              <a:xfrm>
                <a:off x="1179624" y="4298808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S</a:t>
                </a:r>
                <a:endParaRPr lang="ko-KR" altLang="en-US" b="1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056351AF-C9F8-B2F8-9093-09A3B45139D4}"/>
                  </a:ext>
                </a:extLst>
              </p:cNvPr>
              <p:cNvSpPr/>
              <p:nvPr/>
            </p:nvSpPr>
            <p:spPr>
              <a:xfrm>
                <a:off x="3203848" y="3168400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15C356F-89BA-098A-06A1-CBD6784F3682}"/>
                  </a:ext>
                </a:extLst>
              </p:cNvPr>
              <p:cNvGrpSpPr/>
              <p:nvPr/>
            </p:nvGrpSpPr>
            <p:grpSpPr>
              <a:xfrm>
                <a:off x="3779912" y="4365104"/>
                <a:ext cx="504056" cy="504056"/>
                <a:chOff x="4067944" y="4581128"/>
                <a:chExt cx="504056" cy="504056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FA5D96-F714-6F2E-59E5-91F10052FB6E}"/>
                    </a:ext>
                  </a:extLst>
                </p:cNvPr>
                <p:cNvSpPr txBox="1"/>
                <p:nvPr/>
              </p:nvSpPr>
              <p:spPr>
                <a:xfrm>
                  <a:off x="4139952" y="4648334"/>
                  <a:ext cx="3064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F</a:t>
                  </a:r>
                  <a:endParaRPr lang="ko-KR" altLang="en-US" b="1" dirty="0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BA7B2FDE-C547-6267-CB7F-DC71387167C7}"/>
                    </a:ext>
                  </a:extLst>
                </p:cNvPr>
                <p:cNvSpPr/>
                <p:nvPr/>
              </p:nvSpPr>
              <p:spPr>
                <a:xfrm>
                  <a:off x="4067944" y="4581128"/>
                  <a:ext cx="504056" cy="504056"/>
                </a:xfrm>
                <a:prstGeom prst="ellipse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9640A244-86CF-7CEF-C6A4-402A4DF1E4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9448" y="2474848"/>
                <a:ext cx="444145" cy="66612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FAF1EC6-5640-9FA2-5E44-0EEF68CB5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3088" y="3626736"/>
                <a:ext cx="444145" cy="66612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55C5239F-8B1B-CB3A-DAB8-1D4CE8C8D0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0320" y="4122684"/>
                <a:ext cx="496160" cy="27796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8702C78B-6F38-135B-21DE-FB9168D96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808" y="2487497"/>
                <a:ext cx="511928" cy="69004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EF242B7-4C41-5958-7153-8B17952F9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024" y="3663312"/>
                <a:ext cx="328034" cy="6744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C356F4D-4008-FBDD-E5B4-F3FA39466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917" y="3536418"/>
                <a:ext cx="405760" cy="2880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23F49420-6B80-6D34-DCA0-0BF8016EB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479" y="4527278"/>
                <a:ext cx="1879798" cy="0"/>
              </a:xfrm>
              <a:prstGeom prst="straightConnector1">
                <a:avLst/>
              </a:prstGeom>
              <a:ln w="19050">
                <a:solidFill>
                  <a:srgbClr val="333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805BB6C-DFF0-CBD4-28E7-DB165136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336" y="3429000"/>
                <a:ext cx="64807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C15F4904-C135-90F9-5C5D-B2B12AC3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8928" y="4626848"/>
                <a:ext cx="64807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436237-3A42-9EE7-EC4E-52A84B6A0F55}"/>
                  </a:ext>
                </a:extLst>
              </p:cNvPr>
              <p:cNvSpPr txBox="1"/>
              <p:nvPr/>
            </p:nvSpPr>
            <p:spPr>
              <a:xfrm>
                <a:off x="1953424" y="2488094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0/0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E395DE-FEBC-EAAF-B4A5-36F73AFE0605}"/>
                  </a:ext>
                </a:extLst>
              </p:cNvPr>
              <p:cNvSpPr txBox="1"/>
              <p:nvPr/>
            </p:nvSpPr>
            <p:spPr>
              <a:xfrm>
                <a:off x="3059832" y="2492896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1/0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D597DC-2661-0905-368B-1BFBB7870E36}"/>
                  </a:ext>
                </a:extLst>
              </p:cNvPr>
              <p:cNvSpPr txBox="1"/>
              <p:nvPr/>
            </p:nvSpPr>
            <p:spPr>
              <a:xfrm>
                <a:off x="1296208" y="3657366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1/0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1653DC-C9C9-5384-69B4-05D3F7E8B300}"/>
                  </a:ext>
                </a:extLst>
              </p:cNvPr>
              <p:cNvSpPr txBox="1"/>
              <p:nvPr/>
            </p:nvSpPr>
            <p:spPr>
              <a:xfrm>
                <a:off x="2418645" y="3341880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0/0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81540F-8644-1B7B-DB76-57ACA45123C4}"/>
                  </a:ext>
                </a:extLst>
              </p:cNvPr>
              <p:cNvSpPr txBox="1"/>
              <p:nvPr/>
            </p:nvSpPr>
            <p:spPr>
              <a:xfrm>
                <a:off x="3698760" y="3726176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0/0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CA8218-A2D5-33EB-E4AD-02D1131116B7}"/>
                  </a:ext>
                </a:extLst>
              </p:cNvPr>
              <p:cNvSpPr txBox="1"/>
              <p:nvPr/>
            </p:nvSpPr>
            <p:spPr>
              <a:xfrm>
                <a:off x="2095066" y="4210368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3333FF"/>
                    </a:solidFill>
                  </a:rPr>
                  <a:t>0/1</a:t>
                </a:r>
                <a:endParaRPr lang="ko-KR" altLang="en-US" b="1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EA02A8-D49C-9977-F0A5-48C9C0F0A2ED}"/>
                  </a:ext>
                </a:extLst>
              </p:cNvPr>
              <p:cNvSpPr txBox="1"/>
              <p:nvPr/>
            </p:nvSpPr>
            <p:spPr>
              <a:xfrm>
                <a:off x="2778685" y="4688546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3333FF"/>
                    </a:solidFill>
                  </a:rPr>
                  <a:t>1/0</a:t>
                </a:r>
                <a:endParaRPr lang="ko-KR" altLang="en-US" b="1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EB06B1-C3B9-C7CA-4AF3-9118A2503894}"/>
                  </a:ext>
                </a:extLst>
              </p:cNvPr>
              <p:cNvSpPr txBox="1"/>
              <p:nvPr/>
            </p:nvSpPr>
            <p:spPr>
              <a:xfrm>
                <a:off x="3789056" y="3073302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1/0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3BC0D-76B2-F5FE-695B-6298E1166B0E}"/>
                  </a:ext>
                </a:extLst>
              </p:cNvPr>
              <p:cNvSpPr txBox="1"/>
              <p:nvPr/>
            </p:nvSpPr>
            <p:spPr>
              <a:xfrm>
                <a:off x="4355976" y="4296294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0/1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868426-2279-0894-F105-6DA5AD5F4EFF}"/>
                </a:ext>
              </a:extLst>
            </p:cNvPr>
            <p:cNvSpPr txBox="1"/>
            <p:nvPr/>
          </p:nvSpPr>
          <p:spPr>
            <a:xfrm>
              <a:off x="3225618" y="3687996"/>
              <a:ext cx="281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?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BE5E708-44D3-1A9F-BD72-483DB3F7E395}"/>
                </a:ext>
              </a:extLst>
            </p:cNvPr>
            <p:cNvSpPr txBox="1"/>
            <p:nvPr/>
          </p:nvSpPr>
          <p:spPr>
            <a:xfrm>
              <a:off x="4954628" y="3231462"/>
              <a:ext cx="281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?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7A5B70-4C03-96E3-18BF-5DDC346FA9DC}"/>
                </a:ext>
              </a:extLst>
            </p:cNvPr>
            <p:cNvSpPr txBox="1"/>
            <p:nvPr/>
          </p:nvSpPr>
          <p:spPr>
            <a:xfrm>
              <a:off x="3805210" y="3231462"/>
              <a:ext cx="328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F105BD-C49B-7F46-5AD2-9DC2C985FE4D}"/>
                </a:ext>
              </a:extLst>
            </p:cNvPr>
            <p:cNvSpPr txBox="1"/>
            <p:nvPr/>
          </p:nvSpPr>
          <p:spPr>
            <a:xfrm>
              <a:off x="1786646" y="4382198"/>
              <a:ext cx="328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</a:t>
              </a:r>
              <a:endParaRPr lang="ko-KR" altLang="en-US" b="1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36732E0-A4F1-B038-7A98-4F4B5D32146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92935" y="4665754"/>
              <a:ext cx="1879798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EFDA3-290A-6421-AB09-B693718F33A8}"/>
                </a:ext>
              </a:extLst>
            </p:cNvPr>
            <p:cNvSpPr txBox="1"/>
            <p:nvPr/>
          </p:nvSpPr>
          <p:spPr>
            <a:xfrm>
              <a:off x="2282629" y="3810526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1/0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5A0496-6907-31C3-5968-CB59BF50406C}"/>
                </a:ext>
              </a:extLst>
            </p:cNvPr>
            <p:cNvSpPr txBox="1"/>
            <p:nvPr/>
          </p:nvSpPr>
          <p:spPr>
            <a:xfrm>
              <a:off x="2642669" y="3883526"/>
              <a:ext cx="281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?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9100CDAC-4D3A-F5DA-CF21-DA31497E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5" y="1700808"/>
            <a:ext cx="4452607" cy="26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9636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4641</TotalTime>
  <Words>417</Words>
  <Application>Microsoft Office PowerPoint</Application>
  <PresentationFormat>화면 슬라이드 쇼(4:3)</PresentationFormat>
  <Paragraphs>218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맑은 고딕</vt:lpstr>
      <vt:lpstr>Arial</vt:lpstr>
      <vt:lpstr>Arial Narrow</vt:lpstr>
      <vt:lpstr>Cambria</vt:lpstr>
      <vt:lpstr>Times New Roman</vt:lpstr>
      <vt:lpstr>Wingdings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Lee Chilgee</cp:lastModifiedBy>
  <cp:revision>253</cp:revision>
  <cp:lastPrinted>2023-05-16T10:16:11Z</cp:lastPrinted>
  <dcterms:created xsi:type="dcterms:W3CDTF">2003-08-14T08:31:30Z</dcterms:created>
  <dcterms:modified xsi:type="dcterms:W3CDTF">2023-05-22T04:12:57Z</dcterms:modified>
</cp:coreProperties>
</file>