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CF182-55A7-5DC7-60B9-BAF7BB01C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D21132-6243-C9DD-88E2-603D6046D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129A9C-462A-7DF1-0101-7A1DDAF8B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DCF4-FF78-489F-B660-14BFF6101CEC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581C43-1039-EE62-BC40-A32DB7C9E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9FFC1-64F4-0352-D246-DE426E195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5DC7-A073-4F60-9283-DE35E901B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956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6E437-859C-ED0D-1BEF-F55088DA5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B382B0-731C-9E8C-A27B-193974D81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BFD73E-A4DE-0234-58F5-3B9A8E350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DCF4-FF78-489F-B660-14BFF6101CEC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465239-BE07-8C44-AE90-AD69BD0B9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A549EF-FC24-7034-A608-F0ADDBF6A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5DC7-A073-4F60-9283-DE35E901B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615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124829-F2C9-AF81-98CB-3F57D46EAC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251BB9-815B-B49D-0DAF-152033806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63497-AE46-5732-FDEB-D86FD2166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DCF4-FF78-489F-B660-14BFF6101CEC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17F35F-5A87-14F8-D280-01C14359D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CC326-35C3-77A2-714A-9C12DD02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5DC7-A073-4F60-9283-DE35E901B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848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1E337-01EF-9C07-F6ED-1471ADB2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16D18-D25A-2CFF-5F35-4F2499CD8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EF2922-5048-1DA1-2EC4-CE0688A32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DCF4-FF78-489F-B660-14BFF6101CEC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76A5F5-232A-CBC7-5DB1-C524685A3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5FA912-5DA9-06A2-1DED-5A3BDFA7F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5DC7-A073-4F60-9283-DE35E901B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06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C4517D-3489-D044-D79A-979BD1F1A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DB5004-3AA6-435E-974C-24C191F33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1A9E2A-49BE-31D5-D59C-3432B0132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DCF4-FF78-489F-B660-14BFF6101CEC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E34005-935A-50C2-28AE-15BCEA543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3489C7-776F-8095-9A49-216770832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5DC7-A073-4F60-9283-DE35E901B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79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59002F-6D3A-0FC5-6D78-49EC7BD68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D0F894-EB4F-3A35-6E29-8D686C178E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876147-0B50-F513-5B85-F371EC9EA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BF08E4-7BD8-15AC-42ED-9448A476C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DCF4-FF78-489F-B660-14BFF6101CEC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F31588-6093-3EBF-9F3C-FCD336159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8CE940-64AA-E4B4-1982-3EBD10C6D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5DC7-A073-4F60-9283-DE35E901B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105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5423C-8F61-E205-A947-A09688974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CD46B3-8894-CC03-8473-054AB0377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D00BB9-21FF-F474-B96F-4DC99B969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33F559-7868-1A76-27DE-951D896501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FBD5ED-FB52-11FB-3F5A-A654FC4847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1E2E2C-C93C-669B-689A-A3644C02A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DCF4-FF78-489F-B660-14BFF6101CEC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929168-F2C5-DED4-6165-EF0988A9C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24BE58-D836-25E5-7CD9-F1719C75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5DC7-A073-4F60-9283-DE35E901B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431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345B3-975D-52A0-2CD2-151D60B12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FE9817-ECE5-92B0-466C-4E8D796C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DCF4-FF78-489F-B660-14BFF6101CEC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2D7F75-0765-C487-23E8-5390BBAE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D09427-AE24-ED9B-E202-9EA09DB9A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5DC7-A073-4F60-9283-DE35E901B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251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2F49F06-9647-B02E-6402-2EE5A7A51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DCF4-FF78-489F-B660-14BFF6101CEC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551EC4-2261-FB69-8068-EC891DD3B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C0129C-5263-2F7B-9DF3-1E59F0C0B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5DC7-A073-4F60-9283-DE35E901B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61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49371-7502-29E6-675C-6D26BBF45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F13815-B002-2C96-A4CB-E264F84F9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275526-3F3D-1ADA-E2FB-CBC4A5991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096377-67AD-C6A3-0014-5F7D2A0E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DCF4-FF78-489F-B660-14BFF6101CEC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6CDBE0-7AAE-819E-2F4C-194E4193D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1F27B2-EC02-243B-DD11-BA324643F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5DC7-A073-4F60-9283-DE35E901B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535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5F37F-6482-F092-13D4-E53C5CB16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A66848-5B05-1F19-8199-D0118BF0EE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F66F38-09BB-EDA2-26F9-5E55F062C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A8B2E7-3E4E-61D5-9EAF-8B3D7257E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DCF4-FF78-489F-B660-14BFF6101CEC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0F0124-891D-181F-EBBA-7F61E9DB7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57DF12-9878-A528-0B13-95A688DA3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5DC7-A073-4F60-9283-DE35E901B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17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3BC1B63-7291-BC12-9E75-6B7B69DC0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DEB555-CF7E-4491-694C-6752E785B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C91E7B-1157-A687-CBAA-10F6333774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DDCF4-FF78-489F-B660-14BFF6101CEC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62EB44-1118-3C25-054D-465D990F3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45284A-7F36-EE3F-65FB-FFF764700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55DC7-A073-4F60-9283-DE35E901B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594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17">
            <a:extLst>
              <a:ext uri="{FF2B5EF4-FFF2-40B4-BE49-F238E27FC236}">
                <a16:creationId xmlns:a16="http://schemas.microsoft.com/office/drawing/2014/main" id="{ED151FF8-C9A6-736E-E5FF-0D33DC1D5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647" y="720104"/>
            <a:ext cx="1722773" cy="46166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400" dirty="0"/>
              <a:t>Example 1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63C6D51-CF18-7AC2-8E70-BF0613032156}"/>
              </a:ext>
            </a:extLst>
          </p:cNvPr>
          <p:cNvGrpSpPr/>
          <p:nvPr/>
        </p:nvGrpSpPr>
        <p:grpSpPr>
          <a:xfrm>
            <a:off x="2577400" y="723803"/>
            <a:ext cx="7342976" cy="527304"/>
            <a:chOff x="2577400" y="723803"/>
            <a:chExt cx="7342976" cy="527304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10742904-05C0-E601-3190-701174D5D9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7826"/>
            <a:stretch/>
          </p:blipFill>
          <p:spPr>
            <a:xfrm>
              <a:off x="2577400" y="723803"/>
              <a:ext cx="1862627" cy="527304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7434ADC-5E5B-87E4-9592-61C5189CCB4F}"/>
                </a:ext>
              </a:extLst>
            </p:cNvPr>
            <p:cNvSpPr txBox="1"/>
            <p:nvPr/>
          </p:nvSpPr>
          <p:spPr>
            <a:xfrm>
              <a:off x="4430587" y="746127"/>
              <a:ext cx="54897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m(0, 2, 3, 6, 8, 9, 12, 13) </a:t>
              </a:r>
              <a:r>
                <a:rPr lang="en-US" altLang="ko-KR" sz="2000" dirty="0"/>
                <a:t>from 5.4 pp144 </a:t>
              </a:r>
              <a:endParaRPr lang="ko-KR" altLang="en-US" sz="2000" dirty="0"/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503C9F3E-E5A8-567B-FB9E-983348B5B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876" y="1718460"/>
            <a:ext cx="7910422" cy="476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05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92">
            <a:extLst>
              <a:ext uri="{FF2B5EF4-FFF2-40B4-BE49-F238E27FC236}">
                <a16:creationId xmlns:a16="http://schemas.microsoft.com/office/drawing/2014/main" id="{6EBDDABB-CBE1-7B05-C543-7A2AB63F521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72063" y="1702281"/>
            <a:ext cx="0" cy="456693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Rectangle 595">
            <a:extLst>
              <a:ext uri="{FF2B5EF4-FFF2-40B4-BE49-F238E27FC236}">
                <a16:creationId xmlns:a16="http://schemas.microsoft.com/office/drawing/2014/main" id="{23B787C8-1CAE-C0C4-054C-4E415231F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389" y="1619421"/>
            <a:ext cx="378867" cy="412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3200" dirty="0">
                <a:solidFill>
                  <a:srgbClr val="000000"/>
                </a:solidFill>
                <a:latin typeface="Symbol" panose="05050102010706020507" pitchFamily="18" charset="2"/>
              </a:rPr>
              <a:t>Ä</a:t>
            </a:r>
          </a:p>
        </p:txBody>
      </p:sp>
      <p:sp>
        <p:nvSpPr>
          <p:cNvPr id="7" name="Line 596">
            <a:extLst>
              <a:ext uri="{FF2B5EF4-FFF2-40B4-BE49-F238E27FC236}">
                <a16:creationId xmlns:a16="http://schemas.microsoft.com/office/drawing/2014/main" id="{2BBC4B20-4D47-06E5-B4B6-F785426689B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90776" y="1906002"/>
            <a:ext cx="630231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Line 597">
            <a:extLst>
              <a:ext uri="{FF2B5EF4-FFF2-40B4-BE49-F238E27FC236}">
                <a16:creationId xmlns:a16="http://schemas.microsoft.com/office/drawing/2014/main" id="{52EACE87-A4FF-B20F-3D38-4D77A2AFD7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23859" y="1904881"/>
            <a:ext cx="629731" cy="1120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Line 587">
            <a:extLst>
              <a:ext uri="{FF2B5EF4-FFF2-40B4-BE49-F238E27FC236}">
                <a16:creationId xmlns:a16="http://schemas.microsoft.com/office/drawing/2014/main" id="{8D016559-FA3D-4259-44F9-57B4D25EA9FE}"/>
              </a:ext>
            </a:extLst>
          </p:cNvPr>
          <p:cNvSpPr>
            <a:spLocks noChangeShapeType="1"/>
          </p:cNvSpPr>
          <p:nvPr/>
        </p:nvSpPr>
        <p:spPr bwMode="auto">
          <a:xfrm>
            <a:off x="9494891" y="1702788"/>
            <a:ext cx="0" cy="456693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 Box 26">
            <a:extLst>
              <a:ext uri="{FF2B5EF4-FFF2-40B4-BE49-F238E27FC236}">
                <a16:creationId xmlns:a16="http://schemas.microsoft.com/office/drawing/2014/main" id="{B65CE285-3EBE-A13E-7ACA-9EFF31AA0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1509" y="1309692"/>
            <a:ext cx="3709988" cy="366712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anchor="ctr" anchorCtr="1"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dirty="0"/>
              <a:t>Essential Prime Implicant </a:t>
            </a:r>
            <a:endParaRPr lang="en-US" altLang="ko-KR" b="0" dirty="0"/>
          </a:p>
        </p:txBody>
      </p:sp>
      <p:sp>
        <p:nvSpPr>
          <p:cNvPr id="11" name="Rectangle 574">
            <a:extLst>
              <a:ext uri="{FF2B5EF4-FFF2-40B4-BE49-F238E27FC236}">
                <a16:creationId xmlns:a16="http://schemas.microsoft.com/office/drawing/2014/main" id="{68B5EC3C-F7CC-D20C-56BD-90F9A83B6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9416" y="1822931"/>
            <a:ext cx="214312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200" b="0">
                <a:solidFill>
                  <a:srgbClr val="000000"/>
                </a:solidFill>
                <a:latin typeface="Symbol" panose="05050102010706020507" pitchFamily="18" charset="2"/>
              </a:rPr>
              <a:t>Ä</a:t>
            </a:r>
            <a:endParaRPr lang="en-US" altLang="ko-KR"/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1EEF1F48-8A0F-FF45-6A27-F98A508C106F}"/>
              </a:ext>
            </a:extLst>
          </p:cNvPr>
          <p:cNvSpPr>
            <a:spLocks/>
          </p:cNvSpPr>
          <p:nvPr/>
        </p:nvSpPr>
        <p:spPr bwMode="auto">
          <a:xfrm>
            <a:off x="1658991" y="1702286"/>
            <a:ext cx="541284" cy="1153057"/>
          </a:xfrm>
          <a:custGeom>
            <a:avLst/>
            <a:gdLst>
              <a:gd name="T0" fmla="*/ 2147483646 w 360"/>
              <a:gd name="T1" fmla="*/ 0 h 432"/>
              <a:gd name="T2" fmla="*/ 0 w 360"/>
              <a:gd name="T3" fmla="*/ 2147483646 h 432"/>
              <a:gd name="T4" fmla="*/ 2147483646 w 360"/>
              <a:gd name="T5" fmla="*/ 2147483646 h 432"/>
              <a:gd name="T6" fmla="*/ 0 60000 65536"/>
              <a:gd name="T7" fmla="*/ 0 60000 65536"/>
              <a:gd name="T8" fmla="*/ 0 60000 65536"/>
              <a:gd name="T9" fmla="*/ 0 w 360"/>
              <a:gd name="T10" fmla="*/ 0 h 432"/>
              <a:gd name="T11" fmla="*/ 360 w 360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0" h="432">
                <a:moveTo>
                  <a:pt x="216" y="0"/>
                </a:moveTo>
                <a:cubicBezTo>
                  <a:pt x="108" y="60"/>
                  <a:pt x="0" y="120"/>
                  <a:pt x="24" y="192"/>
                </a:cubicBezTo>
                <a:cubicBezTo>
                  <a:pt x="48" y="264"/>
                  <a:pt x="204" y="348"/>
                  <a:pt x="360" y="432"/>
                </a:cubicBezTo>
              </a:path>
            </a:pathLst>
          </a:custGeom>
          <a:noFill/>
          <a:ln w="38100" cmpd="sng">
            <a:solidFill>
              <a:srgbClr val="FF66FF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" name="Freeform 364">
            <a:extLst>
              <a:ext uri="{FF2B5EF4-FFF2-40B4-BE49-F238E27FC236}">
                <a16:creationId xmlns:a16="http://schemas.microsoft.com/office/drawing/2014/main" id="{567DE7D2-2C01-F811-B44C-9AA055861D58}"/>
              </a:ext>
            </a:extLst>
          </p:cNvPr>
          <p:cNvSpPr>
            <a:spLocks/>
          </p:cNvSpPr>
          <p:nvPr/>
        </p:nvSpPr>
        <p:spPr bwMode="auto">
          <a:xfrm>
            <a:off x="1520966" y="1710904"/>
            <a:ext cx="679308" cy="1885383"/>
          </a:xfrm>
          <a:custGeom>
            <a:avLst/>
            <a:gdLst>
              <a:gd name="T0" fmla="*/ 2147483646 w 360"/>
              <a:gd name="T1" fmla="*/ 0 h 432"/>
              <a:gd name="T2" fmla="*/ 0 w 360"/>
              <a:gd name="T3" fmla="*/ 2147483646 h 432"/>
              <a:gd name="T4" fmla="*/ 2147483646 w 360"/>
              <a:gd name="T5" fmla="*/ 2147483646 h 432"/>
              <a:gd name="T6" fmla="*/ 0 60000 65536"/>
              <a:gd name="T7" fmla="*/ 0 60000 65536"/>
              <a:gd name="T8" fmla="*/ 0 60000 65536"/>
              <a:gd name="T9" fmla="*/ 0 w 360"/>
              <a:gd name="T10" fmla="*/ 0 h 432"/>
              <a:gd name="T11" fmla="*/ 360 w 360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0" h="432">
                <a:moveTo>
                  <a:pt x="216" y="0"/>
                </a:moveTo>
                <a:cubicBezTo>
                  <a:pt x="108" y="60"/>
                  <a:pt x="0" y="120"/>
                  <a:pt x="24" y="192"/>
                </a:cubicBezTo>
                <a:cubicBezTo>
                  <a:pt x="48" y="264"/>
                  <a:pt x="204" y="348"/>
                  <a:pt x="360" y="432"/>
                </a:cubicBezTo>
              </a:path>
            </a:pathLst>
          </a:custGeom>
          <a:noFill/>
          <a:ln w="38100" cmpd="sng">
            <a:solidFill>
              <a:srgbClr val="FF66FF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 dirty="0"/>
          </a:p>
        </p:txBody>
      </p:sp>
      <p:pic>
        <p:nvPicPr>
          <p:cNvPr id="137" name="그림 136">
            <a:extLst>
              <a:ext uri="{FF2B5EF4-FFF2-40B4-BE49-F238E27FC236}">
                <a16:creationId xmlns:a16="http://schemas.microsoft.com/office/drawing/2014/main" id="{5F540F23-383D-3811-C8C9-C8F5B5F8D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5" y="2276475"/>
            <a:ext cx="7791450" cy="2305050"/>
          </a:xfrm>
          <a:prstGeom prst="rect">
            <a:avLst/>
          </a:prstGeom>
        </p:spPr>
      </p:pic>
      <p:sp>
        <p:nvSpPr>
          <p:cNvPr id="138" name="Freeform 31">
            <a:extLst>
              <a:ext uri="{FF2B5EF4-FFF2-40B4-BE49-F238E27FC236}">
                <a16:creationId xmlns:a16="http://schemas.microsoft.com/office/drawing/2014/main" id="{BDF4532D-385F-EC86-4BE0-464079FAF484}"/>
              </a:ext>
            </a:extLst>
          </p:cNvPr>
          <p:cNvSpPr>
            <a:spLocks/>
          </p:cNvSpPr>
          <p:nvPr/>
        </p:nvSpPr>
        <p:spPr bwMode="auto">
          <a:xfrm>
            <a:off x="1457709" y="1708044"/>
            <a:ext cx="742566" cy="1517771"/>
          </a:xfrm>
          <a:custGeom>
            <a:avLst/>
            <a:gdLst>
              <a:gd name="T0" fmla="*/ 2147483646 w 360"/>
              <a:gd name="T1" fmla="*/ 0 h 432"/>
              <a:gd name="T2" fmla="*/ 0 w 360"/>
              <a:gd name="T3" fmla="*/ 2147483646 h 432"/>
              <a:gd name="T4" fmla="*/ 2147483646 w 360"/>
              <a:gd name="T5" fmla="*/ 2147483646 h 432"/>
              <a:gd name="T6" fmla="*/ 0 60000 65536"/>
              <a:gd name="T7" fmla="*/ 0 60000 65536"/>
              <a:gd name="T8" fmla="*/ 0 60000 65536"/>
              <a:gd name="T9" fmla="*/ 0 w 360"/>
              <a:gd name="T10" fmla="*/ 0 h 432"/>
              <a:gd name="T11" fmla="*/ 360 w 360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0" h="432">
                <a:moveTo>
                  <a:pt x="216" y="0"/>
                </a:moveTo>
                <a:cubicBezTo>
                  <a:pt x="108" y="60"/>
                  <a:pt x="0" y="120"/>
                  <a:pt x="24" y="192"/>
                </a:cubicBezTo>
                <a:cubicBezTo>
                  <a:pt x="48" y="264"/>
                  <a:pt x="204" y="348"/>
                  <a:pt x="360" y="432"/>
                </a:cubicBezTo>
              </a:path>
            </a:pathLst>
          </a:custGeom>
          <a:noFill/>
          <a:ln w="38100" cmpd="sng">
            <a:solidFill>
              <a:srgbClr val="FF66FF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9" name="Line 596">
            <a:extLst>
              <a:ext uri="{FF2B5EF4-FFF2-40B4-BE49-F238E27FC236}">
                <a16:creationId xmlns:a16="http://schemas.microsoft.com/office/drawing/2014/main" id="{39488189-F77A-C5DA-5583-0C9AC097F1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43176" y="2855343"/>
            <a:ext cx="1983903" cy="2255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0" name="Line 596">
            <a:extLst>
              <a:ext uri="{FF2B5EF4-FFF2-40B4-BE49-F238E27FC236}">
                <a16:creationId xmlns:a16="http://schemas.microsoft.com/office/drawing/2014/main" id="{62281D71-4F7C-590E-FEF2-E5357757E922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6960" y="3266108"/>
            <a:ext cx="630231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1" name="Line 596">
            <a:extLst>
              <a:ext uri="{FF2B5EF4-FFF2-40B4-BE49-F238E27FC236}">
                <a16:creationId xmlns:a16="http://schemas.microsoft.com/office/drawing/2014/main" id="{DC393D75-CD0C-1798-7376-3D51B3A927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1342" y="3651417"/>
            <a:ext cx="1270029" cy="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2" name="Line 592">
            <a:extLst>
              <a:ext uri="{FF2B5EF4-FFF2-40B4-BE49-F238E27FC236}">
                <a16:creationId xmlns:a16="http://schemas.microsoft.com/office/drawing/2014/main" id="{4187D5B7-F920-2136-A678-2114BEC3991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9732" y="3312541"/>
            <a:ext cx="7228" cy="629728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Line 592">
            <a:extLst>
              <a:ext uri="{FF2B5EF4-FFF2-40B4-BE49-F238E27FC236}">
                <a16:creationId xmlns:a16="http://schemas.microsoft.com/office/drawing/2014/main" id="{289B3419-9558-B1BC-DBBA-FB7BAFA59321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4187" y="2993367"/>
            <a:ext cx="7228" cy="1262762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12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5331E703-62C8-AFC3-5E20-B2E7C94F1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993" y="1519185"/>
            <a:ext cx="7334368" cy="5004941"/>
          </a:xfrm>
          <a:prstGeom prst="rect">
            <a:avLst/>
          </a:prstGeom>
        </p:spPr>
      </p:pic>
      <p:sp>
        <p:nvSpPr>
          <p:cNvPr id="22" name="Text Box 17">
            <a:extLst>
              <a:ext uri="{FF2B5EF4-FFF2-40B4-BE49-F238E27FC236}">
                <a16:creationId xmlns:a16="http://schemas.microsoft.com/office/drawing/2014/main" id="{ED151FF8-C9A6-736E-E5FF-0D33DC1D5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647" y="720104"/>
            <a:ext cx="1722773" cy="46166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400" dirty="0"/>
              <a:t>Example 2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10742904-05C0-E601-3190-701174D5D9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826"/>
          <a:stretch/>
        </p:blipFill>
        <p:spPr>
          <a:xfrm>
            <a:off x="2577400" y="723803"/>
            <a:ext cx="1862627" cy="52730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7434ADC-5E5B-87E4-9592-61C5189CCB4F}"/>
              </a:ext>
            </a:extLst>
          </p:cNvPr>
          <p:cNvSpPr txBox="1"/>
          <p:nvPr/>
        </p:nvSpPr>
        <p:spPr>
          <a:xfrm>
            <a:off x="4430588" y="746127"/>
            <a:ext cx="3648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m(1, 3, 5, 6, 7, 9, 12, 13)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54543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92">
            <a:extLst>
              <a:ext uri="{FF2B5EF4-FFF2-40B4-BE49-F238E27FC236}">
                <a16:creationId xmlns:a16="http://schemas.microsoft.com/office/drawing/2014/main" id="{6EBDDABB-CBE1-7B05-C543-7A2AB63F521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72063" y="1702281"/>
            <a:ext cx="0" cy="456693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Rectangle 595">
            <a:extLst>
              <a:ext uri="{FF2B5EF4-FFF2-40B4-BE49-F238E27FC236}">
                <a16:creationId xmlns:a16="http://schemas.microsoft.com/office/drawing/2014/main" id="{23B787C8-1CAE-C0C4-054C-4E415231F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389" y="1619421"/>
            <a:ext cx="378867" cy="412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3200" dirty="0">
                <a:solidFill>
                  <a:srgbClr val="000000"/>
                </a:solidFill>
                <a:latin typeface="Symbol" panose="05050102010706020507" pitchFamily="18" charset="2"/>
              </a:rPr>
              <a:t>Ä</a:t>
            </a:r>
          </a:p>
        </p:txBody>
      </p:sp>
      <p:sp>
        <p:nvSpPr>
          <p:cNvPr id="7" name="Line 596">
            <a:extLst>
              <a:ext uri="{FF2B5EF4-FFF2-40B4-BE49-F238E27FC236}">
                <a16:creationId xmlns:a16="http://schemas.microsoft.com/office/drawing/2014/main" id="{2BBC4B20-4D47-06E5-B4B6-F785426689B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90776" y="1906002"/>
            <a:ext cx="630231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Line 597">
            <a:extLst>
              <a:ext uri="{FF2B5EF4-FFF2-40B4-BE49-F238E27FC236}">
                <a16:creationId xmlns:a16="http://schemas.microsoft.com/office/drawing/2014/main" id="{52EACE87-A4FF-B20F-3D38-4D77A2AFD7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23859" y="1904881"/>
            <a:ext cx="629731" cy="1120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Line 587">
            <a:extLst>
              <a:ext uri="{FF2B5EF4-FFF2-40B4-BE49-F238E27FC236}">
                <a16:creationId xmlns:a16="http://schemas.microsoft.com/office/drawing/2014/main" id="{8D016559-FA3D-4259-44F9-57B4D25EA9FE}"/>
              </a:ext>
            </a:extLst>
          </p:cNvPr>
          <p:cNvSpPr>
            <a:spLocks noChangeShapeType="1"/>
          </p:cNvSpPr>
          <p:nvPr/>
        </p:nvSpPr>
        <p:spPr bwMode="auto">
          <a:xfrm>
            <a:off x="9494891" y="1702788"/>
            <a:ext cx="0" cy="456693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 Box 26">
            <a:extLst>
              <a:ext uri="{FF2B5EF4-FFF2-40B4-BE49-F238E27FC236}">
                <a16:creationId xmlns:a16="http://schemas.microsoft.com/office/drawing/2014/main" id="{B65CE285-3EBE-A13E-7ACA-9EFF31AA0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1509" y="1309692"/>
            <a:ext cx="3709988" cy="366712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anchor="ctr" anchorCtr="1"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dirty="0"/>
              <a:t>Essential Prime Implicant </a:t>
            </a:r>
            <a:endParaRPr lang="en-US" altLang="ko-KR" b="0" dirty="0"/>
          </a:p>
        </p:txBody>
      </p:sp>
      <p:sp>
        <p:nvSpPr>
          <p:cNvPr id="11" name="Rectangle 574">
            <a:extLst>
              <a:ext uri="{FF2B5EF4-FFF2-40B4-BE49-F238E27FC236}">
                <a16:creationId xmlns:a16="http://schemas.microsoft.com/office/drawing/2014/main" id="{68B5EC3C-F7CC-D20C-56BD-90F9A83B6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9416" y="1822931"/>
            <a:ext cx="214312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200" b="0">
                <a:solidFill>
                  <a:srgbClr val="000000"/>
                </a:solidFill>
                <a:latin typeface="Symbol" panose="05050102010706020507" pitchFamily="18" charset="2"/>
              </a:rPr>
              <a:t>Ä</a:t>
            </a:r>
            <a:endParaRPr lang="en-US" altLang="ko-KR"/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1EEF1F48-8A0F-FF45-6A27-F98A508C106F}"/>
              </a:ext>
            </a:extLst>
          </p:cNvPr>
          <p:cNvSpPr>
            <a:spLocks/>
          </p:cNvSpPr>
          <p:nvPr/>
        </p:nvSpPr>
        <p:spPr bwMode="auto">
          <a:xfrm>
            <a:off x="1658991" y="1702286"/>
            <a:ext cx="541283" cy="1351465"/>
          </a:xfrm>
          <a:custGeom>
            <a:avLst/>
            <a:gdLst>
              <a:gd name="T0" fmla="*/ 2147483646 w 360"/>
              <a:gd name="T1" fmla="*/ 0 h 432"/>
              <a:gd name="T2" fmla="*/ 0 w 360"/>
              <a:gd name="T3" fmla="*/ 2147483646 h 432"/>
              <a:gd name="T4" fmla="*/ 2147483646 w 360"/>
              <a:gd name="T5" fmla="*/ 2147483646 h 432"/>
              <a:gd name="T6" fmla="*/ 0 60000 65536"/>
              <a:gd name="T7" fmla="*/ 0 60000 65536"/>
              <a:gd name="T8" fmla="*/ 0 60000 65536"/>
              <a:gd name="T9" fmla="*/ 0 w 360"/>
              <a:gd name="T10" fmla="*/ 0 h 432"/>
              <a:gd name="T11" fmla="*/ 360 w 360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0" h="432">
                <a:moveTo>
                  <a:pt x="216" y="0"/>
                </a:moveTo>
                <a:cubicBezTo>
                  <a:pt x="108" y="60"/>
                  <a:pt x="0" y="120"/>
                  <a:pt x="24" y="192"/>
                </a:cubicBezTo>
                <a:cubicBezTo>
                  <a:pt x="48" y="264"/>
                  <a:pt x="204" y="348"/>
                  <a:pt x="360" y="432"/>
                </a:cubicBezTo>
              </a:path>
            </a:pathLst>
          </a:custGeom>
          <a:noFill/>
          <a:ln w="38100" cmpd="sng">
            <a:solidFill>
              <a:srgbClr val="FF66FF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" name="Freeform 364">
            <a:extLst>
              <a:ext uri="{FF2B5EF4-FFF2-40B4-BE49-F238E27FC236}">
                <a16:creationId xmlns:a16="http://schemas.microsoft.com/office/drawing/2014/main" id="{567DE7D2-2C01-F811-B44C-9AA055861D58}"/>
              </a:ext>
            </a:extLst>
          </p:cNvPr>
          <p:cNvSpPr>
            <a:spLocks/>
          </p:cNvSpPr>
          <p:nvPr/>
        </p:nvSpPr>
        <p:spPr bwMode="auto">
          <a:xfrm>
            <a:off x="1520966" y="1710904"/>
            <a:ext cx="679308" cy="2084719"/>
          </a:xfrm>
          <a:custGeom>
            <a:avLst/>
            <a:gdLst>
              <a:gd name="T0" fmla="*/ 2147483646 w 360"/>
              <a:gd name="T1" fmla="*/ 0 h 432"/>
              <a:gd name="T2" fmla="*/ 0 w 360"/>
              <a:gd name="T3" fmla="*/ 2147483646 h 432"/>
              <a:gd name="T4" fmla="*/ 2147483646 w 360"/>
              <a:gd name="T5" fmla="*/ 2147483646 h 432"/>
              <a:gd name="T6" fmla="*/ 0 60000 65536"/>
              <a:gd name="T7" fmla="*/ 0 60000 65536"/>
              <a:gd name="T8" fmla="*/ 0 60000 65536"/>
              <a:gd name="T9" fmla="*/ 0 w 360"/>
              <a:gd name="T10" fmla="*/ 0 h 432"/>
              <a:gd name="T11" fmla="*/ 360 w 360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0" h="432">
                <a:moveTo>
                  <a:pt x="216" y="0"/>
                </a:moveTo>
                <a:cubicBezTo>
                  <a:pt x="108" y="60"/>
                  <a:pt x="0" y="120"/>
                  <a:pt x="24" y="192"/>
                </a:cubicBezTo>
                <a:cubicBezTo>
                  <a:pt x="48" y="264"/>
                  <a:pt x="204" y="348"/>
                  <a:pt x="360" y="432"/>
                </a:cubicBezTo>
              </a:path>
            </a:pathLst>
          </a:custGeom>
          <a:noFill/>
          <a:ln w="38100" cmpd="sng">
            <a:solidFill>
              <a:srgbClr val="FF66FF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38" name="Freeform 31">
            <a:extLst>
              <a:ext uri="{FF2B5EF4-FFF2-40B4-BE49-F238E27FC236}">
                <a16:creationId xmlns:a16="http://schemas.microsoft.com/office/drawing/2014/main" id="{BDF4532D-385F-EC86-4BE0-464079FAF484}"/>
              </a:ext>
            </a:extLst>
          </p:cNvPr>
          <p:cNvSpPr>
            <a:spLocks/>
          </p:cNvSpPr>
          <p:nvPr/>
        </p:nvSpPr>
        <p:spPr bwMode="auto">
          <a:xfrm>
            <a:off x="1457709" y="1708044"/>
            <a:ext cx="742565" cy="1720956"/>
          </a:xfrm>
          <a:custGeom>
            <a:avLst/>
            <a:gdLst>
              <a:gd name="T0" fmla="*/ 2147483646 w 360"/>
              <a:gd name="T1" fmla="*/ 0 h 432"/>
              <a:gd name="T2" fmla="*/ 0 w 360"/>
              <a:gd name="T3" fmla="*/ 2147483646 h 432"/>
              <a:gd name="T4" fmla="*/ 2147483646 w 360"/>
              <a:gd name="T5" fmla="*/ 2147483646 h 432"/>
              <a:gd name="T6" fmla="*/ 0 60000 65536"/>
              <a:gd name="T7" fmla="*/ 0 60000 65536"/>
              <a:gd name="T8" fmla="*/ 0 60000 65536"/>
              <a:gd name="T9" fmla="*/ 0 w 360"/>
              <a:gd name="T10" fmla="*/ 0 h 432"/>
              <a:gd name="T11" fmla="*/ 360 w 360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0" h="432">
                <a:moveTo>
                  <a:pt x="216" y="0"/>
                </a:moveTo>
                <a:cubicBezTo>
                  <a:pt x="108" y="60"/>
                  <a:pt x="0" y="120"/>
                  <a:pt x="24" y="192"/>
                </a:cubicBezTo>
                <a:cubicBezTo>
                  <a:pt x="48" y="264"/>
                  <a:pt x="204" y="348"/>
                  <a:pt x="360" y="432"/>
                </a:cubicBezTo>
              </a:path>
            </a:pathLst>
          </a:custGeom>
          <a:noFill/>
          <a:ln w="38100" cmpd="sng">
            <a:solidFill>
              <a:srgbClr val="FF66FF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9" name="Line 596">
            <a:extLst>
              <a:ext uri="{FF2B5EF4-FFF2-40B4-BE49-F238E27FC236}">
                <a16:creationId xmlns:a16="http://schemas.microsoft.com/office/drawing/2014/main" id="{39488189-F77A-C5DA-5583-0C9AC097F1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91352" y="2993365"/>
            <a:ext cx="2599424" cy="13926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0" name="Line 596">
            <a:extLst>
              <a:ext uri="{FF2B5EF4-FFF2-40B4-BE49-F238E27FC236}">
                <a16:creationId xmlns:a16="http://schemas.microsoft.com/office/drawing/2014/main" id="{62281D71-4F7C-590E-FEF2-E5357757E922}"/>
              </a:ext>
            </a:extLst>
          </p:cNvPr>
          <p:cNvSpPr>
            <a:spLocks noChangeShapeType="1"/>
          </p:cNvSpPr>
          <p:nvPr/>
        </p:nvSpPr>
        <p:spPr bwMode="auto">
          <a:xfrm>
            <a:off x="8988895" y="4171880"/>
            <a:ext cx="630231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1" name="Line 596">
            <a:extLst>
              <a:ext uri="{FF2B5EF4-FFF2-40B4-BE49-F238E27FC236}">
                <a16:creationId xmlns:a16="http://schemas.microsoft.com/office/drawing/2014/main" id="{DC393D75-CD0C-1798-7376-3D51B3A9270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88486" y="3418508"/>
            <a:ext cx="4712714" cy="1049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0420D58-1ED3-28AF-BFF3-01B3BFAF4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5" y="2415231"/>
            <a:ext cx="7791450" cy="1924050"/>
          </a:xfrm>
          <a:prstGeom prst="rect">
            <a:avLst/>
          </a:prstGeom>
        </p:spPr>
      </p:pic>
      <p:sp>
        <p:nvSpPr>
          <p:cNvPr id="3" name="Freeform 364">
            <a:extLst>
              <a:ext uri="{FF2B5EF4-FFF2-40B4-BE49-F238E27FC236}">
                <a16:creationId xmlns:a16="http://schemas.microsoft.com/office/drawing/2014/main" id="{6A94F2A0-C30C-FE8B-B493-6989B24D6AA0}"/>
              </a:ext>
            </a:extLst>
          </p:cNvPr>
          <p:cNvSpPr>
            <a:spLocks/>
          </p:cNvSpPr>
          <p:nvPr/>
        </p:nvSpPr>
        <p:spPr bwMode="auto">
          <a:xfrm>
            <a:off x="1423202" y="1708036"/>
            <a:ext cx="777072" cy="2441270"/>
          </a:xfrm>
          <a:custGeom>
            <a:avLst/>
            <a:gdLst>
              <a:gd name="T0" fmla="*/ 2147483646 w 360"/>
              <a:gd name="T1" fmla="*/ 0 h 432"/>
              <a:gd name="T2" fmla="*/ 0 w 360"/>
              <a:gd name="T3" fmla="*/ 2147483646 h 432"/>
              <a:gd name="T4" fmla="*/ 2147483646 w 360"/>
              <a:gd name="T5" fmla="*/ 2147483646 h 432"/>
              <a:gd name="T6" fmla="*/ 0 60000 65536"/>
              <a:gd name="T7" fmla="*/ 0 60000 65536"/>
              <a:gd name="T8" fmla="*/ 0 60000 65536"/>
              <a:gd name="T9" fmla="*/ 0 w 360"/>
              <a:gd name="T10" fmla="*/ 0 h 432"/>
              <a:gd name="T11" fmla="*/ 360 w 360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0" h="432">
                <a:moveTo>
                  <a:pt x="216" y="0"/>
                </a:moveTo>
                <a:cubicBezTo>
                  <a:pt x="108" y="60"/>
                  <a:pt x="0" y="120"/>
                  <a:pt x="24" y="192"/>
                </a:cubicBezTo>
                <a:cubicBezTo>
                  <a:pt x="48" y="264"/>
                  <a:pt x="204" y="348"/>
                  <a:pt x="360" y="432"/>
                </a:cubicBezTo>
              </a:path>
            </a:pathLst>
          </a:custGeom>
          <a:noFill/>
          <a:ln w="38100" cmpd="sng">
            <a:solidFill>
              <a:srgbClr val="FF66FF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Line 596">
            <a:extLst>
              <a:ext uri="{FF2B5EF4-FFF2-40B4-BE49-F238E27FC236}">
                <a16:creationId xmlns:a16="http://schemas.microsoft.com/office/drawing/2014/main" id="{43A20367-3085-921B-E5D8-9AE54CD6E8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2937" y="3789446"/>
            <a:ext cx="630231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46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53</Words>
  <Application>Microsoft Office PowerPoint</Application>
  <PresentationFormat>와이드스크린</PresentationFormat>
  <Paragraphs>10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굴림</vt:lpstr>
      <vt:lpstr>맑은 고딕</vt:lpstr>
      <vt:lpstr>Arial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Chilgee</dc:creator>
  <cp:lastModifiedBy>Lee Chilgee</cp:lastModifiedBy>
  <cp:revision>3</cp:revision>
  <dcterms:created xsi:type="dcterms:W3CDTF">2023-03-28T06:47:14Z</dcterms:created>
  <dcterms:modified xsi:type="dcterms:W3CDTF">2023-03-29T01:12:57Z</dcterms:modified>
</cp:coreProperties>
</file>