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6" r:id="rId3"/>
    <p:sldId id="287" r:id="rId4"/>
    <p:sldId id="294" r:id="rId5"/>
    <p:sldId id="323" r:id="rId6"/>
    <p:sldId id="288" r:id="rId7"/>
    <p:sldId id="300" r:id="rId8"/>
    <p:sldId id="296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89" r:id="rId18"/>
    <p:sldId id="309" r:id="rId19"/>
    <p:sldId id="310" r:id="rId20"/>
    <p:sldId id="311" r:id="rId21"/>
    <p:sldId id="312" r:id="rId22"/>
    <p:sldId id="290" r:id="rId23"/>
    <p:sldId id="313" r:id="rId24"/>
    <p:sldId id="314" r:id="rId25"/>
    <p:sldId id="315" r:id="rId26"/>
    <p:sldId id="316" r:id="rId27"/>
    <p:sldId id="317" r:id="rId28"/>
    <p:sldId id="291" r:id="rId29"/>
    <p:sldId id="318" r:id="rId30"/>
    <p:sldId id="319" r:id="rId31"/>
    <p:sldId id="320" r:id="rId32"/>
    <p:sldId id="292" r:id="rId33"/>
    <p:sldId id="321" r:id="rId34"/>
    <p:sldId id="293" r:id="rId35"/>
    <p:sldId id="322" r:id="rId3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F00FF"/>
    <a:srgbClr val="EDB1E7"/>
    <a:srgbClr val="006600"/>
    <a:srgbClr val="EDF0AE"/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608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D94EC791-5580-4B15-B119-1E3FAFD7F8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720AD3CC-4EB1-4D3C-BE39-C890198B61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AD96776D-AD78-4AED-B10F-B89B3C044A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679D8F6B-77E6-402A-A2DB-6A86FC5A10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94A3718-20B9-4F22-AAC9-E4CB51831C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E84871BE-B714-4F68-B308-F97B831136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D19E8CEE-1EEE-4ACF-96E6-D43A1BC7BD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7FD16C7-7237-4488-AC73-22EAD3DDCF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60E931A6-51C3-46EC-B916-680E451002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4150" name="Rectangle 6">
            <a:extLst>
              <a:ext uri="{FF2B5EF4-FFF2-40B4-BE49-F238E27FC236}">
                <a16:creationId xmlns:a16="http://schemas.microsoft.com/office/drawing/2014/main" id="{D5F28135-2A1F-4048-9ADD-47A9799594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id="{C94544D6-5DE0-4596-B9B1-BAFC8DA30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AC14FF6-D32F-49F7-9F49-4C664DBB61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FAF1615-77AA-4D11-A9B9-61428E6F4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2EE7CB6-0645-47F6-A07E-BEA7DF03B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B3FF6B-01B7-490C-BD51-DE947FD3C9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9CBB-2979-4663-9014-353CCE8486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76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0CAC9B-8108-4625-B51C-8691A63FB7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A9457-1CB9-496E-B33A-44ED9E87DD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486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D9AF32-F606-43B7-9976-E9683F4EC0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1DAC-8CFE-4EE7-892B-F78094524F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329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CA5D35-4F03-468B-9ABD-2B03457C07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C0445-7A8F-4D7C-912A-F9EAF10ABC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41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FC71F1-62CC-4C71-8320-40F9F8F7A9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272D4-9894-40E8-9B23-EA1D9BE816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97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AF7594-A02A-40CD-B13C-126D730BCB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39F65-A2B2-4767-A14D-54927A52A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5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D3C2D2-3866-4295-AEBF-9B4E275DF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139CE-A071-4FB5-8B71-252647F971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84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2C5018-2FEF-47A7-8E07-079FB63734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B8B93-5D60-4174-8F46-0884BE88A3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39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755747C-162E-44FC-A1AD-881117DAD3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762E5-FE35-4CF0-BA08-F29B491686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153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309E53-7036-4791-892B-07821132BA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1A37D-7733-4101-BF42-476C2E094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485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8B8FCF-F11C-4BCF-8C77-D56F2C7FC7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3BE60-53DD-429C-B95D-33F3191D11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5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D7A3C0-CEC7-44A4-A507-2B2C8F0C21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D4C232-CC02-43AE-BBF1-185E101410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A89C1E-0132-4925-A069-8644381F92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DAA79414-FCDD-4313-A749-8FC72E2ED8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82E4D2-EBA3-4E37-8E71-4E33BB0EA2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jpe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1F059A69-424D-4537-9270-09743586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5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099" name="Object 8">
            <a:extLst>
              <a:ext uri="{FF2B5EF4-FFF2-40B4-BE49-F238E27FC236}">
                <a16:creationId xmlns:a16="http://schemas.microsoft.com/office/drawing/2014/main" id="{83624030-8672-470D-A79B-2E6E42C79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9">
            <a:extLst>
              <a:ext uri="{FF2B5EF4-FFF2-40B4-BE49-F238E27FC236}">
                <a16:creationId xmlns:a16="http://schemas.microsoft.com/office/drawing/2014/main" id="{EC2640D3-77F8-41E3-B027-898ECCE1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1700213"/>
            <a:ext cx="49704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b="1" i="1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	Minimum Forms of Switching Functions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	Two- and Three-Variable Karnaugh Maps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	Four-Variable Karnaugh Maps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	Determination of Minimum Expressions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5.5	Five-Variable Karnaugh Maps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5.6	Other Uses of Karnaugh Maps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	Other Forms of Karnaugh Maps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Programmed Exercises</a:t>
            </a:r>
          </a:p>
          <a:p>
            <a:pPr eaLnBrk="1" hangingPunct="1"/>
            <a:r>
              <a:rPr kumimoji="0" lang="en-US" altLang="ko-KR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Problems</a:t>
            </a:r>
          </a:p>
        </p:txBody>
      </p:sp>
      <p:sp>
        <p:nvSpPr>
          <p:cNvPr id="4101" name="Rectangle 10">
            <a:extLst>
              <a:ext uri="{FF2B5EF4-FFF2-40B4-BE49-F238E27FC236}">
                <a16:creationId xmlns:a16="http://schemas.microsoft.com/office/drawing/2014/main" id="{0DE6FAB2-060C-4065-A463-8840B2AD5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83820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CC0000"/>
                </a:solidFill>
                <a:latin typeface="Arial Narrow" panose="020B0606020202030204" pitchFamily="34" charset="0"/>
              </a:rPr>
              <a:t>KARNAUGH MAPS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E557FD39-2794-4167-877C-8C5B03D8F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33600"/>
            <a:ext cx="2132013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C9A62AAF-E526-4EFE-AE20-A4C68C74C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44F0CCF-3DF7-44FC-9B7A-81A5C1852A5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425C645-3F5A-48A6-A329-0CF68FFDD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4340" name="Picture 3" descr="roth+f05-04">
            <a:extLst>
              <a:ext uri="{FF2B5EF4-FFF2-40B4-BE49-F238E27FC236}">
                <a16:creationId xmlns:a16="http://schemas.microsoft.com/office/drawing/2014/main" id="{9E66A5FC-F3AE-46F7-B9C3-CBEAE36A1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133600"/>
            <a:ext cx="1887538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A28CDEA7-61A5-4527-A975-6658ABAC3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924175"/>
          <a:ext cx="333375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900" imgH="685800" progId="Equation.3">
                  <p:embed/>
                </p:oleObj>
              </mc:Choice>
              <mc:Fallback>
                <p:oleObj name="Equation" r:id="rId3" imgW="17399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3333750" cy="131603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2" name="그룹 1">
            <a:extLst>
              <a:ext uri="{FF2B5EF4-FFF2-40B4-BE49-F238E27FC236}">
                <a16:creationId xmlns:a16="http://schemas.microsoft.com/office/drawing/2014/main" id="{D703D73C-FFC8-427B-9AE5-9D50712C57E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68413"/>
            <a:ext cx="8229600" cy="396875"/>
            <a:chOff x="304800" y="1268413"/>
            <a:chExt cx="8229600" cy="396875"/>
          </a:xfrm>
        </p:grpSpPr>
        <p:sp>
          <p:nvSpPr>
            <p:cNvPr id="14343" name="Text Box 4">
              <a:extLst>
                <a:ext uri="{FF2B5EF4-FFF2-40B4-BE49-F238E27FC236}">
                  <a16:creationId xmlns:a16="http://schemas.microsoft.com/office/drawing/2014/main" id="{18F1DD67-2013-4DF2-8C13-E92A8A79A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1268413"/>
              <a:ext cx="8229600" cy="396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0" lang="en-US" altLang="ko-KR" sz="2000" b="1">
                  <a:solidFill>
                    <a:schemeClr val="tx2"/>
                  </a:solidFill>
                </a:rPr>
                <a:t> Karnaugh Map of F(</a:t>
              </a:r>
              <a:r>
                <a:rPr kumimoji="0" lang="en-US" altLang="ko-KR" sz="2000" b="1" i="1">
                  <a:solidFill>
                    <a:schemeClr val="tx2"/>
                  </a:solidFill>
                </a:rPr>
                <a:t>a, b, c</a:t>
              </a:r>
              <a:r>
                <a:rPr kumimoji="0" lang="en-US" altLang="ko-KR" sz="2000" b="1">
                  <a:solidFill>
                    <a:schemeClr val="tx2"/>
                  </a:solidFill>
                </a:rPr>
                <a:t>) =     m(1, 3, 5) = ∏ M(0, 2, 4, 6, 7)</a:t>
              </a:r>
            </a:p>
          </p:txBody>
        </p:sp>
        <p:graphicFrame>
          <p:nvGraphicFramePr>
            <p:cNvPr id="14344" name="Object 7">
              <a:extLst>
                <a:ext uri="{FF2B5EF4-FFF2-40B4-BE49-F238E27FC236}">
                  <a16:creationId xmlns:a16="http://schemas.microsoft.com/office/drawing/2014/main" id="{6823CE18-FBF7-4A2C-AB58-016222EA96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6593" y="1363918"/>
            <a:ext cx="2921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Equation" r:id="rId5" imgW="291973" imgH="253890" progId="Equation">
                    <p:embed/>
                  </p:oleObj>
                </mc:Choice>
                <mc:Fallback>
                  <p:oleObj name="MathType Equation" r:id="rId5" imgW="291973" imgH="253890" progId="Equation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593" y="1363918"/>
                          <a:ext cx="2921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6AC6F219-B03A-4BCB-9335-FB3A6DC6A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D33F041-EE7D-4493-B783-BF9BF7DA18A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26">
            <a:extLst>
              <a:ext uri="{FF2B5EF4-FFF2-40B4-BE49-F238E27FC236}">
                <a16:creationId xmlns:a16="http://schemas.microsoft.com/office/drawing/2014/main" id="{55D2D4DB-FBB9-4FA1-8FFC-954BCC406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5364" name="Picture 1027" descr="roth+f05-05">
            <a:extLst>
              <a:ext uri="{FF2B5EF4-FFF2-40B4-BE49-F238E27FC236}">
                <a16:creationId xmlns:a16="http://schemas.microsoft.com/office/drawing/2014/main" id="{447A32D7-4869-4736-BA85-42861F35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76475"/>
            <a:ext cx="8915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1028">
            <a:extLst>
              <a:ext uri="{FF2B5EF4-FFF2-40B4-BE49-F238E27FC236}">
                <a16:creationId xmlns:a16="http://schemas.microsoft.com/office/drawing/2014/main" id="{55DC8981-2C55-4698-BD58-8EBC8C09B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5562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Karnaugh Maps for Product Terms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CDC2FB2-7286-417E-9A44-45D376152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0262F4A-EB79-419F-B794-D70F96EC99B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65C8B2C-C5F9-48E0-9C2C-A2EA88D47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6A048F30-79C4-4E89-9F63-B127F1CAA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23955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Given Function</a:t>
            </a:r>
          </a:p>
        </p:txBody>
      </p:sp>
      <p:pic>
        <p:nvPicPr>
          <p:cNvPr id="16389" name="Picture 5" descr="roth+u05-01a">
            <a:extLst>
              <a:ext uri="{FF2B5EF4-FFF2-40B4-BE49-F238E27FC236}">
                <a16:creationId xmlns:a16="http://schemas.microsoft.com/office/drawing/2014/main" id="{CB6CCAED-3F3B-4A49-9936-253A9B388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9138"/>
            <a:ext cx="74676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BE67E326-2EFA-4D86-A355-38576996B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25" y="1354138"/>
          <a:ext cx="28956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203200" progId="Equation.3">
                  <p:embed/>
                </p:oleObj>
              </mc:Choice>
              <mc:Fallback>
                <p:oleObj name="Equation" r:id="rId3" imgW="1511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354138"/>
                        <a:ext cx="2895600" cy="388937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00B6AF08-670A-4F97-9011-6EDE3F60C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A36D5AE-9A74-4986-B5AD-0496A0CEE45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52A3AA6-D519-4102-847D-036E7A6A7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D7E8771A-299F-48C6-99AE-72AEAEBA9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03338"/>
            <a:ext cx="65722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Simplification of a Three-Variable Function</a:t>
            </a:r>
          </a:p>
        </p:txBody>
      </p:sp>
      <p:pic>
        <p:nvPicPr>
          <p:cNvPr id="17413" name="Picture 5" descr="roth+f05-06">
            <a:extLst>
              <a:ext uri="{FF2B5EF4-FFF2-40B4-BE49-F238E27FC236}">
                <a16:creationId xmlns:a16="http://schemas.microsoft.com/office/drawing/2014/main" id="{0BA484C0-67E8-45AD-BFF8-FE9DE740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649605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AEFF46C0-6C29-4AF0-A5F2-F449F64EA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805488"/>
          <a:ext cx="2601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310" imgH="215806" progId="Equation.3">
                  <p:embed/>
                </p:oleObj>
              </mc:Choice>
              <mc:Fallback>
                <p:oleObj name="Equation" r:id="rId3" imgW="135831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05488"/>
                        <a:ext cx="2601913" cy="4127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5980EF77-865C-42A1-8BDF-0BA451E7A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6FA585-3309-480F-B387-88596F6E754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F7D69D5-E26C-4221-9F2D-8A9F7BF84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C07F4BDC-66A7-4D78-B614-995F9B1F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5562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Complement of Map in Figure 5-6(a)</a:t>
            </a:r>
          </a:p>
        </p:txBody>
      </p:sp>
      <p:pic>
        <p:nvPicPr>
          <p:cNvPr id="18437" name="Picture 5" descr="roth+f05-07">
            <a:extLst>
              <a:ext uri="{FF2B5EF4-FFF2-40B4-BE49-F238E27FC236}">
                <a16:creationId xmlns:a16="http://schemas.microsoft.com/office/drawing/2014/main" id="{A4B5AA63-B83A-47BC-B373-2E129939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547211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1B51714E-8A74-44D1-BD9A-4A0BB391A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516563"/>
          <a:ext cx="2262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588" imgH="215806" progId="Equation.3">
                  <p:embed/>
                </p:oleObj>
              </mc:Choice>
              <mc:Fallback>
                <p:oleObj name="Equation" r:id="rId3" imgW="1180588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516563"/>
                        <a:ext cx="2262187" cy="4127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32A00E50-C1F2-4E0A-A367-0D404302F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E5A453C-8565-45E9-9D94-B2547C0B871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8256DD3-6F2E-43BF-9963-C4F0C10D4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2EBECEE4-D276-4034-88E6-6898E9356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7543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Karnaugh Maps Which Illustrate the Consensus Theorem</a:t>
            </a:r>
          </a:p>
        </p:txBody>
      </p:sp>
      <p:grpSp>
        <p:nvGrpSpPr>
          <p:cNvPr id="19461" name="Group 11">
            <a:extLst>
              <a:ext uri="{FF2B5EF4-FFF2-40B4-BE49-F238E27FC236}">
                <a16:creationId xmlns:a16="http://schemas.microsoft.com/office/drawing/2014/main" id="{A890AC63-0096-49A4-8648-3912320EBFD8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989138"/>
            <a:ext cx="6408737" cy="4176712"/>
            <a:chOff x="703" y="1253"/>
            <a:chExt cx="4037" cy="2631"/>
          </a:xfrm>
        </p:grpSpPr>
        <p:pic>
          <p:nvPicPr>
            <p:cNvPr id="19462" name="Picture 6" descr="roth+f05-08">
              <a:extLst>
                <a:ext uri="{FF2B5EF4-FFF2-40B4-BE49-F238E27FC236}">
                  <a16:creationId xmlns:a16="http://schemas.microsoft.com/office/drawing/2014/main" id="{9A8424ED-314C-42C1-B156-03CF1E6AF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253"/>
              <a:ext cx="4037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Line 9">
              <a:extLst>
                <a:ext uri="{FF2B5EF4-FFF2-40B4-BE49-F238E27FC236}">
                  <a16:creationId xmlns:a16="http://schemas.microsoft.com/office/drawing/2014/main" id="{250769ED-D4B8-4CB1-8339-0FF063067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351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4" name="Rectangle 10">
              <a:extLst>
                <a:ext uri="{FF2B5EF4-FFF2-40B4-BE49-F238E27FC236}">
                  <a16:creationId xmlns:a16="http://schemas.microsoft.com/office/drawing/2014/main" id="{73ABFF61-F627-4C7E-85D4-0D46E0051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3692"/>
              <a:ext cx="19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800">
                  <a:latin typeface="Times New Roman" panose="02020603050405020304" pitchFamily="18" charset="0"/>
                </a:rPr>
                <a:t>Consensus term is redundant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A958BB84-6763-4D8B-9377-132C08DC04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9390137-871F-4CEA-BDF2-EF7E5501C64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835BD74-1408-4909-96E6-50F7A5ADD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32143199-0865-4198-A269-F66C7AD4C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45545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Function with Two Minimal Forms</a:t>
            </a:r>
          </a:p>
        </p:txBody>
      </p:sp>
      <p:pic>
        <p:nvPicPr>
          <p:cNvPr id="20485" name="Picture 6" descr="roth+f05-09">
            <a:extLst>
              <a:ext uri="{FF2B5EF4-FFF2-40B4-BE49-F238E27FC236}">
                <a16:creationId xmlns:a16="http://schemas.microsoft.com/office/drawing/2014/main" id="{284F541D-0000-417B-A45F-CD1A470B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636838"/>
            <a:ext cx="4776788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E40D028D-9E47-4895-9899-8AB2BB4C8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1525" y="1844675"/>
          <a:ext cx="2530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227" imgH="253890" progId="Equation.3">
                  <p:embed/>
                </p:oleObj>
              </mc:Choice>
              <mc:Fallback>
                <p:oleObj name="Equation" r:id="rId3" imgW="1320227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1844675"/>
                        <a:ext cx="2530475" cy="4857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6897128E-ABA4-4A1B-95E3-99AA17E16F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5B09D34-DB2D-4D50-A602-2D6A486CC27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FF46426-4039-43F9-9E84-3EB14DC8C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5.3	Four-Variable Karnaugh Maps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1EF53EE0-60F0-4E11-94C9-FA7FFA6C5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467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Location of Minterms on Four-Variable Karnaugh Map</a:t>
            </a:r>
          </a:p>
        </p:txBody>
      </p:sp>
      <p:pic>
        <p:nvPicPr>
          <p:cNvPr id="21509" name="Picture 5" descr="roth+f05-10">
            <a:extLst>
              <a:ext uri="{FF2B5EF4-FFF2-40B4-BE49-F238E27FC236}">
                <a16:creationId xmlns:a16="http://schemas.microsoft.com/office/drawing/2014/main" id="{87BA35B9-4B1B-4622-8BBC-E8ACE306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394017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웃는 얼굴 6">
            <a:extLst>
              <a:ext uri="{FF2B5EF4-FFF2-40B4-BE49-F238E27FC236}">
                <a16:creationId xmlns:a16="http://schemas.microsoft.com/office/drawing/2014/main" id="{DF8B1D74-A41A-49AF-BC97-628DD86CAB20}"/>
              </a:ext>
            </a:extLst>
          </p:cNvPr>
          <p:cNvSpPr/>
          <p:nvPr/>
        </p:nvSpPr>
        <p:spPr>
          <a:xfrm>
            <a:off x="6611938" y="2724150"/>
            <a:ext cx="1042987" cy="1092200"/>
          </a:xfrm>
          <a:prstGeom prst="smileyFace">
            <a:avLst/>
          </a:prstGeom>
          <a:solidFill>
            <a:srgbClr val="EDB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11" name="Text Box 27">
            <a:extLst>
              <a:ext uri="{FF2B5EF4-FFF2-40B4-BE49-F238E27FC236}">
                <a16:creationId xmlns:a16="http://schemas.microsoft.com/office/drawing/2014/main" id="{C337D471-9457-4A57-913B-141FF4D16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892550"/>
            <a:ext cx="2268537" cy="400050"/>
          </a:xfrm>
          <a:prstGeom prst="rect">
            <a:avLst/>
          </a:prstGeom>
          <a:solidFill>
            <a:srgbClr val="EDB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Good Neighbors</a:t>
            </a:r>
          </a:p>
        </p:txBody>
      </p:sp>
      <p:sp>
        <p:nvSpPr>
          <p:cNvPr id="21512" name="Text Box 27">
            <a:extLst>
              <a:ext uri="{FF2B5EF4-FFF2-40B4-BE49-F238E27FC236}">
                <a16:creationId xmlns:a16="http://schemas.microsoft.com/office/drawing/2014/main" id="{A3C7655A-DC64-4E22-A7F1-16ADA70D2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500563"/>
            <a:ext cx="2268538" cy="860425"/>
          </a:xfrm>
          <a:prstGeom prst="rect">
            <a:avLst/>
          </a:prstGeom>
          <a:solidFill>
            <a:srgbClr val="00B0F0"/>
          </a:solidFill>
          <a:ln w="9525">
            <a:solidFill>
              <a:srgbClr val="CCFF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Bigger,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Better!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F86D5737-B540-4802-B569-27AC20989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A2DA773-AFBC-4D59-86F1-E8B4F1EF12A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3DCD1B7-753E-4EF2-BF64-858697A66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5.3	Four-Variable Karnaugh Maps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E574ADE1-2A99-40E0-9CA9-F58FAC773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495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Plot of </a:t>
            </a:r>
            <a:r>
              <a:rPr kumimoji="0" lang="en-US" altLang="ko-KR" sz="2000" b="1" i="1">
                <a:solidFill>
                  <a:schemeClr val="tx2"/>
                </a:solidFill>
              </a:rPr>
              <a:t>acd</a:t>
            </a:r>
            <a:r>
              <a:rPr kumimoji="0" lang="en-US" altLang="ko-KR" sz="2000" b="1">
                <a:solidFill>
                  <a:schemeClr val="tx2"/>
                </a:solidFill>
              </a:rPr>
              <a:t> + </a:t>
            </a:r>
            <a:r>
              <a:rPr kumimoji="0" lang="en-US" altLang="ko-KR" sz="2000" b="1" i="1">
                <a:solidFill>
                  <a:schemeClr val="tx2"/>
                </a:solidFill>
              </a:rPr>
              <a:t>a’b</a:t>
            </a:r>
            <a:r>
              <a:rPr kumimoji="0" lang="en-US" altLang="ko-KR" sz="2000" b="1">
                <a:solidFill>
                  <a:schemeClr val="tx2"/>
                </a:solidFill>
              </a:rPr>
              <a:t> + </a:t>
            </a:r>
            <a:r>
              <a:rPr kumimoji="0" lang="en-US" altLang="ko-KR" sz="2000" b="1" i="1">
                <a:solidFill>
                  <a:schemeClr val="tx2"/>
                </a:solidFill>
              </a:rPr>
              <a:t>d’</a:t>
            </a:r>
          </a:p>
        </p:txBody>
      </p:sp>
      <p:graphicFrame>
        <p:nvGraphicFramePr>
          <p:cNvPr id="22533" name="Object 0">
            <a:extLst>
              <a:ext uri="{FF2B5EF4-FFF2-40B4-BE49-F238E27FC236}">
                <a16:creationId xmlns:a16="http://schemas.microsoft.com/office/drawing/2014/main" id="{E17BDCAA-34C5-42C8-A9E3-D49D87E20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1844675"/>
          <a:ext cx="33718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203200" progId="Equation.3">
                  <p:embed/>
                </p:oleObj>
              </mc:Choice>
              <mc:Fallback>
                <p:oleObj name="Equation" r:id="rId2" imgW="1714500" imgH="203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844675"/>
                        <a:ext cx="3371850" cy="39846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5" descr="roth+f05-11">
            <a:extLst>
              <a:ext uri="{FF2B5EF4-FFF2-40B4-BE49-F238E27FC236}">
                <a16:creationId xmlns:a16="http://schemas.microsoft.com/office/drawing/2014/main" id="{05FC7C10-150D-4DBE-ABCB-4ED3419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2492375"/>
            <a:ext cx="4752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94822B0D-389C-4B6B-BBA1-624FC6322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8A0061A-1839-4C86-98CD-2A04262B098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19F7401-24D1-46BD-9934-13F23F306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5.3	Four-Variable Karnaugh Maps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14DCDFC4-9240-465B-83C5-62A856B1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27531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Simplification of Four-Variable Functions</a:t>
            </a:r>
          </a:p>
        </p:txBody>
      </p:sp>
      <p:pic>
        <p:nvPicPr>
          <p:cNvPr id="23557" name="Picture 4" descr="roth+f05-12">
            <a:extLst>
              <a:ext uri="{FF2B5EF4-FFF2-40B4-BE49-F238E27FC236}">
                <a16:creationId xmlns:a16="http://schemas.microsoft.com/office/drawing/2014/main" id="{49920312-4C6C-4ACA-BBBD-E80E122B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24150"/>
            <a:ext cx="838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그림 1">
            <a:extLst>
              <a:ext uri="{FF2B5EF4-FFF2-40B4-BE49-F238E27FC236}">
                <a16:creationId xmlns:a16="http://schemas.microsoft.com/office/drawing/2014/main" id="{6D209D87-1446-45BE-8B00-82977ED91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67" y="1114426"/>
            <a:ext cx="2363413" cy="177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5B8BBF6-D79E-4B7F-8662-7D50CB42F76F}"/>
              </a:ext>
            </a:extLst>
          </p:cNvPr>
          <p:cNvCxnSpPr>
            <a:cxnSpLocks/>
          </p:cNvCxnSpPr>
          <p:nvPr/>
        </p:nvCxnSpPr>
        <p:spPr>
          <a:xfrm>
            <a:off x="7092950" y="3490913"/>
            <a:ext cx="1582738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원호 9">
            <a:extLst>
              <a:ext uri="{FF2B5EF4-FFF2-40B4-BE49-F238E27FC236}">
                <a16:creationId xmlns:a16="http://schemas.microsoft.com/office/drawing/2014/main" id="{18271F0B-C338-4EE0-BB2E-FB09744F2158}"/>
              </a:ext>
            </a:extLst>
          </p:cNvPr>
          <p:cNvSpPr/>
          <p:nvPr/>
        </p:nvSpPr>
        <p:spPr>
          <a:xfrm flipH="1">
            <a:off x="6280150" y="4941888"/>
            <a:ext cx="935038" cy="574675"/>
          </a:xfrm>
          <a:prstGeom prst="arc">
            <a:avLst>
              <a:gd name="adj1" fmla="val 16337718"/>
              <a:gd name="adj2" fmla="val 5279134"/>
            </a:avLst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F7405FF0-0C3A-42C8-B343-8DC5249F7AF4}"/>
              </a:ext>
            </a:extLst>
          </p:cNvPr>
          <p:cNvSpPr/>
          <p:nvPr/>
        </p:nvSpPr>
        <p:spPr>
          <a:xfrm>
            <a:off x="4284663" y="4941888"/>
            <a:ext cx="935037" cy="574675"/>
          </a:xfrm>
          <a:prstGeom prst="arc">
            <a:avLst>
              <a:gd name="adj1" fmla="val 16337718"/>
              <a:gd name="adj2" fmla="val 5279134"/>
            </a:avLst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DE63ADA3-65EE-474A-A342-8EB54522DC45}"/>
              </a:ext>
            </a:extLst>
          </p:cNvPr>
          <p:cNvSpPr/>
          <p:nvPr/>
        </p:nvSpPr>
        <p:spPr>
          <a:xfrm>
            <a:off x="4284663" y="3213100"/>
            <a:ext cx="935037" cy="576263"/>
          </a:xfrm>
          <a:prstGeom prst="arc">
            <a:avLst>
              <a:gd name="adj1" fmla="val 16337718"/>
              <a:gd name="adj2" fmla="val 5279134"/>
            </a:avLst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D26E12A7-782C-4C39-BBCC-069348B5D200}"/>
              </a:ext>
            </a:extLst>
          </p:cNvPr>
          <p:cNvSpPr/>
          <p:nvPr/>
        </p:nvSpPr>
        <p:spPr>
          <a:xfrm flipH="1">
            <a:off x="6259513" y="3213100"/>
            <a:ext cx="935037" cy="576263"/>
          </a:xfrm>
          <a:prstGeom prst="arc">
            <a:avLst>
              <a:gd name="adj1" fmla="val 16337718"/>
              <a:gd name="adj2" fmla="val 5279134"/>
            </a:avLst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>
            <a:extLst>
              <a:ext uri="{FF2B5EF4-FFF2-40B4-BE49-F238E27FC236}">
                <a16:creationId xmlns:a16="http://schemas.microsoft.com/office/drawing/2014/main" id="{953C3F3D-23EF-4BBE-A0B3-40B876CF78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BA399BA-4621-4858-8AC3-31F7FA3DAED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3ABC49-3D5F-436E-AB92-1A1B2A5B6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Rectangle 29">
            <a:extLst>
              <a:ext uri="{FF2B5EF4-FFF2-40B4-BE49-F238E27FC236}">
                <a16:creationId xmlns:a16="http://schemas.microsoft.com/office/drawing/2014/main" id="{C003DB8C-3165-419F-AB4B-82DF0265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125538"/>
            <a:ext cx="8497887" cy="4738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latinLnBrk="1" hangingPunct="1">
              <a:defRPr/>
            </a:pPr>
            <a:r>
              <a:rPr lang="en-US" altLang="ko-KR" sz="2000" b="1" dirty="0">
                <a:latin typeface="Times New Roman" panose="02020603050405020304" pitchFamily="18" charset="0"/>
              </a:rPr>
              <a:t>Topics introduced in this chapter:</a:t>
            </a:r>
          </a:p>
          <a:p>
            <a:pPr marL="0" indent="0" eaLnBrk="1" latinLnBrk="1" hangingPunct="1">
              <a:defRPr/>
            </a:pPr>
            <a:endParaRPr lang="en-US" altLang="ko-KR" sz="2000" b="1" dirty="0">
              <a:latin typeface="Times New Roman" panose="02020603050405020304" pitchFamily="18" charset="0"/>
            </a:endParaRPr>
          </a:p>
          <a:p>
            <a:pPr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Given a function (completely or incompletely specified) of three </a:t>
            </a:r>
          </a:p>
          <a:p>
            <a:pPr eaLnBrk="1" latinLnBrk="1" hangingPunct="1"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   	to five variable, plot it on a Karnaugh map. </a:t>
            </a:r>
          </a:p>
          <a:p>
            <a:pPr eaLnBrk="1" latinLnBrk="1" hangingPunct="1"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    	The function may be given in </a:t>
            </a:r>
            <a:r>
              <a:rPr lang="en-US" altLang="ko-KR" sz="2000" b="1" dirty="0" err="1">
                <a:latin typeface="Arial" panose="020B0604020202020204" pitchFamily="34" charset="0"/>
              </a:rPr>
              <a:t>minterm</a:t>
            </a:r>
            <a:r>
              <a:rPr lang="en-US" altLang="ko-KR" sz="2000" b="1" dirty="0">
                <a:latin typeface="Arial" panose="020B0604020202020204" pitchFamily="34" charset="0"/>
              </a:rPr>
              <a:t>, maxterm, or algebraic form.</a:t>
            </a:r>
          </a:p>
          <a:p>
            <a:pPr eaLnBrk="1" latinLnBrk="1" hangingPunct="1">
              <a:defRPr/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Determine the essential prime implicants of a function from a map.</a:t>
            </a:r>
          </a:p>
          <a:p>
            <a:pPr eaLnBrk="1" latinLnBrk="1" hangingPunct="1">
              <a:defRPr/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Obtain the minimum sum-of-products or minimum </a:t>
            </a:r>
          </a:p>
          <a:p>
            <a:pPr eaLnBrk="1" latinLnBrk="1" hangingPunct="1"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   	product-of-sums form of a function from the map. </a:t>
            </a:r>
          </a:p>
          <a:p>
            <a:pPr eaLnBrk="1" latinLnBrk="1" hangingPunct="1">
              <a:defRPr/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Determine all of the prime implicants of a function from a map.</a:t>
            </a:r>
          </a:p>
          <a:p>
            <a:pPr eaLnBrk="1" latinLnBrk="1" hangingPunct="1">
              <a:defRPr/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Understand the relation between operations performed using </a:t>
            </a:r>
          </a:p>
          <a:p>
            <a:pPr eaLnBrk="1" latinLnBrk="1" hangingPunct="1">
              <a:defRPr/>
            </a:pPr>
            <a:r>
              <a:rPr lang="en-US" altLang="ko-KR" sz="2000" b="1" dirty="0">
                <a:latin typeface="Arial" panose="020B0604020202020204" pitchFamily="34" charset="0"/>
              </a:rPr>
              <a:t>  	the map and the corresponding algebraic operation.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>
            <a:extLst>
              <a:ext uri="{FF2B5EF4-FFF2-40B4-BE49-F238E27FC236}">
                <a16:creationId xmlns:a16="http://schemas.microsoft.com/office/drawing/2014/main" id="{7669F03A-7C28-4391-953F-E2977D3234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511A7FA-F38F-45E4-9089-D82D7A02983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ADA1AAC-E36C-44ED-A5F1-7C58C7DF9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5.3	Four-Variable Karnaugh Maps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9BE1B83-7D4C-4F76-BFB1-055518BFD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268413"/>
            <a:ext cx="7315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Simplification of an Incompletely Specified Function</a:t>
            </a:r>
          </a:p>
        </p:txBody>
      </p:sp>
      <p:grpSp>
        <p:nvGrpSpPr>
          <p:cNvPr id="24581" name="Group 7">
            <a:extLst>
              <a:ext uri="{FF2B5EF4-FFF2-40B4-BE49-F238E27FC236}">
                <a16:creationId xmlns:a16="http://schemas.microsoft.com/office/drawing/2014/main" id="{36EAC993-BC0F-4035-8901-7E8FCD7E7D9F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205038"/>
            <a:ext cx="5832475" cy="3744912"/>
            <a:chOff x="1200" y="1440"/>
            <a:chExt cx="3408" cy="2160"/>
          </a:xfrm>
        </p:grpSpPr>
        <p:pic>
          <p:nvPicPr>
            <p:cNvPr id="24583" name="Picture 4" descr="roth+f05-13">
              <a:extLst>
                <a:ext uri="{FF2B5EF4-FFF2-40B4-BE49-F238E27FC236}">
                  <a16:creationId xmlns:a16="http://schemas.microsoft.com/office/drawing/2014/main" id="{C70FEB61-12A0-4F04-A130-619921C48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440"/>
              <a:ext cx="2250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Rectangle 5">
              <a:extLst>
                <a:ext uri="{FF2B5EF4-FFF2-40B4-BE49-F238E27FC236}">
                  <a16:creationId xmlns:a16="http://schemas.microsoft.com/office/drawing/2014/main" id="{F54BDDA6-2CE5-40AF-97E8-1A0D37148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776"/>
              <a:ext cx="1104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800">
                  <a:latin typeface="Times New Roman" panose="02020603050405020304" pitchFamily="18" charset="0"/>
                </a:rPr>
                <a:t>Don’t care term</a:t>
              </a:r>
            </a:p>
          </p:txBody>
        </p:sp>
      </p:grpSp>
      <p:sp>
        <p:nvSpPr>
          <p:cNvPr id="24582" name="Line 6">
            <a:extLst>
              <a:ext uri="{FF2B5EF4-FFF2-40B4-BE49-F238E27FC236}">
                <a16:creationId xmlns:a16="http://schemas.microsoft.com/office/drawing/2014/main" id="{733A7E2E-6D86-4B63-827A-039B30B6BE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048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ECF51269-3076-4FF1-871F-AA7646CBF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EB15A3-FEB0-4921-8DFC-150414F0597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5C243E2-3F64-4080-B955-A6D178CFC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5.3	Four-Variable Karnaugh Maps</a:t>
            </a:r>
          </a:p>
        </p:txBody>
      </p:sp>
      <p:graphicFrame>
        <p:nvGraphicFramePr>
          <p:cNvPr id="25604" name="Object 5">
            <a:extLst>
              <a:ext uri="{FF2B5EF4-FFF2-40B4-BE49-F238E27FC236}">
                <a16:creationId xmlns:a16="http://schemas.microsoft.com/office/drawing/2014/main" id="{849F28A4-8494-4834-958F-51181B5B5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" y="4752975"/>
          <a:ext cx="4327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600" imgH="431800" progId="Equation.3">
                  <p:embed/>
                </p:oleObj>
              </mc:Choice>
              <mc:Fallback>
                <p:oleObj name="Equation" r:id="rId2" imgW="2006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752975"/>
                        <a:ext cx="4327525" cy="7778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>
            <a:extLst>
              <a:ext uri="{FF2B5EF4-FFF2-40B4-BE49-F238E27FC236}">
                <a16:creationId xmlns:a16="http://schemas.microsoft.com/office/drawing/2014/main" id="{FE2485F0-EE25-425F-8E0A-5E3D394B1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557338"/>
          <a:ext cx="32400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431800" progId="Equation.3">
                  <p:embed/>
                </p:oleObj>
              </mc:Choice>
              <mc:Fallback>
                <p:oleObj name="Equation" r:id="rId4" imgW="1663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3240087" cy="8413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>
            <a:extLst>
              <a:ext uri="{FF2B5EF4-FFF2-40B4-BE49-F238E27FC236}">
                <a16:creationId xmlns:a16="http://schemas.microsoft.com/office/drawing/2014/main" id="{A407A678-B47E-4D18-AEE3-48D10A273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924175"/>
          <a:ext cx="23749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532" imgH="431613" progId="Equation.3">
                  <p:embed/>
                </p:oleObj>
              </mc:Choice>
              <mc:Fallback>
                <p:oleObj name="Equation" r:id="rId6" imgW="1307532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24175"/>
                        <a:ext cx="2374900" cy="7842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9">
            <a:extLst>
              <a:ext uri="{FF2B5EF4-FFF2-40B4-BE49-F238E27FC236}">
                <a16:creationId xmlns:a16="http://schemas.microsoft.com/office/drawing/2014/main" id="{11E4D226-7A11-4160-85D4-F75844980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pic>
        <p:nvPicPr>
          <p:cNvPr id="25608" name="Picture 8">
            <a:extLst>
              <a:ext uri="{FF2B5EF4-FFF2-40B4-BE49-F238E27FC236}">
                <a16:creationId xmlns:a16="http://schemas.microsoft.com/office/drawing/2014/main" id="{D3BD0803-9ECA-43FC-8B7A-6B80215B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773238"/>
            <a:ext cx="3365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>
            <a:extLst>
              <a:ext uri="{FF2B5EF4-FFF2-40B4-BE49-F238E27FC236}">
                <a16:creationId xmlns:a16="http://schemas.microsoft.com/office/drawing/2014/main" id="{AB8E5231-F2E9-4936-A502-C3F888DBA0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C4CD98-C78B-495C-BCE5-8BC3B578147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E11ED7F-2074-46CE-8747-44C2870B5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  <p:pic>
        <p:nvPicPr>
          <p:cNvPr id="26628" name="Picture 4" descr="roth+f05-15">
            <a:extLst>
              <a:ext uri="{FF2B5EF4-FFF2-40B4-BE49-F238E27FC236}">
                <a16:creationId xmlns:a16="http://schemas.microsoft.com/office/drawing/2014/main" id="{00B18545-B5C4-4F98-AF44-33E30B3C2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62275"/>
            <a:ext cx="4343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6">
            <a:extLst>
              <a:ext uri="{FF2B5EF4-FFF2-40B4-BE49-F238E27FC236}">
                <a16:creationId xmlns:a16="http://schemas.microsoft.com/office/drawing/2014/main" id="{E92B4525-5861-4770-A457-34BC132C8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141663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Prime implicant</a:t>
            </a:r>
          </a:p>
        </p:txBody>
      </p:sp>
      <p:sp>
        <p:nvSpPr>
          <p:cNvPr id="26630" name="Line 10">
            <a:extLst>
              <a:ext uri="{FF2B5EF4-FFF2-40B4-BE49-F238E27FC236}">
                <a16:creationId xmlns:a16="http://schemas.microsoft.com/office/drawing/2014/main" id="{2449AC55-89B7-48B4-8B82-B660A7520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335588"/>
            <a:ext cx="0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1" name="Line 11">
            <a:extLst>
              <a:ext uri="{FF2B5EF4-FFF2-40B4-BE49-F238E27FC236}">
                <a16:creationId xmlns:a16="http://schemas.microsoft.com/office/drawing/2014/main" id="{8C8EE9EB-8026-440C-B217-47909327DE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500" y="6237288"/>
            <a:ext cx="669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2" name="Rectangle 12">
            <a:extLst>
              <a:ext uri="{FF2B5EF4-FFF2-40B4-BE49-F238E27FC236}">
                <a16:creationId xmlns:a16="http://schemas.microsoft.com/office/drawing/2014/main" id="{DD11130C-A70B-4465-9BA8-A23CCEA7A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2997200"/>
            <a:ext cx="2543175" cy="796925"/>
          </a:xfrm>
          <a:prstGeom prst="rect">
            <a:avLst/>
          </a:prstGeom>
          <a:solidFill>
            <a:srgbClr val="EDF0A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It is not a</a:t>
            </a:r>
            <a:r>
              <a:rPr lang="en-US" altLang="ko-KR" sz="1800">
                <a:solidFill>
                  <a:srgbClr val="FF0000"/>
                </a:solidFill>
                <a:latin typeface="Times New Roman" panose="02020603050405020304" pitchFamily="18" charset="0"/>
              </a:rPr>
              <a:t> prime implicant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since it can be combined 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with  other terms</a:t>
            </a:r>
          </a:p>
        </p:txBody>
      </p:sp>
      <p:grpSp>
        <p:nvGrpSpPr>
          <p:cNvPr id="26633" name="Group 22">
            <a:extLst>
              <a:ext uri="{FF2B5EF4-FFF2-40B4-BE49-F238E27FC236}">
                <a16:creationId xmlns:a16="http://schemas.microsoft.com/office/drawing/2014/main" id="{8FBA46F0-AF26-47DD-AA6F-48DA0469020A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3919538"/>
            <a:ext cx="685800" cy="230187"/>
            <a:chOff x="948" y="2606"/>
            <a:chExt cx="432" cy="145"/>
          </a:xfrm>
        </p:grpSpPr>
        <p:sp>
          <p:nvSpPr>
            <p:cNvPr id="26641" name="Line 16">
              <a:extLst>
                <a:ext uri="{FF2B5EF4-FFF2-40B4-BE49-F238E27FC236}">
                  <a16:creationId xmlns:a16="http://schemas.microsoft.com/office/drawing/2014/main" id="{F420471C-AB6D-4E45-B109-7F8D87F9F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8" y="260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2" name="Line 17">
              <a:extLst>
                <a:ext uri="{FF2B5EF4-FFF2-40B4-BE49-F238E27FC236}">
                  <a16:creationId xmlns:a16="http://schemas.microsoft.com/office/drawing/2014/main" id="{855FB8C9-7E24-4355-9E81-729E763C2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2750"/>
              <a:ext cx="4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634" name="Rectangle 18">
            <a:extLst>
              <a:ext uri="{FF2B5EF4-FFF2-40B4-BE49-F238E27FC236}">
                <a16:creationId xmlns:a16="http://schemas.microsoft.com/office/drawing/2014/main" id="{5078DD68-066C-46A4-8178-2EF6E6FF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07695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Prime implicants</a:t>
            </a:r>
          </a:p>
        </p:txBody>
      </p:sp>
      <p:sp>
        <p:nvSpPr>
          <p:cNvPr id="26635" name="Text Box 19">
            <a:extLst>
              <a:ext uri="{FF2B5EF4-FFF2-40B4-BE49-F238E27FC236}">
                <a16:creationId xmlns:a16="http://schemas.microsoft.com/office/drawing/2014/main" id="{F926D2C5-96A2-448D-AF33-DACF5C5AB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207375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>
                <a:solidFill>
                  <a:schemeClr val="tx2"/>
                </a:solidFill>
                <a:latin typeface="Times New Roman" panose="02020603050405020304" pitchFamily="18" charset="0"/>
              </a:rPr>
              <a:t>- </a:t>
            </a:r>
            <a:r>
              <a:rPr kumimoji="0" lang="en-US" altLang="ko-KR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Implicants of F</a:t>
            </a:r>
            <a:r>
              <a:rPr kumimoji="0" lang="en-US" altLang="ko-KR" sz="1800">
                <a:solidFill>
                  <a:schemeClr val="tx2"/>
                </a:solidFill>
                <a:latin typeface="Times New Roman" panose="02020603050405020304" pitchFamily="18" charset="0"/>
              </a:rPr>
              <a:t> : Any single ‘1’ or any group of “1’s which can be combined together on a Map</a:t>
            </a:r>
          </a:p>
        </p:txBody>
      </p:sp>
      <p:sp>
        <p:nvSpPr>
          <p:cNvPr id="26636" name="Text Box 20">
            <a:extLst>
              <a:ext uri="{FF2B5EF4-FFF2-40B4-BE49-F238E27FC236}">
                <a16:creationId xmlns:a16="http://schemas.microsoft.com/office/drawing/2014/main" id="{CDC23172-1F74-4450-9CE1-0BEBFAF87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66925"/>
            <a:ext cx="815340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>
                <a:solidFill>
                  <a:schemeClr val="tx2"/>
                </a:solidFill>
                <a:latin typeface="Times New Roman" panose="02020603050405020304" pitchFamily="18" charset="0"/>
              </a:rPr>
              <a:t>- </a:t>
            </a:r>
            <a:r>
              <a:rPr kumimoji="0" lang="en-US" altLang="ko-KR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Prime implicants of F</a:t>
            </a:r>
            <a:r>
              <a:rPr kumimoji="0" lang="en-US" altLang="ko-KR" sz="1800">
                <a:solidFill>
                  <a:schemeClr val="tx2"/>
                </a:solidFill>
                <a:latin typeface="Times New Roman" panose="02020603050405020304" pitchFamily="18" charset="0"/>
              </a:rPr>
              <a:t> : A product term if it can not be combined with other terms to eliminate variable</a:t>
            </a:r>
          </a:p>
        </p:txBody>
      </p:sp>
      <p:sp>
        <p:nvSpPr>
          <p:cNvPr id="26637" name="Line 21">
            <a:extLst>
              <a:ext uri="{FF2B5EF4-FFF2-40B4-BE49-F238E27FC236}">
                <a16:creationId xmlns:a16="http://schemas.microsoft.com/office/drawing/2014/main" id="{04488289-C456-47FF-AFAF-EDB4BF68A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9288" y="3500438"/>
            <a:ext cx="3095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8" name="Rectangle 23">
            <a:extLst>
              <a:ext uri="{FF2B5EF4-FFF2-40B4-BE49-F238E27FC236}">
                <a16:creationId xmlns:a16="http://schemas.microsoft.com/office/drawing/2014/main" id="{726E58A3-2E08-4FA4-8A5B-47722C0E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368925"/>
            <a:ext cx="2543175" cy="796925"/>
          </a:xfrm>
          <a:prstGeom prst="rect">
            <a:avLst/>
          </a:prstGeom>
          <a:solidFill>
            <a:srgbClr val="EDF0A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It is not a</a:t>
            </a:r>
            <a:r>
              <a:rPr lang="en-US" altLang="ko-KR" sz="1800">
                <a:solidFill>
                  <a:srgbClr val="FF0000"/>
                </a:solidFill>
                <a:latin typeface="Times New Roman" panose="02020603050405020304" pitchFamily="18" charset="0"/>
              </a:rPr>
              <a:t> prime implicant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since it can be combined </a:t>
            </a:r>
          </a:p>
          <a:p>
            <a:pPr eaLnBrk="1" latinLnBrk="1" hangingPunct="1"/>
            <a:r>
              <a:rPr lang="en-US" altLang="ko-KR" sz="1800">
                <a:latin typeface="Times New Roman" panose="02020603050405020304" pitchFamily="18" charset="0"/>
              </a:rPr>
              <a:t>with  other terms</a:t>
            </a:r>
          </a:p>
        </p:txBody>
      </p:sp>
      <p:sp>
        <p:nvSpPr>
          <p:cNvPr id="26639" name="Line 24">
            <a:extLst>
              <a:ext uri="{FF2B5EF4-FFF2-40B4-BE49-F238E27FC236}">
                <a16:creationId xmlns:a16="http://schemas.microsoft.com/office/drawing/2014/main" id="{7FEE855C-5046-4A04-905E-DFA73851F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868863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0" name="Line 25">
            <a:extLst>
              <a:ext uri="{FF2B5EF4-FFF2-40B4-BE49-F238E27FC236}">
                <a16:creationId xmlns:a16="http://schemas.microsoft.com/office/drawing/2014/main" id="{B3453B1C-8FA8-48EA-9A31-95C30329B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4221163"/>
            <a:ext cx="2873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>
            <a:extLst>
              <a:ext uri="{FF2B5EF4-FFF2-40B4-BE49-F238E27FC236}">
                <a16:creationId xmlns:a16="http://schemas.microsoft.com/office/drawing/2014/main" id="{F8812282-1550-43A7-9A41-A9DE7AA1E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6819AB9-133B-4697-B720-7636C3A1D5C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A7A194F2-AF57-46F2-A86E-AE2F57075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268413"/>
            <a:ext cx="5638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Determination of All Prime Implicants</a:t>
            </a:r>
          </a:p>
        </p:txBody>
      </p:sp>
      <p:pic>
        <p:nvPicPr>
          <p:cNvPr id="27652" name="Picture 5" descr="roth+f05-16">
            <a:extLst>
              <a:ext uri="{FF2B5EF4-FFF2-40B4-BE49-F238E27FC236}">
                <a16:creationId xmlns:a16="http://schemas.microsoft.com/office/drawing/2014/main" id="{EAD6D37C-FCE5-4A36-9428-CB9BCB2F2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2060575"/>
            <a:ext cx="89154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7">
            <a:extLst>
              <a:ext uri="{FF2B5EF4-FFF2-40B4-BE49-F238E27FC236}">
                <a16:creationId xmlns:a16="http://schemas.microsoft.com/office/drawing/2014/main" id="{ADA2D908-4207-464F-BFED-C05FAC303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630313B7-D62D-4244-8C77-0113B5278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A6E1394-B793-4EDB-83A9-3DB7D7134DC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F5DF2CE9-C6C4-40C8-8148-79102D49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851535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Because all of the prime implicants of a function are generally not needed in forming the minimum sum of products, selecting prime implicants is needed.</a:t>
            </a:r>
          </a:p>
        </p:txBody>
      </p:sp>
      <p:pic>
        <p:nvPicPr>
          <p:cNvPr id="28676" name="Picture 4" descr="roth+f05-17">
            <a:extLst>
              <a:ext uri="{FF2B5EF4-FFF2-40B4-BE49-F238E27FC236}">
                <a16:creationId xmlns:a16="http://schemas.microsoft.com/office/drawing/2014/main" id="{736FE63D-F41E-4DCC-8C11-B2A0FF5B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2484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6">
            <a:extLst>
              <a:ext uri="{FF2B5EF4-FFF2-40B4-BE49-F238E27FC236}">
                <a16:creationId xmlns:a16="http://schemas.microsoft.com/office/drawing/2014/main" id="{B8B2170B-3432-4856-9B38-1B7234E3D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  <p:grpSp>
        <p:nvGrpSpPr>
          <p:cNvPr id="28678" name="Group 10">
            <a:extLst>
              <a:ext uri="{FF2B5EF4-FFF2-40B4-BE49-F238E27FC236}">
                <a16:creationId xmlns:a16="http://schemas.microsoft.com/office/drawing/2014/main" id="{4B165609-52C8-49C6-B84C-B06FD35A34C2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292600"/>
            <a:ext cx="1079500" cy="1600200"/>
            <a:chOff x="2496" y="2880"/>
            <a:chExt cx="680" cy="1008"/>
          </a:xfrm>
        </p:grpSpPr>
        <p:sp>
          <p:nvSpPr>
            <p:cNvPr id="28682" name="Freeform 8">
              <a:extLst>
                <a:ext uri="{FF2B5EF4-FFF2-40B4-BE49-F238E27FC236}">
                  <a16:creationId xmlns:a16="http://schemas.microsoft.com/office/drawing/2014/main" id="{E3A9CBBF-CEE1-4534-AD87-5189D4B3A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3024"/>
              <a:ext cx="336" cy="864"/>
            </a:xfrm>
            <a:custGeom>
              <a:avLst/>
              <a:gdLst>
                <a:gd name="T0" fmla="*/ 226 w 344"/>
                <a:gd name="T1" fmla="*/ 73 h 1008"/>
                <a:gd name="T2" fmla="*/ 226 w 344"/>
                <a:gd name="T3" fmla="*/ 42 h 1008"/>
                <a:gd name="T4" fmla="*/ 192 w 344"/>
                <a:gd name="T5" fmla="*/ 28 h 1008"/>
                <a:gd name="T6" fmla="*/ 0 w 344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1008"/>
                <a:gd name="T14" fmla="*/ 344 w 344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1008">
                  <a:moveTo>
                    <a:pt x="336" y="1008"/>
                  </a:moveTo>
                  <a:cubicBezTo>
                    <a:pt x="340" y="844"/>
                    <a:pt x="344" y="680"/>
                    <a:pt x="336" y="576"/>
                  </a:cubicBezTo>
                  <a:cubicBezTo>
                    <a:pt x="328" y="472"/>
                    <a:pt x="344" y="480"/>
                    <a:pt x="288" y="384"/>
                  </a:cubicBezTo>
                  <a:cubicBezTo>
                    <a:pt x="232" y="288"/>
                    <a:pt x="116" y="14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3" name="Freeform 9">
              <a:extLst>
                <a:ext uri="{FF2B5EF4-FFF2-40B4-BE49-F238E27FC236}">
                  <a16:creationId xmlns:a16="http://schemas.microsoft.com/office/drawing/2014/main" id="{C3301D9E-2C90-4D89-A67E-872A0621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880"/>
              <a:ext cx="392" cy="1008"/>
            </a:xfrm>
            <a:custGeom>
              <a:avLst/>
              <a:gdLst>
                <a:gd name="T0" fmla="*/ 56 w 392"/>
                <a:gd name="T1" fmla="*/ 1008 h 1008"/>
                <a:gd name="T2" fmla="*/ 56 w 392"/>
                <a:gd name="T3" fmla="*/ 528 h 1008"/>
                <a:gd name="T4" fmla="*/ 392 w 392"/>
                <a:gd name="T5" fmla="*/ 0 h 1008"/>
                <a:gd name="T6" fmla="*/ 0 60000 65536"/>
                <a:gd name="T7" fmla="*/ 0 60000 65536"/>
                <a:gd name="T8" fmla="*/ 0 60000 65536"/>
                <a:gd name="T9" fmla="*/ 0 w 392"/>
                <a:gd name="T10" fmla="*/ 0 h 1008"/>
                <a:gd name="T11" fmla="*/ 392 w 392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1008">
                  <a:moveTo>
                    <a:pt x="56" y="1008"/>
                  </a:moveTo>
                  <a:cubicBezTo>
                    <a:pt x="28" y="852"/>
                    <a:pt x="0" y="696"/>
                    <a:pt x="56" y="528"/>
                  </a:cubicBezTo>
                  <a:cubicBezTo>
                    <a:pt x="112" y="360"/>
                    <a:pt x="252" y="180"/>
                    <a:pt x="3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8679" name="Text Box 7">
            <a:extLst>
              <a:ext uri="{FF2B5EF4-FFF2-40B4-BE49-F238E27FC236}">
                <a16:creationId xmlns:a16="http://schemas.microsoft.com/office/drawing/2014/main" id="{ABF12ACD-D372-4171-B2A8-F093DAF89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373688"/>
            <a:ext cx="5334000" cy="1069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i="1">
                <a:latin typeface="Times New Roman" panose="02020603050405020304" pitchFamily="18" charset="0"/>
              </a:rPr>
              <a:t>- </a:t>
            </a:r>
            <a:r>
              <a:rPr lang="en-US" altLang="ko-KR" b="1" i="1">
                <a:solidFill>
                  <a:srgbClr val="FF0000"/>
                </a:solidFill>
                <a:latin typeface="Times New Roman" panose="02020603050405020304" pitchFamily="18" charset="0"/>
              </a:rPr>
              <a:t>CD</a:t>
            </a:r>
            <a:r>
              <a:rPr lang="en-US" altLang="ko-KR" b="1">
                <a:latin typeface="Times New Roman" panose="02020603050405020304" pitchFamily="18" charset="0"/>
              </a:rPr>
              <a:t> is not needed to cover for minimum expression</a:t>
            </a:r>
          </a:p>
          <a:p>
            <a:pPr eaLnBrk="1" latinLnBrk="1" hangingPunct="1">
              <a:spcBef>
                <a:spcPct val="50000"/>
              </a:spcBef>
              <a:buFontTx/>
              <a:buChar char="-"/>
            </a:pPr>
            <a:r>
              <a:rPr lang="en-US" altLang="ko-KR" b="1" i="1">
                <a:latin typeface="Times New Roman" panose="02020603050405020304" pitchFamily="18" charset="0"/>
              </a:rPr>
              <a:t> B’C ,  AC , BD</a:t>
            </a:r>
            <a:r>
              <a:rPr lang="en-US" altLang="ko-KR" b="1">
                <a:latin typeface="Times New Roman" panose="02020603050405020304" pitchFamily="18" charset="0"/>
              </a:rPr>
              <a:t> are “</a:t>
            </a:r>
            <a:r>
              <a:rPr lang="en-US" altLang="ko-KR" b="1">
                <a:solidFill>
                  <a:srgbClr val="3333FF"/>
                </a:solidFill>
                <a:latin typeface="Times New Roman" panose="02020603050405020304" pitchFamily="18" charset="0"/>
              </a:rPr>
              <a:t>essential</a:t>
            </a:r>
            <a:r>
              <a:rPr lang="en-US" altLang="ko-KR" b="1">
                <a:latin typeface="Times New Roman" panose="02020603050405020304" pitchFamily="18" charset="0"/>
              </a:rPr>
              <a:t>” prime implicants</a:t>
            </a:r>
          </a:p>
          <a:p>
            <a:pPr eaLnBrk="1" latinLnBrk="1" hangingPunct="1">
              <a:spcBef>
                <a:spcPct val="50000"/>
              </a:spcBef>
              <a:buFontTx/>
              <a:buChar char="-"/>
            </a:pPr>
            <a:r>
              <a:rPr lang="en-US" altLang="ko-KR" b="1">
                <a:latin typeface="Times New Roman" panose="02020603050405020304" pitchFamily="18" charset="0"/>
              </a:rPr>
              <a:t> </a:t>
            </a:r>
            <a:r>
              <a:rPr lang="en-US" altLang="ko-KR" b="1" i="1">
                <a:latin typeface="Times New Roman" panose="02020603050405020304" pitchFamily="18" charset="0"/>
              </a:rPr>
              <a:t>CD</a:t>
            </a:r>
            <a:r>
              <a:rPr lang="en-US" altLang="ko-KR" b="1">
                <a:latin typeface="Times New Roman" panose="02020603050405020304" pitchFamily="18" charset="0"/>
              </a:rPr>
              <a:t> is not an “essential “ prime implicants</a:t>
            </a:r>
          </a:p>
        </p:txBody>
      </p:sp>
      <p:sp>
        <p:nvSpPr>
          <p:cNvPr id="28680" name="AutoShape 11">
            <a:extLst>
              <a:ext uri="{FF2B5EF4-FFF2-40B4-BE49-F238E27FC236}">
                <a16:creationId xmlns:a16="http://schemas.microsoft.com/office/drawing/2014/main" id="{30412803-C9D9-4242-BAD3-60E5199F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429000"/>
            <a:ext cx="1728788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8681" name="AutoShape 12">
            <a:extLst>
              <a:ext uri="{FF2B5EF4-FFF2-40B4-BE49-F238E27FC236}">
                <a16:creationId xmlns:a16="http://schemas.microsoft.com/office/drawing/2014/main" id="{F75D4FE6-A995-4B9D-9E68-8266D3A9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924175"/>
            <a:ext cx="863600" cy="8651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>
            <a:extLst>
              <a:ext uri="{FF2B5EF4-FFF2-40B4-BE49-F238E27FC236}">
                <a16:creationId xmlns:a16="http://schemas.microsoft.com/office/drawing/2014/main" id="{DDE550FB-4710-42FD-A6B0-8923B3A64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2B68D81-EFDB-4B7A-98B1-291AE7AA7F8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9A55CB14-94D2-4AEA-A198-31CF2DA2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8496300" cy="1158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kumimoji="0" lang="en-US" altLang="ko-KR" sz="2000" b="1">
                <a:solidFill>
                  <a:schemeClr val="tx2"/>
                </a:solidFill>
              </a:rPr>
              <a:t>First, find essential prime implicants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kumimoji="0" lang="en-US" altLang="ko-KR" sz="2000" b="1">
                <a:solidFill>
                  <a:schemeClr val="tx2"/>
                </a:solidFill>
              </a:rPr>
              <a:t>If minterms are not covered by essential prime implicants only, more prime implicants must be added to form minimum expression.</a:t>
            </a:r>
          </a:p>
        </p:txBody>
      </p:sp>
      <p:pic>
        <p:nvPicPr>
          <p:cNvPr id="29700" name="Picture 4" descr="roth+f05-18">
            <a:extLst>
              <a:ext uri="{FF2B5EF4-FFF2-40B4-BE49-F238E27FC236}">
                <a16:creationId xmlns:a16="http://schemas.microsoft.com/office/drawing/2014/main" id="{95ADE366-6CE2-42D4-B7F3-B398BD63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92375"/>
            <a:ext cx="64008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id="{A39A6C93-CCF9-4135-936B-F2A9E86D7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  <p:grpSp>
        <p:nvGrpSpPr>
          <p:cNvPr id="29702" name="Group 10">
            <a:extLst>
              <a:ext uri="{FF2B5EF4-FFF2-40B4-BE49-F238E27FC236}">
                <a16:creationId xmlns:a16="http://schemas.microsoft.com/office/drawing/2014/main" id="{292E6609-EC2A-466C-A726-654D002DEE62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797425"/>
            <a:ext cx="3240088" cy="1152525"/>
            <a:chOff x="3168" y="3312"/>
            <a:chExt cx="2208" cy="786"/>
          </a:xfrm>
        </p:grpSpPr>
        <p:graphicFrame>
          <p:nvGraphicFramePr>
            <p:cNvPr id="29703" name="Object 8">
              <a:extLst>
                <a:ext uri="{FF2B5EF4-FFF2-40B4-BE49-F238E27FC236}">
                  <a16:creationId xmlns:a16="http://schemas.microsoft.com/office/drawing/2014/main" id="{3FBE7B61-282B-4615-96D7-00B5DD91B0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312"/>
            <a:ext cx="2208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854200" imgH="635000" progId="Equation.3">
                    <p:embed/>
                  </p:oleObj>
                </mc:Choice>
                <mc:Fallback>
                  <p:oleObj name="Equation" r:id="rId3" imgW="1854200" imgH="635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12"/>
                          <a:ext cx="2208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AutoShape 9">
              <a:extLst>
                <a:ext uri="{FF2B5EF4-FFF2-40B4-BE49-F238E27FC236}">
                  <a16:creationId xmlns:a16="http://schemas.microsoft.com/office/drawing/2014/main" id="{3CEE4831-2375-47E6-AD36-9D425CC1C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3385"/>
              <a:ext cx="105" cy="656"/>
            </a:xfrm>
            <a:prstGeom prst="leftBrace">
              <a:avLst>
                <a:gd name="adj1" fmla="val 520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>
            <a:extLst>
              <a:ext uri="{FF2B5EF4-FFF2-40B4-BE49-F238E27FC236}">
                <a16:creationId xmlns:a16="http://schemas.microsoft.com/office/drawing/2014/main" id="{1BB11E86-9865-4D65-8C5E-E216602B5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AF154A3-C8C3-4391-B32B-DEE9FB95EC8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764BE985-2EDC-45CD-A38D-94E60D64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3240088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Flowchart for Determining a Minimum Sum of Products Using a Karnaugh Map</a:t>
            </a:r>
          </a:p>
        </p:txBody>
      </p:sp>
      <p:pic>
        <p:nvPicPr>
          <p:cNvPr id="30724" name="Picture 4" descr="roth+f05-19">
            <a:extLst>
              <a:ext uri="{FF2B5EF4-FFF2-40B4-BE49-F238E27FC236}">
                <a16:creationId xmlns:a16="http://schemas.microsoft.com/office/drawing/2014/main" id="{5B7CF802-5C49-4936-BDAD-2ED8FF95B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25538"/>
            <a:ext cx="45370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9">
            <a:extLst>
              <a:ext uri="{FF2B5EF4-FFF2-40B4-BE49-F238E27FC236}">
                <a16:creationId xmlns:a16="http://schemas.microsoft.com/office/drawing/2014/main" id="{FFFE84B5-4278-40DA-804F-A46755405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>
            <a:extLst>
              <a:ext uri="{FF2B5EF4-FFF2-40B4-BE49-F238E27FC236}">
                <a16:creationId xmlns:a16="http://schemas.microsoft.com/office/drawing/2014/main" id="{1DFFCC98-EA21-4493-84F3-8A2340F2F2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8BEC0C2-7F2C-44BE-A4AE-40AE1CEC1AD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19E52C5-2F58-4956-8D7F-DBCB96E65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058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arenR"/>
            </a:pPr>
            <a:r>
              <a:rPr kumimoji="0" lang="en-US" altLang="ko-KR" sz="2000" b="1" i="1">
                <a:solidFill>
                  <a:schemeClr val="tx2"/>
                </a:solidFill>
              </a:rPr>
              <a:t>A’B</a:t>
            </a:r>
            <a:r>
              <a:rPr kumimoji="0" lang="en-US" altLang="ko-KR" sz="2000" b="1">
                <a:solidFill>
                  <a:schemeClr val="tx2"/>
                </a:solidFill>
              </a:rPr>
              <a:t> covers I</a:t>
            </a:r>
            <a:r>
              <a:rPr kumimoji="0" lang="en-US" altLang="ko-KR" sz="2000" b="1" baseline="-25000">
                <a:solidFill>
                  <a:schemeClr val="tx2"/>
                </a:solidFill>
              </a:rPr>
              <a:t>6</a:t>
            </a:r>
            <a:r>
              <a:rPr kumimoji="0" lang="en-US" altLang="ko-KR" sz="2000" b="1">
                <a:solidFill>
                  <a:schemeClr val="tx2"/>
                </a:solidFill>
              </a:rPr>
              <a:t> and its adjacent </a:t>
            </a:r>
            <a:r>
              <a:rPr kumimoji="0" lang="en-US" altLang="ko-KR" sz="2000" b="1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ko-KR" sz="2000" b="1">
                <a:solidFill>
                  <a:schemeClr val="tx2"/>
                </a:solidFill>
              </a:rPr>
              <a:t> essential PI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arenR"/>
            </a:pPr>
            <a:r>
              <a:rPr kumimoji="0" lang="en-US" altLang="ko-KR" sz="2000" b="1" i="1">
                <a:solidFill>
                  <a:schemeClr val="tx2"/>
                </a:solidFill>
              </a:rPr>
              <a:t>AB’D’</a:t>
            </a:r>
            <a:r>
              <a:rPr kumimoji="0" lang="en-US" altLang="ko-KR" sz="2000" b="1">
                <a:solidFill>
                  <a:schemeClr val="tx2"/>
                </a:solidFill>
              </a:rPr>
              <a:t> covers I</a:t>
            </a:r>
            <a:r>
              <a:rPr kumimoji="0" lang="en-US" altLang="ko-KR" sz="2000" b="1" baseline="-25000">
                <a:solidFill>
                  <a:schemeClr val="tx2"/>
                </a:solidFill>
              </a:rPr>
              <a:t>10</a:t>
            </a:r>
            <a:r>
              <a:rPr kumimoji="0" lang="en-US" altLang="ko-KR" sz="2000" b="1">
                <a:solidFill>
                  <a:schemeClr val="tx2"/>
                </a:solidFill>
              </a:rPr>
              <a:t> and its adjacent </a:t>
            </a:r>
            <a:r>
              <a:rPr kumimoji="0" lang="en-US" altLang="ko-KR" sz="2000" b="1">
                <a:solidFill>
                  <a:schemeClr val="tx2"/>
                </a:solidFill>
                <a:sym typeface="Wingdings" panose="05000000000000000000" pitchFamily="2" charset="2"/>
              </a:rPr>
              <a:t> essential PI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arenR"/>
            </a:pPr>
            <a:r>
              <a:rPr kumimoji="0" lang="en-US" altLang="ko-KR" sz="2000" b="1" i="1">
                <a:solidFill>
                  <a:schemeClr val="tx2"/>
                </a:solidFill>
                <a:sym typeface="Wingdings" panose="05000000000000000000" pitchFamily="2" charset="2"/>
              </a:rPr>
              <a:t>AC’D</a:t>
            </a:r>
            <a:r>
              <a:rPr kumimoji="0" lang="en-US" altLang="ko-KR" sz="2000" b="1">
                <a:solidFill>
                  <a:schemeClr val="tx2"/>
                </a:solidFill>
                <a:sym typeface="Wingdings" panose="05000000000000000000" pitchFamily="2" charset="2"/>
              </a:rPr>
              <a:t> is chosen for minimal cover  </a:t>
            </a:r>
            <a:r>
              <a:rPr kumimoji="0" lang="en-US" altLang="ko-KR" sz="2000" b="1" i="1">
                <a:solidFill>
                  <a:schemeClr val="tx2"/>
                </a:solidFill>
                <a:sym typeface="Wingdings" panose="05000000000000000000" pitchFamily="2" charset="2"/>
              </a:rPr>
              <a:t>AC’D</a:t>
            </a:r>
            <a:r>
              <a:rPr kumimoji="0" lang="en-US" altLang="ko-KR" sz="2000" b="1">
                <a:solidFill>
                  <a:schemeClr val="tx2"/>
                </a:solidFill>
                <a:sym typeface="Wingdings" panose="05000000000000000000" pitchFamily="2" charset="2"/>
              </a:rPr>
              <a:t> is not an essential PI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E833FE6F-35CE-41D0-9948-D7A7C1B83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0"/>
            <a:ext cx="843597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5.4	Determination of Minimum Expressions</a:t>
            </a:r>
            <a:b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</a:b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Using Essential Prime Implicants</a:t>
            </a:r>
          </a:p>
        </p:txBody>
      </p:sp>
      <p:grpSp>
        <p:nvGrpSpPr>
          <p:cNvPr id="31749" name="그룹 3">
            <a:extLst>
              <a:ext uri="{FF2B5EF4-FFF2-40B4-BE49-F238E27FC236}">
                <a16:creationId xmlns:a16="http://schemas.microsoft.com/office/drawing/2014/main" id="{5D6F0DB6-82CE-450A-A7FC-6D3BD7E0DEA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781300"/>
            <a:ext cx="6048375" cy="3416300"/>
            <a:chOff x="1331913" y="2781300"/>
            <a:chExt cx="6048375" cy="3416300"/>
          </a:xfrm>
        </p:grpSpPr>
        <p:pic>
          <p:nvPicPr>
            <p:cNvPr id="31750" name="Picture 4" descr="roth+f05-20">
              <a:extLst>
                <a:ext uri="{FF2B5EF4-FFF2-40B4-BE49-F238E27FC236}">
                  <a16:creationId xmlns:a16="http://schemas.microsoft.com/office/drawing/2014/main" id="{736FAFBA-8DBB-417D-9A50-592038D24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2781300"/>
              <a:ext cx="6048375" cy="341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70C9378-5085-4ED3-876B-64701877CF3B}"/>
                </a:ext>
              </a:extLst>
            </p:cNvPr>
            <p:cNvSpPr/>
            <p:nvPr/>
          </p:nvSpPr>
          <p:spPr>
            <a:xfrm>
              <a:off x="2795588" y="4160838"/>
              <a:ext cx="1081087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3E5BB5D-E5BA-4FB2-8613-25C7B671EFDA}"/>
                </a:ext>
              </a:extLst>
            </p:cNvPr>
            <p:cNvSpPr/>
            <p:nvPr/>
          </p:nvSpPr>
          <p:spPr>
            <a:xfrm>
              <a:off x="4067175" y="3500438"/>
              <a:ext cx="504825" cy="1092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>
            <a:extLst>
              <a:ext uri="{FF2B5EF4-FFF2-40B4-BE49-F238E27FC236}">
                <a16:creationId xmlns:a16="http://schemas.microsoft.com/office/drawing/2014/main" id="{F1EB0CF0-6D72-4D25-A754-9623A3A3D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C156685-0CEF-4BCD-A569-7A032B9CEA1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2E29FB6-837C-4282-BD06-80004FEBF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5.5	Five-Variable Karnaugh Maps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D222494C-4F72-4751-8F4C-9AAEFA41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25538"/>
            <a:ext cx="5029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 Five-Variable Karnaugh Map</a:t>
            </a:r>
          </a:p>
        </p:txBody>
      </p:sp>
      <p:pic>
        <p:nvPicPr>
          <p:cNvPr id="32773" name="Picture 5" descr="roth+f05-21">
            <a:extLst>
              <a:ext uri="{FF2B5EF4-FFF2-40B4-BE49-F238E27FC236}">
                <a16:creationId xmlns:a16="http://schemas.microsoft.com/office/drawing/2014/main" id="{392BAB1B-4437-4050-BD4F-BEAC06D67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97013"/>
            <a:ext cx="807085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>
            <a:extLst>
              <a:ext uri="{FF2B5EF4-FFF2-40B4-BE49-F238E27FC236}">
                <a16:creationId xmlns:a16="http://schemas.microsoft.com/office/drawing/2014/main" id="{9458BFFC-5F1B-46AE-A529-8306BEB3D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1F2E327-5BF7-4008-9652-DC07D5DB08D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0C63F5B-EC9B-4F2E-B2BC-A11AD4E25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5.5	Five-Variable Karnaugh Maps</a:t>
            </a:r>
          </a:p>
        </p:txBody>
      </p:sp>
      <p:pic>
        <p:nvPicPr>
          <p:cNvPr id="33796" name="Picture 4" descr="roth+f05-22">
            <a:extLst>
              <a:ext uri="{FF2B5EF4-FFF2-40B4-BE49-F238E27FC236}">
                <a16:creationId xmlns:a16="http://schemas.microsoft.com/office/drawing/2014/main" id="{34D8726E-75F1-4851-9D4D-37FD3ABAA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84313"/>
            <a:ext cx="4897438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463B9F9A-97DE-4B67-A4F3-A7FD4D994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618E73C-3FCD-486A-AE59-83F4D9A7BE9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0A62525-CC3E-4221-80D0-BF6C5DCAC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5.1	Minimum Forms of Switching Functions</a:t>
            </a:r>
          </a:p>
        </p:txBody>
      </p:sp>
      <p:grpSp>
        <p:nvGrpSpPr>
          <p:cNvPr id="7172" name="Group 11">
            <a:extLst>
              <a:ext uri="{FF2B5EF4-FFF2-40B4-BE49-F238E27FC236}">
                <a16:creationId xmlns:a16="http://schemas.microsoft.com/office/drawing/2014/main" id="{A2F747E1-3101-4C55-B4B0-05083C73120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268413"/>
            <a:ext cx="8286750" cy="2584450"/>
            <a:chOff x="336" y="890"/>
            <a:chExt cx="5220" cy="1569"/>
          </a:xfrm>
        </p:grpSpPr>
        <p:sp>
          <p:nvSpPr>
            <p:cNvPr id="7174" name="Rectangle 9">
              <a:extLst>
                <a:ext uri="{FF2B5EF4-FFF2-40B4-BE49-F238E27FC236}">
                  <a16:creationId xmlns:a16="http://schemas.microsoft.com/office/drawing/2014/main" id="{88C52679-8A5F-4B3B-8E18-1DFC1EF8C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79"/>
              <a:ext cx="522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7175" name="Rectangle 8">
              <a:extLst>
                <a:ext uri="{FF2B5EF4-FFF2-40B4-BE49-F238E27FC236}">
                  <a16:creationId xmlns:a16="http://schemas.microsoft.com/office/drawing/2014/main" id="{249177B4-30CC-4942-9BE6-E01EE0926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0"/>
              <a:ext cx="5220" cy="9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grpSp>
          <p:nvGrpSpPr>
            <p:cNvPr id="7176" name="Group 10">
              <a:extLst>
                <a:ext uri="{FF2B5EF4-FFF2-40B4-BE49-F238E27FC236}">
                  <a16:creationId xmlns:a16="http://schemas.microsoft.com/office/drawing/2014/main" id="{1640B56C-5226-4C10-86A2-9A9964FDC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935"/>
              <a:ext cx="5172" cy="1402"/>
              <a:chOff x="384" y="2799"/>
              <a:chExt cx="5172" cy="1402"/>
            </a:xfrm>
          </p:grpSpPr>
          <p:graphicFrame>
            <p:nvGraphicFramePr>
              <p:cNvPr id="7177" name="Object 4">
                <a:extLst>
                  <a:ext uri="{FF2B5EF4-FFF2-40B4-BE49-F238E27FC236}">
                    <a16:creationId xmlns:a16="http://schemas.microsoft.com/office/drawing/2014/main" id="{F13E9B4C-8954-41D1-92FE-237CE7393A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4" y="2850"/>
              <a:ext cx="1056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863225" imgH="165028" progId="Equation.3">
                      <p:embed/>
                    </p:oleObj>
                  </mc:Choice>
                  <mc:Fallback>
                    <p:oleObj name="Equation" r:id="rId2" imgW="863225" imgH="165028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4" y="2850"/>
                            <a:ext cx="1056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8" name="Object 5">
                <a:extLst>
                  <a:ext uri="{FF2B5EF4-FFF2-40B4-BE49-F238E27FC236}">
                    <a16:creationId xmlns:a16="http://schemas.microsoft.com/office/drawing/2014/main" id="{3E1BF161-D4B9-49DC-B878-8E3A57D279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1" y="3415"/>
              <a:ext cx="864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723586" imgH="165028" progId="Equation.3">
                      <p:embed/>
                    </p:oleObj>
                  </mc:Choice>
                  <mc:Fallback>
                    <p:oleObj name="Equation" r:id="rId4" imgW="723586" imgH="165028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1" y="3415"/>
                            <a:ext cx="864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9" name="Text Box 6">
                <a:extLst>
                  <a:ext uri="{FF2B5EF4-FFF2-40B4-BE49-F238E27FC236}">
                    <a16:creationId xmlns:a16="http://schemas.microsoft.com/office/drawing/2014/main" id="{4021696F-8544-4942-808D-BABB91524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799"/>
                <a:ext cx="5172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en-US" altLang="ko-KR" sz="2000" b="1"/>
                  <a:t>Combine terms by using                               </a:t>
                </a:r>
              </a:p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2000" b="1"/>
                  <a:t>    	Do this  repeatedly to eliminate as many literals as possible.</a:t>
                </a:r>
              </a:p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2000" b="1"/>
                  <a:t>    	A given term may be used more than once because</a:t>
                </a:r>
              </a:p>
              <a:p>
                <a:pPr eaLnBrk="1" latinLnBrk="1" hangingPunct="1">
                  <a:spcBef>
                    <a:spcPct val="50000"/>
                  </a:spcBef>
                </a:pPr>
                <a:endParaRPr lang="en-US" altLang="ko-KR" sz="2000" b="1"/>
              </a:p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2000" b="1"/>
                  <a:t>2. 	Eliminate redundant terms by using the consensus theorems.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701E91-0FC5-4117-9C1D-6AF5BBD36A6F}"/>
              </a:ext>
            </a:extLst>
          </p:cNvPr>
          <p:cNvGrpSpPr>
            <a:grpSpLocks/>
          </p:cNvGrpSpPr>
          <p:nvPr/>
        </p:nvGrpSpPr>
        <p:grpSpPr bwMode="auto">
          <a:xfrm>
            <a:off x="542288" y="4077072"/>
            <a:ext cx="8286750" cy="2249572"/>
            <a:chOff x="336" y="890"/>
            <a:chExt cx="5220" cy="952"/>
          </a:xfrm>
          <a:solidFill>
            <a:srgbClr val="00B0F0"/>
          </a:solidFill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AF5D700C-CA3E-4FE5-8D22-1D363A75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0"/>
              <a:ext cx="5220" cy="95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77D4EB29-8EAA-42DA-A71B-B771A259B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" y="980"/>
              <a:ext cx="5157" cy="811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Font typeface="Wingdings" panose="05000000000000000000" pitchFamily="2" charset="2"/>
                <a:buChar char="v"/>
                <a:defRPr/>
              </a:pPr>
              <a:r>
                <a:rPr lang="en-US" altLang="ko-KR" sz="2000" b="1" dirty="0"/>
                <a:t> Why Simplify?</a:t>
              </a:r>
            </a:p>
            <a:p>
              <a:pPr marL="800100" lvl="1" indent="-342900" eaLnBrk="1" latinLnBrk="1" hangingPunct="1">
                <a:spcBef>
                  <a:spcPct val="50000"/>
                </a:spcBef>
                <a:buFont typeface="Wingdings" panose="05000000000000000000" pitchFamily="2" charset="2"/>
                <a:buChar char="ü"/>
                <a:defRPr/>
              </a:pPr>
              <a:r>
                <a:rPr lang="en-US" altLang="ko-KR" sz="2000" b="1" dirty="0"/>
                <a:t>Volume, Speed, Cost</a:t>
              </a:r>
            </a:p>
            <a:p>
              <a:pPr marL="800100" lvl="1" indent="-342900" eaLnBrk="1" latinLnBrk="1" hangingPunct="1">
                <a:spcBef>
                  <a:spcPct val="50000"/>
                </a:spcBef>
                <a:buFont typeface="Wingdings" panose="05000000000000000000" pitchFamily="2" charset="2"/>
                <a:buChar char="ü"/>
                <a:defRPr/>
              </a:pPr>
              <a:r>
                <a:rPr lang="en-US" altLang="ko-KR" sz="2000" b="1" dirty="0"/>
                <a:t>Power consumption</a:t>
              </a:r>
            </a:p>
            <a:p>
              <a:pPr marL="800100" lvl="1" indent="-342900" eaLnBrk="1" latinLnBrk="1" hangingPunct="1">
                <a:spcBef>
                  <a:spcPct val="50000"/>
                </a:spcBef>
                <a:buFont typeface="Wingdings" panose="05000000000000000000" pitchFamily="2" charset="2"/>
                <a:buChar char="ü"/>
                <a:defRPr/>
              </a:pPr>
              <a:r>
                <a:rPr lang="en-US" altLang="ko-KR" sz="2000" b="1" dirty="0"/>
                <a:t>Reliability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>
            <a:extLst>
              <a:ext uri="{FF2B5EF4-FFF2-40B4-BE49-F238E27FC236}">
                <a16:creationId xmlns:a16="http://schemas.microsoft.com/office/drawing/2014/main" id="{89E8E357-D46F-4551-8D97-E80FEE6BE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B0E38E-125C-4DE5-9805-813E985C583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3768369-0C76-4EC2-B6CF-ABC4AD04F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5.5	Five-Variable Karnaugh Maps</a:t>
            </a:r>
          </a:p>
        </p:txBody>
      </p:sp>
      <p:pic>
        <p:nvPicPr>
          <p:cNvPr id="34820" name="Picture 4" descr="roth+f05-23">
            <a:extLst>
              <a:ext uri="{FF2B5EF4-FFF2-40B4-BE49-F238E27FC236}">
                <a16:creationId xmlns:a16="http://schemas.microsoft.com/office/drawing/2014/main" id="{29F5446D-672A-40A1-86D0-0C82C108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5638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1" name="Object 6">
            <a:extLst>
              <a:ext uri="{FF2B5EF4-FFF2-40B4-BE49-F238E27FC236}">
                <a16:creationId xmlns:a16="http://schemas.microsoft.com/office/drawing/2014/main" id="{87C289CD-4290-4237-874A-6C3D9C6C5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725988"/>
          <a:ext cx="4495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900" imgH="673100" progId="Equation.3">
                  <p:embed/>
                </p:oleObj>
              </mc:Choice>
              <mc:Fallback>
                <p:oleObj name="Equation" r:id="rId3" imgW="27559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5988"/>
                        <a:ext cx="4495800" cy="10795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7">
            <a:extLst>
              <a:ext uri="{FF2B5EF4-FFF2-40B4-BE49-F238E27FC236}">
                <a16:creationId xmlns:a16="http://schemas.microsoft.com/office/drawing/2014/main" id="{61008D0D-7232-4231-9E86-DF5B31E82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076700"/>
            <a:ext cx="3592513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/>
              <a:t>Resulting minimum solution</a:t>
            </a:r>
          </a:p>
        </p:txBody>
      </p:sp>
      <p:sp>
        <p:nvSpPr>
          <p:cNvPr id="34823" name="AutoShape 8">
            <a:extLst>
              <a:ext uri="{FF2B5EF4-FFF2-40B4-BE49-F238E27FC236}">
                <a16:creationId xmlns:a16="http://schemas.microsoft.com/office/drawing/2014/main" id="{572B7F2B-4453-496E-9613-8D6B2208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572000"/>
            <a:ext cx="990600" cy="11430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9F8B05B1-840B-46AE-B34B-F32B59826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4825" name="Group 11">
            <a:extLst>
              <a:ext uri="{FF2B5EF4-FFF2-40B4-BE49-F238E27FC236}">
                <a16:creationId xmlns:a16="http://schemas.microsoft.com/office/drawing/2014/main" id="{0580A880-5DE7-44D0-ADF9-CCD1FE3850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0825" y="1125538"/>
            <a:ext cx="7705725" cy="433387"/>
            <a:chOff x="158" y="709"/>
            <a:chExt cx="4854" cy="273"/>
          </a:xfrm>
        </p:grpSpPr>
        <p:sp>
          <p:nvSpPr>
            <p:cNvPr id="34826" name="AutoShape 10">
              <a:extLst>
                <a:ext uri="{FF2B5EF4-FFF2-40B4-BE49-F238E27FC236}">
                  <a16:creationId xmlns:a16="http://schemas.microsoft.com/office/drawing/2014/main" id="{FAF2BF8E-5781-4F22-965A-0F55169D0B6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" y="709"/>
              <a:ext cx="4854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7" name="Rectangle 12">
              <a:extLst>
                <a:ext uri="{FF2B5EF4-FFF2-40B4-BE49-F238E27FC236}">
                  <a16:creationId xmlns:a16="http://schemas.microsoft.com/office/drawing/2014/main" id="{A659BF56-069B-4883-AF6E-F96B401C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677"/>
              <a:ext cx="37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1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ko-KR"/>
            </a:p>
          </p:txBody>
        </p:sp>
        <p:sp>
          <p:nvSpPr>
            <p:cNvPr id="34828" name="Rectangle 13">
              <a:extLst>
                <a:ext uri="{FF2B5EF4-FFF2-40B4-BE49-F238E27FC236}">
                  <a16:creationId xmlns:a16="http://schemas.microsoft.com/office/drawing/2014/main" id="{A164A7BA-2C46-4BC1-807C-8C5C87F3E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721"/>
              <a:ext cx="21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ko-KR"/>
            </a:p>
          </p:txBody>
        </p:sp>
        <p:sp>
          <p:nvSpPr>
            <p:cNvPr id="34829" name="Rectangle 14">
              <a:extLst>
                <a:ext uri="{FF2B5EF4-FFF2-40B4-BE49-F238E27FC236}">
                  <a16:creationId xmlns:a16="http://schemas.microsoft.com/office/drawing/2014/main" id="{A238C189-A08D-4683-BC49-4FE9536BB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740"/>
              <a:ext cx="1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/>
            </a:p>
          </p:txBody>
        </p:sp>
        <p:sp>
          <p:nvSpPr>
            <p:cNvPr id="34830" name="Rectangle 15">
              <a:extLst>
                <a:ext uri="{FF2B5EF4-FFF2-40B4-BE49-F238E27FC236}">
                  <a16:creationId xmlns:a16="http://schemas.microsoft.com/office/drawing/2014/main" id="{FB9B443B-ACBA-4946-837F-CAD45B3D4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31</a:t>
              </a:r>
              <a:endParaRPr lang="en-US" altLang="ko-KR"/>
            </a:p>
          </p:txBody>
        </p:sp>
        <p:sp>
          <p:nvSpPr>
            <p:cNvPr id="34831" name="Rectangle 16">
              <a:extLst>
                <a:ext uri="{FF2B5EF4-FFF2-40B4-BE49-F238E27FC236}">
                  <a16:creationId xmlns:a16="http://schemas.microsoft.com/office/drawing/2014/main" id="{7E76CD29-47F0-4BF4-BE46-87E624F90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32" name="Rectangle 17">
              <a:extLst>
                <a:ext uri="{FF2B5EF4-FFF2-40B4-BE49-F238E27FC236}">
                  <a16:creationId xmlns:a16="http://schemas.microsoft.com/office/drawing/2014/main" id="{2A647105-3110-4E6A-8D5C-18DB32320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30</a:t>
              </a:r>
              <a:endParaRPr lang="en-US" altLang="ko-KR"/>
            </a:p>
          </p:txBody>
        </p:sp>
        <p:sp>
          <p:nvSpPr>
            <p:cNvPr id="34833" name="Rectangle 18">
              <a:extLst>
                <a:ext uri="{FF2B5EF4-FFF2-40B4-BE49-F238E27FC236}">
                  <a16:creationId xmlns:a16="http://schemas.microsoft.com/office/drawing/2014/main" id="{EC3B6552-15AF-42CC-9FB6-F4F40B7E1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34" name="Rectangle 19">
              <a:extLst>
                <a:ext uri="{FF2B5EF4-FFF2-40B4-BE49-F238E27FC236}">
                  <a16:creationId xmlns:a16="http://schemas.microsoft.com/office/drawing/2014/main" id="{AF05C727-86BE-490F-9905-44DD92249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28</a:t>
              </a:r>
              <a:endParaRPr lang="en-US" altLang="ko-KR"/>
            </a:p>
          </p:txBody>
        </p:sp>
        <p:sp>
          <p:nvSpPr>
            <p:cNvPr id="34835" name="Rectangle 20">
              <a:extLst>
                <a:ext uri="{FF2B5EF4-FFF2-40B4-BE49-F238E27FC236}">
                  <a16:creationId xmlns:a16="http://schemas.microsoft.com/office/drawing/2014/main" id="{D913F00E-7FE9-4342-A87A-70BEED5C3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36" name="Rectangle 21">
              <a:extLst>
                <a:ext uri="{FF2B5EF4-FFF2-40B4-BE49-F238E27FC236}">
                  <a16:creationId xmlns:a16="http://schemas.microsoft.com/office/drawing/2014/main" id="{D6976272-DDB0-42EA-9207-B3C02DF9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ko-KR"/>
            </a:p>
          </p:txBody>
        </p:sp>
        <p:sp>
          <p:nvSpPr>
            <p:cNvPr id="34837" name="Rectangle 22">
              <a:extLst>
                <a:ext uri="{FF2B5EF4-FFF2-40B4-BE49-F238E27FC236}">
                  <a16:creationId xmlns:a16="http://schemas.microsoft.com/office/drawing/2014/main" id="{D090D9FF-F5DB-44EC-ABFE-7554BA8B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38" name="Rectangle 23">
              <a:extLst>
                <a:ext uri="{FF2B5EF4-FFF2-40B4-BE49-F238E27FC236}">
                  <a16:creationId xmlns:a16="http://schemas.microsoft.com/office/drawing/2014/main" id="{6E8868BF-2749-4C70-AAC0-6A2629E0A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24</a:t>
              </a:r>
              <a:endParaRPr lang="en-US" altLang="ko-KR"/>
            </a:p>
          </p:txBody>
        </p:sp>
        <p:sp>
          <p:nvSpPr>
            <p:cNvPr id="34839" name="Rectangle 24">
              <a:extLst>
                <a:ext uri="{FF2B5EF4-FFF2-40B4-BE49-F238E27FC236}">
                  <a16:creationId xmlns:a16="http://schemas.microsoft.com/office/drawing/2014/main" id="{848388FC-6900-48B3-870E-541006EED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40" name="Rectangle 25">
              <a:extLst>
                <a:ext uri="{FF2B5EF4-FFF2-40B4-BE49-F238E27FC236}">
                  <a16:creationId xmlns:a16="http://schemas.microsoft.com/office/drawing/2014/main" id="{F1A4AB15-B42B-4505-85F0-3A769A565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23</a:t>
              </a:r>
              <a:endParaRPr lang="en-US" altLang="ko-KR"/>
            </a:p>
          </p:txBody>
        </p:sp>
        <p:sp>
          <p:nvSpPr>
            <p:cNvPr id="34841" name="Rectangle 26">
              <a:extLst>
                <a:ext uri="{FF2B5EF4-FFF2-40B4-BE49-F238E27FC236}">
                  <a16:creationId xmlns:a16="http://schemas.microsoft.com/office/drawing/2014/main" id="{C8BACA7E-50A8-4613-A504-8DAFEFBE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42" name="Rectangle 27">
              <a:extLst>
                <a:ext uri="{FF2B5EF4-FFF2-40B4-BE49-F238E27FC236}">
                  <a16:creationId xmlns:a16="http://schemas.microsoft.com/office/drawing/2014/main" id="{6EBD4D61-9C87-43FB-BECE-42B428C5A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22</a:t>
              </a:r>
              <a:endParaRPr lang="en-US" altLang="ko-KR"/>
            </a:p>
          </p:txBody>
        </p:sp>
        <p:sp>
          <p:nvSpPr>
            <p:cNvPr id="34843" name="Rectangle 28">
              <a:extLst>
                <a:ext uri="{FF2B5EF4-FFF2-40B4-BE49-F238E27FC236}">
                  <a16:creationId xmlns:a16="http://schemas.microsoft.com/office/drawing/2014/main" id="{49067242-F272-4A80-8633-2417BD1A9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44" name="Rectangle 29">
              <a:extLst>
                <a:ext uri="{FF2B5EF4-FFF2-40B4-BE49-F238E27FC236}">
                  <a16:creationId xmlns:a16="http://schemas.microsoft.com/office/drawing/2014/main" id="{FE9BA047-11E7-4EF0-9F59-36F42B541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ko-KR"/>
            </a:p>
          </p:txBody>
        </p:sp>
        <p:sp>
          <p:nvSpPr>
            <p:cNvPr id="34845" name="Rectangle 30">
              <a:extLst>
                <a:ext uri="{FF2B5EF4-FFF2-40B4-BE49-F238E27FC236}">
                  <a16:creationId xmlns:a16="http://schemas.microsoft.com/office/drawing/2014/main" id="{4FCFC01C-E4D3-401D-903B-4819E65AE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46" name="Rectangle 31">
              <a:extLst>
                <a:ext uri="{FF2B5EF4-FFF2-40B4-BE49-F238E27FC236}">
                  <a16:creationId xmlns:a16="http://schemas.microsoft.com/office/drawing/2014/main" id="{22340D73-0A0F-4D7F-90B5-B92376BBF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20</a:t>
              </a:r>
              <a:endParaRPr lang="en-US" altLang="ko-KR"/>
            </a:p>
          </p:txBody>
        </p:sp>
        <p:sp>
          <p:nvSpPr>
            <p:cNvPr id="34847" name="Rectangle 32">
              <a:extLst>
                <a:ext uri="{FF2B5EF4-FFF2-40B4-BE49-F238E27FC236}">
                  <a16:creationId xmlns:a16="http://schemas.microsoft.com/office/drawing/2014/main" id="{6F66C069-9F38-4F5D-8477-F74972275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48" name="Rectangle 33">
              <a:extLst>
                <a:ext uri="{FF2B5EF4-FFF2-40B4-BE49-F238E27FC236}">
                  <a16:creationId xmlns:a16="http://schemas.microsoft.com/office/drawing/2014/main" id="{6BC8470F-E3AC-44AE-8BA1-D510A52CD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ko-KR"/>
            </a:p>
          </p:txBody>
        </p:sp>
        <p:sp>
          <p:nvSpPr>
            <p:cNvPr id="34849" name="Rectangle 34">
              <a:extLst>
                <a:ext uri="{FF2B5EF4-FFF2-40B4-BE49-F238E27FC236}">
                  <a16:creationId xmlns:a16="http://schemas.microsoft.com/office/drawing/2014/main" id="{478FB2A0-60A4-4B16-8DBB-96C9D3F5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50" name="Rectangle 35">
              <a:extLst>
                <a:ext uri="{FF2B5EF4-FFF2-40B4-BE49-F238E27FC236}">
                  <a16:creationId xmlns:a16="http://schemas.microsoft.com/office/drawing/2014/main" id="{DB16F35B-A522-4086-8955-06F3B645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740"/>
              <a:ext cx="2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ko-KR"/>
            </a:p>
          </p:txBody>
        </p:sp>
        <p:sp>
          <p:nvSpPr>
            <p:cNvPr id="34851" name="Rectangle 36">
              <a:extLst>
                <a:ext uri="{FF2B5EF4-FFF2-40B4-BE49-F238E27FC236}">
                  <a16:creationId xmlns:a16="http://schemas.microsoft.com/office/drawing/2014/main" id="{DAF18875-7909-423D-B658-94C3AF35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52" name="Rectangle 37">
              <a:extLst>
                <a:ext uri="{FF2B5EF4-FFF2-40B4-BE49-F238E27FC236}">
                  <a16:creationId xmlns:a16="http://schemas.microsoft.com/office/drawing/2014/main" id="{3A010E10-0F05-41F0-BF77-7DF004076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40"/>
              <a:ext cx="17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ko-KR"/>
            </a:p>
          </p:txBody>
        </p:sp>
        <p:sp>
          <p:nvSpPr>
            <p:cNvPr id="34853" name="Rectangle 38">
              <a:extLst>
                <a:ext uri="{FF2B5EF4-FFF2-40B4-BE49-F238E27FC236}">
                  <a16:creationId xmlns:a16="http://schemas.microsoft.com/office/drawing/2014/main" id="{2D29E359-7F07-449B-8183-AA75CD76E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54" name="Rectangle 39">
              <a:extLst>
                <a:ext uri="{FF2B5EF4-FFF2-40B4-BE49-F238E27FC236}">
                  <a16:creationId xmlns:a16="http://schemas.microsoft.com/office/drawing/2014/main" id="{C1079BAA-43B3-4668-AABB-CFF17FF77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740"/>
              <a:ext cx="17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ko-KR"/>
            </a:p>
          </p:txBody>
        </p:sp>
        <p:sp>
          <p:nvSpPr>
            <p:cNvPr id="34855" name="Rectangle 40">
              <a:extLst>
                <a:ext uri="{FF2B5EF4-FFF2-40B4-BE49-F238E27FC236}">
                  <a16:creationId xmlns:a16="http://schemas.microsoft.com/office/drawing/2014/main" id="{705E732A-C993-44A7-A4BE-65A62A5EC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56" name="Rectangle 41">
              <a:extLst>
                <a:ext uri="{FF2B5EF4-FFF2-40B4-BE49-F238E27FC236}">
                  <a16:creationId xmlns:a16="http://schemas.microsoft.com/office/drawing/2014/main" id="{78CD443C-726E-4921-9555-5AEC3227C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740"/>
              <a:ext cx="17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ko-KR"/>
            </a:p>
          </p:txBody>
        </p:sp>
        <p:sp>
          <p:nvSpPr>
            <p:cNvPr id="34857" name="Rectangle 42">
              <a:extLst>
                <a:ext uri="{FF2B5EF4-FFF2-40B4-BE49-F238E27FC236}">
                  <a16:creationId xmlns:a16="http://schemas.microsoft.com/office/drawing/2014/main" id="{BBF28883-C714-4BA8-B870-DF1926897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58" name="Rectangle 43">
              <a:extLst>
                <a:ext uri="{FF2B5EF4-FFF2-40B4-BE49-F238E27FC236}">
                  <a16:creationId xmlns:a16="http://schemas.microsoft.com/office/drawing/2014/main" id="{AA263724-2A7F-46E7-BCEC-699B22831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740"/>
              <a:ext cx="17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ko-KR"/>
            </a:p>
          </p:txBody>
        </p:sp>
        <p:sp>
          <p:nvSpPr>
            <p:cNvPr id="34859" name="Rectangle 44">
              <a:extLst>
                <a:ext uri="{FF2B5EF4-FFF2-40B4-BE49-F238E27FC236}">
                  <a16:creationId xmlns:a16="http://schemas.microsoft.com/office/drawing/2014/main" id="{652EDF6C-75A5-42E1-A968-7F6DA42A2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740"/>
              <a:ext cx="1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/>
            </a:p>
          </p:txBody>
        </p:sp>
        <p:sp>
          <p:nvSpPr>
            <p:cNvPr id="34860" name="Rectangle 45">
              <a:extLst>
                <a:ext uri="{FF2B5EF4-FFF2-40B4-BE49-F238E27FC236}">
                  <a16:creationId xmlns:a16="http://schemas.microsoft.com/office/drawing/2014/main" id="{1C266C83-5427-4A25-8D9E-FA938BB0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740"/>
              <a:ext cx="1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/>
            </a:p>
          </p:txBody>
        </p:sp>
        <p:sp>
          <p:nvSpPr>
            <p:cNvPr id="34861" name="Rectangle 46">
              <a:extLst>
                <a:ext uri="{FF2B5EF4-FFF2-40B4-BE49-F238E27FC236}">
                  <a16:creationId xmlns:a16="http://schemas.microsoft.com/office/drawing/2014/main" id="{B7A1581E-AC4B-4153-9B44-DB26CB164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62" name="Rectangle 47">
              <a:extLst>
                <a:ext uri="{FF2B5EF4-FFF2-40B4-BE49-F238E27FC236}">
                  <a16:creationId xmlns:a16="http://schemas.microsoft.com/office/drawing/2014/main" id="{E41269B0-733E-42B8-8604-B2475360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63" name="Rectangle 48">
              <a:extLst>
                <a:ext uri="{FF2B5EF4-FFF2-40B4-BE49-F238E27FC236}">
                  <a16:creationId xmlns:a16="http://schemas.microsoft.com/office/drawing/2014/main" id="{3EC8BCDC-1BA0-4A0B-9C51-2BC749D22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64" name="Rectangle 49">
              <a:extLst>
                <a:ext uri="{FF2B5EF4-FFF2-40B4-BE49-F238E27FC236}">
                  <a16:creationId xmlns:a16="http://schemas.microsoft.com/office/drawing/2014/main" id="{6A428567-0D0A-4E7D-B16F-35393B25B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74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34865" name="Rectangle 50">
              <a:extLst>
                <a:ext uri="{FF2B5EF4-FFF2-40B4-BE49-F238E27FC236}">
                  <a16:creationId xmlns:a16="http://schemas.microsoft.com/office/drawing/2014/main" id="{8851205C-48F0-47EE-892F-A1708C817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740"/>
              <a:ext cx="1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/>
            </a:p>
          </p:txBody>
        </p:sp>
        <p:sp>
          <p:nvSpPr>
            <p:cNvPr id="34866" name="Rectangle 51">
              <a:extLst>
                <a:ext uri="{FF2B5EF4-FFF2-40B4-BE49-F238E27FC236}">
                  <a16:creationId xmlns:a16="http://schemas.microsoft.com/office/drawing/2014/main" id="{7B73E76E-1071-42A9-B50E-7B74883F0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740"/>
              <a:ext cx="21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ko-KR"/>
            </a:p>
          </p:txBody>
        </p:sp>
        <p:sp>
          <p:nvSpPr>
            <p:cNvPr id="34867" name="Rectangle 52">
              <a:extLst>
                <a:ext uri="{FF2B5EF4-FFF2-40B4-BE49-F238E27FC236}">
                  <a16:creationId xmlns:a16="http://schemas.microsoft.com/office/drawing/2014/main" id="{F55F57C5-48EF-4143-9954-88FA299A1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740"/>
              <a:ext cx="1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ko-KR"/>
            </a:p>
          </p:txBody>
        </p:sp>
        <p:sp>
          <p:nvSpPr>
            <p:cNvPr id="34868" name="Rectangle 53">
              <a:extLst>
                <a:ext uri="{FF2B5EF4-FFF2-40B4-BE49-F238E27FC236}">
                  <a16:creationId xmlns:a16="http://schemas.microsoft.com/office/drawing/2014/main" id="{9AEB31CC-5D36-4088-8C4C-B0BF43CD7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740"/>
              <a:ext cx="21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ko-KR"/>
            </a:p>
          </p:txBody>
        </p:sp>
        <p:sp>
          <p:nvSpPr>
            <p:cNvPr id="34869" name="Rectangle 54">
              <a:extLst>
                <a:ext uri="{FF2B5EF4-FFF2-40B4-BE49-F238E27FC236}">
                  <a16:creationId xmlns:a16="http://schemas.microsoft.com/office/drawing/2014/main" id="{3CD61E31-CFB7-463D-B1B6-B306C38B3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740"/>
              <a:ext cx="20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ko-KR"/>
            </a:p>
          </p:txBody>
        </p:sp>
        <p:sp>
          <p:nvSpPr>
            <p:cNvPr id="34870" name="Rectangle 55">
              <a:extLst>
                <a:ext uri="{FF2B5EF4-FFF2-40B4-BE49-F238E27FC236}">
                  <a16:creationId xmlns:a16="http://schemas.microsoft.com/office/drawing/2014/main" id="{6EC0B57F-32BB-49C5-B8A8-C44DEACA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740"/>
              <a:ext cx="1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ko-KR"/>
            </a:p>
          </p:txBody>
        </p:sp>
        <p:sp>
          <p:nvSpPr>
            <p:cNvPr id="34871" name="Rectangle 56">
              <a:extLst>
                <a:ext uri="{FF2B5EF4-FFF2-40B4-BE49-F238E27FC236}">
                  <a16:creationId xmlns:a16="http://schemas.microsoft.com/office/drawing/2014/main" id="{7D0BA53D-1845-468F-A7D5-A25574D3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740"/>
              <a:ext cx="1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ko-KR"/>
            </a:p>
          </p:txBody>
        </p:sp>
        <p:sp>
          <p:nvSpPr>
            <p:cNvPr id="34872" name="Rectangle 57">
              <a:extLst>
                <a:ext uri="{FF2B5EF4-FFF2-40B4-BE49-F238E27FC236}">
                  <a16:creationId xmlns:a16="http://schemas.microsoft.com/office/drawing/2014/main" id="{A311A901-CECD-44AF-A810-F479A17B2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740"/>
              <a:ext cx="1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ko-K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D75EECBD-4F79-4EF5-B93F-A20D577A41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267C5D6-0EE5-4D4A-A693-4E75A5B1491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003FA6C-6314-4DF2-A155-6C2A83E92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5.5	Five-Variable Karnaugh Maps</a:t>
            </a:r>
          </a:p>
        </p:txBody>
      </p:sp>
      <p:pic>
        <p:nvPicPr>
          <p:cNvPr id="35844" name="Picture 4" descr="roth+f05-24">
            <a:extLst>
              <a:ext uri="{FF2B5EF4-FFF2-40B4-BE49-F238E27FC236}">
                <a16:creationId xmlns:a16="http://schemas.microsoft.com/office/drawing/2014/main" id="{D17A4CCD-2403-4713-85C3-6C5111B7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4114800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5C3FCE60-D425-43A4-937E-A01B8E461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302250"/>
          <a:ext cx="59261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32200" imgH="673100" progId="Equation.3">
                  <p:embed/>
                </p:oleObj>
              </mc:Choice>
              <mc:Fallback>
                <p:oleObj name="Equation" r:id="rId3" imgW="3632200" imgH="67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02250"/>
                        <a:ext cx="5926138" cy="10795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07F5507C-3EDF-4CEC-96BE-3E7D32964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125538"/>
          <a:ext cx="61928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79800" imgH="254000" progId="Equation.3">
                  <p:embed/>
                </p:oleObj>
              </mc:Choice>
              <mc:Fallback>
                <p:oleObj name="Equation" r:id="rId5" imgW="3479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25538"/>
                        <a:ext cx="6192838" cy="4333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>
            <a:extLst>
              <a:ext uri="{FF2B5EF4-FFF2-40B4-BE49-F238E27FC236}">
                <a16:creationId xmlns:a16="http://schemas.microsoft.com/office/drawing/2014/main" id="{A2C77DD5-DD9C-4F3A-942A-934336FA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437063"/>
            <a:ext cx="19827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/>
              <a:t>Final solution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C8DEBF06-9E2B-489A-BEA6-200DCDCDB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688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>
            <a:extLst>
              <a:ext uri="{FF2B5EF4-FFF2-40B4-BE49-F238E27FC236}">
                <a16:creationId xmlns:a16="http://schemas.microsoft.com/office/drawing/2014/main" id="{736D6D36-AFEF-4EE0-8B5E-F48DFCDC5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0B35EDE-7BDF-40F6-9934-C145B6F66DE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EEA15C7-056E-42A0-B276-6E57FFFE7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5.6	Other Uses of Karnaugh Maps</a:t>
            </a:r>
          </a:p>
        </p:txBody>
      </p:sp>
      <p:pic>
        <p:nvPicPr>
          <p:cNvPr id="36868" name="Picture 5" descr="roth+f05-25">
            <a:extLst>
              <a:ext uri="{FF2B5EF4-FFF2-40B4-BE49-F238E27FC236}">
                <a16:creationId xmlns:a16="http://schemas.microsoft.com/office/drawing/2014/main" id="{6774A98D-4100-496D-92B1-C03001D0A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67691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9" name="Group 122">
            <a:extLst>
              <a:ext uri="{FF2B5EF4-FFF2-40B4-BE49-F238E27FC236}">
                <a16:creationId xmlns:a16="http://schemas.microsoft.com/office/drawing/2014/main" id="{20546C9E-D15A-48D9-8822-CB7925015B3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96975"/>
            <a:ext cx="8270875" cy="865188"/>
            <a:chOff x="204" y="799"/>
            <a:chExt cx="5210" cy="545"/>
          </a:xfrm>
        </p:grpSpPr>
        <p:sp>
          <p:nvSpPr>
            <p:cNvPr id="36871" name="AutoShape 8">
              <a:extLst>
                <a:ext uri="{FF2B5EF4-FFF2-40B4-BE49-F238E27FC236}">
                  <a16:creationId xmlns:a16="http://schemas.microsoft.com/office/drawing/2014/main" id="{743584FA-8BAC-4F31-A274-35F4F0A53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" y="889"/>
              <a:ext cx="143" cy="401"/>
            </a:xfrm>
            <a:prstGeom prst="rightBrace">
              <a:avLst>
                <a:gd name="adj1" fmla="val 23368"/>
                <a:gd name="adj2" fmla="val 50000"/>
              </a:avLst>
            </a:prstGeom>
            <a:solidFill>
              <a:srgbClr val="EDF0A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6872" name="Rectangle 9">
              <a:extLst>
                <a:ext uri="{FF2B5EF4-FFF2-40B4-BE49-F238E27FC236}">
                  <a16:creationId xmlns:a16="http://schemas.microsoft.com/office/drawing/2014/main" id="{54BF7DD0-7445-4AD6-8960-426DF42C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1004"/>
              <a:ext cx="574" cy="228"/>
            </a:xfrm>
            <a:prstGeom prst="rect">
              <a:avLst/>
            </a:prstGeom>
            <a:solidFill>
              <a:srgbClr val="EDF0A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800">
                  <a:latin typeface="Times New Roman" panose="02020603050405020304" pitchFamily="18" charset="0"/>
                </a:rPr>
                <a:t>same</a:t>
              </a:r>
            </a:p>
          </p:txBody>
        </p:sp>
        <p:sp>
          <p:nvSpPr>
            <p:cNvPr id="36873" name="Rectangle 121">
              <a:extLst>
                <a:ext uri="{FF2B5EF4-FFF2-40B4-BE49-F238E27FC236}">
                  <a16:creationId xmlns:a16="http://schemas.microsoft.com/office/drawing/2014/main" id="{837101F5-F2B9-4EA9-B474-B3B2997B6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799"/>
              <a:ext cx="4309" cy="545"/>
            </a:xfrm>
            <a:prstGeom prst="rect">
              <a:avLst/>
            </a:prstGeom>
            <a:solidFill>
              <a:srgbClr val="EDF0A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/>
                <a:t>Minterm expansion of f is f = </a:t>
              </a:r>
              <a:r>
                <a:rPr lang="en-US" altLang="ko-KR" sz="2000" b="1">
                  <a:solidFill>
                    <a:srgbClr val="000000"/>
                  </a:solidFill>
                </a:rPr>
                <a:t>    m(0,2,3,4,8,10,11,15)</a:t>
              </a:r>
            </a:p>
            <a:p>
              <a:pPr eaLnBrk="1" latinLnBrk="1" hangingPunct="1"/>
              <a:r>
                <a:rPr lang="en-US" altLang="ko-KR" sz="2000" b="1"/>
                <a:t>Maxterm expansion of f is f = </a:t>
              </a:r>
              <a:r>
                <a:rPr lang="en-US" altLang="ko-KR" sz="2000" b="1">
                  <a:solidFill>
                    <a:srgbClr val="000000"/>
                  </a:solidFill>
                </a:rPr>
                <a:t>     m(1,5,6,7,9,12,13,14)</a:t>
              </a:r>
            </a:p>
          </p:txBody>
        </p:sp>
        <p:sp>
          <p:nvSpPr>
            <p:cNvPr id="36874" name="Rectangle 72">
              <a:extLst>
                <a:ext uri="{FF2B5EF4-FFF2-40B4-BE49-F238E27FC236}">
                  <a16:creationId xmlns:a16="http://schemas.microsoft.com/office/drawing/2014/main" id="{F30C33D5-854A-4F40-9FC4-5FBBFC518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877"/>
              <a:ext cx="2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ko-KR" sz="2000" b="1"/>
            </a:p>
          </p:txBody>
        </p:sp>
        <p:sp>
          <p:nvSpPr>
            <p:cNvPr id="36875" name="Rectangle 69">
              <a:extLst>
                <a:ext uri="{FF2B5EF4-FFF2-40B4-BE49-F238E27FC236}">
                  <a16:creationId xmlns:a16="http://schemas.microsoft.com/office/drawing/2014/main" id="{36516F57-6959-4BAD-AC65-84C13110A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1071"/>
              <a:ext cx="1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>
                  <a:solidFill>
                    <a:srgbClr val="000000"/>
                  </a:solidFill>
                  <a:latin typeface="Symbol" panose="05050102010706020507" pitchFamily="18" charset="2"/>
                </a:rPr>
                <a:t>Õ</a:t>
              </a:r>
              <a:endParaRPr lang="en-US" altLang="ko-KR" sz="2000"/>
            </a:p>
          </p:txBody>
        </p:sp>
      </p:grpSp>
      <p:sp>
        <p:nvSpPr>
          <p:cNvPr id="36870" name="Text Box 6">
            <a:extLst>
              <a:ext uri="{FF2B5EF4-FFF2-40B4-BE49-F238E27FC236}">
                <a16:creationId xmlns:a16="http://schemas.microsoft.com/office/drawing/2014/main" id="{BA9AAB04-F08A-4B3C-B389-E0674F611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230813"/>
            <a:ext cx="4465637" cy="862012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/>
              <a:t>Show the conventional solution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2. 	Compare the gates and literals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>
            <a:extLst>
              <a:ext uri="{FF2B5EF4-FFF2-40B4-BE49-F238E27FC236}">
                <a16:creationId xmlns:a16="http://schemas.microsoft.com/office/drawing/2014/main" id="{69160388-31E3-4376-BD11-0CE2909AD8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7EF4C7C-DA6D-45A4-A4DC-C26C288FAC1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46CA59D-45EF-47DA-A66C-656824725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5.6	Other Uses of Karnaugh Maps</a:t>
            </a:r>
          </a:p>
        </p:txBody>
      </p:sp>
      <p:pic>
        <p:nvPicPr>
          <p:cNvPr id="37892" name="Picture 4" descr="roth+f05-26">
            <a:extLst>
              <a:ext uri="{FF2B5EF4-FFF2-40B4-BE49-F238E27FC236}">
                <a16:creationId xmlns:a16="http://schemas.microsoft.com/office/drawing/2014/main" id="{A3D6B6DE-79F0-41A1-A3C7-D9F419B7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2438400"/>
            <a:ext cx="51816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3C47412F-FC15-4497-987D-AD9F8244D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292600"/>
          <a:ext cx="27432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406400" progId="Equation.3">
                  <p:embed/>
                </p:oleObj>
              </mc:Choice>
              <mc:Fallback>
                <p:oleObj name="Equation" r:id="rId3" imgW="15113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292600"/>
                        <a:ext cx="2743200" cy="73818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7DD9D6E5-3F0D-410B-B2DF-307E5FE30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112838"/>
          <a:ext cx="46815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45369" imgH="177723" progId="Equation.3">
                  <p:embed/>
                </p:oleObj>
              </mc:Choice>
              <mc:Fallback>
                <p:oleObj name="Equation" r:id="rId5" imgW="2145369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12838"/>
                        <a:ext cx="4681538" cy="3873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BE1A4FFE-E985-4C11-BCFE-58E1B4C97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557338"/>
          <a:ext cx="42973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54300" imgH="406400" progId="Equation.3">
                  <p:embed/>
                </p:oleObj>
              </mc:Choice>
              <mc:Fallback>
                <p:oleObj name="Equation" r:id="rId7" imgW="26543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57338"/>
                        <a:ext cx="4297363" cy="6572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6" name="Group 14">
            <a:extLst>
              <a:ext uri="{FF2B5EF4-FFF2-40B4-BE49-F238E27FC236}">
                <a16:creationId xmlns:a16="http://schemas.microsoft.com/office/drawing/2014/main" id="{6803BBE1-A6C9-4E40-A8E9-D2800B341017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2224088"/>
            <a:ext cx="2735263" cy="215900"/>
            <a:chOff x="567" y="2296"/>
            <a:chExt cx="1723" cy="136"/>
          </a:xfrm>
        </p:grpSpPr>
        <p:sp>
          <p:nvSpPr>
            <p:cNvPr id="37898" name="Line 8">
              <a:extLst>
                <a:ext uri="{FF2B5EF4-FFF2-40B4-BE49-F238E27FC236}">
                  <a16:creationId xmlns:a16="http://schemas.microsoft.com/office/drawing/2014/main" id="{93E886B4-CACA-40C9-B959-D841E8A19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341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899" name="Line 9">
              <a:extLst>
                <a:ext uri="{FF2B5EF4-FFF2-40B4-BE49-F238E27FC236}">
                  <a16:creationId xmlns:a16="http://schemas.microsoft.com/office/drawing/2014/main" id="{1C2D659B-EBD5-4823-AD5A-5F8252890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2341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0" name="Line 10">
              <a:extLst>
                <a:ext uri="{FF2B5EF4-FFF2-40B4-BE49-F238E27FC236}">
                  <a16:creationId xmlns:a16="http://schemas.microsoft.com/office/drawing/2014/main" id="{05E234CC-D3AE-4D52-A484-B8097109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1" name="Line 11">
              <a:extLst>
                <a:ext uri="{FF2B5EF4-FFF2-40B4-BE49-F238E27FC236}">
                  <a16:creationId xmlns:a16="http://schemas.microsoft.com/office/drawing/2014/main" id="{4EDD1EB9-53C2-4BC2-8320-05571BFC7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34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2" name="Line 12">
              <a:extLst>
                <a:ext uri="{FF2B5EF4-FFF2-40B4-BE49-F238E27FC236}">
                  <a16:creationId xmlns:a16="http://schemas.microsoft.com/office/drawing/2014/main" id="{63F8AFDD-79CB-4ACF-A655-9821BF282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432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3" name="Line 13">
              <a:extLst>
                <a:ext uri="{FF2B5EF4-FFF2-40B4-BE49-F238E27FC236}">
                  <a16:creationId xmlns:a16="http://schemas.microsoft.com/office/drawing/2014/main" id="{F608FB04-EA5A-4AD8-AAD8-E40A8AEB1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296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7" name="Text Box 15">
            <a:extLst>
              <a:ext uri="{FF2B5EF4-FFF2-40B4-BE49-F238E27FC236}">
                <a16:creationId xmlns:a16="http://schemas.microsoft.com/office/drawing/2014/main" id="{380E887B-9539-42C0-8ADE-8394AE67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5334000"/>
            <a:ext cx="892175" cy="3968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ACDE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3">
            <a:extLst>
              <a:ext uri="{FF2B5EF4-FFF2-40B4-BE49-F238E27FC236}">
                <a16:creationId xmlns:a16="http://schemas.microsoft.com/office/drawing/2014/main" id="{DED171BD-9B6F-439C-8374-A5A612C96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6D9D17B-3AE1-4895-86C4-706C733B9EE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053EAC2-1394-4C24-AFD9-D668CEB3C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5.7	Other Forms of Karnaugh Maps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747CA6D3-9ACF-4DF5-813D-E14E3D01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2251075" cy="86177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Roth version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(Veitch Diagrams)</a:t>
            </a:r>
          </a:p>
        </p:txBody>
      </p:sp>
      <p:pic>
        <p:nvPicPr>
          <p:cNvPr id="38917" name="Picture 5" descr="roth+f05-27">
            <a:extLst>
              <a:ext uri="{FF2B5EF4-FFF2-40B4-BE49-F238E27FC236}">
                <a16:creationId xmlns:a16="http://schemas.microsoft.com/office/drawing/2014/main" id="{AF2F6247-1EAC-4E8A-A4F4-9C429799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9" y="2492375"/>
            <a:ext cx="45688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4">
            <a:extLst>
              <a:ext uri="{FF2B5EF4-FFF2-40B4-BE49-F238E27FC236}">
                <a16:creationId xmlns:a16="http://schemas.microsoft.com/office/drawing/2014/main" id="{2FCB7AD8-9CC5-401B-8668-E0128C119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1268413"/>
            <a:ext cx="22510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M. Mano version</a:t>
            </a:r>
          </a:p>
        </p:txBody>
      </p:sp>
      <p:pic>
        <p:nvPicPr>
          <p:cNvPr id="38919" name="Picture 642" descr="F1_7c">
            <a:extLst>
              <a:ext uri="{FF2B5EF4-FFF2-40B4-BE49-F238E27FC236}">
                <a16:creationId xmlns:a16="http://schemas.microsoft.com/office/drawing/2014/main" id="{DFD46C45-0B51-4E9D-9E1C-B6B7E2535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989138"/>
            <a:ext cx="344011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C555E6-3668-EFFA-A8E1-F897EB632D7A}"/>
              </a:ext>
            </a:extLst>
          </p:cNvPr>
          <p:cNvSpPr txBox="1"/>
          <p:nvPr/>
        </p:nvSpPr>
        <p:spPr>
          <a:xfrm>
            <a:off x="7263728" y="4535408"/>
            <a:ext cx="43204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988F1-751F-0DFA-73E9-E79AD22345EC}"/>
              </a:ext>
            </a:extLst>
          </p:cNvPr>
          <p:cNvSpPr txBox="1"/>
          <p:nvPr/>
        </p:nvSpPr>
        <p:spPr>
          <a:xfrm>
            <a:off x="7820360" y="4545696"/>
            <a:ext cx="43204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>
            <a:extLst>
              <a:ext uri="{FF2B5EF4-FFF2-40B4-BE49-F238E27FC236}">
                <a16:creationId xmlns:a16="http://schemas.microsoft.com/office/drawing/2014/main" id="{A265F4C5-76F2-4EBD-8D68-1DE2E3238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9C66F6C-7CBB-4108-AFDF-5BB8195E5C2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260BBFD-E29B-4393-A7E6-774D3047C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5.7	Other Forms of Karnaugh Maps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FCF78C5D-A317-4799-85BA-5F2313A86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8515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Other Forms of Five-Variable Karnaugh Maps</a:t>
            </a:r>
          </a:p>
        </p:txBody>
      </p:sp>
      <p:pic>
        <p:nvPicPr>
          <p:cNvPr id="39941" name="Picture 4" descr="roth+f05-28">
            <a:extLst>
              <a:ext uri="{FF2B5EF4-FFF2-40B4-BE49-F238E27FC236}">
                <a16:creationId xmlns:a16="http://schemas.microsoft.com/office/drawing/2014/main" id="{FD34C7EA-0191-45AF-9147-AD64A8CF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51088"/>
            <a:ext cx="855980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>
            <a:extLst>
              <a:ext uri="{FF2B5EF4-FFF2-40B4-BE49-F238E27FC236}">
                <a16:creationId xmlns:a16="http://schemas.microsoft.com/office/drawing/2014/main" id="{8B8D3730-759E-4803-A46E-3363D1380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96E068C-79AC-48E8-B9D9-56FA1C948BC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3B5BD57-B615-4E46-A3D1-3665F2E17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5.1	Minimum Forms of Switching Functions</a:t>
            </a:r>
          </a:p>
        </p:txBody>
      </p:sp>
      <p:sp>
        <p:nvSpPr>
          <p:cNvPr id="8197" name="Text Box 18">
            <a:extLst>
              <a:ext uri="{FF2B5EF4-FFF2-40B4-BE49-F238E27FC236}">
                <a16:creationId xmlns:a16="http://schemas.microsoft.com/office/drawing/2014/main" id="{A0BA48CA-8DCB-433F-9BA0-3F78C661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4911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Example: Find a minimum sum-of-products</a:t>
            </a:r>
          </a:p>
        </p:txBody>
      </p:sp>
      <p:grpSp>
        <p:nvGrpSpPr>
          <p:cNvPr id="8198" name="Group 29">
            <a:extLst>
              <a:ext uri="{FF2B5EF4-FFF2-40B4-BE49-F238E27FC236}">
                <a16:creationId xmlns:a16="http://schemas.microsoft.com/office/drawing/2014/main" id="{F3C56965-A5CC-4B2C-A251-3352F9DF6D26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4581128"/>
            <a:ext cx="5038725" cy="1262062"/>
            <a:chOff x="1156" y="2953"/>
            <a:chExt cx="3356" cy="840"/>
          </a:xfrm>
        </p:grpSpPr>
        <p:graphicFrame>
          <p:nvGraphicFramePr>
            <p:cNvPr id="8199" name="Object 5">
              <a:extLst>
                <a:ext uri="{FF2B5EF4-FFF2-40B4-BE49-F238E27FC236}">
                  <a16:creationId xmlns:a16="http://schemas.microsoft.com/office/drawing/2014/main" id="{E98336AC-7958-4CEA-AFC5-008A96278E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2953"/>
            <a:ext cx="3356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40000" imgH="635000" progId="Equation.3">
                    <p:embed/>
                  </p:oleObj>
                </mc:Choice>
                <mc:Fallback>
                  <p:oleObj name="Equation" r:id="rId2" imgW="2540000" imgH="635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953"/>
                          <a:ext cx="3356" cy="840"/>
                        </a:xfrm>
                        <a:prstGeom prst="rect">
                          <a:avLst/>
                        </a:prstGeom>
                        <a:solidFill>
                          <a:srgbClr val="EDF0AE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0" name="Group 28">
              <a:extLst>
                <a:ext uri="{FF2B5EF4-FFF2-40B4-BE49-F238E27FC236}">
                  <a16:creationId xmlns:a16="http://schemas.microsoft.com/office/drawing/2014/main" id="{7EF33F19-CDCF-4DC6-B9FE-DD55EEBA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3203"/>
              <a:ext cx="2631" cy="318"/>
              <a:chOff x="1701" y="3203"/>
              <a:chExt cx="2631" cy="318"/>
            </a:xfrm>
          </p:grpSpPr>
          <p:sp>
            <p:nvSpPr>
              <p:cNvPr id="8201" name="Line 20">
                <a:extLst>
                  <a:ext uri="{FF2B5EF4-FFF2-40B4-BE49-F238E27FC236}">
                    <a16:creationId xmlns:a16="http://schemas.microsoft.com/office/drawing/2014/main" id="{4FBA48FA-AA47-4A22-AC73-94707DAD6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203"/>
                <a:ext cx="181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02" name="Line 21">
                <a:extLst>
                  <a:ext uri="{FF2B5EF4-FFF2-40B4-BE49-F238E27FC236}">
                    <a16:creationId xmlns:a16="http://schemas.microsoft.com/office/drawing/2014/main" id="{8DA1E641-624E-41C4-A922-45402EC2F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2" y="3203"/>
                <a:ext cx="36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03" name="Line 22">
                <a:extLst>
                  <a:ext uri="{FF2B5EF4-FFF2-40B4-BE49-F238E27FC236}">
                    <a16:creationId xmlns:a16="http://schemas.microsoft.com/office/drawing/2014/main" id="{11791713-8D66-436C-B584-B868A3297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3203"/>
                <a:ext cx="272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04" name="Line 23">
                <a:extLst>
                  <a:ext uri="{FF2B5EF4-FFF2-40B4-BE49-F238E27FC236}">
                    <a16:creationId xmlns:a16="http://schemas.microsoft.com/office/drawing/2014/main" id="{E9FC52E9-ECB6-42F2-A2BE-3B045CAF5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3203"/>
                <a:ext cx="772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05" name="Line 24">
                <a:extLst>
                  <a:ext uri="{FF2B5EF4-FFF2-40B4-BE49-F238E27FC236}">
                    <a16:creationId xmlns:a16="http://schemas.microsoft.com/office/drawing/2014/main" id="{2D9E106A-25CE-4AF9-B344-60E19BD5D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3203"/>
                <a:ext cx="50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06" name="Line 25">
                <a:extLst>
                  <a:ext uri="{FF2B5EF4-FFF2-40B4-BE49-F238E27FC236}">
                    <a16:creationId xmlns:a16="http://schemas.microsoft.com/office/drawing/2014/main" id="{9BBB032A-86C5-4CFC-B0CE-A5CBDD1F6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4" y="3203"/>
                <a:ext cx="408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421B352F-8299-4922-9874-D579B0A1A9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" b="70058"/>
          <a:stretch/>
        </p:blipFill>
        <p:spPr bwMode="auto">
          <a:xfrm>
            <a:off x="827584" y="1772816"/>
            <a:ext cx="5130800" cy="5378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그래픽 2">
            <a:extLst>
              <a:ext uri="{FF2B5EF4-FFF2-40B4-BE49-F238E27FC236}">
                <a16:creationId xmlns:a16="http://schemas.microsoft.com/office/drawing/2014/main" id="{5F9CE70B-AE7F-42F7-BCE2-601E338F36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831" t="25696"/>
          <a:stretch/>
        </p:blipFill>
        <p:spPr bwMode="auto">
          <a:xfrm>
            <a:off x="788015" y="2760345"/>
            <a:ext cx="5224145" cy="1337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Text Box 18">
            <a:extLst>
              <a:ext uri="{FF2B5EF4-FFF2-40B4-BE49-F238E27FC236}">
                <a16:creationId xmlns:a16="http://schemas.microsoft.com/office/drawing/2014/main" id="{F1D8853B-33AD-4896-9617-2F6130B7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81" y="2384053"/>
            <a:ext cx="5491163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Approach 1</a:t>
            </a: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8B35178E-B871-45EA-9AD7-6AD09097B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170566"/>
            <a:ext cx="5491163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Approach 1</a:t>
            </a:r>
          </a:p>
        </p:txBody>
      </p:sp>
      <p:pic>
        <p:nvPicPr>
          <p:cNvPr id="8224" name="Picture 32">
            <a:extLst>
              <a:ext uri="{FF2B5EF4-FFF2-40B4-BE49-F238E27FC236}">
                <a16:creationId xmlns:a16="http://schemas.microsoft.com/office/drawing/2014/main" id="{1D189653-F5CB-4F86-BFE7-800E52D17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6" r="23532" b="3093"/>
          <a:stretch/>
        </p:blipFill>
        <p:spPr bwMode="auto">
          <a:xfrm flipH="1">
            <a:off x="6444208" y="4053036"/>
            <a:ext cx="2376264" cy="22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6CF0EA-B9B8-40E4-B1C5-A5B1CF263E05}"/>
              </a:ext>
            </a:extLst>
          </p:cNvPr>
          <p:cNvSpPr txBox="1"/>
          <p:nvPr/>
        </p:nvSpPr>
        <p:spPr>
          <a:xfrm>
            <a:off x="6444208" y="3492297"/>
            <a:ext cx="256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What is the right answer?</a:t>
            </a:r>
          </a:p>
          <a:p>
            <a:r>
              <a:rPr lang="en-US" altLang="ko-KR" b="1" i="1" dirty="0"/>
              <a:t>Dizzy @@@</a:t>
            </a:r>
            <a:endParaRPr lang="ko-KR" altLang="en-US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528CA6E0-9655-4C2B-852D-7CD4039E8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A8E7483-CEF0-40F6-A835-787D234E978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9C20D9C-E039-4A35-8C03-95D16BB95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5.1	Minimum Forms of Switching Functions</a:t>
            </a:r>
          </a:p>
        </p:txBody>
      </p:sp>
      <p:sp>
        <p:nvSpPr>
          <p:cNvPr id="9220" name="Text Box 26">
            <a:extLst>
              <a:ext uri="{FF2B5EF4-FFF2-40B4-BE49-F238E27FC236}">
                <a16:creationId xmlns:a16="http://schemas.microsoft.com/office/drawing/2014/main" id="{5C7AC7F1-EF63-41D6-AB8B-CA0AACBC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6356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Example: Find a minimum product-of-sums</a:t>
            </a:r>
          </a:p>
        </p:txBody>
      </p:sp>
      <p:grpSp>
        <p:nvGrpSpPr>
          <p:cNvPr id="9221" name="Group 27">
            <a:extLst>
              <a:ext uri="{FF2B5EF4-FFF2-40B4-BE49-F238E27FC236}">
                <a16:creationId xmlns:a16="http://schemas.microsoft.com/office/drawing/2014/main" id="{5060584F-E6E7-4196-B756-312E6B47D0D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796206"/>
            <a:ext cx="8356600" cy="2928938"/>
            <a:chOff x="277" y="1616"/>
            <a:chExt cx="5161" cy="1587"/>
          </a:xfrm>
        </p:grpSpPr>
        <p:graphicFrame>
          <p:nvGraphicFramePr>
            <p:cNvPr id="9222" name="Object 28">
              <a:extLst>
                <a:ext uri="{FF2B5EF4-FFF2-40B4-BE49-F238E27FC236}">
                  <a16:creationId xmlns:a16="http://schemas.microsoft.com/office/drawing/2014/main" id="{CDA6B3E5-DEF3-4D60-BFF0-628C5C07BD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" y="1616"/>
            <a:ext cx="5161" cy="1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715000" imgH="1574800" progId="Equation.3">
                    <p:embed/>
                  </p:oleObj>
                </mc:Choice>
                <mc:Fallback>
                  <p:oleObj name="Equation" r:id="rId2" imgW="5715000" imgH="1574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" y="1616"/>
                          <a:ext cx="5161" cy="1423"/>
                        </a:xfrm>
                        <a:prstGeom prst="rect">
                          <a:avLst/>
                        </a:prstGeom>
                        <a:solidFill>
                          <a:srgbClr val="EDF0AE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Line 29">
              <a:extLst>
                <a:ext uri="{FF2B5EF4-FFF2-40B4-BE49-F238E27FC236}">
                  <a16:creationId xmlns:a16="http://schemas.microsoft.com/office/drawing/2014/main" id="{D3505198-9512-4F06-93B0-9B9FCBE51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1797"/>
              <a:ext cx="59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4" name="Line 30">
              <a:extLst>
                <a:ext uri="{FF2B5EF4-FFF2-40B4-BE49-F238E27FC236}">
                  <a16:creationId xmlns:a16="http://schemas.microsoft.com/office/drawing/2014/main" id="{966232C1-058B-49F5-A5B9-2C9C35204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179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5" name="Line 31">
              <a:extLst>
                <a:ext uri="{FF2B5EF4-FFF2-40B4-BE49-F238E27FC236}">
                  <a16:creationId xmlns:a16="http://schemas.microsoft.com/office/drawing/2014/main" id="{707A138A-8A96-4BB0-8A89-769C87905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97"/>
              <a:ext cx="63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6" name="Line 32">
              <a:extLst>
                <a:ext uri="{FF2B5EF4-FFF2-40B4-BE49-F238E27FC236}">
                  <a16:creationId xmlns:a16="http://schemas.microsoft.com/office/drawing/2014/main" id="{440BBB34-E2B2-440D-A045-24C0BEC75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1797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7" name="Line 33">
              <a:extLst>
                <a:ext uri="{FF2B5EF4-FFF2-40B4-BE49-F238E27FC236}">
                  <a16:creationId xmlns:a16="http://schemas.microsoft.com/office/drawing/2014/main" id="{B2C72F00-7B21-42D5-80DD-64009F6B4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797"/>
              <a:ext cx="54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8" name="Line 34">
              <a:extLst>
                <a:ext uri="{FF2B5EF4-FFF2-40B4-BE49-F238E27FC236}">
                  <a16:creationId xmlns:a16="http://schemas.microsoft.com/office/drawing/2014/main" id="{724010C8-17BC-4EAB-AA7D-43B79FA9B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797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9" name="Line 35">
              <a:extLst>
                <a:ext uri="{FF2B5EF4-FFF2-40B4-BE49-F238E27FC236}">
                  <a16:creationId xmlns:a16="http://schemas.microsoft.com/office/drawing/2014/main" id="{53B9886B-B84F-47E5-986A-83ACFF647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797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0" name="Line 36">
              <a:extLst>
                <a:ext uri="{FF2B5EF4-FFF2-40B4-BE49-F238E27FC236}">
                  <a16:creationId xmlns:a16="http://schemas.microsoft.com/office/drawing/2014/main" id="{18EFCD3E-6345-413C-8828-237BFED2A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1797"/>
              <a:ext cx="77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1" name="Line 37">
              <a:extLst>
                <a:ext uri="{FF2B5EF4-FFF2-40B4-BE49-F238E27FC236}">
                  <a16:creationId xmlns:a16="http://schemas.microsoft.com/office/drawing/2014/main" id="{2910508E-5C4A-424B-B04E-A606B643C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205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2" name="Line 38">
              <a:extLst>
                <a:ext uri="{FF2B5EF4-FFF2-40B4-BE49-F238E27FC236}">
                  <a16:creationId xmlns:a16="http://schemas.microsoft.com/office/drawing/2014/main" id="{CC23BEE5-9153-4A71-AD6F-860AAD9AF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2205"/>
              <a:ext cx="45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3" name="AutoShape 39">
              <a:extLst>
                <a:ext uri="{FF2B5EF4-FFF2-40B4-BE49-F238E27FC236}">
                  <a16:creationId xmlns:a16="http://schemas.microsoft.com/office/drawing/2014/main" id="{D96E3330-48C0-45AC-82A1-93234123B2C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95" y="2409"/>
              <a:ext cx="136" cy="635"/>
            </a:xfrm>
            <a:prstGeom prst="leftBrace">
              <a:avLst>
                <a:gd name="adj1" fmla="val 38909"/>
                <a:gd name="adj2" fmla="val 50000"/>
              </a:avLst>
            </a:prstGeom>
            <a:solidFill>
              <a:srgbClr val="EDF0A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9234" name="Line 40">
              <a:extLst>
                <a:ext uri="{FF2B5EF4-FFF2-40B4-BE49-F238E27FC236}">
                  <a16:creationId xmlns:a16="http://schemas.microsoft.com/office/drawing/2014/main" id="{0AD60129-2ACD-4948-A6E2-D6BD85154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9" y="2795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5" name="Rectangle 41">
              <a:extLst>
                <a:ext uri="{FF2B5EF4-FFF2-40B4-BE49-F238E27FC236}">
                  <a16:creationId xmlns:a16="http://schemas.microsoft.com/office/drawing/2014/main" id="{AA7409A5-AB69-4978-AE37-E4DA72F34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931"/>
              <a:ext cx="1815" cy="272"/>
            </a:xfrm>
            <a:prstGeom prst="rect">
              <a:avLst/>
            </a:prstGeom>
            <a:solidFill>
              <a:srgbClr val="ED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800" b="1">
                  <a:latin typeface="Times New Roman" panose="02020603050405020304" pitchFamily="18" charset="0"/>
                </a:rPr>
                <a:t>Eliminate by consensus</a:t>
              </a:r>
            </a:p>
          </p:txBody>
        </p:sp>
      </p:grpSp>
      <p:pic>
        <p:nvPicPr>
          <p:cNvPr id="9240" name="Picture 24">
            <a:extLst>
              <a:ext uri="{FF2B5EF4-FFF2-40B4-BE49-F238E27FC236}">
                <a16:creationId xmlns:a16="http://schemas.microsoft.com/office/drawing/2014/main" id="{803BA905-0F2C-499C-94DE-21B47ADB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76142"/>
            <a:ext cx="1877194" cy="187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4803BC-0697-45EA-986C-A3B5F0747D2A}"/>
              </a:ext>
            </a:extLst>
          </p:cNvPr>
          <p:cNvSpPr txBox="1"/>
          <p:nvPr/>
        </p:nvSpPr>
        <p:spPr>
          <a:xfrm>
            <a:off x="3995936" y="5466710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Are you sure?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7897621D-5566-4346-8C7C-3CCF4738A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950F909-6D77-4AA9-BA0E-A53A648A242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DE261F2-08B2-43C6-84ED-AB7E1E45E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0244" name="Picture 6" descr="roth+u05-01">
            <a:extLst>
              <a:ext uri="{FF2B5EF4-FFF2-40B4-BE49-F238E27FC236}">
                <a16:creationId xmlns:a16="http://schemas.microsoft.com/office/drawing/2014/main" id="{66E7C233-E63B-47C5-9557-65A93389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56388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7">
            <a:extLst>
              <a:ext uri="{FF2B5EF4-FFF2-40B4-BE49-F238E27FC236}">
                <a16:creationId xmlns:a16="http://schemas.microsoft.com/office/drawing/2014/main" id="{9C6D9293-80B8-41A1-91FD-148C27EA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37623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A 2-variable Karnaugh Map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DEB4CB3-B937-46ED-BDAF-C6345EB2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66" y="1409028"/>
            <a:ext cx="3128590" cy="201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0C7E6-40A7-48DC-9233-9AA60BC4EA76}"/>
              </a:ext>
            </a:extLst>
          </p:cNvPr>
          <p:cNvSpPr txBox="1"/>
          <p:nvPr/>
        </p:nvSpPr>
        <p:spPr>
          <a:xfrm>
            <a:off x="6692508" y="3429000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Hawk eye</a:t>
            </a:r>
          </a:p>
          <a:p>
            <a:r>
              <a:rPr lang="en-US" altLang="ko-KR" b="1" i="1" dirty="0"/>
              <a:t>Not just brain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00EF5B39-0865-4E9D-9AEA-6B6573A6C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25F99C9-1A9F-492C-A923-343E266C4C2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AC1F0DD-3EB6-45D4-A8BB-552B5BA7B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1268" name="Picture 3" descr="roth+f05-01b-d">
            <a:extLst>
              <a:ext uri="{FF2B5EF4-FFF2-40B4-BE49-F238E27FC236}">
                <a16:creationId xmlns:a16="http://schemas.microsoft.com/office/drawing/2014/main" id="{0B6867FF-E330-48F7-B454-98C9AE60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4003675"/>
            <a:ext cx="73167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27">
            <a:extLst>
              <a:ext uri="{FF2B5EF4-FFF2-40B4-BE49-F238E27FC236}">
                <a16:creationId xmlns:a16="http://schemas.microsoft.com/office/drawing/2014/main" id="{EA83801A-9FBB-42C6-BE9B-362B9313D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4267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Truth Table for a function F</a:t>
            </a:r>
          </a:p>
        </p:txBody>
      </p:sp>
      <p:grpSp>
        <p:nvGrpSpPr>
          <p:cNvPr id="11270" name="Group 30">
            <a:extLst>
              <a:ext uri="{FF2B5EF4-FFF2-40B4-BE49-F238E27FC236}">
                <a16:creationId xmlns:a16="http://schemas.microsoft.com/office/drawing/2014/main" id="{20CB424C-B169-4C1C-9FB3-331455DA0D2D}"/>
              </a:ext>
            </a:extLst>
          </p:cNvPr>
          <p:cNvGrpSpPr>
            <a:grpSpLocks/>
          </p:cNvGrpSpPr>
          <p:nvPr/>
        </p:nvGrpSpPr>
        <p:grpSpPr bwMode="auto">
          <a:xfrm>
            <a:off x="898872" y="1844675"/>
            <a:ext cx="1512888" cy="2025650"/>
            <a:chOff x="288" y="1872"/>
            <a:chExt cx="953" cy="1276"/>
          </a:xfrm>
        </p:grpSpPr>
        <p:sp>
          <p:nvSpPr>
            <p:cNvPr id="11274" name="Rectangle 8">
              <a:extLst>
                <a:ext uri="{FF2B5EF4-FFF2-40B4-BE49-F238E27FC236}">
                  <a16:creationId xmlns:a16="http://schemas.microsoft.com/office/drawing/2014/main" id="{2540E87E-8512-43F1-9AF3-62866203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2144"/>
              <a:ext cx="476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275" name="Rectangle 7">
              <a:extLst>
                <a:ext uri="{FF2B5EF4-FFF2-40B4-BE49-F238E27FC236}">
                  <a16:creationId xmlns:a16="http://schemas.microsoft.com/office/drawing/2014/main" id="{68F948CF-05C7-4878-9B6B-99EC6BF30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144"/>
              <a:ext cx="477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0  1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1  1</a:t>
              </a:r>
            </a:p>
          </p:txBody>
        </p:sp>
        <p:sp>
          <p:nvSpPr>
            <p:cNvPr id="11276" name="Rectangle 6">
              <a:extLst>
                <a:ext uri="{FF2B5EF4-FFF2-40B4-BE49-F238E27FC236}">
                  <a16:creationId xmlns:a16="http://schemas.microsoft.com/office/drawing/2014/main" id="{897C4467-064E-4AD8-8604-02084BE6D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872"/>
              <a:ext cx="47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277" name="Rectangle 5">
              <a:extLst>
                <a:ext uri="{FF2B5EF4-FFF2-40B4-BE49-F238E27FC236}">
                  <a16:creationId xmlns:a16="http://schemas.microsoft.com/office/drawing/2014/main" id="{FDD7BEFE-CB7A-462A-9D18-C64358B83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72"/>
              <a:ext cx="47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A  B</a:t>
              </a:r>
            </a:p>
          </p:txBody>
        </p:sp>
        <p:sp>
          <p:nvSpPr>
            <p:cNvPr id="11278" name="Line 9">
              <a:extLst>
                <a:ext uri="{FF2B5EF4-FFF2-40B4-BE49-F238E27FC236}">
                  <a16:creationId xmlns:a16="http://schemas.microsoft.com/office/drawing/2014/main" id="{C6B692ED-1F88-4360-AAD4-331A69F55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872"/>
              <a:ext cx="47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9" name="Line 10">
              <a:extLst>
                <a:ext uri="{FF2B5EF4-FFF2-40B4-BE49-F238E27FC236}">
                  <a16:creationId xmlns:a16="http://schemas.microsoft.com/office/drawing/2014/main" id="{DC1D4B9A-0A3A-4C4D-8F90-1F20A88F3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144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0" name="Line 11">
              <a:extLst>
                <a:ext uri="{FF2B5EF4-FFF2-40B4-BE49-F238E27FC236}">
                  <a16:creationId xmlns:a16="http://schemas.microsoft.com/office/drawing/2014/main" id="{B0BAD194-C3BB-4A72-BD49-ADD2B947E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920"/>
              <a:ext cx="47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Line 12">
              <a:extLst>
                <a:ext uri="{FF2B5EF4-FFF2-40B4-BE49-F238E27FC236}">
                  <a16:creationId xmlns:a16="http://schemas.microsoft.com/office/drawing/2014/main" id="{DD03C0E1-2848-45FB-9CDF-44C945705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872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2" name="Line 13">
              <a:extLst>
                <a:ext uri="{FF2B5EF4-FFF2-40B4-BE49-F238E27FC236}">
                  <a16:creationId xmlns:a16="http://schemas.microsoft.com/office/drawing/2014/main" id="{AAB8BC29-7FEE-499C-94A0-436793086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1872"/>
              <a:ext cx="0" cy="10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3" name="Line 14">
              <a:extLst>
                <a:ext uri="{FF2B5EF4-FFF2-40B4-BE49-F238E27FC236}">
                  <a16:creationId xmlns:a16="http://schemas.microsoft.com/office/drawing/2014/main" id="{C2594D1F-D718-4E33-8BB7-FDAA15F52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1872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4" name="Line 16">
              <a:extLst>
                <a:ext uri="{FF2B5EF4-FFF2-40B4-BE49-F238E27FC236}">
                  <a16:creationId xmlns:a16="http://schemas.microsoft.com/office/drawing/2014/main" id="{4B431AC9-6328-4DBA-A5D9-041FBBD3F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1872"/>
              <a:ext cx="4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5" name="Line 17">
              <a:extLst>
                <a:ext uri="{FF2B5EF4-FFF2-40B4-BE49-F238E27FC236}">
                  <a16:creationId xmlns:a16="http://schemas.microsoft.com/office/drawing/2014/main" id="{6B06652B-954C-4571-9A33-1744461E6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144"/>
              <a:ext cx="0" cy="7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6" name="Line 19">
              <a:extLst>
                <a:ext uri="{FF2B5EF4-FFF2-40B4-BE49-F238E27FC236}">
                  <a16:creationId xmlns:a16="http://schemas.microsoft.com/office/drawing/2014/main" id="{78EE048E-6BEE-457E-9072-955716F8C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2144"/>
              <a:ext cx="0" cy="7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7" name="Line 21">
              <a:extLst>
                <a:ext uri="{FF2B5EF4-FFF2-40B4-BE49-F238E27FC236}">
                  <a16:creationId xmlns:a16="http://schemas.microsoft.com/office/drawing/2014/main" id="{C09FE5B3-C1A3-4637-ACF4-415584E4E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2920"/>
              <a:ext cx="4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8" name="Text Box 28">
              <a:extLst>
                <a:ext uri="{FF2B5EF4-FFF2-40B4-BE49-F238E27FC236}">
                  <a16:creationId xmlns:a16="http://schemas.microsoft.com/office/drawing/2014/main" id="{9031BC62-B0CC-4050-88E8-73CA8308C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5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dirty="0"/>
                <a:t>(a)</a:t>
              </a:r>
            </a:p>
          </p:txBody>
        </p:sp>
      </p:grpSp>
      <p:sp>
        <p:nvSpPr>
          <p:cNvPr id="2" name="웃는 얼굴 1">
            <a:extLst>
              <a:ext uri="{FF2B5EF4-FFF2-40B4-BE49-F238E27FC236}">
                <a16:creationId xmlns:a16="http://schemas.microsoft.com/office/drawing/2014/main" id="{B332AE1C-1568-47DD-9CC8-FB41654C5010}"/>
              </a:ext>
            </a:extLst>
          </p:cNvPr>
          <p:cNvSpPr/>
          <p:nvPr/>
        </p:nvSpPr>
        <p:spPr>
          <a:xfrm>
            <a:off x="5257800" y="2697163"/>
            <a:ext cx="1042988" cy="1092200"/>
          </a:xfrm>
          <a:prstGeom prst="smileyFace">
            <a:avLst/>
          </a:prstGeom>
          <a:solidFill>
            <a:srgbClr val="EDB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72" name="Text Box 27">
            <a:extLst>
              <a:ext uri="{FF2B5EF4-FFF2-40B4-BE49-F238E27FC236}">
                <a16:creationId xmlns:a16="http://schemas.microsoft.com/office/drawing/2014/main" id="{FAD7AC9E-E64B-4718-907D-E2117EDB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0" y="3028950"/>
            <a:ext cx="2243138" cy="400050"/>
          </a:xfrm>
          <a:prstGeom prst="rect">
            <a:avLst/>
          </a:prstGeom>
          <a:solidFill>
            <a:srgbClr val="EDB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Good Neighbors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F46ABBB-B4A6-4F2B-A62B-1F1524C2470E}"/>
              </a:ext>
            </a:extLst>
          </p:cNvPr>
          <p:cNvSpPr/>
          <p:nvPr/>
        </p:nvSpPr>
        <p:spPr>
          <a:xfrm>
            <a:off x="7658100" y="4643438"/>
            <a:ext cx="431800" cy="8636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F8415E-34A2-B947-2B24-E17C1B7C52D8}"/>
              </a:ext>
            </a:extLst>
          </p:cNvPr>
          <p:cNvCxnSpPr/>
          <p:nvPr/>
        </p:nvCxnSpPr>
        <p:spPr>
          <a:xfrm>
            <a:off x="899592" y="1844675"/>
            <a:ext cx="0" cy="1663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96FD62-B0A2-98C6-88C4-78029AF36E3A}"/>
              </a:ext>
            </a:extLst>
          </p:cNvPr>
          <p:cNvCxnSpPr>
            <a:endCxn id="11285" idx="0"/>
          </p:cNvCxnSpPr>
          <p:nvPr/>
        </p:nvCxnSpPr>
        <p:spPr>
          <a:xfrm>
            <a:off x="467544" y="2276475"/>
            <a:ext cx="431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0DB78C-6604-3982-C7CC-3AF6AA7C07C1}"/>
              </a:ext>
            </a:extLst>
          </p:cNvPr>
          <p:cNvSpPr txBox="1"/>
          <p:nvPr/>
        </p:nvSpPr>
        <p:spPr>
          <a:xfrm>
            <a:off x="498034" y="2314476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AF8AD-F92C-A9E9-6F29-3CBFD420271D}"/>
              </a:ext>
            </a:extLst>
          </p:cNvPr>
          <p:cNvSpPr txBox="1"/>
          <p:nvPr/>
        </p:nvSpPr>
        <p:spPr>
          <a:xfrm>
            <a:off x="485832" y="2898656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30AC-68A5-F7D5-B1BC-69D5DACC361F}"/>
              </a:ext>
            </a:extLst>
          </p:cNvPr>
          <p:cNvSpPr txBox="1"/>
          <p:nvPr/>
        </p:nvSpPr>
        <p:spPr>
          <a:xfrm>
            <a:off x="494976" y="2600988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2352A-1397-CEAC-69C7-C41A32BA81EB}"/>
              </a:ext>
            </a:extLst>
          </p:cNvPr>
          <p:cNvSpPr txBox="1"/>
          <p:nvPr/>
        </p:nvSpPr>
        <p:spPr>
          <a:xfrm>
            <a:off x="485832" y="3178572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0CA90-C736-9136-6F95-BCDCD1EBDD8E}"/>
              </a:ext>
            </a:extLst>
          </p:cNvPr>
          <p:cNvSpPr txBox="1"/>
          <p:nvPr/>
        </p:nvSpPr>
        <p:spPr>
          <a:xfrm>
            <a:off x="1939642" y="4509120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70479-F32D-7759-B6A7-52B96DBE5B17}"/>
              </a:ext>
            </a:extLst>
          </p:cNvPr>
          <p:cNvSpPr txBox="1"/>
          <p:nvPr/>
        </p:nvSpPr>
        <p:spPr>
          <a:xfrm>
            <a:off x="1935136" y="5095356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4BE9A-44F3-A698-53F4-0BE2F4432066}"/>
              </a:ext>
            </a:extLst>
          </p:cNvPr>
          <p:cNvSpPr txBox="1"/>
          <p:nvPr/>
        </p:nvSpPr>
        <p:spPr>
          <a:xfrm>
            <a:off x="2515706" y="4509120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ACE99-A33D-6064-73BB-43E26F266159}"/>
              </a:ext>
            </a:extLst>
          </p:cNvPr>
          <p:cNvSpPr txBox="1"/>
          <p:nvPr/>
        </p:nvSpPr>
        <p:spPr>
          <a:xfrm>
            <a:off x="2515706" y="5122788"/>
            <a:ext cx="400110" cy="250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1F91CED9-5D5A-4C36-B767-32A48B509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6AB5BD4-1709-40A5-8A3B-27A158DEC0C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0CDE47A-F817-4E43-A849-A198BB912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2292" name="Picture 3" descr="roth+f05-02b">
            <a:extLst>
              <a:ext uri="{FF2B5EF4-FFF2-40B4-BE49-F238E27FC236}">
                <a16:creationId xmlns:a16="http://schemas.microsoft.com/office/drawing/2014/main" id="{69B0411F-1AB9-4F3C-B677-012EB596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05038"/>
            <a:ext cx="480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34">
            <a:extLst>
              <a:ext uri="{FF2B5EF4-FFF2-40B4-BE49-F238E27FC236}">
                <a16:creationId xmlns:a16="http://schemas.microsoft.com/office/drawing/2014/main" id="{9ECBC196-4C93-4868-89D7-00116CD4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78676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Truth Table and Karnaugh Map for Three-Variable Function</a:t>
            </a:r>
          </a:p>
        </p:txBody>
      </p:sp>
      <p:grpSp>
        <p:nvGrpSpPr>
          <p:cNvPr id="12294" name="Group 41">
            <a:extLst>
              <a:ext uri="{FF2B5EF4-FFF2-40B4-BE49-F238E27FC236}">
                <a16:creationId xmlns:a16="http://schemas.microsoft.com/office/drawing/2014/main" id="{44A9169C-82A1-4662-9394-ED0D66106C2C}"/>
              </a:ext>
            </a:extLst>
          </p:cNvPr>
          <p:cNvGrpSpPr>
            <a:grpSpLocks/>
          </p:cNvGrpSpPr>
          <p:nvPr/>
        </p:nvGrpSpPr>
        <p:grpSpPr bwMode="auto">
          <a:xfrm>
            <a:off x="1067073" y="2349500"/>
            <a:ext cx="2136775" cy="3429000"/>
            <a:chOff x="672" y="1680"/>
            <a:chExt cx="1346" cy="2160"/>
          </a:xfrm>
        </p:grpSpPr>
        <p:sp>
          <p:nvSpPr>
            <p:cNvPr id="12295" name="Rectangle 8">
              <a:extLst>
                <a:ext uri="{FF2B5EF4-FFF2-40B4-BE49-F238E27FC236}">
                  <a16:creationId xmlns:a16="http://schemas.microsoft.com/office/drawing/2014/main" id="{C7A08044-73E7-4C06-ACFD-4A704450D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910"/>
              <a:ext cx="673" cy="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96" name="Rectangle 7">
              <a:extLst>
                <a:ext uri="{FF2B5EF4-FFF2-40B4-BE49-F238E27FC236}">
                  <a16:creationId xmlns:a16="http://schemas.microsoft.com/office/drawing/2014/main" id="{F161EA8C-F591-48E1-A3DF-BABB45299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910"/>
              <a:ext cx="673" cy="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0  0  0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0  0  1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0  1  0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0  1  1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1  0  0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1  0  1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1  1  0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dirty="0">
                  <a:latin typeface="Times New Roman" panose="02020603050405020304" pitchFamily="18" charset="0"/>
                </a:rPr>
                <a:t>1  1  1</a:t>
              </a:r>
            </a:p>
          </p:txBody>
        </p:sp>
        <p:sp>
          <p:nvSpPr>
            <p:cNvPr id="12297" name="Rectangle 6">
              <a:extLst>
                <a:ext uri="{FF2B5EF4-FFF2-40B4-BE49-F238E27FC236}">
                  <a16:creationId xmlns:a16="http://schemas.microsoft.com/office/drawing/2014/main" id="{36D35A11-31AA-4FD8-9279-8F716F37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680"/>
              <a:ext cx="6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298" name="Rectangle 5">
              <a:extLst>
                <a:ext uri="{FF2B5EF4-FFF2-40B4-BE49-F238E27FC236}">
                  <a16:creationId xmlns:a16="http://schemas.microsoft.com/office/drawing/2014/main" id="{66E23381-14FA-41BA-89AE-4C530AF66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80"/>
              <a:ext cx="6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>
                  <a:latin typeface="Times New Roman" panose="02020603050405020304" pitchFamily="18" charset="0"/>
                </a:rPr>
                <a:t>A  B  C</a:t>
              </a:r>
            </a:p>
          </p:txBody>
        </p:sp>
        <p:sp>
          <p:nvSpPr>
            <p:cNvPr id="12299" name="Line 9">
              <a:extLst>
                <a:ext uri="{FF2B5EF4-FFF2-40B4-BE49-F238E27FC236}">
                  <a16:creationId xmlns:a16="http://schemas.microsoft.com/office/drawing/2014/main" id="{1FBD52FF-F292-4A99-880B-73369B337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67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0" name="Line 10">
              <a:extLst>
                <a:ext uri="{FF2B5EF4-FFF2-40B4-BE49-F238E27FC236}">
                  <a16:creationId xmlns:a16="http://schemas.microsoft.com/office/drawing/2014/main" id="{C402916C-0639-4CF5-B1BC-0BB12B104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10"/>
              <a:ext cx="13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1" name="Line 11">
              <a:extLst>
                <a:ext uri="{FF2B5EF4-FFF2-40B4-BE49-F238E27FC236}">
                  <a16:creationId xmlns:a16="http://schemas.microsoft.com/office/drawing/2014/main" id="{10134B99-BBDC-429B-8703-ADBFAD841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596"/>
              <a:ext cx="67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2" name="Line 12">
              <a:extLst>
                <a:ext uri="{FF2B5EF4-FFF2-40B4-BE49-F238E27FC236}">
                  <a16:creationId xmlns:a16="http://schemas.microsoft.com/office/drawing/2014/main" id="{4CF155B2-CF8C-486A-BBA5-2C5D0A2EA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3" name="Line 13">
              <a:extLst>
                <a:ext uri="{FF2B5EF4-FFF2-40B4-BE49-F238E27FC236}">
                  <a16:creationId xmlns:a16="http://schemas.microsoft.com/office/drawing/2014/main" id="{86DC3658-06F5-4554-A589-C4B2CD68C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680"/>
              <a:ext cx="0" cy="19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4" name="Line 14">
              <a:extLst>
                <a:ext uri="{FF2B5EF4-FFF2-40B4-BE49-F238E27FC236}">
                  <a16:creationId xmlns:a16="http://schemas.microsoft.com/office/drawing/2014/main" id="{D20B6817-B193-47B2-8030-52E706A72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680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5" name="Line 16">
              <a:extLst>
                <a:ext uri="{FF2B5EF4-FFF2-40B4-BE49-F238E27FC236}">
                  <a16:creationId xmlns:a16="http://schemas.microsoft.com/office/drawing/2014/main" id="{4C3B918E-17B7-404B-BCE0-4459B7FCC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680"/>
              <a:ext cx="67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6" name="Line 17">
              <a:extLst>
                <a:ext uri="{FF2B5EF4-FFF2-40B4-BE49-F238E27FC236}">
                  <a16:creationId xmlns:a16="http://schemas.microsoft.com/office/drawing/2014/main" id="{C7433A13-2E71-4DB6-879B-36E17F377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10"/>
              <a:ext cx="0" cy="168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7" name="Line 19">
              <a:extLst>
                <a:ext uri="{FF2B5EF4-FFF2-40B4-BE49-F238E27FC236}">
                  <a16:creationId xmlns:a16="http://schemas.microsoft.com/office/drawing/2014/main" id="{4DE4EF44-3829-4AD6-9A7A-5AA21645B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910"/>
              <a:ext cx="0" cy="168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8" name="Line 21">
              <a:extLst>
                <a:ext uri="{FF2B5EF4-FFF2-40B4-BE49-F238E27FC236}">
                  <a16:creationId xmlns:a16="http://schemas.microsoft.com/office/drawing/2014/main" id="{EFE3DB81-E6C6-4F5F-BC3A-23AEFEA8F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3596"/>
              <a:ext cx="67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9" name="Text Box 38">
              <a:extLst>
                <a:ext uri="{FF2B5EF4-FFF2-40B4-BE49-F238E27FC236}">
                  <a16:creationId xmlns:a16="http://schemas.microsoft.com/office/drawing/2014/main" id="{5EF13513-0A81-4998-B60F-EE2CB40C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09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/>
                <a:t>(a)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8B40C2F9-99C1-4E46-BBD0-8AC1694AD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CAD74FE-57CC-4686-A26C-8D452126A9D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40B7D85-649F-4B81-8246-FEC5BCC2E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5.2	Two- and Three-Variable Karnaugh Maps</a:t>
            </a:r>
          </a:p>
        </p:txBody>
      </p:sp>
      <p:pic>
        <p:nvPicPr>
          <p:cNvPr id="13316" name="Picture 19" descr="roth+f05-03">
            <a:extLst>
              <a:ext uri="{FF2B5EF4-FFF2-40B4-BE49-F238E27FC236}">
                <a16:creationId xmlns:a16="http://schemas.microsoft.com/office/drawing/2014/main" id="{40B6AE4F-0A7C-488D-9AEE-A42C500D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5816600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20">
            <a:extLst>
              <a:ext uri="{FF2B5EF4-FFF2-40B4-BE49-F238E27FC236}">
                <a16:creationId xmlns:a16="http://schemas.microsoft.com/office/drawing/2014/main" id="{5381FEE0-010A-4854-B701-EC6B0B96C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7543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Location of Minterms on a Three-Variable Karnaugh Map</a:t>
            </a:r>
          </a:p>
        </p:txBody>
      </p:sp>
      <p:sp>
        <p:nvSpPr>
          <p:cNvPr id="13318" name="Text Box 20">
            <a:extLst>
              <a:ext uri="{FF2B5EF4-FFF2-40B4-BE49-F238E27FC236}">
                <a16:creationId xmlns:a16="http://schemas.microsoft.com/office/drawing/2014/main" id="{93A55796-D57A-483F-8192-43C70348E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924175"/>
            <a:ext cx="259238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Why Location Shift?</a:t>
            </a:r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538F36DF-2471-4A68-8BA4-EAD48271F75F}"/>
              </a:ext>
            </a:extLst>
          </p:cNvPr>
          <p:cNvSpPr/>
          <p:nvPr/>
        </p:nvSpPr>
        <p:spPr>
          <a:xfrm>
            <a:off x="6913563" y="3633788"/>
            <a:ext cx="1042987" cy="1090612"/>
          </a:xfrm>
          <a:prstGeom prst="smileyFace">
            <a:avLst/>
          </a:prstGeom>
          <a:solidFill>
            <a:srgbClr val="EDB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320" name="Text Box 27">
            <a:extLst>
              <a:ext uri="{FF2B5EF4-FFF2-40B4-BE49-F238E27FC236}">
                <a16:creationId xmlns:a16="http://schemas.microsoft.com/office/drawing/2014/main" id="{A2DE5D4B-AA99-4F07-A069-C2C0AE4B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868863"/>
            <a:ext cx="2244725" cy="400050"/>
          </a:xfrm>
          <a:prstGeom prst="rect">
            <a:avLst/>
          </a:prstGeom>
          <a:solidFill>
            <a:srgbClr val="EDB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Good Neighbors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1072</Words>
  <Application>Microsoft Office PowerPoint</Application>
  <PresentationFormat>화면 슬라이드 쇼(4:3)</PresentationFormat>
  <Paragraphs>262</Paragraphs>
  <Slides>35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굴림</vt:lpstr>
      <vt:lpstr>Arial</vt:lpstr>
      <vt:lpstr>Arial Narrow</vt:lpstr>
      <vt:lpstr>Symbol</vt:lpstr>
      <vt:lpstr>Times New Roman</vt:lpstr>
      <vt:lpstr>Wingdings</vt:lpstr>
      <vt:lpstr>1_기본 디자인</vt:lpstr>
      <vt:lpstr>Equation</vt:lpstr>
      <vt:lpstr>MathType Equation</vt:lpstr>
      <vt:lpstr>PowerPoint 프레젠테이션</vt:lpstr>
      <vt:lpstr>Objectives</vt:lpstr>
      <vt:lpstr>5.1 Minimum Forms of Switching Functions</vt:lpstr>
      <vt:lpstr>5.1 Minimum Forms of Switching Functions</vt:lpstr>
      <vt:lpstr>5.1 Minimum Forms of Switching Functions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5.2 Two- and Three-Variable Karnaugh Maps</vt:lpstr>
      <vt:lpstr>5.3 Four-Variable Karnaugh Maps</vt:lpstr>
      <vt:lpstr>5.3 Four-Variable Karnaugh Maps</vt:lpstr>
      <vt:lpstr>5.3 Four-Variable Karnaugh Maps</vt:lpstr>
      <vt:lpstr>5.3 Four-Variable Karnaugh Maps</vt:lpstr>
      <vt:lpstr>5.3 Four-Variable Karnaugh Maps</vt:lpstr>
      <vt:lpstr>5.4 Determination of Minimum Expressions Using Essential Prime Implicants</vt:lpstr>
      <vt:lpstr>5.4 Determination of Minimum Expressions Using Essential Prime Implicants</vt:lpstr>
      <vt:lpstr>5.4 Determination of Minimum Expressions Using Essential Prime Implicants</vt:lpstr>
      <vt:lpstr>5.4 Determination of Minimum Expressions Using Essential Prime Implicants</vt:lpstr>
      <vt:lpstr>5.4 Determination of Minimum Expressions Using Essential Prime Implicants</vt:lpstr>
      <vt:lpstr>5.4 Determination of Minimum Expressions Using Essential Prime Implicants</vt:lpstr>
      <vt:lpstr>5.5 Five-Variable Karnaugh Maps</vt:lpstr>
      <vt:lpstr>5.5 Five-Variable Karnaugh Maps</vt:lpstr>
      <vt:lpstr>5.5 Five-Variable Karnaugh Maps</vt:lpstr>
      <vt:lpstr>5.5 Five-Variable Karnaugh Maps</vt:lpstr>
      <vt:lpstr>5.6 Other Uses of Karnaugh Maps</vt:lpstr>
      <vt:lpstr>5.6 Other Uses of Karnaugh Maps</vt:lpstr>
      <vt:lpstr>5.7 Other Forms of Karnaugh Maps</vt:lpstr>
      <vt:lpstr>5.7 Other Forms of Karnaugh Maps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5</dc:subject>
  <dc:creator>CS Lee</dc:creator>
  <cp:lastModifiedBy>Lee Chilgee</cp:lastModifiedBy>
  <cp:revision>163</cp:revision>
  <cp:lastPrinted>2017-04-03T05:48:52Z</cp:lastPrinted>
  <dcterms:created xsi:type="dcterms:W3CDTF">2003-08-14T08:31:30Z</dcterms:created>
  <dcterms:modified xsi:type="dcterms:W3CDTF">2023-03-16T04:33:35Z</dcterms:modified>
</cp:coreProperties>
</file>