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422" r:id="rId2"/>
    <p:sldId id="428" r:id="rId3"/>
    <p:sldId id="429" r:id="rId4"/>
    <p:sldId id="431" r:id="rId5"/>
    <p:sldId id="430" r:id="rId6"/>
    <p:sldId id="442" r:id="rId7"/>
    <p:sldId id="433" r:id="rId8"/>
    <p:sldId id="432" r:id="rId9"/>
    <p:sldId id="437" r:id="rId10"/>
    <p:sldId id="438" r:id="rId11"/>
    <p:sldId id="444" r:id="rId12"/>
    <p:sldId id="445" r:id="rId13"/>
    <p:sldId id="439" r:id="rId14"/>
    <p:sldId id="443" r:id="rId15"/>
    <p:sldId id="440" r:id="rId16"/>
    <p:sldId id="447" r:id="rId17"/>
    <p:sldId id="448" r:id="rId18"/>
    <p:sldId id="441" r:id="rId19"/>
    <p:sldId id="446" r:id="rId20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66FF"/>
    <a:srgbClr val="21C5FF"/>
    <a:srgbClr val="1852A8"/>
    <a:srgbClr val="81DEFF"/>
    <a:srgbClr val="FFCC00"/>
    <a:srgbClr val="FFCC66"/>
    <a:srgbClr val="FFCCFF"/>
    <a:srgbClr val="E3F2A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1622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7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>
            <a:extLst>
              <a:ext uri="{FF2B5EF4-FFF2-40B4-BE49-F238E27FC236}">
                <a16:creationId xmlns:a16="http://schemas.microsoft.com/office/drawing/2014/main" id="{AC6F926F-419B-FAF2-1506-918851A355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587" y="0"/>
            <a:ext cx="29455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2" name="Rectangle 4">
            <a:extLst>
              <a:ext uri="{FF2B5EF4-FFF2-40B4-BE49-F238E27FC236}">
                <a16:creationId xmlns:a16="http://schemas.microsoft.com/office/drawing/2014/main" id="{A768D83B-635F-03AA-06A5-C6C533972E6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2"/>
            <a:ext cx="29455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3" name="Rectangle 5">
            <a:extLst>
              <a:ext uri="{FF2B5EF4-FFF2-40B4-BE49-F238E27FC236}">
                <a16:creationId xmlns:a16="http://schemas.microsoft.com/office/drawing/2014/main" id="{ED007BD6-9E68-C7B3-E054-F5998380784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587" y="9428242"/>
            <a:ext cx="29455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C78D6844-4DA9-41E0-9EAF-A78975B9DD6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5F2C89B6-9C95-9AE1-F306-8F7D0537D9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674A504E-F651-4346-D3B7-07D35DB7CB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0587" y="0"/>
            <a:ext cx="29455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F8EC472-FA7D-3B62-78C7-508091288E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id="{4341C326-164E-4AB7-CA4D-52214AA2FFF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9" y="4715710"/>
            <a:ext cx="5438458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830" name="Rectangle 6">
            <a:extLst>
              <a:ext uri="{FF2B5EF4-FFF2-40B4-BE49-F238E27FC236}">
                <a16:creationId xmlns:a16="http://schemas.microsoft.com/office/drawing/2014/main" id="{194F6940-355D-7FD9-0819-311F608938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55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31" name="Rectangle 7">
            <a:extLst>
              <a:ext uri="{FF2B5EF4-FFF2-40B4-BE49-F238E27FC236}">
                <a16:creationId xmlns:a16="http://schemas.microsoft.com/office/drawing/2014/main" id="{988D0566-232E-EF5F-0219-DAC09071C7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587" y="9428242"/>
            <a:ext cx="29455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2B2C0AD2-89EB-4D80-9420-FD8B21859FD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0DA82F-5FC2-8390-BF5A-562058BE44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032F0-1BA9-4D52-8936-4EE39E5C0E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16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4AA748-966E-043E-FC03-120DB1B794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3F820-D780-4030-8C36-4C3A060FB9B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94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EB25FD-4764-A7FA-6722-6050FE541D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55CCA-A7DB-47CA-B765-4B8A8B0C8B7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7582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B89310-8590-97C4-E242-E22E654E5D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539D1-3256-4C39-A39F-1D5997AB1B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203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C6ED0C1-D6ED-274D-A0BF-293632F3F9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2E681-34EC-42E6-B18B-687D8888DD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967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E8B8B9-A183-4800-2AF2-7DB98CEFFA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649D3-D0E9-49F3-8E00-1154C457A9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85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B42250-E6F0-0270-13F0-DD2B8BA02B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BA162D-44AC-40EF-8B0A-77231FAAEAE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332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C4FA289-8142-1C5A-0F56-D1CA9F64E9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0EB8F-37C6-44D6-B427-AA7F21B8738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686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BC0496C-4ECE-8DE6-5DA0-9B8C62E104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A61F7A-5F0B-4BE6-B00C-0C639668494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66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32A43E5-E0C2-3D71-139A-61240B6A78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D96DA-C8C7-48AB-A25A-D1D7C59855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668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320E45-A4C9-A82C-29BA-F6A723B535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AC53F6-3B19-4811-BF11-8E09B20663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844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95266F-CC9D-55DD-562C-762EEEB21A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5D26C-9E9F-4C84-BF30-DE0F48200CB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552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B25B384-32B0-541E-E2C4-1D8B037A6F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495075-8024-BBA5-41CC-D3D70A5FC9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D135F5D-2A0E-88BD-D2CE-DE0817C539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584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840685B1-647F-3D4B-64CF-084A419B1C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fld id="{23F3399B-AE6F-4553-BB57-FADA044226A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굴림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굴림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굴림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굴림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굴림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.bin"/><Relationship Id="rId18" Type="http://schemas.openxmlformats.org/officeDocument/2006/relationships/image" Target="../media/image29.wmf"/><Relationship Id="rId26" Type="http://schemas.openxmlformats.org/officeDocument/2006/relationships/oleObject" Target="../embeddings/oleObject16.bin"/><Relationship Id="rId39" Type="http://schemas.openxmlformats.org/officeDocument/2006/relationships/oleObject" Target="../embeddings/oleObject28.bin"/><Relationship Id="rId21" Type="http://schemas.openxmlformats.org/officeDocument/2006/relationships/oleObject" Target="../embeddings/oleObject12.bin"/><Relationship Id="rId34" Type="http://schemas.openxmlformats.org/officeDocument/2006/relationships/oleObject" Target="../embeddings/oleObject23.bin"/><Relationship Id="rId42" Type="http://schemas.openxmlformats.org/officeDocument/2006/relationships/image" Target="../media/image33.wmf"/><Relationship Id="rId7" Type="http://schemas.openxmlformats.org/officeDocument/2006/relationships/oleObject" Target="../embeddings/oleObject3.bin"/><Relationship Id="rId2" Type="http://schemas.openxmlformats.org/officeDocument/2006/relationships/image" Target="../media/image23.jpeg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18.bin"/><Relationship Id="rId41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31.wmf"/><Relationship Id="rId32" Type="http://schemas.openxmlformats.org/officeDocument/2006/relationships/oleObject" Target="../embeddings/oleObject21.bin"/><Relationship Id="rId37" Type="http://schemas.openxmlformats.org/officeDocument/2006/relationships/oleObject" Target="../embeddings/oleObject26.bin"/><Relationship Id="rId40" Type="http://schemas.openxmlformats.org/officeDocument/2006/relationships/oleObject" Target="../embeddings/oleObject29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32.wmf"/><Relationship Id="rId36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11.bin"/><Relationship Id="rId31" Type="http://schemas.openxmlformats.org/officeDocument/2006/relationships/oleObject" Target="../embeddings/oleObject20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3.bin"/><Relationship Id="rId27" Type="http://schemas.openxmlformats.org/officeDocument/2006/relationships/oleObject" Target="../embeddings/oleObject17.bin"/><Relationship Id="rId30" Type="http://schemas.openxmlformats.org/officeDocument/2006/relationships/oleObject" Target="../embeddings/oleObject19.bin"/><Relationship Id="rId35" Type="http://schemas.openxmlformats.org/officeDocument/2006/relationships/oleObject" Target="../embeddings/oleObject24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1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5.bin"/><Relationship Id="rId33" Type="http://schemas.openxmlformats.org/officeDocument/2006/relationships/oleObject" Target="../embeddings/oleObject22.bin"/><Relationship Id="rId38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E6287-EB1D-5CE3-4681-0BE6A822C2DC}"/>
              </a:ext>
            </a:extLst>
          </p:cNvPr>
          <p:cNvSpPr txBox="1"/>
          <p:nvPr/>
        </p:nvSpPr>
        <p:spPr>
          <a:xfrm>
            <a:off x="251520" y="188640"/>
            <a:ext cx="8640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1. 4-bit adder with four sources for one operand includes four three-state buffers. </a:t>
            </a:r>
            <a:r>
              <a:rPr lang="en-US" altLang="ko-KR" sz="1800" b="1" kern="100" dirty="0">
                <a:solidFill>
                  <a:srgbClr val="00B05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Redesign</a:t>
            </a: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this adder with a MUX and without any 3-state buffer.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D7F7702-6BD7-DDC0-B8FA-ED6CE490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4496714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A73B9E-3AF0-6C3B-7478-53039C967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713099"/>
            <a:ext cx="2800741" cy="15242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2B4214-39F2-45C7-7D29-C34044E17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4653136"/>
            <a:ext cx="2896004" cy="16290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714492D-2D27-F52D-7C01-BCE18A7D7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908" y="2708920"/>
            <a:ext cx="4172532" cy="141942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03CFD96-8688-656C-ACC7-67C3B550A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18" y="2798165"/>
            <a:ext cx="2387054" cy="135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5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4. Compare the public transportation bus and the data transfer bus based on the figure.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F8C701-2ABD-799A-DBB4-D933BF45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1496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BA1EC089-9323-B1F4-AC75-6DF43520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47" y="1124744"/>
            <a:ext cx="4039861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B562FA-7A60-5B92-6999-218550F29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90" y="3060842"/>
            <a:ext cx="6773220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1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4. Compare the public transportation bus and the data transfer bus based on the figure.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F8C701-2ABD-799A-DBB4-D933BF45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1496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BA1EC089-9323-B1F4-AC75-6DF43520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47" y="1124744"/>
            <a:ext cx="4039861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CAE590-8D6B-F54B-A416-46D9208E5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150218"/>
            <a:ext cx="6125430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1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4. Compare the public transportation bus and the data transfer bus based on the figure.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F8C701-2ABD-799A-DBB4-D933BF45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1496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BA1EC089-9323-B1F4-AC75-6DF43520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47" y="1124744"/>
            <a:ext cx="4039861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D75C2A-A18E-A015-B014-30680D384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131447"/>
            <a:ext cx="6725589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4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5. Design a Parity checker for every 1-byte period based on the given waveforms. (Software class)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F8C701-2ABD-799A-DBB4-D933BF45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1496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1059" descr="roth+f13-02">
            <a:extLst>
              <a:ext uri="{FF2B5EF4-FFF2-40B4-BE49-F238E27FC236}">
                <a16:creationId xmlns:a16="http://schemas.microsoft.com/office/drawing/2014/main" id="{15A3BB35-F6C1-F12D-3E3B-13F612466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6005528" cy="135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02C1F6-0316-A80D-72F3-31228208D261}"/>
              </a:ext>
            </a:extLst>
          </p:cNvPr>
          <p:cNvSpPr txBox="1"/>
          <p:nvPr/>
        </p:nvSpPr>
        <p:spPr>
          <a:xfrm>
            <a:off x="323528" y="2926338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Refer 13.1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56FC92E-A56F-AF54-ABAC-BD03AA232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24" y="3356645"/>
            <a:ext cx="7924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13-3:  State Graph for Parity Checker (</a:t>
            </a:r>
            <a:r>
              <a:rPr kumimoji="0" lang="en-US" altLang="ko-KR" sz="2000" b="1">
                <a:solidFill>
                  <a:srgbClr val="FF0000"/>
                </a:solidFill>
              </a:rPr>
              <a:t>Moore Machine</a:t>
            </a:r>
            <a:r>
              <a:rPr kumimoji="0" lang="en-US" altLang="ko-KR" sz="2000" b="1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9" name="Picture 8" descr="roth+f13-03">
            <a:extLst>
              <a:ext uri="{FF2B5EF4-FFF2-40B4-BE49-F238E27FC236}">
                <a16:creationId xmlns:a16="http://schemas.microsoft.com/office/drawing/2014/main" id="{76E74896-5DC3-CD3D-CAB7-EA0B1FCA1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365" y="3933056"/>
            <a:ext cx="5328642" cy="146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26">
            <a:extLst>
              <a:ext uri="{FF2B5EF4-FFF2-40B4-BE49-F238E27FC236}">
                <a16:creationId xmlns:a16="http://schemas.microsoft.com/office/drawing/2014/main" id="{7949F524-E692-4EDB-36F5-6346BE568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471" y="5445472"/>
            <a:ext cx="3600450" cy="431800"/>
          </a:xfrm>
          <a:prstGeom prst="wedgeRoundRectCallout">
            <a:avLst>
              <a:gd name="adj1" fmla="val -23130"/>
              <a:gd name="adj2" fmla="val -150938"/>
              <a:gd name="adj3" fmla="val 16667"/>
            </a:avLst>
          </a:prstGeom>
          <a:solidFill>
            <a:srgbClr val="FF00FF">
              <a:alpha val="4313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/>
              <a:t>Output associated with the state</a:t>
            </a:r>
          </a:p>
        </p:txBody>
      </p:sp>
      <p:sp>
        <p:nvSpPr>
          <p:cNvPr id="11" name="AutoShape 26">
            <a:extLst>
              <a:ext uri="{FF2B5EF4-FFF2-40B4-BE49-F238E27FC236}">
                <a16:creationId xmlns:a16="http://schemas.microsoft.com/office/drawing/2014/main" id="{F8F01E6D-C461-29D5-7FC3-DD96FEF53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975" y="4004345"/>
            <a:ext cx="1439863" cy="431800"/>
          </a:xfrm>
          <a:prstGeom prst="wedgeRoundRectCallout">
            <a:avLst>
              <a:gd name="adj1" fmla="val -54804"/>
              <a:gd name="adj2" fmla="val 81439"/>
              <a:gd name="adj3" fmla="val 16667"/>
            </a:avLst>
          </a:prstGeom>
          <a:solidFill>
            <a:srgbClr val="FF00FF">
              <a:alpha val="4313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1202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5. Design a Parity checker for every 1-byte period based on the given waveforms. (Software class)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F8C701-2ABD-799A-DBB4-D933BF45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1496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 Box 1051">
            <a:extLst>
              <a:ext uri="{FF2B5EF4-FFF2-40B4-BE49-F238E27FC236}">
                <a16:creationId xmlns:a16="http://schemas.microsoft.com/office/drawing/2014/main" id="{10A38EDC-C1DE-7DE6-82F3-31F09E5B2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5715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Table 13-1. State Table for Parity Checker</a:t>
            </a:r>
          </a:p>
        </p:txBody>
      </p:sp>
      <p:sp>
        <p:nvSpPr>
          <p:cNvPr id="12" name="Text Box 1265">
            <a:extLst>
              <a:ext uri="{FF2B5EF4-FFF2-40B4-BE49-F238E27FC236}">
                <a16:creationId xmlns:a16="http://schemas.microsoft.com/office/drawing/2014/main" id="{D52462CD-AB10-BE50-FEBD-D25B6479B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37063"/>
            <a:ext cx="37449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13-4:  Parity Checker</a:t>
            </a:r>
          </a:p>
        </p:txBody>
      </p:sp>
      <p:pic>
        <p:nvPicPr>
          <p:cNvPr id="13" name="Picture 1266" descr="roth+f13-04">
            <a:extLst>
              <a:ext uri="{FF2B5EF4-FFF2-40B4-BE49-F238E27FC236}">
                <a16:creationId xmlns:a16="http://schemas.microsoft.com/office/drawing/2014/main" id="{8756D762-515F-1DAF-CBE8-1A72E6DF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4292600"/>
            <a:ext cx="19748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268">
            <a:extLst>
              <a:ext uri="{FF2B5EF4-FFF2-40B4-BE49-F238E27FC236}">
                <a16:creationId xmlns:a16="http://schemas.microsoft.com/office/drawing/2014/main" id="{BCE88664-C6D3-9B40-82D9-7E9DBDB423EF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1916113"/>
            <a:ext cx="7796213" cy="2214562"/>
            <a:chOff x="192" y="1392"/>
            <a:chExt cx="4911" cy="1395"/>
          </a:xfrm>
        </p:grpSpPr>
        <p:sp>
          <p:nvSpPr>
            <p:cNvPr id="15" name="Rectangle 1089">
              <a:extLst>
                <a:ext uri="{FF2B5EF4-FFF2-40B4-BE49-F238E27FC236}">
                  <a16:creationId xmlns:a16="http://schemas.microsoft.com/office/drawing/2014/main" id="{023CEC7C-B33F-2B44-5A49-6A45CA143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1878"/>
              <a:ext cx="546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sz="1400"/>
            </a:p>
          </p:txBody>
        </p:sp>
        <p:sp>
          <p:nvSpPr>
            <p:cNvPr id="16" name="Rectangle 1088">
              <a:extLst>
                <a:ext uri="{FF2B5EF4-FFF2-40B4-BE49-F238E27FC236}">
                  <a16:creationId xmlns:a16="http://schemas.microsoft.com/office/drawing/2014/main" id="{7AC5A412-5671-5AE3-7A95-FC5517578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878"/>
              <a:ext cx="1134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sz="2800"/>
            </a:p>
          </p:txBody>
        </p:sp>
        <p:sp>
          <p:nvSpPr>
            <p:cNvPr id="17" name="Rectangle 1087">
              <a:extLst>
                <a:ext uri="{FF2B5EF4-FFF2-40B4-BE49-F238E27FC236}">
                  <a16:creationId xmlns:a16="http://schemas.microsoft.com/office/drawing/2014/main" id="{93F0734D-3B65-AD76-61F1-CC750BB98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78"/>
              <a:ext cx="576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sz="2800"/>
            </a:p>
          </p:txBody>
        </p:sp>
        <p:sp>
          <p:nvSpPr>
            <p:cNvPr id="18" name="Rectangle 1086">
              <a:extLst>
                <a:ext uri="{FF2B5EF4-FFF2-40B4-BE49-F238E27FC236}">
                  <a16:creationId xmlns:a16="http://schemas.microsoft.com/office/drawing/2014/main" id="{9A28DE5E-8CAD-364E-AB3A-77874A788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1440"/>
              <a:ext cx="54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400"/>
                <a:t>Present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400"/>
                <a:t>Output</a:t>
              </a:r>
            </a:p>
          </p:txBody>
        </p:sp>
        <p:sp>
          <p:nvSpPr>
            <p:cNvPr id="19" name="Rectangle 1085">
              <a:extLst>
                <a:ext uri="{FF2B5EF4-FFF2-40B4-BE49-F238E27FC236}">
                  <a16:creationId xmlns:a16="http://schemas.microsoft.com/office/drawing/2014/main" id="{C46DC518-4AF1-E8F3-A45B-7D7D1C6D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40"/>
              <a:ext cx="1134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/>
                <a:t>     </a:t>
              </a:r>
              <a:r>
                <a:rPr lang="en-US" altLang="ko-KR" sz="1400"/>
                <a:t>Next state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/>
            </a:p>
          </p:txBody>
        </p:sp>
        <p:sp>
          <p:nvSpPr>
            <p:cNvPr id="20" name="Rectangle 1084">
              <a:extLst>
                <a:ext uri="{FF2B5EF4-FFF2-40B4-BE49-F238E27FC236}">
                  <a16:creationId xmlns:a16="http://schemas.microsoft.com/office/drawing/2014/main" id="{D9C58DE5-99A4-E344-2209-F9D8D970B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440"/>
              <a:ext cx="57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400"/>
                <a:t>Present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400"/>
                <a:t>State</a:t>
              </a:r>
            </a:p>
          </p:txBody>
        </p:sp>
        <p:sp>
          <p:nvSpPr>
            <p:cNvPr id="21" name="Line 1090">
              <a:extLst>
                <a:ext uri="{FF2B5EF4-FFF2-40B4-BE49-F238E27FC236}">
                  <a16:creationId xmlns:a16="http://schemas.microsoft.com/office/drawing/2014/main" id="{9F88B412-EA1C-6F52-3A70-9F779B926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440"/>
              <a:ext cx="57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1091">
              <a:extLst>
                <a:ext uri="{FF2B5EF4-FFF2-40B4-BE49-F238E27FC236}">
                  <a16:creationId xmlns:a16="http://schemas.microsoft.com/office/drawing/2014/main" id="{F61153F2-8D22-D3CC-B3E0-3736A79F6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878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1092">
              <a:extLst>
                <a:ext uri="{FF2B5EF4-FFF2-40B4-BE49-F238E27FC236}">
                  <a16:creationId xmlns:a16="http://schemas.microsoft.com/office/drawing/2014/main" id="{01951B91-6D11-0986-9DFA-0228182EF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496"/>
              <a:ext cx="57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1093">
              <a:extLst>
                <a:ext uri="{FF2B5EF4-FFF2-40B4-BE49-F238E27FC236}">
                  <a16:creationId xmlns:a16="http://schemas.microsoft.com/office/drawing/2014/main" id="{248629B3-0C2F-E41B-EB9D-16278C2D0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440"/>
              <a:ext cx="0" cy="4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1094">
              <a:extLst>
                <a:ext uri="{FF2B5EF4-FFF2-40B4-BE49-F238E27FC236}">
                  <a16:creationId xmlns:a16="http://schemas.microsoft.com/office/drawing/2014/main" id="{6FDD6347-63A6-77CF-2DD5-6433A1D58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44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1095">
              <a:extLst>
                <a:ext uri="{FF2B5EF4-FFF2-40B4-BE49-F238E27FC236}">
                  <a16:creationId xmlns:a16="http://schemas.microsoft.com/office/drawing/2014/main" id="{155C7E0B-0570-D976-7919-5ED232BF5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144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096">
              <a:extLst>
                <a:ext uri="{FF2B5EF4-FFF2-40B4-BE49-F238E27FC236}">
                  <a16:creationId xmlns:a16="http://schemas.microsoft.com/office/drawing/2014/main" id="{C2637592-CFCC-08DA-F0A0-780AE7B61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440"/>
              <a:ext cx="0" cy="4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1125">
              <a:extLst>
                <a:ext uri="{FF2B5EF4-FFF2-40B4-BE49-F238E27FC236}">
                  <a16:creationId xmlns:a16="http://schemas.microsoft.com/office/drawing/2014/main" id="{56DF9789-F38D-CCA6-29F9-C81411C88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440"/>
              <a:ext cx="113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1126">
              <a:extLst>
                <a:ext uri="{FF2B5EF4-FFF2-40B4-BE49-F238E27FC236}">
                  <a16:creationId xmlns:a16="http://schemas.microsoft.com/office/drawing/2014/main" id="{B0117C02-131F-61D2-D20E-F7A48FAEB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878"/>
              <a:ext cx="0" cy="61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Line 1127">
              <a:extLst>
                <a:ext uri="{FF2B5EF4-FFF2-40B4-BE49-F238E27FC236}">
                  <a16:creationId xmlns:a16="http://schemas.microsoft.com/office/drawing/2014/main" id="{164420D5-EA39-F352-95C4-1B75E2BFF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1440"/>
              <a:ext cx="54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Line 1130">
              <a:extLst>
                <a:ext uri="{FF2B5EF4-FFF2-40B4-BE49-F238E27FC236}">
                  <a16:creationId xmlns:a16="http://schemas.microsoft.com/office/drawing/2014/main" id="{AFED7C01-B095-6D36-02FB-C82D838AD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78"/>
              <a:ext cx="0" cy="61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6" name="Line 1132">
              <a:extLst>
                <a:ext uri="{FF2B5EF4-FFF2-40B4-BE49-F238E27FC236}">
                  <a16:creationId xmlns:a16="http://schemas.microsoft.com/office/drawing/2014/main" id="{FB64BF71-C341-9762-B74D-9800B149E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113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" name="Line 1135">
              <a:extLst>
                <a:ext uri="{FF2B5EF4-FFF2-40B4-BE49-F238E27FC236}">
                  <a16:creationId xmlns:a16="http://schemas.microsoft.com/office/drawing/2014/main" id="{0002D562-A051-2624-E908-1611AC4F6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2496"/>
              <a:ext cx="54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4099" name="Object 1152">
              <a:extLst>
                <a:ext uri="{FF2B5EF4-FFF2-40B4-BE49-F238E27FC236}">
                  <a16:creationId xmlns:a16="http://schemas.microsoft.com/office/drawing/2014/main" id="{9C0519D8-7FAB-7DB4-76CD-475B147BD7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1968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3" imgW="177569" imgH="202936" progId="Equation">
                    <p:embed/>
                  </p:oleObj>
                </mc:Choice>
                <mc:Fallback>
                  <p:oleObj name="MathType Equation" r:id="rId3" imgW="177569" imgH="202936" progId="Equation">
                    <p:embed/>
                    <p:pic>
                      <p:nvPicPr>
                        <p:cNvPr id="4099" name="Object 1152">
                          <a:extLst>
                            <a:ext uri="{FF2B5EF4-FFF2-40B4-BE49-F238E27FC236}">
                              <a16:creationId xmlns:a16="http://schemas.microsoft.com/office/drawing/2014/main" id="{9C0519D8-7FAB-7DB4-76CD-475B147BD7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968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1153">
              <a:extLst>
                <a:ext uri="{FF2B5EF4-FFF2-40B4-BE49-F238E27FC236}">
                  <a16:creationId xmlns:a16="http://schemas.microsoft.com/office/drawing/2014/main" id="{0D1A56A5-E0FD-A378-33BD-0DA6FA7D61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2208"/>
            <a:ext cx="1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5" imgW="164957" imgH="203024" progId="Equation">
                    <p:embed/>
                  </p:oleObj>
                </mc:Choice>
                <mc:Fallback>
                  <p:oleObj name="MathType Equation" r:id="rId5" imgW="164957" imgH="203024" progId="Equation">
                    <p:embed/>
                    <p:pic>
                      <p:nvPicPr>
                        <p:cNvPr id="4100" name="Object 1153">
                          <a:extLst>
                            <a:ext uri="{FF2B5EF4-FFF2-40B4-BE49-F238E27FC236}">
                              <a16:creationId xmlns:a16="http://schemas.microsoft.com/office/drawing/2014/main" id="{0D1A56A5-E0FD-A378-33BD-0DA6FA7D61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208"/>
                          <a:ext cx="15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1154">
              <a:extLst>
                <a:ext uri="{FF2B5EF4-FFF2-40B4-BE49-F238E27FC236}">
                  <a16:creationId xmlns:a16="http://schemas.microsoft.com/office/drawing/2014/main" id="{8D79E6C1-59F2-4F69-3F41-C1576C7811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632"/>
            <a:ext cx="336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7" imgW="406048" imgH="152268" progId="Equation">
                    <p:embed/>
                  </p:oleObj>
                </mc:Choice>
                <mc:Fallback>
                  <p:oleObj name="MathType Equation" r:id="rId7" imgW="406048" imgH="152268" progId="Equation">
                    <p:embed/>
                    <p:pic>
                      <p:nvPicPr>
                        <p:cNvPr id="4101" name="Object 1154">
                          <a:extLst>
                            <a:ext uri="{FF2B5EF4-FFF2-40B4-BE49-F238E27FC236}">
                              <a16:creationId xmlns:a16="http://schemas.microsoft.com/office/drawing/2014/main" id="{8D79E6C1-59F2-4F69-3F41-C1576C7811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632"/>
                          <a:ext cx="336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1161">
              <a:extLst>
                <a:ext uri="{FF2B5EF4-FFF2-40B4-BE49-F238E27FC236}">
                  <a16:creationId xmlns:a16="http://schemas.microsoft.com/office/drawing/2014/main" id="{8ED037EB-8C59-F209-5204-0CCBA9579F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632"/>
            <a:ext cx="336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9" imgW="393529" imgH="152334" progId="Equation">
                    <p:embed/>
                  </p:oleObj>
                </mc:Choice>
                <mc:Fallback>
                  <p:oleObj name="MathType Equation" r:id="rId9" imgW="393529" imgH="152334" progId="Equation">
                    <p:embed/>
                    <p:pic>
                      <p:nvPicPr>
                        <p:cNvPr id="4102" name="Object 1161">
                          <a:extLst>
                            <a:ext uri="{FF2B5EF4-FFF2-40B4-BE49-F238E27FC236}">
                              <a16:creationId xmlns:a16="http://schemas.microsoft.com/office/drawing/2014/main" id="{8ED037EB-8C59-F209-5204-0CCBA9579F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632"/>
                          <a:ext cx="336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1163">
              <a:extLst>
                <a:ext uri="{FF2B5EF4-FFF2-40B4-BE49-F238E27FC236}">
                  <a16:creationId xmlns:a16="http://schemas.microsoft.com/office/drawing/2014/main" id="{B55BC378-AD0D-E388-D631-6BE10C4E40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968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11" imgW="177569" imgH="202936" progId="Equation">
                    <p:embed/>
                  </p:oleObj>
                </mc:Choice>
                <mc:Fallback>
                  <p:oleObj name="MathType Equation" r:id="rId11" imgW="177569" imgH="202936" progId="Equation">
                    <p:embed/>
                    <p:pic>
                      <p:nvPicPr>
                        <p:cNvPr id="4103" name="Object 1163">
                          <a:extLst>
                            <a:ext uri="{FF2B5EF4-FFF2-40B4-BE49-F238E27FC236}">
                              <a16:creationId xmlns:a16="http://schemas.microsoft.com/office/drawing/2014/main" id="{B55BC378-AD0D-E388-D631-6BE10C4E40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968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1164">
              <a:extLst>
                <a:ext uri="{FF2B5EF4-FFF2-40B4-BE49-F238E27FC236}">
                  <a16:creationId xmlns:a16="http://schemas.microsoft.com/office/drawing/2014/main" id="{47ACD10A-2A25-E563-3198-5796AF7D04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2256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12" imgW="177569" imgH="202936" progId="Equation">
                    <p:embed/>
                  </p:oleObj>
                </mc:Choice>
                <mc:Fallback>
                  <p:oleObj name="MathType Equation" r:id="rId12" imgW="177569" imgH="202936" progId="Equation">
                    <p:embed/>
                    <p:pic>
                      <p:nvPicPr>
                        <p:cNvPr id="4104" name="Object 1164">
                          <a:extLst>
                            <a:ext uri="{FF2B5EF4-FFF2-40B4-BE49-F238E27FC236}">
                              <a16:creationId xmlns:a16="http://schemas.microsoft.com/office/drawing/2014/main" id="{47ACD10A-2A25-E563-3198-5796AF7D04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256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1165">
              <a:extLst>
                <a:ext uri="{FF2B5EF4-FFF2-40B4-BE49-F238E27FC236}">
                  <a16:creationId xmlns:a16="http://schemas.microsoft.com/office/drawing/2014/main" id="{6DCB2771-C56A-9FFF-952A-2DACC1C59B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1968"/>
            <a:ext cx="1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13" imgW="164957" imgH="203024" progId="Equation">
                    <p:embed/>
                  </p:oleObj>
                </mc:Choice>
                <mc:Fallback>
                  <p:oleObj name="MathType Equation" r:id="rId13" imgW="164957" imgH="203024" progId="Equation">
                    <p:embed/>
                    <p:pic>
                      <p:nvPicPr>
                        <p:cNvPr id="4105" name="Object 1165">
                          <a:extLst>
                            <a:ext uri="{FF2B5EF4-FFF2-40B4-BE49-F238E27FC236}">
                              <a16:creationId xmlns:a16="http://schemas.microsoft.com/office/drawing/2014/main" id="{6DCB2771-C56A-9FFF-952A-2DACC1C59B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968"/>
                          <a:ext cx="15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1166">
              <a:extLst>
                <a:ext uri="{FF2B5EF4-FFF2-40B4-BE49-F238E27FC236}">
                  <a16:creationId xmlns:a16="http://schemas.microsoft.com/office/drawing/2014/main" id="{58DA5E4B-D227-DEAB-323F-C4B59E76E8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256"/>
            <a:ext cx="1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14" imgW="164957" imgH="203024" progId="Equation">
                    <p:embed/>
                  </p:oleObj>
                </mc:Choice>
                <mc:Fallback>
                  <p:oleObj name="MathType Equation" r:id="rId14" imgW="164957" imgH="203024" progId="Equation">
                    <p:embed/>
                    <p:pic>
                      <p:nvPicPr>
                        <p:cNvPr id="4106" name="Object 1166">
                          <a:extLst>
                            <a:ext uri="{FF2B5EF4-FFF2-40B4-BE49-F238E27FC236}">
                              <a16:creationId xmlns:a16="http://schemas.microsoft.com/office/drawing/2014/main" id="{58DA5E4B-D227-DEAB-323F-C4B59E76E8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256"/>
                          <a:ext cx="15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1167">
              <a:extLst>
                <a:ext uri="{FF2B5EF4-FFF2-40B4-BE49-F238E27FC236}">
                  <a16:creationId xmlns:a16="http://schemas.microsoft.com/office/drawing/2014/main" id="{9EB1050E-1747-B951-21AE-5342BE702D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6" y="1968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15" imgW="114151" imgH="152202" progId="Equation">
                    <p:embed/>
                  </p:oleObj>
                </mc:Choice>
                <mc:Fallback>
                  <p:oleObj name="MathType Equation" r:id="rId15" imgW="114151" imgH="152202" progId="Equation">
                    <p:embed/>
                    <p:pic>
                      <p:nvPicPr>
                        <p:cNvPr id="4107" name="Object 1167">
                          <a:extLst>
                            <a:ext uri="{FF2B5EF4-FFF2-40B4-BE49-F238E27FC236}">
                              <a16:creationId xmlns:a16="http://schemas.microsoft.com/office/drawing/2014/main" id="{9EB1050E-1747-B951-21AE-5342BE702D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6" y="1968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1181">
              <a:extLst>
                <a:ext uri="{FF2B5EF4-FFF2-40B4-BE49-F238E27FC236}">
                  <a16:creationId xmlns:a16="http://schemas.microsoft.com/office/drawing/2014/main" id="{BC294389-3B1A-D803-B2D4-31B06CDCAA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96" y="2256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17" imgW="101512" imgH="152268" progId="Equation">
                    <p:embed/>
                  </p:oleObj>
                </mc:Choice>
                <mc:Fallback>
                  <p:oleObj name="MathType Equation" r:id="rId17" imgW="101512" imgH="152268" progId="Equation">
                    <p:embed/>
                    <p:pic>
                      <p:nvPicPr>
                        <p:cNvPr id="4108" name="Object 1181">
                          <a:extLst>
                            <a:ext uri="{FF2B5EF4-FFF2-40B4-BE49-F238E27FC236}">
                              <a16:creationId xmlns:a16="http://schemas.microsoft.com/office/drawing/2014/main" id="{BC294389-3B1A-D803-B2D4-31B06CDCAA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" y="2256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" name="Rectangle 1194">
              <a:extLst>
                <a:ext uri="{FF2B5EF4-FFF2-40B4-BE49-F238E27FC236}">
                  <a16:creationId xmlns:a16="http://schemas.microsoft.com/office/drawing/2014/main" id="{BCD945E2-B282-33BD-B59C-1E6123E34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864"/>
              <a:ext cx="24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sz="2800"/>
            </a:p>
          </p:txBody>
        </p:sp>
        <p:sp>
          <p:nvSpPr>
            <p:cNvPr id="4110" name="Rectangle 1193">
              <a:extLst>
                <a:ext uri="{FF2B5EF4-FFF2-40B4-BE49-F238E27FC236}">
                  <a16:creationId xmlns:a16="http://schemas.microsoft.com/office/drawing/2014/main" id="{8168F455-515A-F8D1-1EF9-8E85CB2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864"/>
              <a:ext cx="816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sz="2800"/>
            </a:p>
          </p:txBody>
        </p:sp>
        <p:sp>
          <p:nvSpPr>
            <p:cNvPr id="4111" name="Rectangle 1192">
              <a:extLst>
                <a:ext uri="{FF2B5EF4-FFF2-40B4-BE49-F238E27FC236}">
                  <a16:creationId xmlns:a16="http://schemas.microsoft.com/office/drawing/2014/main" id="{B4247CCD-EB1E-1C34-C375-7A3CABBEB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64"/>
              <a:ext cx="864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sz="2800"/>
            </a:p>
          </p:txBody>
        </p:sp>
        <p:sp>
          <p:nvSpPr>
            <p:cNvPr id="4112" name="Rectangle 1191">
              <a:extLst>
                <a:ext uri="{FF2B5EF4-FFF2-40B4-BE49-F238E27FC236}">
                  <a16:creationId xmlns:a16="http://schemas.microsoft.com/office/drawing/2014/main" id="{00E2DD5C-5091-BF31-AC01-80AFD1E7F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64"/>
              <a:ext cx="384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sz="2800"/>
            </a:p>
          </p:txBody>
        </p:sp>
        <p:sp>
          <p:nvSpPr>
            <p:cNvPr id="4113" name="Rectangle 1190">
              <a:extLst>
                <a:ext uri="{FF2B5EF4-FFF2-40B4-BE49-F238E27FC236}">
                  <a16:creationId xmlns:a16="http://schemas.microsoft.com/office/drawing/2014/main" id="{3E7D1DB6-1304-6E8B-90EA-B83BCDE6A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440"/>
              <a:ext cx="240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sz="2800"/>
            </a:p>
          </p:txBody>
        </p:sp>
        <p:sp>
          <p:nvSpPr>
            <p:cNvPr id="4114" name="Rectangle 1189">
              <a:extLst>
                <a:ext uri="{FF2B5EF4-FFF2-40B4-BE49-F238E27FC236}">
                  <a16:creationId xmlns:a16="http://schemas.microsoft.com/office/drawing/2014/main" id="{8543D924-6490-6ECA-504D-D914FFDCB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440"/>
              <a:ext cx="81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sz="2800"/>
            </a:p>
          </p:txBody>
        </p:sp>
        <p:sp>
          <p:nvSpPr>
            <p:cNvPr id="4115" name="Rectangle 1188">
              <a:extLst>
                <a:ext uri="{FF2B5EF4-FFF2-40B4-BE49-F238E27FC236}">
                  <a16:creationId xmlns:a16="http://schemas.microsoft.com/office/drawing/2014/main" id="{0DD9684C-1EE1-7AE4-AFC7-5F13B6F31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440"/>
              <a:ext cx="86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sz="2800"/>
            </a:p>
          </p:txBody>
        </p:sp>
        <p:sp>
          <p:nvSpPr>
            <p:cNvPr id="4116" name="Rectangle 1187">
              <a:extLst>
                <a:ext uri="{FF2B5EF4-FFF2-40B4-BE49-F238E27FC236}">
                  <a16:creationId xmlns:a16="http://schemas.microsoft.com/office/drawing/2014/main" id="{603D1C4A-4563-69A5-5738-D1981DA61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440"/>
              <a:ext cx="38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sz="2800"/>
            </a:p>
          </p:txBody>
        </p:sp>
        <p:sp>
          <p:nvSpPr>
            <p:cNvPr id="4117" name="Line 1195">
              <a:extLst>
                <a:ext uri="{FF2B5EF4-FFF2-40B4-BE49-F238E27FC236}">
                  <a16:creationId xmlns:a16="http://schemas.microsoft.com/office/drawing/2014/main" id="{D506FCE8-E674-D9DC-44C0-DFAF4B06A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44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8" name="Line 1196">
              <a:extLst>
                <a:ext uri="{FF2B5EF4-FFF2-40B4-BE49-F238E27FC236}">
                  <a16:creationId xmlns:a16="http://schemas.microsoft.com/office/drawing/2014/main" id="{A27D2332-A22A-D136-1E9A-EF5632466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864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9" name="Line 1197">
              <a:extLst>
                <a:ext uri="{FF2B5EF4-FFF2-40B4-BE49-F238E27FC236}">
                  <a16:creationId xmlns:a16="http://schemas.microsoft.com/office/drawing/2014/main" id="{040C525A-E52E-9001-5FFB-B25D66F25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448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0" name="Line 1198">
              <a:extLst>
                <a:ext uri="{FF2B5EF4-FFF2-40B4-BE49-F238E27FC236}">
                  <a16:creationId xmlns:a16="http://schemas.microsoft.com/office/drawing/2014/main" id="{10225F89-E1CF-AD4D-DE1B-318587023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440"/>
              <a:ext cx="0" cy="42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1" name="Line 1199">
              <a:extLst>
                <a:ext uri="{FF2B5EF4-FFF2-40B4-BE49-F238E27FC236}">
                  <a16:creationId xmlns:a16="http://schemas.microsoft.com/office/drawing/2014/main" id="{CE9339C5-DD5C-2237-DC14-2CCA2E412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4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2" name="Line 1200">
              <a:extLst>
                <a:ext uri="{FF2B5EF4-FFF2-40B4-BE49-F238E27FC236}">
                  <a16:creationId xmlns:a16="http://schemas.microsoft.com/office/drawing/2014/main" id="{E7B8FD4C-0476-9C5C-1401-4848AFA73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44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3" name="Line 1201">
              <a:extLst>
                <a:ext uri="{FF2B5EF4-FFF2-40B4-BE49-F238E27FC236}">
                  <a16:creationId xmlns:a16="http://schemas.microsoft.com/office/drawing/2014/main" id="{405BF20F-DBAA-8D98-A19B-71AF98CC3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44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4" name="Line 1202">
              <a:extLst>
                <a:ext uri="{FF2B5EF4-FFF2-40B4-BE49-F238E27FC236}">
                  <a16:creationId xmlns:a16="http://schemas.microsoft.com/office/drawing/2014/main" id="{B106EB98-D72E-3DBA-7BD7-D9EFA677D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440"/>
              <a:ext cx="0" cy="42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5" name="Line 1204">
              <a:extLst>
                <a:ext uri="{FF2B5EF4-FFF2-40B4-BE49-F238E27FC236}">
                  <a16:creationId xmlns:a16="http://schemas.microsoft.com/office/drawing/2014/main" id="{0493428F-FA35-13F7-7F39-B4E32BBC2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40"/>
              <a:ext cx="86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6" name="Line 1205">
              <a:extLst>
                <a:ext uri="{FF2B5EF4-FFF2-40B4-BE49-F238E27FC236}">
                  <a16:creationId xmlns:a16="http://schemas.microsoft.com/office/drawing/2014/main" id="{274E56F1-550C-7903-2074-D46C84E52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864"/>
              <a:ext cx="0" cy="5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7" name="Line 1206">
              <a:extLst>
                <a:ext uri="{FF2B5EF4-FFF2-40B4-BE49-F238E27FC236}">
                  <a16:creationId xmlns:a16="http://schemas.microsoft.com/office/drawing/2014/main" id="{6B84ED7A-B908-8C3E-D2EF-DFC5F0FC7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440"/>
              <a:ext cx="8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8" name="Line 1208">
              <a:extLst>
                <a:ext uri="{FF2B5EF4-FFF2-40B4-BE49-F238E27FC236}">
                  <a16:creationId xmlns:a16="http://schemas.microsoft.com/office/drawing/2014/main" id="{D5EC9D0E-EA61-C3D0-6E81-BF91DE692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440"/>
              <a:ext cx="24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9" name="Line 1211">
              <a:extLst>
                <a:ext uri="{FF2B5EF4-FFF2-40B4-BE49-F238E27FC236}">
                  <a16:creationId xmlns:a16="http://schemas.microsoft.com/office/drawing/2014/main" id="{59773FC2-DE73-71FB-3FE3-B82CA0F23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864"/>
              <a:ext cx="0" cy="5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0" name="Line 1213">
              <a:extLst>
                <a:ext uri="{FF2B5EF4-FFF2-40B4-BE49-F238E27FC236}">
                  <a16:creationId xmlns:a16="http://schemas.microsoft.com/office/drawing/2014/main" id="{21F795E6-06AD-B873-5F24-E64BF8157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448"/>
              <a:ext cx="86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1" name="Line 1216">
              <a:extLst>
                <a:ext uri="{FF2B5EF4-FFF2-40B4-BE49-F238E27FC236}">
                  <a16:creationId xmlns:a16="http://schemas.microsoft.com/office/drawing/2014/main" id="{B7F600E3-8A98-7F9E-53A0-63D073D47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48"/>
              <a:ext cx="8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2" name="Line 1220">
              <a:extLst>
                <a:ext uri="{FF2B5EF4-FFF2-40B4-BE49-F238E27FC236}">
                  <a16:creationId xmlns:a16="http://schemas.microsoft.com/office/drawing/2014/main" id="{48D9BD55-17C1-C9D0-DCC2-D85CDAE73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448"/>
              <a:ext cx="24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4133" name="Object 1227">
              <a:extLst>
                <a:ext uri="{FF2B5EF4-FFF2-40B4-BE49-F238E27FC236}">
                  <a16:creationId xmlns:a16="http://schemas.microsoft.com/office/drawing/2014/main" id="{5E2B2B9E-FB85-F209-4BC4-F46EA04D8B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8" y="1440"/>
            <a:ext cx="15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19" imgW="152334" imgH="190417" progId="Equation">
                    <p:embed/>
                  </p:oleObj>
                </mc:Choice>
                <mc:Fallback>
                  <p:oleObj name="MathType Equation" r:id="rId19" imgW="152334" imgH="190417" progId="Equation">
                    <p:embed/>
                    <p:pic>
                      <p:nvPicPr>
                        <p:cNvPr id="4133" name="Object 1227">
                          <a:extLst>
                            <a:ext uri="{FF2B5EF4-FFF2-40B4-BE49-F238E27FC236}">
                              <a16:creationId xmlns:a16="http://schemas.microsoft.com/office/drawing/2014/main" id="{5E2B2B9E-FB85-F209-4BC4-F46EA04D8B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8" y="1440"/>
                          <a:ext cx="15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4" name="Object 1228">
              <a:extLst>
                <a:ext uri="{FF2B5EF4-FFF2-40B4-BE49-F238E27FC236}">
                  <a16:creationId xmlns:a16="http://schemas.microsoft.com/office/drawing/2014/main" id="{B7ABC6C2-F373-2F3A-1228-1CF658135D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1920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21" imgW="114151" imgH="152202" progId="Equation">
                    <p:embed/>
                  </p:oleObj>
                </mc:Choice>
                <mc:Fallback>
                  <p:oleObj name="MathType Equation" r:id="rId21" imgW="114151" imgH="152202" progId="Equation">
                    <p:embed/>
                    <p:pic>
                      <p:nvPicPr>
                        <p:cNvPr id="4134" name="Object 1228">
                          <a:extLst>
                            <a:ext uri="{FF2B5EF4-FFF2-40B4-BE49-F238E27FC236}">
                              <a16:creationId xmlns:a16="http://schemas.microsoft.com/office/drawing/2014/main" id="{B7ABC6C2-F373-2F3A-1228-1CF658135D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920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5" name="Object 1230">
              <a:extLst>
                <a:ext uri="{FF2B5EF4-FFF2-40B4-BE49-F238E27FC236}">
                  <a16:creationId xmlns:a16="http://schemas.microsoft.com/office/drawing/2014/main" id="{03AF59A8-CFE7-8051-B3A7-CCD6B26E30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2256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22" imgW="101512" imgH="152268" progId="Equation">
                    <p:embed/>
                  </p:oleObj>
                </mc:Choice>
                <mc:Fallback>
                  <p:oleObj name="MathType Equation" r:id="rId22" imgW="101512" imgH="152268" progId="Equation">
                    <p:embed/>
                    <p:pic>
                      <p:nvPicPr>
                        <p:cNvPr id="4135" name="Object 1230">
                          <a:extLst>
                            <a:ext uri="{FF2B5EF4-FFF2-40B4-BE49-F238E27FC236}">
                              <a16:creationId xmlns:a16="http://schemas.microsoft.com/office/drawing/2014/main" id="{03AF59A8-CFE7-8051-B3A7-CCD6B26E30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256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6" name="Object 1231">
              <a:extLst>
                <a:ext uri="{FF2B5EF4-FFF2-40B4-BE49-F238E27FC236}">
                  <a16:creationId xmlns:a16="http://schemas.microsoft.com/office/drawing/2014/main" id="{2F1F657F-1B75-C2A8-FAF8-D15A3C1889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1392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23" imgW="215806" imgH="228501" progId="Equation">
                    <p:embed/>
                  </p:oleObj>
                </mc:Choice>
                <mc:Fallback>
                  <p:oleObj name="MathType Equation" r:id="rId23" imgW="215806" imgH="228501" progId="Equation">
                    <p:embed/>
                    <p:pic>
                      <p:nvPicPr>
                        <p:cNvPr id="4136" name="Object 1231">
                          <a:extLst>
                            <a:ext uri="{FF2B5EF4-FFF2-40B4-BE49-F238E27FC236}">
                              <a16:creationId xmlns:a16="http://schemas.microsoft.com/office/drawing/2014/main" id="{2F1F657F-1B75-C2A8-FAF8-D15A3C1889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392"/>
                          <a:ext cx="22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7" name="Object 1235">
              <a:extLst>
                <a:ext uri="{FF2B5EF4-FFF2-40B4-BE49-F238E27FC236}">
                  <a16:creationId xmlns:a16="http://schemas.microsoft.com/office/drawing/2014/main" id="{1F3770AC-C2BB-5696-9634-9237E93E4A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1680"/>
            <a:ext cx="336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25" imgW="406048" imgH="152268" progId="Equation">
                    <p:embed/>
                  </p:oleObj>
                </mc:Choice>
                <mc:Fallback>
                  <p:oleObj name="MathType Equation" r:id="rId25" imgW="406048" imgH="152268" progId="Equation">
                    <p:embed/>
                    <p:pic>
                      <p:nvPicPr>
                        <p:cNvPr id="4137" name="Object 1235">
                          <a:extLst>
                            <a:ext uri="{FF2B5EF4-FFF2-40B4-BE49-F238E27FC236}">
                              <a16:creationId xmlns:a16="http://schemas.microsoft.com/office/drawing/2014/main" id="{1F3770AC-C2BB-5696-9634-9237E93E4A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680"/>
                          <a:ext cx="336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8" name="Object 1237">
              <a:extLst>
                <a:ext uri="{FF2B5EF4-FFF2-40B4-BE49-F238E27FC236}">
                  <a16:creationId xmlns:a16="http://schemas.microsoft.com/office/drawing/2014/main" id="{9694D0DF-D8D0-F899-0962-B0F1B65EF4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680"/>
            <a:ext cx="336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26" imgW="393529" imgH="152334" progId="Equation">
                    <p:embed/>
                  </p:oleObj>
                </mc:Choice>
                <mc:Fallback>
                  <p:oleObj name="MathType Equation" r:id="rId26" imgW="393529" imgH="152334" progId="Equation">
                    <p:embed/>
                    <p:pic>
                      <p:nvPicPr>
                        <p:cNvPr id="4138" name="Object 1237">
                          <a:extLst>
                            <a:ext uri="{FF2B5EF4-FFF2-40B4-BE49-F238E27FC236}">
                              <a16:creationId xmlns:a16="http://schemas.microsoft.com/office/drawing/2014/main" id="{9694D0DF-D8D0-F899-0962-B0F1B65EF4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680"/>
                          <a:ext cx="336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9" name="Object 1238">
              <a:extLst>
                <a:ext uri="{FF2B5EF4-FFF2-40B4-BE49-F238E27FC236}">
                  <a16:creationId xmlns:a16="http://schemas.microsoft.com/office/drawing/2014/main" id="{191B8A56-51EA-F10E-393C-30F0385485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1440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27" imgW="139639" imgH="152334" progId="Equation">
                    <p:embed/>
                  </p:oleObj>
                </mc:Choice>
                <mc:Fallback>
                  <p:oleObj name="MathType Equation" r:id="rId27" imgW="139639" imgH="152334" progId="Equation">
                    <p:embed/>
                    <p:pic>
                      <p:nvPicPr>
                        <p:cNvPr id="4139" name="Object 1238">
                          <a:extLst>
                            <a:ext uri="{FF2B5EF4-FFF2-40B4-BE49-F238E27FC236}">
                              <a16:creationId xmlns:a16="http://schemas.microsoft.com/office/drawing/2014/main" id="{191B8A56-51EA-F10E-393C-30F0385485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440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0" name="Object 1239">
              <a:extLst>
                <a:ext uri="{FF2B5EF4-FFF2-40B4-BE49-F238E27FC236}">
                  <a16:creationId xmlns:a16="http://schemas.microsoft.com/office/drawing/2014/main" id="{FD06A807-735E-4EF5-7211-B7620EC627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1680"/>
            <a:ext cx="336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29" imgW="406048" imgH="152268" progId="Equation">
                    <p:embed/>
                  </p:oleObj>
                </mc:Choice>
                <mc:Fallback>
                  <p:oleObj name="MathType Equation" r:id="rId29" imgW="406048" imgH="152268" progId="Equation">
                    <p:embed/>
                    <p:pic>
                      <p:nvPicPr>
                        <p:cNvPr id="4140" name="Object 1239">
                          <a:extLst>
                            <a:ext uri="{FF2B5EF4-FFF2-40B4-BE49-F238E27FC236}">
                              <a16:creationId xmlns:a16="http://schemas.microsoft.com/office/drawing/2014/main" id="{FD06A807-735E-4EF5-7211-B7620EC627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680"/>
                          <a:ext cx="336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1" name="Object 1241">
              <a:extLst>
                <a:ext uri="{FF2B5EF4-FFF2-40B4-BE49-F238E27FC236}">
                  <a16:creationId xmlns:a16="http://schemas.microsoft.com/office/drawing/2014/main" id="{B1D9C645-4071-0AAA-F036-1FDBC3EFA8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680"/>
            <a:ext cx="336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30" imgW="393529" imgH="152334" progId="Equation">
                    <p:embed/>
                  </p:oleObj>
                </mc:Choice>
                <mc:Fallback>
                  <p:oleObj name="MathType Equation" r:id="rId30" imgW="393529" imgH="152334" progId="Equation">
                    <p:embed/>
                    <p:pic>
                      <p:nvPicPr>
                        <p:cNvPr id="4141" name="Object 1241">
                          <a:extLst>
                            <a:ext uri="{FF2B5EF4-FFF2-40B4-BE49-F238E27FC236}">
                              <a16:creationId xmlns:a16="http://schemas.microsoft.com/office/drawing/2014/main" id="{B1D9C645-4071-0AAA-F036-1FDBC3EFA8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680"/>
                          <a:ext cx="336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2" name="Object 1244">
              <a:extLst>
                <a:ext uri="{FF2B5EF4-FFF2-40B4-BE49-F238E27FC236}">
                  <a16:creationId xmlns:a16="http://schemas.microsoft.com/office/drawing/2014/main" id="{89F20AB8-422B-C08A-B3E0-6C13489D41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1920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31" imgW="114151" imgH="152202" progId="Equation">
                    <p:embed/>
                  </p:oleObj>
                </mc:Choice>
                <mc:Fallback>
                  <p:oleObj name="MathType Equation" r:id="rId31" imgW="114151" imgH="152202" progId="Equation">
                    <p:embed/>
                    <p:pic>
                      <p:nvPicPr>
                        <p:cNvPr id="4142" name="Object 1244">
                          <a:extLst>
                            <a:ext uri="{FF2B5EF4-FFF2-40B4-BE49-F238E27FC236}">
                              <a16:creationId xmlns:a16="http://schemas.microsoft.com/office/drawing/2014/main" id="{89F20AB8-422B-C08A-B3E0-6C13489D41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920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3" name="Object 1245">
              <a:extLst>
                <a:ext uri="{FF2B5EF4-FFF2-40B4-BE49-F238E27FC236}">
                  <a16:creationId xmlns:a16="http://schemas.microsoft.com/office/drawing/2014/main" id="{EC1154B9-C165-24BC-2DFA-2EE9B50956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1920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32" imgW="101512" imgH="152268" progId="Equation">
                    <p:embed/>
                  </p:oleObj>
                </mc:Choice>
                <mc:Fallback>
                  <p:oleObj name="MathType Equation" r:id="rId32" imgW="101512" imgH="152268" progId="Equation">
                    <p:embed/>
                    <p:pic>
                      <p:nvPicPr>
                        <p:cNvPr id="4143" name="Object 1245">
                          <a:extLst>
                            <a:ext uri="{FF2B5EF4-FFF2-40B4-BE49-F238E27FC236}">
                              <a16:creationId xmlns:a16="http://schemas.microsoft.com/office/drawing/2014/main" id="{EC1154B9-C165-24BC-2DFA-2EE9B50956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920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4" name="Object 1246">
              <a:extLst>
                <a:ext uri="{FF2B5EF4-FFF2-40B4-BE49-F238E27FC236}">
                  <a16:creationId xmlns:a16="http://schemas.microsoft.com/office/drawing/2014/main" id="{438C1455-9D8A-199E-D035-B76821B3FB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256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33" imgW="101512" imgH="152268" progId="Equation">
                    <p:embed/>
                  </p:oleObj>
                </mc:Choice>
                <mc:Fallback>
                  <p:oleObj name="MathType Equation" r:id="rId33" imgW="101512" imgH="152268" progId="Equation">
                    <p:embed/>
                    <p:pic>
                      <p:nvPicPr>
                        <p:cNvPr id="4144" name="Object 1246">
                          <a:extLst>
                            <a:ext uri="{FF2B5EF4-FFF2-40B4-BE49-F238E27FC236}">
                              <a16:creationId xmlns:a16="http://schemas.microsoft.com/office/drawing/2014/main" id="{438C1455-9D8A-199E-D035-B76821B3FB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256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5" name="Object 1247">
              <a:extLst>
                <a:ext uri="{FF2B5EF4-FFF2-40B4-BE49-F238E27FC236}">
                  <a16:creationId xmlns:a16="http://schemas.microsoft.com/office/drawing/2014/main" id="{4809062E-2ADE-8DC4-F9C5-80E836F536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2256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34" imgW="114151" imgH="152202" progId="Equation">
                    <p:embed/>
                  </p:oleObj>
                </mc:Choice>
                <mc:Fallback>
                  <p:oleObj name="MathType Equation" r:id="rId34" imgW="114151" imgH="152202" progId="Equation">
                    <p:embed/>
                    <p:pic>
                      <p:nvPicPr>
                        <p:cNvPr id="4145" name="Object 1247">
                          <a:extLst>
                            <a:ext uri="{FF2B5EF4-FFF2-40B4-BE49-F238E27FC236}">
                              <a16:creationId xmlns:a16="http://schemas.microsoft.com/office/drawing/2014/main" id="{4809062E-2ADE-8DC4-F9C5-80E836F536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256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6" name="Object 1248">
              <a:extLst>
                <a:ext uri="{FF2B5EF4-FFF2-40B4-BE49-F238E27FC236}">
                  <a16:creationId xmlns:a16="http://schemas.microsoft.com/office/drawing/2014/main" id="{94BD42C0-7BDA-26E9-5467-451A925407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920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35" imgW="114151" imgH="152202" progId="Equation">
                    <p:embed/>
                  </p:oleObj>
                </mc:Choice>
                <mc:Fallback>
                  <p:oleObj name="MathType Equation" r:id="rId35" imgW="114151" imgH="152202" progId="Equation">
                    <p:embed/>
                    <p:pic>
                      <p:nvPicPr>
                        <p:cNvPr id="4146" name="Object 1248">
                          <a:extLst>
                            <a:ext uri="{FF2B5EF4-FFF2-40B4-BE49-F238E27FC236}">
                              <a16:creationId xmlns:a16="http://schemas.microsoft.com/office/drawing/2014/main" id="{94BD42C0-7BDA-26E9-5467-451A925407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920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7" name="Object 1249">
              <a:extLst>
                <a:ext uri="{FF2B5EF4-FFF2-40B4-BE49-F238E27FC236}">
                  <a16:creationId xmlns:a16="http://schemas.microsoft.com/office/drawing/2014/main" id="{4A7180F0-6716-2435-FF76-1D0F8C9297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920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36" imgW="101512" imgH="152268" progId="Equation">
                    <p:embed/>
                  </p:oleObj>
                </mc:Choice>
                <mc:Fallback>
                  <p:oleObj name="MathType Equation" r:id="rId36" imgW="101512" imgH="152268" progId="Equation">
                    <p:embed/>
                    <p:pic>
                      <p:nvPicPr>
                        <p:cNvPr id="4147" name="Object 1249">
                          <a:extLst>
                            <a:ext uri="{FF2B5EF4-FFF2-40B4-BE49-F238E27FC236}">
                              <a16:creationId xmlns:a16="http://schemas.microsoft.com/office/drawing/2014/main" id="{4A7180F0-6716-2435-FF76-1D0F8C9297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920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8" name="Object 1250">
              <a:extLst>
                <a:ext uri="{FF2B5EF4-FFF2-40B4-BE49-F238E27FC236}">
                  <a16:creationId xmlns:a16="http://schemas.microsoft.com/office/drawing/2014/main" id="{0FED3C7F-7129-7395-3C43-695830FBC4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2256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37" imgW="101512" imgH="152268" progId="Equation">
                    <p:embed/>
                  </p:oleObj>
                </mc:Choice>
                <mc:Fallback>
                  <p:oleObj name="MathType Equation" r:id="rId37" imgW="101512" imgH="152268" progId="Equation">
                    <p:embed/>
                    <p:pic>
                      <p:nvPicPr>
                        <p:cNvPr id="4148" name="Object 1250">
                          <a:extLst>
                            <a:ext uri="{FF2B5EF4-FFF2-40B4-BE49-F238E27FC236}">
                              <a16:creationId xmlns:a16="http://schemas.microsoft.com/office/drawing/2014/main" id="{0FED3C7F-7129-7395-3C43-695830FBC4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256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9" name="Object 1251">
              <a:extLst>
                <a:ext uri="{FF2B5EF4-FFF2-40B4-BE49-F238E27FC236}">
                  <a16:creationId xmlns:a16="http://schemas.microsoft.com/office/drawing/2014/main" id="{A811F2DD-04EC-8B2B-A869-5525591729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256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38" imgW="114151" imgH="152202" progId="Equation">
                    <p:embed/>
                  </p:oleObj>
                </mc:Choice>
                <mc:Fallback>
                  <p:oleObj name="MathType Equation" r:id="rId38" imgW="114151" imgH="152202" progId="Equation">
                    <p:embed/>
                    <p:pic>
                      <p:nvPicPr>
                        <p:cNvPr id="4149" name="Object 1251">
                          <a:extLst>
                            <a:ext uri="{FF2B5EF4-FFF2-40B4-BE49-F238E27FC236}">
                              <a16:creationId xmlns:a16="http://schemas.microsoft.com/office/drawing/2014/main" id="{A811F2DD-04EC-8B2B-A869-5525591729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256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0" name="Object 1252">
              <a:extLst>
                <a:ext uri="{FF2B5EF4-FFF2-40B4-BE49-F238E27FC236}">
                  <a16:creationId xmlns:a16="http://schemas.microsoft.com/office/drawing/2014/main" id="{3695C067-49C3-25B0-A6BC-2A62C1F45D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1920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39" imgW="114151" imgH="152202" progId="Equation">
                    <p:embed/>
                  </p:oleObj>
                </mc:Choice>
                <mc:Fallback>
                  <p:oleObj name="MathType Equation" r:id="rId39" imgW="114151" imgH="152202" progId="Equation">
                    <p:embed/>
                    <p:pic>
                      <p:nvPicPr>
                        <p:cNvPr id="4150" name="Object 1252">
                          <a:extLst>
                            <a:ext uri="{FF2B5EF4-FFF2-40B4-BE49-F238E27FC236}">
                              <a16:creationId xmlns:a16="http://schemas.microsoft.com/office/drawing/2014/main" id="{3695C067-49C3-25B0-A6BC-2A62C1F45D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920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1" name="Object 1253">
              <a:extLst>
                <a:ext uri="{FF2B5EF4-FFF2-40B4-BE49-F238E27FC236}">
                  <a16:creationId xmlns:a16="http://schemas.microsoft.com/office/drawing/2014/main" id="{565870EE-9918-6136-009E-560547E7F4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2256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40" imgW="101512" imgH="152268" progId="Equation">
                    <p:embed/>
                  </p:oleObj>
                </mc:Choice>
                <mc:Fallback>
                  <p:oleObj name="MathType Equation" r:id="rId40" imgW="101512" imgH="152268" progId="Equation">
                    <p:embed/>
                    <p:pic>
                      <p:nvPicPr>
                        <p:cNvPr id="4151" name="Object 1253">
                          <a:extLst>
                            <a:ext uri="{FF2B5EF4-FFF2-40B4-BE49-F238E27FC236}">
                              <a16:creationId xmlns:a16="http://schemas.microsoft.com/office/drawing/2014/main" id="{565870EE-9918-6136-009E-560547E7F4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256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2" name="Object 1254">
              <a:extLst>
                <a:ext uri="{FF2B5EF4-FFF2-40B4-BE49-F238E27FC236}">
                  <a16:creationId xmlns:a16="http://schemas.microsoft.com/office/drawing/2014/main" id="{372A9A6E-7CEE-DEA3-EEC5-D1A29CD18E0C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H="1">
            <a:off x="4914" y="1650"/>
            <a:ext cx="10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114151" imgH="215619" progId="Equation.3">
                    <p:embed/>
                  </p:oleObj>
                </mc:Choice>
                <mc:Fallback>
                  <p:oleObj name="Equation" r:id="rId41" imgW="114151" imgH="215619" progId="Equation.3">
                    <p:embed/>
                    <p:pic>
                      <p:nvPicPr>
                        <p:cNvPr id="4152" name="Object 1254">
                          <a:extLst>
                            <a:ext uri="{FF2B5EF4-FFF2-40B4-BE49-F238E27FC236}">
                              <a16:creationId xmlns:a16="http://schemas.microsoft.com/office/drawing/2014/main" id="{372A9A6E-7CEE-DEA3-EEC5-D1A29CD18E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914" y="1650"/>
                          <a:ext cx="108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3" name="Text Box 1260">
              <a:extLst>
                <a:ext uri="{FF2B5EF4-FFF2-40B4-BE49-F238E27FC236}">
                  <a16:creationId xmlns:a16="http://schemas.microsoft.com/office/drawing/2014/main" id="{897D70FC-C2D8-D4D2-494E-626BD4425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2568"/>
              <a:ext cx="2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/>
                <a:t>(a)</a:t>
              </a:r>
            </a:p>
          </p:txBody>
        </p:sp>
        <p:sp>
          <p:nvSpPr>
            <p:cNvPr id="4154" name="Text Box 1261">
              <a:extLst>
                <a:ext uri="{FF2B5EF4-FFF2-40B4-BE49-F238E27FC236}">
                  <a16:creationId xmlns:a16="http://schemas.microsoft.com/office/drawing/2014/main" id="{5DF04F03-23ED-2AFC-8D61-F37C69D6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2575"/>
              <a:ext cx="2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/>
                <a:t>(b)</a:t>
              </a:r>
            </a:p>
          </p:txBody>
        </p:sp>
        <p:sp>
          <p:nvSpPr>
            <p:cNvPr id="4155" name="Text Box 1267">
              <a:extLst>
                <a:ext uri="{FF2B5EF4-FFF2-40B4-BE49-F238E27FC236}">
                  <a16:creationId xmlns:a16="http://schemas.microsoft.com/office/drawing/2014/main" id="{0ADA8D3F-AED3-6677-D7FB-6674DCA5C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3" y="148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400">
                  <a:latin typeface="Times New Roman" panose="02020603050405020304" pitchFamily="18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58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5. Design a Moore sequential circuit based on the given waveforms. (Semiconductor class)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F8C701-2ABD-799A-DBB4-D933BF45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1496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7" descr="roth+f13-06">
            <a:extLst>
              <a:ext uri="{FF2B5EF4-FFF2-40B4-BE49-F238E27FC236}">
                <a16:creationId xmlns:a16="http://schemas.microsoft.com/office/drawing/2014/main" id="{3875D9DD-5455-3B57-B66A-1A374B302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535" y="1128018"/>
            <a:ext cx="3592513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12">
            <a:extLst>
              <a:ext uri="{FF2B5EF4-FFF2-40B4-BE49-F238E27FC236}">
                <a16:creationId xmlns:a16="http://schemas.microsoft.com/office/drawing/2014/main" id="{4EEF5037-C950-4365-93D2-E290066D3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47" y="3428454"/>
            <a:ext cx="66262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13-5:  Moore Sequential Circuit to be Analyzed</a:t>
            </a:r>
          </a:p>
        </p:txBody>
      </p:sp>
      <p:pic>
        <p:nvPicPr>
          <p:cNvPr id="6" name="Picture 13" descr="roth+f13-05">
            <a:extLst>
              <a:ext uri="{FF2B5EF4-FFF2-40B4-BE49-F238E27FC236}">
                <a16:creationId xmlns:a16="http://schemas.microsoft.com/office/drawing/2014/main" id="{A6489F49-21DC-A889-7970-820A5C686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72" y="3914229"/>
            <a:ext cx="3743325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486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6. Design a Mealy type sequence detector for finding ‘010” OR “011” from a continuous sequential inputs with JK type flip-flops.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F8C701-2ABD-799A-DBB4-D933BF45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1496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91E7C8-FF30-38D6-4A50-E9B3E9464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82" b="52100"/>
          <a:stretch/>
        </p:blipFill>
        <p:spPr>
          <a:xfrm>
            <a:off x="2407763" y="1656184"/>
            <a:ext cx="331636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1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6. Design a Mealy type sequence detector for finding ‘010” OR “011” from a continuous sequential inputs with JK type flip-flops.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F8C701-2ABD-799A-DBB4-D933BF45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1496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91E7C8-FF30-38D6-4A50-E9B3E9464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" t="51050"/>
          <a:stretch/>
        </p:blipFill>
        <p:spPr>
          <a:xfrm>
            <a:off x="1331640" y="1484784"/>
            <a:ext cx="482355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90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6. Design a Mealy type sequence detector for finding ‘010” OR “011” from a continuous sequential inputs with JK type flip-flops.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F8C701-2ABD-799A-DBB4-D933BF45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1496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944D8C-5E11-1729-0BFB-1692AA5E8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16" b="53150"/>
          <a:stretch/>
        </p:blipFill>
        <p:spPr>
          <a:xfrm>
            <a:off x="1115616" y="1368152"/>
            <a:ext cx="6446331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69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6. Design a Mealy type sequence detector for finding ‘010” OR “011” from a continuous sequential inputs with JK type flip-flops.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F8C701-2ABD-799A-DBB4-D933BF45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1496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944D8C-5E11-1729-0BFB-1692AA5E8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" t="47900"/>
          <a:stretch/>
        </p:blipFill>
        <p:spPr>
          <a:xfrm>
            <a:off x="1187624" y="1412776"/>
            <a:ext cx="619658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4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E6287-EB1D-5CE3-4681-0BE6A822C2DC}"/>
              </a:ext>
            </a:extLst>
          </p:cNvPr>
          <p:cNvSpPr txBox="1"/>
          <p:nvPr/>
        </p:nvSpPr>
        <p:spPr>
          <a:xfrm>
            <a:off x="251520" y="188640"/>
            <a:ext cx="8640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1. 4-bit adder with four sources for one operand includes four three-state buffers. </a:t>
            </a:r>
            <a:r>
              <a:rPr lang="en-US" altLang="ko-KR" sz="1800" b="1" kern="100" dirty="0">
                <a:solidFill>
                  <a:srgbClr val="00B05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Redesign</a:t>
            </a: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this adder with a MUX and without any 3-state buffer.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D7F7702-6BD7-DDC0-B8FA-ED6CE490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4496714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6D1F89-91F6-91D1-7C69-602468E15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61" y="2942599"/>
            <a:ext cx="2562583" cy="1638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D4BEAB-793C-0D27-2E23-2D39ACD0C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365" y="2848457"/>
            <a:ext cx="2353003" cy="18766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3463D0-2B29-66D0-304E-B575EC2BE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4770257"/>
            <a:ext cx="3029373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9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ACD8C-5AAB-4575-3F3A-CF581BE4C0EF}"/>
              </a:ext>
            </a:extLst>
          </p:cNvPr>
          <p:cNvSpPr txBox="1"/>
          <p:nvPr/>
        </p:nvSpPr>
        <p:spPr>
          <a:xfrm>
            <a:off x="338590" y="179929"/>
            <a:ext cx="5740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6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2. For SR, JK and T type flip-flops</a:t>
            </a:r>
            <a:endParaRPr lang="ko-KR" altLang="ko-KR" sz="11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tabLst>
                <a:tab pos="228600" algn="l"/>
              </a:tabLst>
            </a:pPr>
            <a:r>
              <a:rPr lang="en-US" altLang="ko-KR" sz="16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	a) Derive the </a:t>
            </a:r>
            <a:r>
              <a:rPr lang="en-US" altLang="ko-KR" sz="1600" b="1" kern="100" dirty="0">
                <a:solidFill>
                  <a:srgbClr val="00B05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characteristic and excitation equations</a:t>
            </a:r>
            <a:endParaRPr lang="ko-KR" altLang="ko-KR" sz="1100" kern="100" dirty="0">
              <a:solidFill>
                <a:srgbClr val="00B05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F17DAB-DF1E-395B-20AF-95DFA37B0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5791200" cy="359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3A47355-028F-9A49-9F13-9AEFB54B5C8B}"/>
              </a:ext>
            </a:extLst>
          </p:cNvPr>
          <p:cNvSpPr/>
          <p:nvPr/>
        </p:nvSpPr>
        <p:spPr>
          <a:xfrm>
            <a:off x="3492104" y="2146201"/>
            <a:ext cx="720725" cy="57626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CFAFED4-919B-998C-9C7C-71C6FF92AC45}"/>
              </a:ext>
            </a:extLst>
          </p:cNvPr>
          <p:cNvSpPr/>
          <p:nvPr/>
        </p:nvSpPr>
        <p:spPr>
          <a:xfrm>
            <a:off x="3492104" y="2760563"/>
            <a:ext cx="720725" cy="57626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BD7429C-6CFE-5FA0-68E2-8BC7098F3DA2}"/>
              </a:ext>
            </a:extLst>
          </p:cNvPr>
          <p:cNvSpPr/>
          <p:nvPr/>
        </p:nvSpPr>
        <p:spPr>
          <a:xfrm>
            <a:off x="3492104" y="3370163"/>
            <a:ext cx="720725" cy="57626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EA2FD8F-80CF-2721-649E-73BDF31902CE}"/>
              </a:ext>
            </a:extLst>
          </p:cNvPr>
          <p:cNvSpPr/>
          <p:nvPr/>
        </p:nvSpPr>
        <p:spPr>
          <a:xfrm>
            <a:off x="3492104" y="3963888"/>
            <a:ext cx="720725" cy="5762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A4C4AF8E-E519-8E1E-BC78-259CE852F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154" y="2290663"/>
            <a:ext cx="1655762" cy="34607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No Change</a:t>
            </a:r>
            <a:endParaRPr lang="ko-KR" altLang="en-US"/>
          </a:p>
        </p:txBody>
      </p:sp>
      <p:sp>
        <p:nvSpPr>
          <p:cNvPr id="20" name="TextBox 35">
            <a:extLst>
              <a:ext uri="{FF2B5EF4-FFF2-40B4-BE49-F238E27FC236}">
                <a16:creationId xmlns:a16="http://schemas.microsoft.com/office/drawing/2014/main" id="{046FD1E2-4CA1-23D2-E797-5FE8506E7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154" y="2906613"/>
            <a:ext cx="1687512" cy="346075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R=1 Reset</a:t>
            </a:r>
            <a:endParaRPr lang="ko-KR" altLang="en-US"/>
          </a:p>
        </p:txBody>
      </p:sp>
      <p:sp>
        <p:nvSpPr>
          <p:cNvPr id="21" name="TextBox 36">
            <a:extLst>
              <a:ext uri="{FF2B5EF4-FFF2-40B4-BE49-F238E27FC236}">
                <a16:creationId xmlns:a16="http://schemas.microsoft.com/office/drawing/2014/main" id="{0D82ABBA-04ED-7683-FBE6-C4B8AAA4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154" y="3514626"/>
            <a:ext cx="1687512" cy="338137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S=1 Set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C94FC-D9AB-B112-EC25-BB7F82BCFFFC}"/>
              </a:ext>
            </a:extLst>
          </p:cNvPr>
          <p:cNvSpPr/>
          <p:nvPr/>
        </p:nvSpPr>
        <p:spPr>
          <a:xfrm>
            <a:off x="5508229" y="4090888"/>
            <a:ext cx="1655762" cy="476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3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75023F-C454-5313-C036-FC80841D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11" y="2538288"/>
            <a:ext cx="6106377" cy="17814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568F59-286B-CCCC-595E-9D871800CFB4}"/>
              </a:ext>
            </a:extLst>
          </p:cNvPr>
          <p:cNvSpPr txBox="1"/>
          <p:nvPr/>
        </p:nvSpPr>
        <p:spPr>
          <a:xfrm>
            <a:off x="490990" y="179929"/>
            <a:ext cx="5740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6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2. For SR, JK and T type flip-flops</a:t>
            </a:r>
            <a:endParaRPr lang="ko-KR" altLang="ko-KR" sz="11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tabLst>
                <a:tab pos="228600" algn="l"/>
              </a:tabLst>
            </a:pPr>
            <a:r>
              <a:rPr lang="en-US" altLang="ko-KR" sz="16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	a) Derive the </a:t>
            </a:r>
            <a:r>
              <a:rPr lang="en-US" altLang="ko-KR" sz="1600" b="1" kern="100" dirty="0">
                <a:solidFill>
                  <a:srgbClr val="00B05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characteristic and excitation equations</a:t>
            </a:r>
            <a:endParaRPr lang="ko-KR" altLang="ko-KR" sz="1100" kern="100" dirty="0">
              <a:solidFill>
                <a:srgbClr val="00B05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40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6D7C31-C7D0-682A-36D3-35B879C77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04" y="1196752"/>
            <a:ext cx="5658640" cy="5239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9D9AB6-D512-E87A-0D92-82B2AB34EA30}"/>
              </a:ext>
            </a:extLst>
          </p:cNvPr>
          <p:cNvSpPr txBox="1"/>
          <p:nvPr/>
        </p:nvSpPr>
        <p:spPr>
          <a:xfrm>
            <a:off x="338590" y="179929"/>
            <a:ext cx="5740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6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2. For SR, JK and T type flip-flops</a:t>
            </a:r>
            <a:endParaRPr lang="ko-KR" altLang="ko-KR" sz="11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tabLst>
                <a:tab pos="228600" algn="l"/>
              </a:tabLst>
            </a:pPr>
            <a:r>
              <a:rPr lang="en-US" altLang="ko-KR" sz="16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	a) Derive the </a:t>
            </a:r>
            <a:r>
              <a:rPr lang="en-US" altLang="ko-KR" sz="1600" b="1" kern="100" dirty="0">
                <a:solidFill>
                  <a:srgbClr val="00B05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characteristic and excitation equations</a:t>
            </a:r>
            <a:endParaRPr lang="ko-KR" altLang="ko-KR" sz="1100" kern="100" dirty="0">
              <a:solidFill>
                <a:srgbClr val="00B05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7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D9AB6-D512-E87A-0D92-82B2AB34EA30}"/>
              </a:ext>
            </a:extLst>
          </p:cNvPr>
          <p:cNvSpPr txBox="1"/>
          <p:nvPr/>
        </p:nvSpPr>
        <p:spPr>
          <a:xfrm>
            <a:off x="338590" y="179929"/>
            <a:ext cx="5740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6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2. For SR, JK and T type flip-flops</a:t>
            </a:r>
            <a:endParaRPr lang="ko-KR" altLang="ko-KR" sz="11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tabLst>
                <a:tab pos="228600" algn="l"/>
              </a:tabLst>
            </a:pPr>
            <a:r>
              <a:rPr lang="en-US" altLang="ko-KR" sz="16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	b) Convert a JK flip-flop to a T flip-flop.</a:t>
            </a:r>
            <a:endParaRPr lang="ko-KR" altLang="ko-KR" sz="11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F3022D-92EA-6CC9-0C7E-13C98162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2590987" cy="237626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E1E03E6-DD5C-C1C6-41E3-5F2F077B0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460" y="2680865"/>
            <a:ext cx="5415996" cy="30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94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323364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3. Design an odd number counter (0, 1, 3, …, 7, 0) with SR type flip-flops.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1DDDA3-5BEB-4B01-E8FC-91C3452A2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09" y="1162763"/>
            <a:ext cx="5409279" cy="550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9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323364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3. Design an odd number counter (0, 1, 3, …, 7, 0) with SR type flip-flops.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EF753A-E09C-C1FC-49B7-A00CF40F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175" y="874200"/>
            <a:ext cx="5025089" cy="586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0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84B1-C1D7-E5EE-F49A-F7178536E1F3}"/>
              </a:ext>
            </a:extLst>
          </p:cNvPr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tabLst>
                <a:tab pos="228600" algn="l"/>
              </a:tabLst>
            </a:pPr>
            <a:r>
              <a:rPr lang="en-US" altLang="ko-KR" sz="18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4. Compare the public transportation bus and the data transfer bus based on the figure.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F8C701-2ABD-799A-DBB4-D933BF45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1496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BA1EC089-9323-B1F4-AC75-6DF43520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47" y="1124744"/>
            <a:ext cx="4039861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9D8A33-E191-5EF1-00C1-A8BF3C741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96952"/>
            <a:ext cx="663032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739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4968</TotalTime>
  <Words>499</Words>
  <Application>Microsoft Office PowerPoint</Application>
  <PresentationFormat>On-screen Show (4:3)</PresentationFormat>
  <Paragraphs>60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굴림</vt:lpstr>
      <vt:lpstr>바탕</vt:lpstr>
      <vt:lpstr>Arial</vt:lpstr>
      <vt:lpstr>Times New Roman</vt:lpstr>
      <vt:lpstr>1_기본 디자인</vt:lpstr>
      <vt:lpstr>MathType Equation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ch13, Deruvation of State tables</dc:title>
  <dc:subject>Logic Design</dc:subject>
  <dc:creator>CS Lee</dc:creator>
  <cp:lastModifiedBy>이 건</cp:lastModifiedBy>
  <cp:revision>256</cp:revision>
  <cp:lastPrinted>2023-05-16T10:16:11Z</cp:lastPrinted>
  <dcterms:created xsi:type="dcterms:W3CDTF">2003-08-14T08:31:30Z</dcterms:created>
  <dcterms:modified xsi:type="dcterms:W3CDTF">2023-05-31T03:15:01Z</dcterms:modified>
</cp:coreProperties>
</file>