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6" r:id="rId3"/>
    <p:sldId id="292" r:id="rId4"/>
    <p:sldId id="294" r:id="rId5"/>
    <p:sldId id="295" r:id="rId6"/>
    <p:sldId id="293" r:id="rId7"/>
    <p:sldId id="296" r:id="rId8"/>
    <p:sldId id="298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FF9900"/>
    <a:srgbClr val="FF66FF"/>
    <a:srgbClr val="FFFF00"/>
    <a:srgbClr val="000000"/>
    <a:srgbClr val="006600"/>
    <a:srgbClr val="EDF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244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CCB187E-56D8-471B-A583-21B20BA77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504D5B6-CFA7-4A85-9E4C-DE281E8EF7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AAFDC9F-B16F-41FC-8477-5155D4AB8A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17EA54E1-DF6E-493B-AF65-F2E7E7B475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fld id="{3C5AF765-3C3B-4E6C-8170-72E38D56FC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E2F5967-9120-47E3-A8B4-0BAB108362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E923138-C36B-46D8-B25D-B25EDF67F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AD252B3-EF44-4038-BE8F-F6C7EDCFB0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5945404B-E792-4401-A645-AF9DE68584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4232F691-3974-4418-BED3-9604D5FD7D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87FE9AF1-B69E-43D6-8297-00190AAFA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fld id="{380778D2-693A-4F98-95E7-035047E61B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05EE6470-EB32-4B9B-B5C2-5602917CD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8824B71-7EA1-4F12-978E-9322B81B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E95AD0DF-A5ED-43E4-930B-5279204AC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49552EE-94AF-4B93-83E9-19D24169CA7E}" type="slidenum">
              <a:rPr lang="en-US" altLang="ko-KR" b="0" smtClean="0"/>
              <a:pPr/>
              <a:t>7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2FDD956B-33C1-488A-A237-11EB46C15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2330362C-742B-49FA-9FA5-9C7D0679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Why not E=F=1?</a:t>
            </a:r>
          </a:p>
          <a:p>
            <a:r>
              <a:rPr lang="en-US" altLang="ko-KR"/>
              <a:t>This case is already covered when (E=1, F=0) and (E=0, F=1)</a:t>
            </a:r>
            <a:endParaRPr lang="ko-KR" altLang="en-US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26DE02A7-3F51-4765-B71E-5A072D94F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5AE11B0-1123-4D85-AEC2-86BF5F51A370}" type="slidenum">
              <a:rPr lang="en-US" altLang="ko-KR" b="0" smtClean="0"/>
              <a:pPr/>
              <a:t>9</a:t>
            </a:fld>
            <a:endParaRPr lang="en-US" altLang="ko-K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76FE8B-EDA6-47C6-A563-237C80C2D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77704-6F58-4244-BF29-4A7B4172A1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5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158FD9-0AB3-4579-8F16-36B1D038D6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FCA74-A073-45CE-B467-D6EEE45EF8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0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DC8309-015F-4905-9A1F-E98742A20F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F961B-2EA6-4E6F-8CA0-0AE012CEA0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14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7C74-F358-44AE-90F2-C3D8C3D57D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69F-0AE8-465C-8221-F23605A28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07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987F21-DC95-4F1F-8A0B-236F53E069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FDFB9-5313-4C5E-BB0C-8FD7E0B374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50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7CF210-61C5-4790-A574-CDA1DADEC1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C93A-8BDA-4951-8188-04754722B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2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810A5A-26E5-4C55-8B45-E6E5C08EE6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66FD2-BE23-4C98-BF69-B2819FC015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7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9E334D-297B-4512-9A8D-1869EF5E73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F932E-55EF-4867-A110-A89D14BF7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1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50791D-16DB-437D-A49E-24C96945AA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3F99F-4331-4A61-9906-F595C4D53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6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A7F514-68C4-4733-A907-D6AF7CF54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4C2FC-3C77-486B-99DB-F7394EB79C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6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DB1C423-F392-4EB7-8C19-CA4A2D1F99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1E3CB-E625-4E57-A331-3941386023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31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4E6133-FC59-42EC-B728-7FCE50FEB7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37C4-E53C-483D-841A-C4054B5F00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7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980CB2-8B69-403A-8FB6-7A68C7DAAC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3940E-3E50-430C-8BA7-A4AE74450F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3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BBA660-A162-4046-B7E9-784857D683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C9C4D7-2D57-42A5-8FA1-316C13A594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74D6C6-6D26-462F-8350-9BB361C2B1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657350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F048E64-0615-4E52-8CCE-A200D090B1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965A6F-D19F-4A67-855E-7CB3BB6A60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06EDB58E-92BA-4DF3-8A30-A684A23CD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05CABF-E63F-402A-92CB-ACCAB83DD87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E937CC6-0EBC-4CCB-A26E-2187022FC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1463"/>
            <a:ext cx="82296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sp>
        <p:nvSpPr>
          <p:cNvPr id="9220" name="Text Box 17">
            <a:extLst>
              <a:ext uri="{FF2B5EF4-FFF2-40B4-BE49-F238E27FC236}">
                <a16:creationId xmlns:a16="http://schemas.microsoft.com/office/drawing/2014/main" id="{CC751E5B-143D-4D17-BD5F-CC8430149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1295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Example</a:t>
            </a:r>
          </a:p>
        </p:txBody>
      </p:sp>
      <p:graphicFrame>
        <p:nvGraphicFramePr>
          <p:cNvPr id="9221" name="Object 19">
            <a:extLst>
              <a:ext uri="{FF2B5EF4-FFF2-40B4-BE49-F238E27FC236}">
                <a16:creationId xmlns:a16="http://schemas.microsoft.com/office/drawing/2014/main" id="{7074DE8A-0A55-4A81-AE1C-8C0056A11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125538"/>
          <a:ext cx="5334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254000" progId="Equation.3">
                  <p:embed/>
                </p:oleObj>
              </mc:Choice>
              <mc:Fallback>
                <p:oleObj name="Equation" r:id="rId2" imgW="30607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25538"/>
                        <a:ext cx="5334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20">
            <a:extLst>
              <a:ext uri="{FF2B5EF4-FFF2-40B4-BE49-F238E27FC236}">
                <a16:creationId xmlns:a16="http://schemas.microsoft.com/office/drawing/2014/main" id="{454C2FA4-DDBA-4AAB-A8E3-0AC27869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73238"/>
            <a:ext cx="62626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Don</a:t>
            </a:r>
            <a:r>
              <a:rPr lang="en-US" altLang="ko-KR" sz="2000">
                <a:latin typeface="Arial" panose="020B0604020202020204" pitchFamily="34" charset="0"/>
              </a:rPr>
              <a:t>’</a:t>
            </a:r>
            <a:r>
              <a:rPr lang="en-US" altLang="ko-KR" sz="2000"/>
              <a:t>t care terms are treated like required minterms</a:t>
            </a:r>
          </a:p>
        </p:txBody>
      </p:sp>
      <p:grpSp>
        <p:nvGrpSpPr>
          <p:cNvPr id="9223" name="그룹 1">
            <a:extLst>
              <a:ext uri="{FF2B5EF4-FFF2-40B4-BE49-F238E27FC236}">
                <a16:creationId xmlns:a16="http://schemas.microsoft.com/office/drawing/2014/main" id="{4B321894-ADF0-4681-808A-134C7D806F2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76475"/>
            <a:ext cx="5310187" cy="4152900"/>
            <a:chOff x="900113" y="2276475"/>
            <a:chExt cx="5310187" cy="4152900"/>
          </a:xfrm>
        </p:grpSpPr>
        <p:grpSp>
          <p:nvGrpSpPr>
            <p:cNvPr id="9224" name="Group 100">
              <a:extLst>
                <a:ext uri="{FF2B5EF4-FFF2-40B4-BE49-F238E27FC236}">
                  <a16:creationId xmlns:a16="http://schemas.microsoft.com/office/drawing/2014/main" id="{75C2153C-371A-417B-A306-231468AE8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2276475"/>
              <a:ext cx="5310187" cy="4152900"/>
              <a:chOff x="975" y="1536"/>
              <a:chExt cx="3345" cy="2616"/>
            </a:xfrm>
          </p:grpSpPr>
          <p:graphicFrame>
            <p:nvGraphicFramePr>
              <p:cNvPr id="9229" name="Object 21">
                <a:extLst>
                  <a:ext uri="{FF2B5EF4-FFF2-40B4-BE49-F238E27FC236}">
                    <a16:creationId xmlns:a16="http://schemas.microsoft.com/office/drawing/2014/main" id="{BF03AFC7-FC41-4ABC-9405-E1F37570BC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5" y="1536"/>
              <a:ext cx="3264" cy="2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390900" imgH="2717800" progId="Equation.3">
                      <p:embed/>
                    </p:oleObj>
                  </mc:Choice>
                  <mc:Fallback>
                    <p:oleObj name="Equation" r:id="rId4" imgW="3390900" imgH="27178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1536"/>
                            <a:ext cx="3264" cy="2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0" name="Line 22">
                <a:extLst>
                  <a:ext uri="{FF2B5EF4-FFF2-40B4-BE49-F238E27FC236}">
                    <a16:creationId xmlns:a16="http://schemas.microsoft.com/office/drawing/2014/main" id="{0B6A274D-F7BD-4E55-BB49-9F53FDBA6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1" name="Line 23">
                <a:extLst>
                  <a:ext uri="{FF2B5EF4-FFF2-40B4-BE49-F238E27FC236}">
                    <a16:creationId xmlns:a16="http://schemas.microsoft.com/office/drawing/2014/main" id="{FEDC5FE9-C4B9-4608-809A-DD0268B08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2" name="Line 24">
                <a:extLst>
                  <a:ext uri="{FF2B5EF4-FFF2-40B4-BE49-F238E27FC236}">
                    <a16:creationId xmlns:a16="http://schemas.microsoft.com/office/drawing/2014/main" id="{DEED2D82-B8B4-4032-9A93-93D837DA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3" name="Line 25">
                <a:extLst>
                  <a:ext uri="{FF2B5EF4-FFF2-40B4-BE49-F238E27FC236}">
                    <a16:creationId xmlns:a16="http://schemas.microsoft.com/office/drawing/2014/main" id="{C3B73A4C-9431-44EF-9DC7-8857E74EA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4" name="Line 26">
                <a:extLst>
                  <a:ext uri="{FF2B5EF4-FFF2-40B4-BE49-F238E27FC236}">
                    <a16:creationId xmlns:a16="http://schemas.microsoft.com/office/drawing/2014/main" id="{E5D8C472-BFE8-4F3D-B76F-92F6BA16B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5" name="Line 27">
                <a:extLst>
                  <a:ext uri="{FF2B5EF4-FFF2-40B4-BE49-F238E27FC236}">
                    <a16:creationId xmlns:a16="http://schemas.microsoft.com/office/drawing/2014/main" id="{397B6F59-82CC-4677-8267-9287A465E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236" name="Group 28">
                <a:extLst>
                  <a:ext uri="{FF2B5EF4-FFF2-40B4-BE49-F238E27FC236}">
                    <a16:creationId xmlns:a16="http://schemas.microsoft.com/office/drawing/2014/main" id="{5520F2DD-86CB-46D2-8574-29DE542D86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76"/>
                <a:ext cx="96" cy="96"/>
                <a:chOff x="432" y="3696"/>
                <a:chExt cx="96" cy="144"/>
              </a:xfrm>
            </p:grpSpPr>
            <p:sp>
              <p:nvSpPr>
                <p:cNvPr id="9297" name="Line 29">
                  <a:extLst>
                    <a:ext uri="{FF2B5EF4-FFF2-40B4-BE49-F238E27FC236}">
                      <a16:creationId xmlns:a16="http://schemas.microsoft.com/office/drawing/2014/main" id="{68C4523E-41C7-4773-BFBE-C7D9A96FA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8" name="Line 30">
                  <a:extLst>
                    <a:ext uri="{FF2B5EF4-FFF2-40B4-BE49-F238E27FC236}">
                      <a16:creationId xmlns:a16="http://schemas.microsoft.com/office/drawing/2014/main" id="{1B1750B6-DA83-473C-83CE-E3A22BCAE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37" name="Group 31">
                <a:extLst>
                  <a:ext uri="{FF2B5EF4-FFF2-40B4-BE49-F238E27FC236}">
                    <a16:creationId xmlns:a16="http://schemas.microsoft.com/office/drawing/2014/main" id="{8334532E-94F9-432C-8D18-11F27CB60E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6"/>
                <a:ext cx="96" cy="96"/>
                <a:chOff x="432" y="3696"/>
                <a:chExt cx="96" cy="144"/>
              </a:xfrm>
            </p:grpSpPr>
            <p:sp>
              <p:nvSpPr>
                <p:cNvPr id="9295" name="Line 32">
                  <a:extLst>
                    <a:ext uri="{FF2B5EF4-FFF2-40B4-BE49-F238E27FC236}">
                      <a16:creationId xmlns:a16="http://schemas.microsoft.com/office/drawing/2014/main" id="{50187E05-4A93-4717-9CD6-0875E3121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6" name="Line 33">
                  <a:extLst>
                    <a:ext uri="{FF2B5EF4-FFF2-40B4-BE49-F238E27FC236}">
                      <a16:creationId xmlns:a16="http://schemas.microsoft.com/office/drawing/2014/main" id="{AF30EADC-CFDF-4700-AFDB-2ABF5A461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38" name="Group 40">
                <a:extLst>
                  <a:ext uri="{FF2B5EF4-FFF2-40B4-BE49-F238E27FC236}">
                    <a16:creationId xmlns:a16="http://schemas.microsoft.com/office/drawing/2014/main" id="{1CA7E4AD-1D6C-4916-9786-668D54856B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016"/>
                <a:ext cx="96" cy="96"/>
                <a:chOff x="432" y="3696"/>
                <a:chExt cx="96" cy="144"/>
              </a:xfrm>
            </p:grpSpPr>
            <p:sp>
              <p:nvSpPr>
                <p:cNvPr id="9293" name="Line 41">
                  <a:extLst>
                    <a:ext uri="{FF2B5EF4-FFF2-40B4-BE49-F238E27FC236}">
                      <a16:creationId xmlns:a16="http://schemas.microsoft.com/office/drawing/2014/main" id="{DA087AA8-D733-45F5-9DD3-050AA03C16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4" name="Line 42">
                  <a:extLst>
                    <a:ext uri="{FF2B5EF4-FFF2-40B4-BE49-F238E27FC236}">
                      <a16:creationId xmlns:a16="http://schemas.microsoft.com/office/drawing/2014/main" id="{D243D2E0-6F9A-41FD-B18E-20CA1311A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39" name="Group 70">
                <a:extLst>
                  <a:ext uri="{FF2B5EF4-FFF2-40B4-BE49-F238E27FC236}">
                    <a16:creationId xmlns:a16="http://schemas.microsoft.com/office/drawing/2014/main" id="{D68D9C17-D763-488E-8FAD-B6EFBF88E7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12"/>
                <a:ext cx="96" cy="96"/>
                <a:chOff x="432" y="3696"/>
                <a:chExt cx="96" cy="144"/>
              </a:xfrm>
            </p:grpSpPr>
            <p:sp>
              <p:nvSpPr>
                <p:cNvPr id="9291" name="Line 71">
                  <a:extLst>
                    <a:ext uri="{FF2B5EF4-FFF2-40B4-BE49-F238E27FC236}">
                      <a16:creationId xmlns:a16="http://schemas.microsoft.com/office/drawing/2014/main" id="{6FC369A8-AF37-4CB1-BC52-705566C28C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2" name="Line 72">
                  <a:extLst>
                    <a:ext uri="{FF2B5EF4-FFF2-40B4-BE49-F238E27FC236}">
                      <a16:creationId xmlns:a16="http://schemas.microsoft.com/office/drawing/2014/main" id="{CC569539-F090-4AC8-B2CF-A7CE4F946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0" name="Group 79">
                <a:extLst>
                  <a:ext uri="{FF2B5EF4-FFF2-40B4-BE49-F238E27FC236}">
                    <a16:creationId xmlns:a16="http://schemas.microsoft.com/office/drawing/2014/main" id="{CE849D02-F4DE-4C27-AE9B-B272717CE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120"/>
                <a:ext cx="96" cy="96"/>
                <a:chOff x="432" y="3696"/>
                <a:chExt cx="96" cy="144"/>
              </a:xfrm>
            </p:grpSpPr>
            <p:sp>
              <p:nvSpPr>
                <p:cNvPr id="9289" name="Line 80">
                  <a:extLst>
                    <a:ext uri="{FF2B5EF4-FFF2-40B4-BE49-F238E27FC236}">
                      <a16:creationId xmlns:a16="http://schemas.microsoft.com/office/drawing/2014/main" id="{4858010D-3CDB-4F1F-ADC4-95F54A6F7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0" name="Line 81">
                  <a:extLst>
                    <a:ext uri="{FF2B5EF4-FFF2-40B4-BE49-F238E27FC236}">
                      <a16:creationId xmlns:a16="http://schemas.microsoft.com/office/drawing/2014/main" id="{945A07F8-27A6-468A-A745-C1D75155C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1" name="Group 88">
                <a:extLst>
                  <a:ext uri="{FF2B5EF4-FFF2-40B4-BE49-F238E27FC236}">
                    <a16:creationId xmlns:a16="http://schemas.microsoft.com/office/drawing/2014/main" id="{FCA29414-F2C7-412E-B579-3E0C797AC1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880"/>
                <a:ext cx="96" cy="96"/>
                <a:chOff x="432" y="3696"/>
                <a:chExt cx="96" cy="144"/>
              </a:xfrm>
            </p:grpSpPr>
            <p:sp>
              <p:nvSpPr>
                <p:cNvPr id="9287" name="Line 89">
                  <a:extLst>
                    <a:ext uri="{FF2B5EF4-FFF2-40B4-BE49-F238E27FC236}">
                      <a16:creationId xmlns:a16="http://schemas.microsoft.com/office/drawing/2014/main" id="{ED92D0F1-FEAA-48A1-A094-997AD25EC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8" name="Line 90">
                  <a:extLst>
                    <a:ext uri="{FF2B5EF4-FFF2-40B4-BE49-F238E27FC236}">
                      <a16:creationId xmlns:a16="http://schemas.microsoft.com/office/drawing/2014/main" id="{75DB1F3A-C62D-481B-B272-218D9F4AC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2" name="Group 91">
                <a:extLst>
                  <a:ext uri="{FF2B5EF4-FFF2-40B4-BE49-F238E27FC236}">
                    <a16:creationId xmlns:a16="http://schemas.microsoft.com/office/drawing/2014/main" id="{823C6244-FFAD-44FD-A60F-F05C2DB722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448"/>
                <a:ext cx="96" cy="96"/>
                <a:chOff x="432" y="3696"/>
                <a:chExt cx="96" cy="144"/>
              </a:xfrm>
            </p:grpSpPr>
            <p:sp>
              <p:nvSpPr>
                <p:cNvPr id="9285" name="Line 92">
                  <a:extLst>
                    <a:ext uri="{FF2B5EF4-FFF2-40B4-BE49-F238E27FC236}">
                      <a16:creationId xmlns:a16="http://schemas.microsoft.com/office/drawing/2014/main" id="{EE2BD8C9-EE01-4BC9-8A52-811F687DA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6" name="Line 93">
                  <a:extLst>
                    <a:ext uri="{FF2B5EF4-FFF2-40B4-BE49-F238E27FC236}">
                      <a16:creationId xmlns:a16="http://schemas.microsoft.com/office/drawing/2014/main" id="{9B648CFD-E383-494D-9603-D38C60D94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3" name="Group 94">
                <a:extLst>
                  <a:ext uri="{FF2B5EF4-FFF2-40B4-BE49-F238E27FC236}">
                    <a16:creationId xmlns:a16="http://schemas.microsoft.com/office/drawing/2014/main" id="{A19CCA21-30BD-4499-AEA7-391D358EB0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208"/>
                <a:ext cx="96" cy="96"/>
                <a:chOff x="432" y="3696"/>
                <a:chExt cx="96" cy="144"/>
              </a:xfrm>
            </p:grpSpPr>
            <p:sp>
              <p:nvSpPr>
                <p:cNvPr id="9283" name="Line 95">
                  <a:extLst>
                    <a:ext uri="{FF2B5EF4-FFF2-40B4-BE49-F238E27FC236}">
                      <a16:creationId xmlns:a16="http://schemas.microsoft.com/office/drawing/2014/main" id="{DD100AD4-FCC5-4D7F-9F09-655F59288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4" name="Line 96">
                  <a:extLst>
                    <a:ext uri="{FF2B5EF4-FFF2-40B4-BE49-F238E27FC236}">
                      <a16:creationId xmlns:a16="http://schemas.microsoft.com/office/drawing/2014/main" id="{C8B7494F-A3CC-4F22-A833-59388DA45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4" name="Group 97">
                <a:extLst>
                  <a:ext uri="{FF2B5EF4-FFF2-40B4-BE49-F238E27FC236}">
                    <a16:creationId xmlns:a16="http://schemas.microsoft.com/office/drawing/2014/main" id="{F631B4C2-1029-44CA-AD8C-29096ED697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640"/>
                <a:ext cx="96" cy="96"/>
                <a:chOff x="432" y="3696"/>
                <a:chExt cx="96" cy="144"/>
              </a:xfrm>
            </p:grpSpPr>
            <p:sp>
              <p:nvSpPr>
                <p:cNvPr id="9281" name="Line 98">
                  <a:extLst>
                    <a:ext uri="{FF2B5EF4-FFF2-40B4-BE49-F238E27FC236}">
                      <a16:creationId xmlns:a16="http://schemas.microsoft.com/office/drawing/2014/main" id="{E82AA09D-7CC4-4B9C-9AA7-A76A3657F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2" name="Line 99">
                  <a:extLst>
                    <a:ext uri="{FF2B5EF4-FFF2-40B4-BE49-F238E27FC236}">
                      <a16:creationId xmlns:a16="http://schemas.microsoft.com/office/drawing/2014/main" id="{3437B5CD-E706-419A-B10C-B5916D373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5" name="Group 43">
                <a:extLst>
                  <a:ext uri="{FF2B5EF4-FFF2-40B4-BE49-F238E27FC236}">
                    <a16:creationId xmlns:a16="http://schemas.microsoft.com/office/drawing/2014/main" id="{47FB5534-D343-473B-BE92-A6ABEF276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312"/>
                <a:ext cx="96" cy="96"/>
                <a:chOff x="432" y="3696"/>
                <a:chExt cx="96" cy="144"/>
              </a:xfrm>
            </p:grpSpPr>
            <p:sp>
              <p:nvSpPr>
                <p:cNvPr id="9279" name="Line 44">
                  <a:extLst>
                    <a:ext uri="{FF2B5EF4-FFF2-40B4-BE49-F238E27FC236}">
                      <a16:creationId xmlns:a16="http://schemas.microsoft.com/office/drawing/2014/main" id="{25214954-61BC-41F2-A677-F4F4EC53D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0" name="Line 45">
                  <a:extLst>
                    <a:ext uri="{FF2B5EF4-FFF2-40B4-BE49-F238E27FC236}">
                      <a16:creationId xmlns:a16="http://schemas.microsoft.com/office/drawing/2014/main" id="{C6A7130C-85CE-422C-A55D-F4E67E4A6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6" name="Group 46">
                <a:extLst>
                  <a:ext uri="{FF2B5EF4-FFF2-40B4-BE49-F238E27FC236}">
                    <a16:creationId xmlns:a16="http://schemas.microsoft.com/office/drawing/2014/main" id="{4ABA19AC-6965-479E-8CDA-0F750AB4B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984"/>
                <a:ext cx="96" cy="96"/>
                <a:chOff x="432" y="3696"/>
                <a:chExt cx="96" cy="144"/>
              </a:xfrm>
            </p:grpSpPr>
            <p:sp>
              <p:nvSpPr>
                <p:cNvPr id="9277" name="Line 47">
                  <a:extLst>
                    <a:ext uri="{FF2B5EF4-FFF2-40B4-BE49-F238E27FC236}">
                      <a16:creationId xmlns:a16="http://schemas.microsoft.com/office/drawing/2014/main" id="{5BA237F1-4BB7-4B79-86D6-EBBF210A0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8" name="Line 48">
                  <a:extLst>
                    <a:ext uri="{FF2B5EF4-FFF2-40B4-BE49-F238E27FC236}">
                      <a16:creationId xmlns:a16="http://schemas.microsoft.com/office/drawing/2014/main" id="{35DE9905-F5C6-47B1-B5DD-BFABEC3F1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7" name="Group 52">
                <a:extLst>
                  <a:ext uri="{FF2B5EF4-FFF2-40B4-BE49-F238E27FC236}">
                    <a16:creationId xmlns:a16="http://schemas.microsoft.com/office/drawing/2014/main" id="{7797D4E7-B9FC-4B7D-AB22-FEDF77348E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120"/>
                <a:ext cx="96" cy="96"/>
                <a:chOff x="432" y="3696"/>
                <a:chExt cx="96" cy="144"/>
              </a:xfrm>
            </p:grpSpPr>
            <p:sp>
              <p:nvSpPr>
                <p:cNvPr id="9275" name="Line 53">
                  <a:extLst>
                    <a:ext uri="{FF2B5EF4-FFF2-40B4-BE49-F238E27FC236}">
                      <a16:creationId xmlns:a16="http://schemas.microsoft.com/office/drawing/2014/main" id="{B72B6763-371A-4C3E-977D-721933110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6" name="Line 54">
                  <a:extLst>
                    <a:ext uri="{FF2B5EF4-FFF2-40B4-BE49-F238E27FC236}">
                      <a16:creationId xmlns:a16="http://schemas.microsoft.com/office/drawing/2014/main" id="{0BBB6F3E-594D-43A7-92C7-7CE47DCF9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8" name="Group 55">
                <a:extLst>
                  <a:ext uri="{FF2B5EF4-FFF2-40B4-BE49-F238E27FC236}">
                    <a16:creationId xmlns:a16="http://schemas.microsoft.com/office/drawing/2014/main" id="{30537EA2-73D4-41C4-A185-5CEFB1CE8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504"/>
                <a:ext cx="96" cy="96"/>
                <a:chOff x="432" y="3696"/>
                <a:chExt cx="96" cy="144"/>
              </a:xfrm>
            </p:grpSpPr>
            <p:sp>
              <p:nvSpPr>
                <p:cNvPr id="9273" name="Line 56">
                  <a:extLst>
                    <a:ext uri="{FF2B5EF4-FFF2-40B4-BE49-F238E27FC236}">
                      <a16:creationId xmlns:a16="http://schemas.microsoft.com/office/drawing/2014/main" id="{528C5F36-1867-4180-949C-7E98AF2A2A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4" name="Line 57">
                  <a:extLst>
                    <a:ext uri="{FF2B5EF4-FFF2-40B4-BE49-F238E27FC236}">
                      <a16:creationId xmlns:a16="http://schemas.microsoft.com/office/drawing/2014/main" id="{491593E5-EA37-4391-BD18-F5C4EFCEB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9" name="Group 58">
                <a:extLst>
                  <a:ext uri="{FF2B5EF4-FFF2-40B4-BE49-F238E27FC236}">
                    <a16:creationId xmlns:a16="http://schemas.microsoft.com/office/drawing/2014/main" id="{F3A2F9F7-BED0-4965-ACAC-B0329190BE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744"/>
                <a:ext cx="96" cy="96"/>
                <a:chOff x="432" y="3696"/>
                <a:chExt cx="96" cy="144"/>
              </a:xfrm>
            </p:grpSpPr>
            <p:sp>
              <p:nvSpPr>
                <p:cNvPr id="9271" name="Line 59">
                  <a:extLst>
                    <a:ext uri="{FF2B5EF4-FFF2-40B4-BE49-F238E27FC236}">
                      <a16:creationId xmlns:a16="http://schemas.microsoft.com/office/drawing/2014/main" id="{AD888483-3C31-445B-842F-AE4D89D3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2" name="Line 60">
                  <a:extLst>
                    <a:ext uri="{FF2B5EF4-FFF2-40B4-BE49-F238E27FC236}">
                      <a16:creationId xmlns:a16="http://schemas.microsoft.com/office/drawing/2014/main" id="{F12C16AA-7B20-4356-9958-42196CDAD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0" name="Group 61">
                <a:extLst>
                  <a:ext uri="{FF2B5EF4-FFF2-40B4-BE49-F238E27FC236}">
                    <a16:creationId xmlns:a16="http://schemas.microsoft.com/office/drawing/2014/main" id="{184AC19E-DF0C-47E1-92C9-288455155C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448"/>
                <a:ext cx="96" cy="96"/>
                <a:chOff x="432" y="3696"/>
                <a:chExt cx="96" cy="144"/>
              </a:xfrm>
            </p:grpSpPr>
            <p:sp>
              <p:nvSpPr>
                <p:cNvPr id="9269" name="Line 62">
                  <a:extLst>
                    <a:ext uri="{FF2B5EF4-FFF2-40B4-BE49-F238E27FC236}">
                      <a16:creationId xmlns:a16="http://schemas.microsoft.com/office/drawing/2014/main" id="{3EBF0F6B-75F0-42E6-9A24-0B0755295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0" name="Line 63">
                  <a:extLst>
                    <a:ext uri="{FF2B5EF4-FFF2-40B4-BE49-F238E27FC236}">
                      <a16:creationId xmlns:a16="http://schemas.microsoft.com/office/drawing/2014/main" id="{5919D730-2A89-428A-8D6E-ADEE4A8B4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1" name="Group 64">
                <a:extLst>
                  <a:ext uri="{FF2B5EF4-FFF2-40B4-BE49-F238E27FC236}">
                    <a16:creationId xmlns:a16="http://schemas.microsoft.com/office/drawing/2014/main" id="{AABCD37B-C2DF-415E-9AB3-7B3134E1D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2688"/>
                <a:ext cx="96" cy="96"/>
                <a:chOff x="432" y="3696"/>
                <a:chExt cx="96" cy="144"/>
              </a:xfrm>
            </p:grpSpPr>
            <p:sp>
              <p:nvSpPr>
                <p:cNvPr id="9267" name="Line 65">
                  <a:extLst>
                    <a:ext uri="{FF2B5EF4-FFF2-40B4-BE49-F238E27FC236}">
                      <a16:creationId xmlns:a16="http://schemas.microsoft.com/office/drawing/2014/main" id="{49D87C35-ED6A-48CC-8094-B825A03C2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8" name="Line 66">
                  <a:extLst>
                    <a:ext uri="{FF2B5EF4-FFF2-40B4-BE49-F238E27FC236}">
                      <a16:creationId xmlns:a16="http://schemas.microsoft.com/office/drawing/2014/main" id="{02549290-21B0-46C7-9010-35F29C62E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2" name="Group 67">
                <a:extLst>
                  <a:ext uri="{FF2B5EF4-FFF2-40B4-BE49-F238E27FC236}">
                    <a16:creationId xmlns:a16="http://schemas.microsoft.com/office/drawing/2014/main" id="{DBEB8FAC-85AF-4F39-804E-12528F3E9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2880"/>
                <a:ext cx="96" cy="96"/>
                <a:chOff x="432" y="3696"/>
                <a:chExt cx="96" cy="144"/>
              </a:xfrm>
            </p:grpSpPr>
            <p:sp>
              <p:nvSpPr>
                <p:cNvPr id="9265" name="Line 68">
                  <a:extLst>
                    <a:ext uri="{FF2B5EF4-FFF2-40B4-BE49-F238E27FC236}">
                      <a16:creationId xmlns:a16="http://schemas.microsoft.com/office/drawing/2014/main" id="{38766B65-B122-43A7-9409-01E18B84C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6" name="Line 69">
                  <a:extLst>
                    <a:ext uri="{FF2B5EF4-FFF2-40B4-BE49-F238E27FC236}">
                      <a16:creationId xmlns:a16="http://schemas.microsoft.com/office/drawing/2014/main" id="{2F95D8CD-5A63-465C-875D-06B6D439F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3" name="Group 73">
                <a:extLst>
                  <a:ext uri="{FF2B5EF4-FFF2-40B4-BE49-F238E27FC236}">
                    <a16:creationId xmlns:a16="http://schemas.microsoft.com/office/drawing/2014/main" id="{111022CC-C0A1-409B-B82C-035F914C9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016"/>
                <a:ext cx="96" cy="96"/>
                <a:chOff x="432" y="3696"/>
                <a:chExt cx="96" cy="144"/>
              </a:xfrm>
            </p:grpSpPr>
            <p:sp>
              <p:nvSpPr>
                <p:cNvPr id="9263" name="Line 74">
                  <a:extLst>
                    <a:ext uri="{FF2B5EF4-FFF2-40B4-BE49-F238E27FC236}">
                      <a16:creationId xmlns:a16="http://schemas.microsoft.com/office/drawing/2014/main" id="{9661DA90-EDA3-481B-A2E1-0AEA583D9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4" name="Line 75">
                  <a:extLst>
                    <a:ext uri="{FF2B5EF4-FFF2-40B4-BE49-F238E27FC236}">
                      <a16:creationId xmlns:a16="http://schemas.microsoft.com/office/drawing/2014/main" id="{C6AF1C31-C04C-46F7-9C64-3D02F210D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4" name="Group 76">
                <a:extLst>
                  <a:ext uri="{FF2B5EF4-FFF2-40B4-BE49-F238E27FC236}">
                    <a16:creationId xmlns:a16="http://schemas.microsoft.com/office/drawing/2014/main" id="{05424E4F-6E5D-468C-88C2-89E58483B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208"/>
                <a:ext cx="96" cy="96"/>
                <a:chOff x="432" y="3696"/>
                <a:chExt cx="96" cy="144"/>
              </a:xfrm>
            </p:grpSpPr>
            <p:sp>
              <p:nvSpPr>
                <p:cNvPr id="9261" name="Line 77">
                  <a:extLst>
                    <a:ext uri="{FF2B5EF4-FFF2-40B4-BE49-F238E27FC236}">
                      <a16:creationId xmlns:a16="http://schemas.microsoft.com/office/drawing/2014/main" id="{010D201B-B2B1-4DBD-92B5-46B962A85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2" name="Line 78">
                  <a:extLst>
                    <a:ext uri="{FF2B5EF4-FFF2-40B4-BE49-F238E27FC236}">
                      <a16:creationId xmlns:a16="http://schemas.microsoft.com/office/drawing/2014/main" id="{3B2F7CF7-BDC8-4A6E-9AC2-8232B043C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5" name="Group 82">
                <a:extLst>
                  <a:ext uri="{FF2B5EF4-FFF2-40B4-BE49-F238E27FC236}">
                    <a16:creationId xmlns:a16="http://schemas.microsoft.com/office/drawing/2014/main" id="{1608B359-3C92-45C6-83CB-DEC6FB1B40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536"/>
                <a:ext cx="96" cy="96"/>
                <a:chOff x="432" y="3696"/>
                <a:chExt cx="96" cy="144"/>
              </a:xfrm>
            </p:grpSpPr>
            <p:sp>
              <p:nvSpPr>
                <p:cNvPr id="9259" name="Line 83">
                  <a:extLst>
                    <a:ext uri="{FF2B5EF4-FFF2-40B4-BE49-F238E27FC236}">
                      <a16:creationId xmlns:a16="http://schemas.microsoft.com/office/drawing/2014/main" id="{E194E6F6-1546-4738-A1FF-96AA76D7C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0" name="Line 84">
                  <a:extLst>
                    <a:ext uri="{FF2B5EF4-FFF2-40B4-BE49-F238E27FC236}">
                      <a16:creationId xmlns:a16="http://schemas.microsoft.com/office/drawing/2014/main" id="{F0C0483A-8B9F-4542-A670-5D2F46D74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6" name="Group 85">
                <a:extLst>
                  <a:ext uri="{FF2B5EF4-FFF2-40B4-BE49-F238E27FC236}">
                    <a16:creationId xmlns:a16="http://schemas.microsoft.com/office/drawing/2014/main" id="{67B105CE-C541-4DD5-ABB8-7664FF56A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776"/>
                <a:ext cx="96" cy="96"/>
                <a:chOff x="432" y="3696"/>
                <a:chExt cx="96" cy="144"/>
              </a:xfrm>
            </p:grpSpPr>
            <p:sp>
              <p:nvSpPr>
                <p:cNvPr id="9257" name="Line 86">
                  <a:extLst>
                    <a:ext uri="{FF2B5EF4-FFF2-40B4-BE49-F238E27FC236}">
                      <a16:creationId xmlns:a16="http://schemas.microsoft.com/office/drawing/2014/main" id="{DB33E784-D12D-4E14-BD6E-8BE963565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58" name="Line 87">
                  <a:extLst>
                    <a:ext uri="{FF2B5EF4-FFF2-40B4-BE49-F238E27FC236}">
                      <a16:creationId xmlns:a16="http://schemas.microsoft.com/office/drawing/2014/main" id="{3D65B2E8-FF29-4037-943E-A03F61611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9225" name="모서리가 둥근 직사각형 77">
              <a:extLst>
                <a:ext uri="{FF2B5EF4-FFF2-40B4-BE49-F238E27FC236}">
                  <a16:creationId xmlns:a16="http://schemas.microsoft.com/office/drawing/2014/main" id="{0F96943D-4261-4B87-8C3D-3A4CE8864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2276872"/>
              <a:ext cx="1224136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6" name="모서리가 둥근 직사각형 78">
              <a:extLst>
                <a:ext uri="{FF2B5EF4-FFF2-40B4-BE49-F238E27FC236}">
                  <a16:creationId xmlns:a16="http://schemas.microsoft.com/office/drawing/2014/main" id="{ACDB35BE-67C4-44ED-AD65-E12B7271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2624555"/>
              <a:ext cx="1224136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7" name="모서리가 둥근 직사각형 79">
              <a:extLst>
                <a:ext uri="{FF2B5EF4-FFF2-40B4-BE49-F238E27FC236}">
                  <a16:creationId xmlns:a16="http://schemas.microsoft.com/office/drawing/2014/main" id="{048A6797-B093-40C6-AA96-52D3D863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425" y="2962015"/>
              <a:ext cx="1224136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8" name="모서리가 둥근 직사각형 80">
              <a:extLst>
                <a:ext uri="{FF2B5EF4-FFF2-40B4-BE49-F238E27FC236}">
                  <a16:creationId xmlns:a16="http://schemas.microsoft.com/office/drawing/2014/main" id="{461B1BA5-FBE1-487A-9FD4-BCB916017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309" y="3322055"/>
              <a:ext cx="1224136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FECC30FD-5AD7-42CE-AE2B-4E324BA06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127D74-14DA-41F2-9B72-B2978524390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24B6C46-F935-457C-B4BE-137CEDAD6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6.5 Simplification Using Map-Entered Variables</a:t>
            </a:r>
          </a:p>
        </p:txBody>
      </p:sp>
      <p:sp>
        <p:nvSpPr>
          <p:cNvPr id="20484" name="Text Box 17">
            <a:extLst>
              <a:ext uri="{FF2B5EF4-FFF2-40B4-BE49-F238E27FC236}">
                <a16:creationId xmlns:a16="http://schemas.microsoft.com/office/drawing/2014/main" id="{7079F919-94DD-4C7C-971C-4B65AA745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125538"/>
            <a:ext cx="65135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Example: a 3-variable map to simplify the function</a:t>
            </a:r>
          </a:p>
        </p:txBody>
      </p:sp>
      <p:graphicFrame>
        <p:nvGraphicFramePr>
          <p:cNvPr id="20485" name="Object 0">
            <a:extLst>
              <a:ext uri="{FF2B5EF4-FFF2-40B4-BE49-F238E27FC236}">
                <a16:creationId xmlns:a16="http://schemas.microsoft.com/office/drawing/2014/main" id="{D2079113-953F-4CE0-BAB9-75D0A9217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1570038"/>
          <a:ext cx="6597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228600" progId="Equation.3">
                  <p:embed/>
                </p:oleObj>
              </mc:Choice>
              <mc:Fallback>
                <p:oleObj name="Equation" r:id="rId2" imgW="35941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570038"/>
                        <a:ext cx="6597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21">
            <a:extLst>
              <a:ext uri="{FF2B5EF4-FFF2-40B4-BE49-F238E27FC236}">
                <a16:creationId xmlns:a16="http://schemas.microsoft.com/office/drawing/2014/main" id="{A3A7C9ED-E63D-4B8D-A3B2-A1CF20A6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60575"/>
            <a:ext cx="7562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Simplification Using a Map-Entered Variable  (Figure 6-2)</a:t>
            </a:r>
          </a:p>
        </p:txBody>
      </p:sp>
      <p:pic>
        <p:nvPicPr>
          <p:cNvPr id="20487" name="Picture 22" descr="roth+f06-02">
            <a:extLst>
              <a:ext uri="{FF2B5EF4-FFF2-40B4-BE49-F238E27FC236}">
                <a16:creationId xmlns:a16="http://schemas.microsoft.com/office/drawing/2014/main" id="{F60745BE-0BD1-455C-9DE5-89FFFB1E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586422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23">
            <a:extLst>
              <a:ext uri="{FF2B5EF4-FFF2-40B4-BE49-F238E27FC236}">
                <a16:creationId xmlns:a16="http://schemas.microsoft.com/office/drawing/2014/main" id="{E4588E05-8318-4DB9-A996-BD4F692D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013325"/>
            <a:ext cx="3462338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From Figure 6-2(a) and (b)</a:t>
            </a:r>
          </a:p>
        </p:txBody>
      </p:sp>
      <p:graphicFrame>
        <p:nvGraphicFramePr>
          <p:cNvPr id="20489" name="Object 1">
            <a:extLst>
              <a:ext uri="{FF2B5EF4-FFF2-40B4-BE49-F238E27FC236}">
                <a16:creationId xmlns:a16="http://schemas.microsoft.com/office/drawing/2014/main" id="{8CE1A0BD-4295-4C8B-B3B6-F6D162DB4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5448300"/>
          <a:ext cx="464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228600" progId="Equation.3">
                  <p:embed/>
                </p:oleObj>
              </mc:Choice>
              <mc:Fallback>
                <p:oleObj name="Equation" r:id="rId5" imgW="25908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448300"/>
                        <a:ext cx="4648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AutoShape 26">
            <a:extLst>
              <a:ext uri="{FF2B5EF4-FFF2-40B4-BE49-F238E27FC236}">
                <a16:creationId xmlns:a16="http://schemas.microsoft.com/office/drawing/2014/main" id="{E7AE08F6-80E0-4299-8667-9B4AA541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1052513"/>
            <a:ext cx="1439863" cy="431800"/>
          </a:xfrm>
          <a:prstGeom prst="wedgeRoundRectCallout">
            <a:avLst>
              <a:gd name="adj1" fmla="val -60144"/>
              <a:gd name="adj2" fmla="val 79778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/>
              <a:t>Don</a:t>
            </a:r>
            <a:r>
              <a:rPr lang="en-US" altLang="ko-KR" sz="1600">
                <a:latin typeface="Arial" panose="020B0604020202020204" pitchFamily="34" charset="0"/>
              </a:rPr>
              <a:t>’</a:t>
            </a:r>
            <a:r>
              <a:rPr lang="en-US" altLang="ko-KR" sz="1600"/>
              <a:t>t care</a:t>
            </a:r>
          </a:p>
        </p:txBody>
      </p:sp>
      <p:sp>
        <p:nvSpPr>
          <p:cNvPr id="20491" name="AutoShape 28">
            <a:extLst>
              <a:ext uri="{FF2B5EF4-FFF2-40B4-BE49-F238E27FC236}">
                <a16:creationId xmlns:a16="http://schemas.microsoft.com/office/drawing/2014/main" id="{300BE9F3-CB76-4354-8F7A-DB0D6970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021388"/>
            <a:ext cx="1441450" cy="287337"/>
          </a:xfrm>
          <a:prstGeom prst="wedgeRoundRectCallout">
            <a:avLst>
              <a:gd name="adj1" fmla="val 22028"/>
              <a:gd name="adj2" fmla="val -108009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/>
              <a:t>D = 0</a:t>
            </a:r>
          </a:p>
        </p:txBody>
      </p:sp>
      <p:sp>
        <p:nvSpPr>
          <p:cNvPr id="20492" name="AutoShape 29">
            <a:extLst>
              <a:ext uri="{FF2B5EF4-FFF2-40B4-BE49-F238E27FC236}">
                <a16:creationId xmlns:a16="http://schemas.microsoft.com/office/drawing/2014/main" id="{C607FA86-1800-4407-9D4E-07AA60AB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6021388"/>
            <a:ext cx="1441450" cy="287337"/>
          </a:xfrm>
          <a:prstGeom prst="wedgeRoundRectCallout">
            <a:avLst>
              <a:gd name="adj1" fmla="val -17843"/>
              <a:gd name="adj2" fmla="val -120167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/>
              <a:t>D = 1</a:t>
            </a:r>
          </a:p>
        </p:txBody>
      </p:sp>
      <p:sp>
        <p:nvSpPr>
          <p:cNvPr id="20493" name="AutoShape 30">
            <a:extLst>
              <a:ext uri="{FF2B5EF4-FFF2-40B4-BE49-F238E27FC236}">
                <a16:creationId xmlns:a16="http://schemas.microsoft.com/office/drawing/2014/main" id="{48FD02FA-3F33-4EC0-B3C6-CD5B5922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516563"/>
            <a:ext cx="2233613" cy="360362"/>
          </a:xfrm>
          <a:prstGeom prst="wedgeRoundRectCallout">
            <a:avLst>
              <a:gd name="adj1" fmla="val -76722"/>
              <a:gd name="adj2" fmla="val -13435"/>
              <a:gd name="adj3" fmla="val 16667"/>
            </a:avLst>
          </a:prstGeom>
          <a:solidFill>
            <a:srgbClr val="FF00FF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/>
              <a:t>Prove with figure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F18498E3-2D5E-48A3-9B85-32745976E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77BEA2-2241-4412-8249-82F2CE1E39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A183189-8BF7-45AF-A6DF-613843253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6.5 Simplification Using Map-Entered Variables</a:t>
            </a:r>
          </a:p>
        </p:txBody>
      </p:sp>
      <p:sp>
        <p:nvSpPr>
          <p:cNvPr id="21508" name="Text Box 14">
            <a:extLst>
              <a:ext uri="{FF2B5EF4-FFF2-40B4-BE49-F238E27FC236}">
                <a16:creationId xmlns:a16="http://schemas.microsoft.com/office/drawing/2014/main" id="{C1B0EFE8-8FD4-41B2-879A-9A29A9C3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68413"/>
            <a:ext cx="69961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Find  a sum-of-products expression for F of the form</a:t>
            </a:r>
          </a:p>
        </p:txBody>
      </p:sp>
      <p:graphicFrame>
        <p:nvGraphicFramePr>
          <p:cNvPr id="21509" name="Object 15">
            <a:extLst>
              <a:ext uri="{FF2B5EF4-FFF2-40B4-BE49-F238E27FC236}">
                <a16:creationId xmlns:a16="http://schemas.microsoft.com/office/drawing/2014/main" id="{169C0FBE-5E7C-46FC-8939-7DEDE1D6D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1844675"/>
          <a:ext cx="3406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28600" progId="Equation.3">
                  <p:embed/>
                </p:oleObj>
              </mc:Choice>
              <mc:Fallback>
                <p:oleObj name="Equation" r:id="rId2" imgW="18669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844675"/>
                        <a:ext cx="3406775" cy="4175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6">
            <a:extLst>
              <a:ext uri="{FF2B5EF4-FFF2-40B4-BE49-F238E27FC236}">
                <a16:creationId xmlns:a16="http://schemas.microsoft.com/office/drawing/2014/main" id="{5F96F72E-518D-448B-816F-A5AF1E90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8229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The resulting expression is a minimum sum of products for G (Fig. 6-1)</a:t>
            </a:r>
          </a:p>
        </p:txBody>
      </p:sp>
      <p:graphicFrame>
        <p:nvGraphicFramePr>
          <p:cNvPr id="21511" name="Object 17">
            <a:extLst>
              <a:ext uri="{FF2B5EF4-FFF2-40B4-BE49-F238E27FC236}">
                <a16:creationId xmlns:a16="http://schemas.microsoft.com/office/drawing/2014/main" id="{DD4E4710-C13D-4AB9-AF38-2F2F83E59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910138"/>
          <a:ext cx="3733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203200" progId="Equation.3">
                  <p:embed/>
                </p:oleObj>
              </mc:Choice>
              <mc:Fallback>
                <p:oleObj name="Equation" r:id="rId4" imgW="19431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10138"/>
                        <a:ext cx="3733800" cy="3905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8">
            <a:extLst>
              <a:ext uri="{FF2B5EF4-FFF2-40B4-BE49-F238E27FC236}">
                <a16:creationId xmlns:a16="http://schemas.microsoft.com/office/drawing/2014/main" id="{B7C8765A-0230-42FC-A77E-6F143A72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2420938"/>
            <a:ext cx="7315200" cy="1604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MS</a:t>
            </a:r>
            <a:r>
              <a:rPr lang="en-US" altLang="ko-KR" baseline="-25000"/>
              <a:t>0</a:t>
            </a:r>
            <a:r>
              <a:rPr lang="en-US" altLang="ko-KR"/>
              <a:t> : minimum sum obtained by P</a:t>
            </a:r>
            <a:r>
              <a:rPr lang="en-US" altLang="ko-KR" baseline="-25000"/>
              <a:t>1</a:t>
            </a:r>
            <a:r>
              <a:rPr lang="en-US" altLang="ko-KR"/>
              <a:t>=P</a:t>
            </a:r>
            <a:r>
              <a:rPr lang="en-US" altLang="ko-KR" baseline="-25000"/>
              <a:t>2</a:t>
            </a:r>
            <a:r>
              <a:rPr lang="en-US" altLang="ko-KR"/>
              <a:t>=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=0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MS</a:t>
            </a:r>
            <a:r>
              <a:rPr lang="en-US" altLang="ko-KR" baseline="-25000"/>
              <a:t>1</a:t>
            </a:r>
            <a:r>
              <a:rPr lang="en-US" altLang="ko-KR"/>
              <a:t> : minimum sum obtained by P</a:t>
            </a:r>
            <a:r>
              <a:rPr lang="en-US" altLang="ko-KR" baseline="-25000"/>
              <a:t>1</a:t>
            </a:r>
            <a:r>
              <a:rPr lang="en-US" altLang="ko-KR"/>
              <a:t>=1, P</a:t>
            </a:r>
            <a:r>
              <a:rPr lang="en-US" altLang="ko-KR" baseline="-25000"/>
              <a:t>j</a:t>
            </a:r>
            <a:r>
              <a:rPr lang="en-US" altLang="ko-KR"/>
              <a:t>=0 (j=/ 1) and replacing   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      all </a:t>
            </a:r>
            <a:r>
              <a:rPr lang="en-US" altLang="ko-KR">
                <a:latin typeface="Arial" panose="020B0604020202020204" pitchFamily="34" charset="0"/>
              </a:rPr>
              <a:t>‘</a:t>
            </a:r>
            <a:r>
              <a:rPr lang="en-US" altLang="ko-KR"/>
              <a:t>1</a:t>
            </a:r>
            <a:r>
              <a:rPr lang="en-US" altLang="ko-KR">
                <a:latin typeface="Arial" panose="020B0604020202020204" pitchFamily="34" charset="0"/>
              </a:rPr>
              <a:t>’’</a:t>
            </a:r>
            <a:r>
              <a:rPr lang="en-US" altLang="ko-KR"/>
              <a:t>s on the map with </a:t>
            </a:r>
            <a:r>
              <a:rPr lang="en-US" altLang="ko-KR">
                <a:latin typeface="Arial" panose="020B0604020202020204" pitchFamily="34" charset="0"/>
              </a:rPr>
              <a:t>‘</a:t>
            </a:r>
            <a:r>
              <a:rPr lang="en-US" altLang="ko-KR"/>
              <a:t>don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t cares(X)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MS</a:t>
            </a:r>
            <a:r>
              <a:rPr lang="en-US" altLang="ko-KR" baseline="-25000"/>
              <a:t>2</a:t>
            </a:r>
            <a:r>
              <a:rPr lang="en-US" altLang="ko-KR"/>
              <a:t> :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.</a:t>
            </a:r>
          </a:p>
        </p:txBody>
      </p:sp>
      <p:pic>
        <p:nvPicPr>
          <p:cNvPr id="21513" name="Picture 19" descr="roth+f06-01">
            <a:extLst>
              <a:ext uri="{FF2B5EF4-FFF2-40B4-BE49-F238E27FC236}">
                <a16:creationId xmlns:a16="http://schemas.microsoft.com/office/drawing/2014/main" id="{38B4EBF4-2F59-4C90-9D4D-45C07C24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97425"/>
            <a:ext cx="471646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0893269-6D93-477A-87B9-DA539F98C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F956528-F470-4D74-95FA-A7C188D7F0F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FB521C4-AE8C-4DEA-95C2-07164ABA5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sp>
        <p:nvSpPr>
          <p:cNvPr id="10244" name="Text Box 24">
            <a:extLst>
              <a:ext uri="{FF2B5EF4-FFF2-40B4-BE49-F238E27FC236}">
                <a16:creationId xmlns:a16="http://schemas.microsoft.com/office/drawing/2014/main" id="{E6244C2F-23C3-43C1-A75C-943C6FFE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46188"/>
            <a:ext cx="7391400" cy="39687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Don</a:t>
            </a:r>
            <a:r>
              <a:rPr lang="en-US" altLang="ko-KR" sz="2000">
                <a:latin typeface="Arial" panose="020B0604020202020204" pitchFamily="34" charset="0"/>
              </a:rPr>
              <a:t>’</a:t>
            </a:r>
            <a:r>
              <a:rPr lang="en-US" altLang="ko-KR" sz="2000"/>
              <a:t>t care columns are omitted when forming the PI chart</a:t>
            </a:r>
          </a:p>
        </p:txBody>
      </p:sp>
      <p:graphicFrame>
        <p:nvGraphicFramePr>
          <p:cNvPr id="10245" name="Object 36">
            <a:extLst>
              <a:ext uri="{FF2B5EF4-FFF2-40B4-BE49-F238E27FC236}">
                <a16:creationId xmlns:a16="http://schemas.microsoft.com/office/drawing/2014/main" id="{69F9B2CF-59BB-48F9-B03E-868F05326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2550" y="2708275"/>
          <a:ext cx="2438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203112" progId="Equation.3">
                  <p:embed/>
                </p:oleObj>
              </mc:Choice>
              <mc:Fallback>
                <p:oleObj name="Equation" r:id="rId2" imgW="1256755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708275"/>
                        <a:ext cx="2438400" cy="3952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7">
            <a:extLst>
              <a:ext uri="{FF2B5EF4-FFF2-40B4-BE49-F238E27FC236}">
                <a16:creationId xmlns:a16="http://schemas.microsoft.com/office/drawing/2014/main" id="{1BCD7608-04E0-43EB-803D-4D92C921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62642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If we replace each term in the final expression for F</a:t>
            </a:r>
          </a:p>
        </p:txBody>
      </p:sp>
      <p:graphicFrame>
        <p:nvGraphicFramePr>
          <p:cNvPr id="10247" name="Object 38">
            <a:extLst>
              <a:ext uri="{FF2B5EF4-FFF2-40B4-BE49-F238E27FC236}">
                <a16:creationId xmlns:a16="http://schemas.microsoft.com/office/drawing/2014/main" id="{A9233ACE-1A01-4AE3-BBC4-1B66B9416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81525"/>
          <a:ext cx="7848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800" imgH="228600" progId="Equation.3">
                  <p:embed/>
                </p:oleObj>
              </mc:Choice>
              <mc:Fallback>
                <p:oleObj name="Equation" r:id="rId4" imgW="43688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848600" cy="4111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39">
            <a:extLst>
              <a:ext uri="{FF2B5EF4-FFF2-40B4-BE49-F238E27FC236}">
                <a16:creationId xmlns:a16="http://schemas.microsoft.com/office/drawing/2014/main" id="{6FDD0A80-F886-42F7-97EB-78D47CDD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6910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9" name="Line 40">
            <a:extLst>
              <a:ext uri="{FF2B5EF4-FFF2-40B4-BE49-F238E27FC236}">
                <a16:creationId xmlns:a16="http://schemas.microsoft.com/office/drawing/2014/main" id="{5447BF77-0A34-43C3-B16A-AC78A65A2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47021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0" name="Line 41">
            <a:extLst>
              <a:ext uri="{FF2B5EF4-FFF2-40B4-BE49-F238E27FC236}">
                <a16:creationId xmlns:a16="http://schemas.microsoft.com/office/drawing/2014/main" id="{29D60214-60B4-42C5-B367-229000E4B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488" y="47132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1" name="Line 42">
            <a:extLst>
              <a:ext uri="{FF2B5EF4-FFF2-40B4-BE49-F238E27FC236}">
                <a16:creationId xmlns:a16="http://schemas.microsoft.com/office/drawing/2014/main" id="{BDFE4C8C-6307-40D0-A6BF-0CD51C23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450" y="47021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Text Box 43">
            <a:extLst>
              <a:ext uri="{FF2B5EF4-FFF2-40B4-BE49-F238E27FC236}">
                <a16:creationId xmlns:a16="http://schemas.microsoft.com/office/drawing/2014/main" id="{7C5C7689-07C0-4F19-8B35-20E5645F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229225"/>
            <a:ext cx="627538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The don’t care terms in the original truth table for F</a:t>
            </a:r>
          </a:p>
        </p:txBody>
      </p:sp>
      <p:graphicFrame>
        <p:nvGraphicFramePr>
          <p:cNvPr id="10253" name="Object 44">
            <a:extLst>
              <a:ext uri="{FF2B5EF4-FFF2-40B4-BE49-F238E27FC236}">
                <a16:creationId xmlns:a16="http://schemas.microsoft.com/office/drawing/2014/main" id="{0175E95E-EE18-4E5A-AEAA-A61A077A4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5734050"/>
          <a:ext cx="7620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203200" progId="Equation.3">
                  <p:embed/>
                </p:oleObj>
              </mc:Choice>
              <mc:Fallback>
                <p:oleObj name="Equation" r:id="rId6" imgW="4165600" imgH="203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734050"/>
                        <a:ext cx="7620000" cy="3698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그룹 1">
            <a:extLst>
              <a:ext uri="{FF2B5EF4-FFF2-40B4-BE49-F238E27FC236}">
                <a16:creationId xmlns:a16="http://schemas.microsoft.com/office/drawing/2014/main" id="{641000FE-E86B-41FC-BA6C-303DB6026692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1844675"/>
            <a:ext cx="5213350" cy="1905000"/>
            <a:chOff x="939800" y="1844675"/>
            <a:chExt cx="5213350" cy="1905000"/>
          </a:xfrm>
        </p:grpSpPr>
        <p:graphicFrame>
          <p:nvGraphicFramePr>
            <p:cNvPr id="10255" name="Object 26">
              <a:extLst>
                <a:ext uri="{FF2B5EF4-FFF2-40B4-BE49-F238E27FC236}">
                  <a16:creationId xmlns:a16="http://schemas.microsoft.com/office/drawing/2014/main" id="{00A0E2BB-8487-43FF-94FB-C1EEC1C69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9800" y="1844675"/>
            <a:ext cx="5073650" cy="186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8" imgW="3048000" imgH="1117600" progId="Equation.3">
                    <p:embed/>
                  </p:oleObj>
                </mc:Choice>
                <mc:Fallback>
                  <p:oleObj name="수식" r:id="rId8" imgW="3048000" imgH="1117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800" y="1844675"/>
                          <a:ext cx="5073650" cy="186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Line 27">
              <a:extLst>
                <a:ext uri="{FF2B5EF4-FFF2-40B4-BE49-F238E27FC236}">
                  <a16:creationId xmlns:a16="http://schemas.microsoft.com/office/drawing/2014/main" id="{98DD8B75-823E-487A-844B-DA44A3859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149475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Line 28">
              <a:extLst>
                <a:ext uri="{FF2B5EF4-FFF2-40B4-BE49-F238E27FC236}">
                  <a16:creationId xmlns:a16="http://schemas.microsoft.com/office/drawing/2014/main" id="{528EBBC0-6C1D-4E6A-9E9F-1C39A587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750" y="1844675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45">
              <a:extLst>
                <a:ext uri="{FF2B5EF4-FFF2-40B4-BE49-F238E27FC236}">
                  <a16:creationId xmlns:a16="http://schemas.microsoft.com/office/drawing/2014/main" id="{A6AE35E7-0B59-4E15-9E1B-030CDCA11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663" y="2781300"/>
              <a:ext cx="26638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46">
              <a:extLst>
                <a:ext uri="{FF2B5EF4-FFF2-40B4-BE49-F238E27FC236}">
                  <a16:creationId xmlns:a16="http://schemas.microsoft.com/office/drawing/2014/main" id="{492A9D57-44C1-4653-987F-DC4FDD5D2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3141663"/>
              <a:ext cx="20526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48">
              <a:extLst>
                <a:ext uri="{FF2B5EF4-FFF2-40B4-BE49-F238E27FC236}">
                  <a16:creationId xmlns:a16="http://schemas.microsoft.com/office/drawing/2014/main" id="{A8DD80B4-6591-40CA-A5FD-87026C76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425" y="3551238"/>
              <a:ext cx="16573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49">
              <a:extLst>
                <a:ext uri="{FF2B5EF4-FFF2-40B4-BE49-F238E27FC236}">
                  <a16:creationId xmlns:a16="http://schemas.microsoft.com/office/drawing/2014/main" id="{3B6CBCA4-E079-4FA1-A6B2-F14B61CBA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2255838"/>
              <a:ext cx="0" cy="107950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51">
              <a:extLst>
                <a:ext uri="{FF2B5EF4-FFF2-40B4-BE49-F238E27FC236}">
                  <a16:creationId xmlns:a16="http://schemas.microsoft.com/office/drawing/2014/main" id="{57210069-2EDC-4AF5-8DD9-03255C838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1213" y="2254250"/>
              <a:ext cx="0" cy="1439863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52">
              <a:extLst>
                <a:ext uri="{FF2B5EF4-FFF2-40B4-BE49-F238E27FC236}">
                  <a16:creationId xmlns:a16="http://schemas.microsoft.com/office/drawing/2014/main" id="{D569A4C7-4C20-46FF-A70B-0BF9AE35A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6363" y="2249488"/>
              <a:ext cx="0" cy="143986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39FC291B-DD8A-482A-871B-3E0D51A91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6A2B372-2491-48A3-8025-341CC2C97C0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9D0EAA1-006C-40C0-8C75-F9EA2B2E1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582C1390-AA23-4F47-996C-6C4C6DA5688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05038"/>
            <a:ext cx="5832475" cy="3744912"/>
            <a:chOff x="1200" y="1440"/>
            <a:chExt cx="3408" cy="2160"/>
          </a:xfrm>
        </p:grpSpPr>
        <p:pic>
          <p:nvPicPr>
            <p:cNvPr id="11271" name="Picture 4" descr="roth+f05-13">
              <a:extLst>
                <a:ext uri="{FF2B5EF4-FFF2-40B4-BE49-F238E27FC236}">
                  <a16:creationId xmlns:a16="http://schemas.microsoft.com/office/drawing/2014/main" id="{1719A4B2-90C9-4B22-BEA7-5B873DA6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440"/>
              <a:ext cx="225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Rectangle 5">
              <a:extLst>
                <a:ext uri="{FF2B5EF4-FFF2-40B4-BE49-F238E27FC236}">
                  <a16:creationId xmlns:a16="http://schemas.microsoft.com/office/drawing/2014/main" id="{AEC3DC79-1676-42C6-9669-90EF486C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76"/>
              <a:ext cx="110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>
                  <a:latin typeface="Times New Roman" panose="02020603050405020304" pitchFamily="18" charset="0"/>
                </a:rPr>
                <a:t>Don’t care term</a:t>
              </a:r>
            </a:p>
          </p:txBody>
        </p:sp>
      </p:grpSp>
      <p:sp>
        <p:nvSpPr>
          <p:cNvPr id="11269" name="Line 6">
            <a:extLst>
              <a:ext uri="{FF2B5EF4-FFF2-40B4-BE49-F238E27FC236}">
                <a16:creationId xmlns:a16="http://schemas.microsoft.com/office/drawing/2014/main" id="{FA2E9BEF-DC8D-43AB-8603-1E4F7D12F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0" name="Text Box 24">
            <a:extLst>
              <a:ext uri="{FF2B5EF4-FFF2-40B4-BE49-F238E27FC236}">
                <a16:creationId xmlns:a16="http://schemas.microsoft.com/office/drawing/2014/main" id="{6E6D4377-DC3B-4954-9D71-11E9AECD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46188"/>
            <a:ext cx="7391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Exercise fig 5-13 in Ch.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F1B1BFDF-47B7-4A16-8EED-3C68A1406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58D545-C6C3-450A-A585-3CA758277BE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D11A1BD-060A-47F2-A9D3-5A5794769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sp>
        <p:nvSpPr>
          <p:cNvPr id="12292" name="Text Box 1029">
            <a:extLst>
              <a:ext uri="{FF2B5EF4-FFF2-40B4-BE49-F238E27FC236}">
                <a16:creationId xmlns:a16="http://schemas.microsoft.com/office/drawing/2014/main" id="{E959AF85-381F-4F23-9DA2-1E30C86F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153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Determination of Prime Implicants (fig 5-13)</a:t>
            </a:r>
          </a:p>
        </p:txBody>
      </p:sp>
      <p:grpSp>
        <p:nvGrpSpPr>
          <p:cNvPr id="12293" name="그룹 4">
            <a:extLst>
              <a:ext uri="{FF2B5EF4-FFF2-40B4-BE49-F238E27FC236}">
                <a16:creationId xmlns:a16="http://schemas.microsoft.com/office/drawing/2014/main" id="{434A7665-5220-453C-B771-C77DD4A29E4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49425"/>
            <a:ext cx="6351588" cy="4560888"/>
            <a:chOff x="971600" y="1749761"/>
            <a:chExt cx="6351302" cy="4560551"/>
          </a:xfrm>
        </p:grpSpPr>
        <p:graphicFrame>
          <p:nvGraphicFramePr>
            <p:cNvPr id="12294" name="개체 3">
              <a:extLst>
                <a:ext uri="{FF2B5EF4-FFF2-40B4-BE49-F238E27FC236}">
                  <a16:creationId xmlns:a16="http://schemas.microsoft.com/office/drawing/2014/main" id="{C6718961-6994-437E-88FD-BA82BE094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600" y="1749761"/>
            <a:ext cx="6351302" cy="4560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워크시트" r:id="rId2" imgW="5242635" imgH="3764355" progId="Excel.Sheet.12">
                    <p:embed/>
                  </p:oleObj>
                </mc:Choice>
                <mc:Fallback>
                  <p:oleObj name="워크시트" r:id="rId2" imgW="5242635" imgH="3764355" progId="Excel.Sheet.12">
                    <p:embed/>
                    <p:pic>
                      <p:nvPicPr>
                        <p:cNvPr id="0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1749761"/>
                          <a:ext cx="6351302" cy="4560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모서리가 둥근 직사각형 14">
              <a:extLst>
                <a:ext uri="{FF2B5EF4-FFF2-40B4-BE49-F238E27FC236}">
                  <a16:creationId xmlns:a16="http://schemas.microsoft.com/office/drawing/2014/main" id="{E34B41CA-6E0B-40B0-BBF2-8150D91C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054" y="4690232"/>
              <a:ext cx="1757295" cy="21386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2296" name="모서리가 둥근 직사각형 15">
              <a:extLst>
                <a:ext uri="{FF2B5EF4-FFF2-40B4-BE49-F238E27FC236}">
                  <a16:creationId xmlns:a16="http://schemas.microsoft.com/office/drawing/2014/main" id="{04B12E69-3DE4-46F4-8184-19A1823A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813" y="6025581"/>
              <a:ext cx="1757295" cy="21386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2297" name="모서리가 둥근 직사각형 16">
              <a:extLst>
                <a:ext uri="{FF2B5EF4-FFF2-40B4-BE49-F238E27FC236}">
                  <a16:creationId xmlns:a16="http://schemas.microsoft.com/office/drawing/2014/main" id="{000399B7-5FF4-4248-954F-F82BAC06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714" y="2284625"/>
              <a:ext cx="1093470" cy="208271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2298" name="모서리가 둥근 직사각형 17">
              <a:extLst>
                <a:ext uri="{FF2B5EF4-FFF2-40B4-BE49-F238E27FC236}">
                  <a16:creationId xmlns:a16="http://schemas.microsoft.com/office/drawing/2014/main" id="{2EA1A91D-BB11-4AA4-B3DB-1770A3C8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707" y="4167056"/>
              <a:ext cx="1093470" cy="208271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2C96DC34-CEB9-46B8-846A-EA859C6E1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6476E62-FF3F-4299-AC02-90D30A6C53A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Text Box 14">
            <a:extLst>
              <a:ext uri="{FF2B5EF4-FFF2-40B4-BE49-F238E27FC236}">
                <a16:creationId xmlns:a16="http://schemas.microsoft.com/office/drawing/2014/main" id="{E7DE1F0E-DDD7-4CD8-9E15-DD1709B1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5111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 Prime Implicant Chart (fig 5-13)</a:t>
            </a:r>
          </a:p>
        </p:txBody>
      </p:sp>
      <p:sp>
        <p:nvSpPr>
          <p:cNvPr id="11272" name="Text Box 26">
            <a:extLst>
              <a:ext uri="{FF2B5EF4-FFF2-40B4-BE49-F238E27FC236}">
                <a16:creationId xmlns:a16="http://schemas.microsoft.com/office/drawing/2014/main" id="{CB96D3AD-70CD-41D9-ACBB-5395262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766888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Essential Prime Implicant : </a:t>
            </a:r>
            <a:endParaRPr lang="en-US" altLang="ko-KR" b="0"/>
          </a:p>
        </p:txBody>
      </p:sp>
      <p:sp>
        <p:nvSpPr>
          <p:cNvPr id="11273" name="Rectangle 574">
            <a:extLst>
              <a:ext uri="{FF2B5EF4-FFF2-40B4-BE49-F238E27FC236}">
                <a16:creationId xmlns:a16="http://schemas.microsoft.com/office/drawing/2014/main" id="{CF61476D-8538-4393-A2EB-685D1410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797050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3318" name="Freeform 31">
            <a:extLst>
              <a:ext uri="{FF2B5EF4-FFF2-40B4-BE49-F238E27FC236}">
                <a16:creationId xmlns:a16="http://schemas.microsoft.com/office/drawing/2014/main" id="{D6C3784B-F155-4140-9D93-AC9DEA3FECB9}"/>
              </a:ext>
            </a:extLst>
          </p:cNvPr>
          <p:cNvSpPr>
            <a:spLocks/>
          </p:cNvSpPr>
          <p:nvPr/>
        </p:nvSpPr>
        <p:spPr bwMode="auto">
          <a:xfrm>
            <a:off x="617538" y="2133600"/>
            <a:ext cx="368300" cy="10795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9" name="Freeform 364">
            <a:extLst>
              <a:ext uri="{FF2B5EF4-FFF2-40B4-BE49-F238E27FC236}">
                <a16:creationId xmlns:a16="http://schemas.microsoft.com/office/drawing/2014/main" id="{619DE81A-79B4-44EB-9405-98A8A50F2C2C}"/>
              </a:ext>
            </a:extLst>
          </p:cNvPr>
          <p:cNvSpPr>
            <a:spLocks/>
          </p:cNvSpPr>
          <p:nvPr/>
        </p:nvSpPr>
        <p:spPr bwMode="auto">
          <a:xfrm>
            <a:off x="617538" y="2133600"/>
            <a:ext cx="368300" cy="15240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3320" name="그룹 6">
            <a:extLst>
              <a:ext uri="{FF2B5EF4-FFF2-40B4-BE49-F238E27FC236}">
                <a16:creationId xmlns:a16="http://schemas.microsoft.com/office/drawing/2014/main" id="{EDEAF49A-5AE9-4510-8D31-B14CB0F51309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1484313"/>
            <a:ext cx="2652712" cy="555625"/>
            <a:chOff x="5942285" y="1484784"/>
            <a:chExt cx="2652565" cy="554978"/>
          </a:xfrm>
        </p:grpSpPr>
        <p:sp>
          <p:nvSpPr>
            <p:cNvPr id="13331" name="Line 592">
              <a:extLst>
                <a:ext uri="{FF2B5EF4-FFF2-40B4-BE49-F238E27FC236}">
                  <a16:creationId xmlns:a16="http://schemas.microsoft.com/office/drawing/2014/main" id="{FFBEE6B5-4E4E-492B-90D0-D22A43897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7419" y="1542874"/>
              <a:ext cx="0" cy="49633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Rectangle 595">
              <a:extLst>
                <a:ext uri="{FF2B5EF4-FFF2-40B4-BE49-F238E27FC236}">
                  <a16:creationId xmlns:a16="http://schemas.microsoft.com/office/drawing/2014/main" id="{4E394F01-E6E5-437B-9627-29AE8FF2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285" y="1484784"/>
              <a:ext cx="400665" cy="44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13333" name="Line 596">
              <a:extLst>
                <a:ext uri="{FF2B5EF4-FFF2-40B4-BE49-F238E27FC236}">
                  <a16:creationId xmlns:a16="http://schemas.microsoft.com/office/drawing/2014/main" id="{7CADFA36-8AAE-4A8B-96F7-C374F4302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5426" y="1764280"/>
              <a:ext cx="6664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597">
              <a:extLst>
                <a:ext uri="{FF2B5EF4-FFF2-40B4-BE49-F238E27FC236}">
                  <a16:creationId xmlns:a16="http://schemas.microsoft.com/office/drawing/2014/main" id="{4E1C282E-F530-4FD7-ACEF-EC670052E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3703" y="1763061"/>
              <a:ext cx="665963" cy="121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Line 587">
              <a:extLst>
                <a:ext uri="{FF2B5EF4-FFF2-40B4-BE49-F238E27FC236}">
                  <a16:creationId xmlns:a16="http://schemas.microsoft.com/office/drawing/2014/main" id="{8F7245AC-F1D7-4C0A-BAF0-BB66BE51D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4850" y="1543425"/>
              <a:ext cx="0" cy="49633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321" name="그룹 7">
            <a:extLst>
              <a:ext uri="{FF2B5EF4-FFF2-40B4-BE49-F238E27FC236}">
                <a16:creationId xmlns:a16="http://schemas.microsoft.com/office/drawing/2014/main" id="{CF999638-B852-40F6-AA61-8433D5D17D1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565400"/>
            <a:ext cx="6203950" cy="2255838"/>
            <a:chOff x="1043608" y="2564904"/>
            <a:chExt cx="6202573" cy="2256208"/>
          </a:xfrm>
        </p:grpSpPr>
        <p:graphicFrame>
          <p:nvGraphicFramePr>
            <p:cNvPr id="13324" name="개체 3">
              <a:extLst>
                <a:ext uri="{FF2B5EF4-FFF2-40B4-BE49-F238E27FC236}">
                  <a16:creationId xmlns:a16="http://schemas.microsoft.com/office/drawing/2014/main" id="{C9FEF334-15F9-4A67-A3A1-DE058C8538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3608" y="2564904"/>
            <a:ext cx="6202573" cy="2256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워크시트" r:id="rId2" imgW="3688099" imgH="1341120" progId="Excel.Sheet.12">
                    <p:embed/>
                  </p:oleObj>
                </mc:Choice>
                <mc:Fallback>
                  <p:oleObj name="워크시트" r:id="rId2" imgW="3688099" imgH="1341120" progId="Excel.Sheet.12">
                    <p:embed/>
                    <p:pic>
                      <p:nvPicPr>
                        <p:cNvPr id="0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2564904"/>
                          <a:ext cx="6202573" cy="2256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타원 4">
              <a:extLst>
                <a:ext uri="{FF2B5EF4-FFF2-40B4-BE49-F238E27FC236}">
                  <a16:creationId xmlns:a16="http://schemas.microsoft.com/office/drawing/2014/main" id="{3EBB2A22-384E-44DC-A293-0B81E041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858" y="3016038"/>
              <a:ext cx="360040" cy="4129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3326" name="타원 142">
              <a:extLst>
                <a:ext uri="{FF2B5EF4-FFF2-40B4-BE49-F238E27FC236}">
                  <a16:creationId xmlns:a16="http://schemas.microsoft.com/office/drawing/2014/main" id="{AFBFA751-EEB7-487A-A061-52278A36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46" y="3483023"/>
              <a:ext cx="360040" cy="4129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3327" name="Line 596">
              <a:extLst>
                <a:ext uri="{FF2B5EF4-FFF2-40B4-BE49-F238E27FC236}">
                  <a16:creationId xmlns:a16="http://schemas.microsoft.com/office/drawing/2014/main" id="{4A48C476-E97C-4797-BD36-EC4D98705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492" y="3212976"/>
              <a:ext cx="73636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Line 596">
              <a:extLst>
                <a:ext uri="{FF2B5EF4-FFF2-40B4-BE49-F238E27FC236}">
                  <a16:creationId xmlns:a16="http://schemas.microsoft.com/office/drawing/2014/main" id="{BDF4D25E-603E-4B7F-8A26-DBED3EF35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754" y="3212976"/>
              <a:ext cx="14271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Line 596">
              <a:extLst>
                <a:ext uri="{FF2B5EF4-FFF2-40B4-BE49-F238E27FC236}">
                  <a16:creationId xmlns:a16="http://schemas.microsoft.com/office/drawing/2014/main" id="{2677E36F-F955-43C5-847E-945CAC555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7904" y="3656638"/>
              <a:ext cx="2977042" cy="7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592">
              <a:extLst>
                <a:ext uri="{FF2B5EF4-FFF2-40B4-BE49-F238E27FC236}">
                  <a16:creationId xmlns:a16="http://schemas.microsoft.com/office/drawing/2014/main" id="{99882739-49BF-4394-8F71-5FE77A3A6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1238" y="3053652"/>
              <a:ext cx="22729" cy="121473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3322" name="Object 8">
            <a:extLst>
              <a:ext uri="{FF2B5EF4-FFF2-40B4-BE49-F238E27FC236}">
                <a16:creationId xmlns:a16="http://schemas.microsoft.com/office/drawing/2014/main" id="{C9641772-EEA5-4B40-87EC-3022B6465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5300663"/>
          <a:ext cx="23796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990170" imgH="190417" progId="Equation.3">
                  <p:embed/>
                </p:oleObj>
              </mc:Choice>
              <mc:Fallback>
                <p:oleObj name="수식" r:id="rId4" imgW="990170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300663"/>
                        <a:ext cx="2379662" cy="45561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2">
            <a:extLst>
              <a:ext uri="{FF2B5EF4-FFF2-40B4-BE49-F238E27FC236}">
                <a16:creationId xmlns:a16="http://schemas.microsoft.com/office/drawing/2014/main" id="{B08E3F9E-76F6-43DC-B8DD-F1D9E814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2D7F08F0-D865-4FEE-BCA8-10475927C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5E54AE5-B9D9-42F5-8CBB-3DF6DDE789C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8E3D5C3-F020-4007-B12F-4CBB0AD55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sp>
        <p:nvSpPr>
          <p:cNvPr id="14340" name="Text Box 24">
            <a:extLst>
              <a:ext uri="{FF2B5EF4-FFF2-40B4-BE49-F238E27FC236}">
                <a16:creationId xmlns:a16="http://schemas.microsoft.com/office/drawing/2014/main" id="{B2E0B76C-EA1C-4B97-B97E-D4F2C200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46188"/>
            <a:ext cx="73914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Exercise fig 5-20 in Ch. 5</a:t>
            </a:r>
          </a:p>
        </p:txBody>
      </p:sp>
      <p:grpSp>
        <p:nvGrpSpPr>
          <p:cNvPr id="14341" name="그룹 8">
            <a:extLst>
              <a:ext uri="{FF2B5EF4-FFF2-40B4-BE49-F238E27FC236}">
                <a16:creationId xmlns:a16="http://schemas.microsoft.com/office/drawing/2014/main" id="{BB382F78-65D6-4B3F-A102-E78952C80C7A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173288"/>
            <a:ext cx="6372225" cy="3703637"/>
            <a:chOff x="1331913" y="2781300"/>
            <a:chExt cx="6048375" cy="3416300"/>
          </a:xfrm>
        </p:grpSpPr>
        <p:pic>
          <p:nvPicPr>
            <p:cNvPr id="14342" name="Picture 4" descr="roth+f05-20">
              <a:extLst>
                <a:ext uri="{FF2B5EF4-FFF2-40B4-BE49-F238E27FC236}">
                  <a16:creationId xmlns:a16="http://schemas.microsoft.com/office/drawing/2014/main" id="{E9DA5DFC-C072-4A33-AACE-E19D688D0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781300"/>
              <a:ext cx="6048375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3EFC43-9CD1-4276-9D2E-8EEC2B06389B}"/>
                </a:ext>
              </a:extLst>
            </p:cNvPr>
            <p:cNvSpPr/>
            <p:nvPr/>
          </p:nvSpPr>
          <p:spPr>
            <a:xfrm>
              <a:off x="2795035" y="4160706"/>
              <a:ext cx="1081897" cy="4319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059F0C9-7920-42B9-B7CD-D265CC869D95}"/>
                </a:ext>
              </a:extLst>
            </p:cNvPr>
            <p:cNvSpPr/>
            <p:nvPr/>
          </p:nvSpPr>
          <p:spPr>
            <a:xfrm>
              <a:off x="4066791" y="3500289"/>
              <a:ext cx="504785" cy="10923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1531A596-EB09-4682-853C-B856FE791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9988E65-37F7-4DC7-8454-7C723063EAE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A94CB34-9736-45CA-994B-C60A8C2D7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sp>
        <p:nvSpPr>
          <p:cNvPr id="15364" name="Text Box 1029">
            <a:extLst>
              <a:ext uri="{FF2B5EF4-FFF2-40B4-BE49-F238E27FC236}">
                <a16:creationId xmlns:a16="http://schemas.microsoft.com/office/drawing/2014/main" id="{268901A6-DB1A-44C4-9FB0-4993169B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153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Determination of Prime Implicants (fig 5-20)</a:t>
            </a:r>
          </a:p>
        </p:txBody>
      </p:sp>
      <p:grpSp>
        <p:nvGrpSpPr>
          <p:cNvPr id="15365" name="그룹 5">
            <a:extLst>
              <a:ext uri="{FF2B5EF4-FFF2-40B4-BE49-F238E27FC236}">
                <a16:creationId xmlns:a16="http://schemas.microsoft.com/office/drawing/2014/main" id="{22A5226D-E8E6-4207-B77E-619DC981BE3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00213"/>
            <a:ext cx="8074025" cy="4608512"/>
            <a:chOff x="853685" y="1972662"/>
            <a:chExt cx="7606747" cy="4178873"/>
          </a:xfrm>
        </p:grpSpPr>
        <p:sp>
          <p:nvSpPr>
            <p:cNvPr id="15366" name="모서리가 둥근 직사각형 17">
              <a:extLst>
                <a:ext uri="{FF2B5EF4-FFF2-40B4-BE49-F238E27FC236}">
                  <a16:creationId xmlns:a16="http://schemas.microsoft.com/office/drawing/2014/main" id="{563ACFFD-0738-4DEE-BA97-0C43750F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564" y="2624555"/>
              <a:ext cx="1296144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67" name="모서리가 둥근 직사각형 10">
              <a:extLst>
                <a:ext uri="{FF2B5EF4-FFF2-40B4-BE49-F238E27FC236}">
                  <a16:creationId xmlns:a16="http://schemas.microsoft.com/office/drawing/2014/main" id="{01A1E6C4-2B92-400B-9F72-7416DC1C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554" y="3274761"/>
              <a:ext cx="1296144" cy="288032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graphicFrame>
          <p:nvGraphicFramePr>
            <p:cNvPr id="15368" name="개체 4">
              <a:extLst>
                <a:ext uri="{FF2B5EF4-FFF2-40B4-BE49-F238E27FC236}">
                  <a16:creationId xmlns:a16="http://schemas.microsoft.com/office/drawing/2014/main" id="{4D68DD5E-4B89-45FB-9EDE-D0317E6A58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3685" y="1972662"/>
            <a:ext cx="7606747" cy="4178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워크시트" r:id="rId3" imgW="5242635" imgH="2880435" progId="Excel.Sheet.12">
                    <p:embed/>
                  </p:oleObj>
                </mc:Choice>
                <mc:Fallback>
                  <p:oleObj name="워크시트" r:id="rId3" imgW="5242635" imgH="2880435" progId="Excel.Sheet.12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685" y="1972662"/>
                          <a:ext cx="7606747" cy="4178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모서리가 둥근 직사각형 37">
              <a:extLst>
                <a:ext uri="{FF2B5EF4-FFF2-40B4-BE49-F238E27FC236}">
                  <a16:creationId xmlns:a16="http://schemas.microsoft.com/office/drawing/2014/main" id="{BD49B92E-3A45-4C25-B48B-622224B0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038" y="2313943"/>
              <a:ext cx="789954" cy="2756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70" name="모서리가 둥근 직사각형 38">
              <a:extLst>
                <a:ext uri="{FF2B5EF4-FFF2-40B4-BE49-F238E27FC236}">
                  <a16:creationId xmlns:a16="http://schemas.microsoft.com/office/drawing/2014/main" id="{3CE95248-0770-4C16-8BDC-A97CCC98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2636912"/>
              <a:ext cx="789954" cy="2756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71" name="모서리가 둥근 직사각형 39">
              <a:extLst>
                <a:ext uri="{FF2B5EF4-FFF2-40B4-BE49-F238E27FC236}">
                  <a16:creationId xmlns:a16="http://schemas.microsoft.com/office/drawing/2014/main" id="{09FE255D-68A5-42D8-9D4E-59CF3BC9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154" y="3585373"/>
              <a:ext cx="789954" cy="2756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72" name="모서리가 둥근 직사각형 40">
              <a:extLst>
                <a:ext uri="{FF2B5EF4-FFF2-40B4-BE49-F238E27FC236}">
                  <a16:creationId xmlns:a16="http://schemas.microsoft.com/office/drawing/2014/main" id="{B52022B2-7F98-4906-A296-63202D45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3910476"/>
              <a:ext cx="789954" cy="2756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73" name="모서리가 둥근 직사각형 41">
              <a:extLst>
                <a:ext uri="{FF2B5EF4-FFF2-40B4-BE49-F238E27FC236}">
                  <a16:creationId xmlns:a16="http://schemas.microsoft.com/office/drawing/2014/main" id="{AA54FB2B-F055-47B8-B3CC-332FBC11C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5192129"/>
              <a:ext cx="789954" cy="2756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9CD2048E-2403-4052-85B4-68F801186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100C933-98B9-4363-8772-9699EB770A4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ext Box 14">
            <a:extLst>
              <a:ext uri="{FF2B5EF4-FFF2-40B4-BE49-F238E27FC236}">
                <a16:creationId xmlns:a16="http://schemas.microsoft.com/office/drawing/2014/main" id="{66B79AEC-9093-4DF4-91AB-87EF3F52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5111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 Prime Implicant Chart (fig 5-20)</a:t>
            </a:r>
          </a:p>
        </p:txBody>
      </p:sp>
      <p:sp>
        <p:nvSpPr>
          <p:cNvPr id="11272" name="Text Box 26">
            <a:extLst>
              <a:ext uri="{FF2B5EF4-FFF2-40B4-BE49-F238E27FC236}">
                <a16:creationId xmlns:a16="http://schemas.microsoft.com/office/drawing/2014/main" id="{E3041455-BFF7-419E-810F-8167905A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766888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Essential Prime Implicant : </a:t>
            </a:r>
            <a:endParaRPr lang="en-US" altLang="ko-KR" b="0"/>
          </a:p>
        </p:txBody>
      </p:sp>
      <p:sp>
        <p:nvSpPr>
          <p:cNvPr id="11273" name="Rectangle 574">
            <a:extLst>
              <a:ext uri="{FF2B5EF4-FFF2-40B4-BE49-F238E27FC236}">
                <a16:creationId xmlns:a16="http://schemas.microsoft.com/office/drawing/2014/main" id="{AE81C1AA-9340-404C-87B9-A8427C3C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797050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7414" name="Freeform 31">
            <a:extLst>
              <a:ext uri="{FF2B5EF4-FFF2-40B4-BE49-F238E27FC236}">
                <a16:creationId xmlns:a16="http://schemas.microsoft.com/office/drawing/2014/main" id="{D894EFF9-0252-4E98-B416-4F58712C2D85}"/>
              </a:ext>
            </a:extLst>
          </p:cNvPr>
          <p:cNvSpPr>
            <a:spLocks/>
          </p:cNvSpPr>
          <p:nvPr/>
        </p:nvSpPr>
        <p:spPr bwMode="auto">
          <a:xfrm>
            <a:off x="669925" y="2133600"/>
            <a:ext cx="165100" cy="790575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5" name="Freeform 364">
            <a:extLst>
              <a:ext uri="{FF2B5EF4-FFF2-40B4-BE49-F238E27FC236}">
                <a16:creationId xmlns:a16="http://schemas.microsoft.com/office/drawing/2014/main" id="{00F123DD-7E6E-491F-B546-FC28B52B5F2C}"/>
              </a:ext>
            </a:extLst>
          </p:cNvPr>
          <p:cNvSpPr>
            <a:spLocks/>
          </p:cNvSpPr>
          <p:nvPr/>
        </p:nvSpPr>
        <p:spPr bwMode="auto">
          <a:xfrm>
            <a:off x="457200" y="2133600"/>
            <a:ext cx="377825" cy="28194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16" name="그룹 5">
            <a:extLst>
              <a:ext uri="{FF2B5EF4-FFF2-40B4-BE49-F238E27FC236}">
                <a16:creationId xmlns:a16="http://schemas.microsoft.com/office/drawing/2014/main" id="{2F7D1B12-3EEB-4D5C-813E-B4736ACE5309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1484313"/>
            <a:ext cx="2652712" cy="555625"/>
            <a:chOff x="5942285" y="1484784"/>
            <a:chExt cx="2652565" cy="554978"/>
          </a:xfrm>
        </p:grpSpPr>
        <p:sp>
          <p:nvSpPr>
            <p:cNvPr id="17434" name="Line 592">
              <a:extLst>
                <a:ext uri="{FF2B5EF4-FFF2-40B4-BE49-F238E27FC236}">
                  <a16:creationId xmlns:a16="http://schemas.microsoft.com/office/drawing/2014/main" id="{86308BFA-67AD-4C47-83BF-312F62CCE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7419" y="1542874"/>
              <a:ext cx="0" cy="49633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Rectangle 595">
              <a:extLst>
                <a:ext uri="{FF2B5EF4-FFF2-40B4-BE49-F238E27FC236}">
                  <a16:creationId xmlns:a16="http://schemas.microsoft.com/office/drawing/2014/main" id="{97DC6DE0-D8BD-419D-8233-0E8DE797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285" y="1484784"/>
              <a:ext cx="400665" cy="44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17436" name="Line 596">
              <a:extLst>
                <a:ext uri="{FF2B5EF4-FFF2-40B4-BE49-F238E27FC236}">
                  <a16:creationId xmlns:a16="http://schemas.microsoft.com/office/drawing/2014/main" id="{86A74F50-4DC1-47F1-AD12-D4F0D9040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5426" y="1764280"/>
              <a:ext cx="6664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Line 597">
              <a:extLst>
                <a:ext uri="{FF2B5EF4-FFF2-40B4-BE49-F238E27FC236}">
                  <a16:creationId xmlns:a16="http://schemas.microsoft.com/office/drawing/2014/main" id="{078E0C20-F10F-476B-AC97-60CC00536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3703" y="1763061"/>
              <a:ext cx="665963" cy="121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8" name="Line 587">
              <a:extLst>
                <a:ext uri="{FF2B5EF4-FFF2-40B4-BE49-F238E27FC236}">
                  <a16:creationId xmlns:a16="http://schemas.microsoft.com/office/drawing/2014/main" id="{E8D2CFD5-1885-4C07-89CF-150A0F81B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4850" y="1543425"/>
              <a:ext cx="0" cy="49633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7417" name="Object 8">
            <a:extLst>
              <a:ext uri="{FF2B5EF4-FFF2-40B4-BE49-F238E27FC236}">
                <a16:creationId xmlns:a16="http://schemas.microsoft.com/office/drawing/2014/main" id="{8D67D709-4B80-4649-96C6-829443EC7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5805488"/>
          <a:ext cx="40878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701800" imgH="203200" progId="Equation.3">
                  <p:embed/>
                </p:oleObj>
              </mc:Choice>
              <mc:Fallback>
                <p:oleObj name="수식" r:id="rId2" imgW="1701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805488"/>
                        <a:ext cx="4087812" cy="4857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2">
            <a:extLst>
              <a:ext uri="{FF2B5EF4-FFF2-40B4-BE49-F238E27FC236}">
                <a16:creationId xmlns:a16="http://schemas.microsoft.com/office/drawing/2014/main" id="{87B84515-1AE0-491A-A171-8EAF3350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296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6.4 Simplification of Incompletely Specified Functions</a:t>
            </a:r>
          </a:p>
        </p:txBody>
      </p:sp>
      <p:grpSp>
        <p:nvGrpSpPr>
          <p:cNvPr id="17419" name="그룹 6">
            <a:extLst>
              <a:ext uri="{FF2B5EF4-FFF2-40B4-BE49-F238E27FC236}">
                <a16:creationId xmlns:a16="http://schemas.microsoft.com/office/drawing/2014/main" id="{C064F80D-E1EA-45BC-B5D6-73EF18A74B4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76475"/>
            <a:ext cx="7077075" cy="3327400"/>
            <a:chOff x="899592" y="2276872"/>
            <a:chExt cx="7078066" cy="3326937"/>
          </a:xfrm>
        </p:grpSpPr>
        <p:sp>
          <p:nvSpPr>
            <p:cNvPr id="17423" name="타원 4">
              <a:extLst>
                <a:ext uri="{FF2B5EF4-FFF2-40B4-BE49-F238E27FC236}">
                  <a16:creationId xmlns:a16="http://schemas.microsoft.com/office/drawing/2014/main" id="{5877B4AC-9CA2-482E-9016-36FBD1395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953" y="2696563"/>
              <a:ext cx="360040" cy="4129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7424" name="타원 142">
              <a:extLst>
                <a:ext uri="{FF2B5EF4-FFF2-40B4-BE49-F238E27FC236}">
                  <a16:creationId xmlns:a16="http://schemas.microsoft.com/office/drawing/2014/main" id="{08DCB5F9-E60E-41A5-B8F1-6F48DB9B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7502" y="4762215"/>
              <a:ext cx="360040" cy="4129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7425" name="Line 596">
              <a:extLst>
                <a:ext uri="{FF2B5EF4-FFF2-40B4-BE49-F238E27FC236}">
                  <a16:creationId xmlns:a16="http://schemas.microsoft.com/office/drawing/2014/main" id="{E4FA9900-B4BA-438E-88B1-64E33EA5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7515" y="2865293"/>
              <a:ext cx="1403089" cy="139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7426" name="개체 2">
              <a:extLst>
                <a:ext uri="{FF2B5EF4-FFF2-40B4-BE49-F238E27FC236}">
                  <a16:creationId xmlns:a16="http://schemas.microsoft.com/office/drawing/2014/main" id="{9FF9ECFF-D75A-49E5-B0D8-C889382C37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9592" y="2276872"/>
            <a:ext cx="7078066" cy="332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워크시트" r:id="rId4" imgW="4556713" imgH="2141258" progId="Excel.Sheet.12">
                    <p:embed/>
                  </p:oleObj>
                </mc:Choice>
                <mc:Fallback>
                  <p:oleObj name="워크시트" r:id="rId4" imgW="4556713" imgH="2141258" progId="Excel.Sheet.12">
                    <p:embed/>
                    <p:pic>
                      <p:nvPicPr>
                        <p:cNvPr id="0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276872"/>
                          <a:ext cx="7078066" cy="3326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596">
              <a:extLst>
                <a:ext uri="{FF2B5EF4-FFF2-40B4-BE49-F238E27FC236}">
                  <a16:creationId xmlns:a16="http://schemas.microsoft.com/office/drawing/2014/main" id="{64090F6B-9D13-44EA-A220-5405A0CCB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7453" y="4953525"/>
              <a:ext cx="1349501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Line 592">
              <a:extLst>
                <a:ext uri="{FF2B5EF4-FFF2-40B4-BE49-F238E27FC236}">
                  <a16:creationId xmlns:a16="http://schemas.microsoft.com/office/drawing/2014/main" id="{5D5FA305-873D-4187-9978-19DDBA958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031" y="2948841"/>
              <a:ext cx="0" cy="49633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Line 592">
              <a:extLst>
                <a:ext uri="{FF2B5EF4-FFF2-40B4-BE49-F238E27FC236}">
                  <a16:creationId xmlns:a16="http://schemas.microsoft.com/office/drawing/2014/main" id="{1BD401F8-618C-454F-B372-C0AC9CC45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245" y="2924944"/>
              <a:ext cx="0" cy="90382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Line 592">
              <a:extLst>
                <a:ext uri="{FF2B5EF4-FFF2-40B4-BE49-F238E27FC236}">
                  <a16:creationId xmlns:a16="http://schemas.microsoft.com/office/drawing/2014/main" id="{A8552936-39EA-4F8E-974F-AA5C8DB84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469" y="3990051"/>
              <a:ext cx="0" cy="90382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Line 597">
              <a:extLst>
                <a:ext uri="{FF2B5EF4-FFF2-40B4-BE49-F238E27FC236}">
                  <a16:creationId xmlns:a16="http://schemas.microsoft.com/office/drawing/2014/main" id="{D180987D-A0B6-4A52-BF96-74F443F79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7796" y="5373216"/>
              <a:ext cx="1570548" cy="99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Line 587">
              <a:extLst>
                <a:ext uri="{FF2B5EF4-FFF2-40B4-BE49-F238E27FC236}">
                  <a16:creationId xmlns:a16="http://schemas.microsoft.com/office/drawing/2014/main" id="{92BFF216-50E7-4D40-B1FF-22E1010E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8693" y="3185077"/>
              <a:ext cx="9643" cy="236777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Line 587">
              <a:extLst>
                <a:ext uri="{FF2B5EF4-FFF2-40B4-BE49-F238E27FC236}">
                  <a16:creationId xmlns:a16="http://schemas.microsoft.com/office/drawing/2014/main" id="{B55C362D-9C2F-485C-B459-A3C78F01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7612" y="4448834"/>
              <a:ext cx="0" cy="10639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20" name="타원 27">
            <a:extLst>
              <a:ext uri="{FF2B5EF4-FFF2-40B4-BE49-F238E27FC236}">
                <a16:creationId xmlns:a16="http://schemas.microsoft.com/office/drawing/2014/main" id="{DA481D63-2BF3-4D9A-8A42-941B1197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565400"/>
            <a:ext cx="962025" cy="5730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7421" name="타원 28">
            <a:extLst>
              <a:ext uri="{FF2B5EF4-FFF2-40B4-BE49-F238E27FC236}">
                <a16:creationId xmlns:a16="http://schemas.microsoft.com/office/drawing/2014/main" id="{16FFE524-553D-46FC-B518-C667E185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656138"/>
            <a:ext cx="963612" cy="5730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7422" name="타원 29">
            <a:extLst>
              <a:ext uri="{FF2B5EF4-FFF2-40B4-BE49-F238E27FC236}">
                <a16:creationId xmlns:a16="http://schemas.microsoft.com/office/drawing/2014/main" id="{909F8C4D-1714-4E57-BB30-4C14918F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5084763"/>
            <a:ext cx="963612" cy="573087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88558BBB-BB6E-4B4F-95EE-6FC6439C9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E8250F0-CC45-4D7E-BBE9-3D5A183F7C8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0E167DB-EC43-4CE8-BD48-C878B09DF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6.5 Simplification Using Map-Entered Variables</a:t>
            </a:r>
          </a:p>
        </p:txBody>
      </p:sp>
      <p:sp>
        <p:nvSpPr>
          <p:cNvPr id="18436" name="Text Box 23">
            <a:extLst>
              <a:ext uri="{FF2B5EF4-FFF2-40B4-BE49-F238E27FC236}">
                <a16:creationId xmlns:a16="http://schemas.microsoft.com/office/drawing/2014/main" id="{A9CD768F-8D11-4088-BF51-0EA99BB2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6165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Using Map-Entered Variables   (Figure 6-1)</a:t>
            </a:r>
          </a:p>
        </p:txBody>
      </p:sp>
      <p:pic>
        <p:nvPicPr>
          <p:cNvPr id="18437" name="Picture 24" descr="roth+f06-01">
            <a:extLst>
              <a:ext uri="{FF2B5EF4-FFF2-40B4-BE49-F238E27FC236}">
                <a16:creationId xmlns:a16="http://schemas.microsoft.com/office/drawing/2014/main" id="{4D014CB7-7AA6-4696-A923-B163A071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1391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25">
            <a:extLst>
              <a:ext uri="{FF2B5EF4-FFF2-40B4-BE49-F238E27FC236}">
                <a16:creationId xmlns:a16="http://schemas.microsoft.com/office/drawing/2014/main" id="{1AC69F99-44FB-4B24-A07C-7B9A495B6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4976813"/>
            <a:ext cx="5410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The map represents the 6-variable function</a:t>
            </a:r>
          </a:p>
        </p:txBody>
      </p:sp>
      <p:graphicFrame>
        <p:nvGraphicFramePr>
          <p:cNvPr id="18439" name="Object 26">
            <a:extLst>
              <a:ext uri="{FF2B5EF4-FFF2-40B4-BE49-F238E27FC236}">
                <a16:creationId xmlns:a16="http://schemas.microsoft.com/office/drawing/2014/main" id="{94A6E333-CA2C-44FE-8277-1069218E9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495925"/>
          <a:ext cx="7086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87800" imgH="457200" progId="Equation.3">
                  <p:embed/>
                </p:oleObj>
              </mc:Choice>
              <mc:Fallback>
                <p:oleObj name="Equation" r:id="rId4" imgW="39878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95925"/>
                        <a:ext cx="7086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27">
            <a:extLst>
              <a:ext uri="{FF2B5EF4-FFF2-40B4-BE49-F238E27FC236}">
                <a16:creationId xmlns:a16="http://schemas.microsoft.com/office/drawing/2014/main" id="{3C183A5C-5EB9-4C7E-90CF-CBD57CF0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387850"/>
            <a:ext cx="1285875" cy="336550"/>
          </a:xfrm>
          <a:prstGeom prst="rect">
            <a:avLst/>
          </a:prstGeom>
          <a:solidFill>
            <a:srgbClr val="00FF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/>
              <a:t>E = F = 1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342</Words>
  <Application>Microsoft Office PowerPoint</Application>
  <PresentationFormat>화면 슬라이드 쇼(4:3)</PresentationFormat>
  <Paragraphs>60</Paragraphs>
  <Slides>11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Arial Narrow</vt:lpstr>
      <vt:lpstr>Symbol</vt:lpstr>
      <vt:lpstr>Times New Roman</vt:lpstr>
      <vt:lpstr>1_기본 디자인</vt:lpstr>
      <vt:lpstr>Equation</vt:lpstr>
      <vt:lpstr>수식</vt:lpstr>
      <vt:lpstr>워크시트</vt:lpstr>
      <vt:lpstr>6.4 Simplification of Incompletely Specified Functions</vt:lpstr>
      <vt:lpstr>6.4 Simplification of Incompletely Specified Functions</vt:lpstr>
      <vt:lpstr>6.4 Simplification of Incompletely Specified Functions</vt:lpstr>
      <vt:lpstr>6.4 Simplification of Incompletely Specified Functions</vt:lpstr>
      <vt:lpstr>6.4 Simplification of Incompletely Specified Functions</vt:lpstr>
      <vt:lpstr>6.4 Simplification of Incompletely Specified Functions</vt:lpstr>
      <vt:lpstr>6.4 Simplification of Incompletely Specified Functions</vt:lpstr>
      <vt:lpstr>6.4 Simplification of Incompletely Specified Functions</vt:lpstr>
      <vt:lpstr>6.5 Simplification Using Map-Entered Variables</vt:lpstr>
      <vt:lpstr>6.5 Simplification Using Map-Entered Variables</vt:lpstr>
      <vt:lpstr>6.5 Simplification Using Map-Entered Variables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6 Quine McClusky method</dc:subject>
  <dc:creator>CS Lee</dc:creator>
  <cp:lastModifiedBy>Lee Chilgee</cp:lastModifiedBy>
  <cp:revision>194</cp:revision>
  <dcterms:created xsi:type="dcterms:W3CDTF">2003-08-14T08:31:30Z</dcterms:created>
  <dcterms:modified xsi:type="dcterms:W3CDTF">2023-03-22T02:31:02Z</dcterms:modified>
</cp:coreProperties>
</file>