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9" r:id="rId3"/>
    <p:sldId id="286" r:id="rId4"/>
    <p:sldId id="287" r:id="rId5"/>
    <p:sldId id="306" r:id="rId6"/>
    <p:sldId id="307" r:id="rId7"/>
    <p:sldId id="311" r:id="rId8"/>
    <p:sldId id="308" r:id="rId9"/>
    <p:sldId id="310" r:id="rId10"/>
    <p:sldId id="288" r:id="rId11"/>
    <p:sldId id="290" r:id="rId12"/>
    <p:sldId id="291" r:id="rId13"/>
    <p:sldId id="292" r:id="rId14"/>
    <p:sldId id="293" r:id="rId15"/>
    <p:sldId id="294" r:id="rId16"/>
    <p:sldId id="309" r:id="rId17"/>
    <p:sldId id="295" r:id="rId18"/>
    <p:sldId id="296" r:id="rId19"/>
    <p:sldId id="297" r:id="rId20"/>
    <p:sldId id="298" r:id="rId21"/>
    <p:sldId id="299" r:id="rId22"/>
    <p:sldId id="301" r:id="rId23"/>
    <p:sldId id="302" r:id="rId24"/>
    <p:sldId id="303" r:id="rId25"/>
    <p:sldId id="313" r:id="rId26"/>
    <p:sldId id="314" r:id="rId27"/>
    <p:sldId id="305" r:id="rId28"/>
  </p:sldIdLst>
  <p:sldSz cx="9144000" cy="6858000" type="screen4x3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99FF33"/>
    <a:srgbClr val="000000"/>
    <a:srgbClr val="008000"/>
    <a:srgbClr val="009900"/>
    <a:srgbClr val="3333FF"/>
    <a:srgbClr val="FFFF66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 autoAdjust="0"/>
    <p:restoredTop sz="94643" autoAdjust="0"/>
  </p:normalViewPr>
  <p:slideViewPr>
    <p:cSldViewPr>
      <p:cViewPr varScale="1">
        <p:scale>
          <a:sx n="105" d="100"/>
          <a:sy n="105" d="100"/>
        </p:scale>
        <p:origin x="179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18A42A4A-509E-4E39-B5FD-526509BD0E6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B3CD07FC-6F01-47A1-8F2F-12C9F245DE4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9812" name="Rectangle 4">
            <a:extLst>
              <a:ext uri="{FF2B5EF4-FFF2-40B4-BE49-F238E27FC236}">
                <a16:creationId xmlns:a16="http://schemas.microsoft.com/office/drawing/2014/main" id="{46BF57AD-2EEC-4771-96F9-70AC00A34FC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9813" name="Rectangle 5">
            <a:extLst>
              <a:ext uri="{FF2B5EF4-FFF2-40B4-BE49-F238E27FC236}">
                <a16:creationId xmlns:a16="http://schemas.microsoft.com/office/drawing/2014/main" id="{DB37CB22-BAB1-456D-9D8A-FA05014CD82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64F3434-BA73-408A-87D2-71DDF9FB5D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FFE8D70E-E94A-4249-B0D2-897E4584E9F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A81D5AF3-5710-4127-A064-674A14BE398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081EBD6-A19E-46CA-929D-520C23C5881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9" name="Rectangle 5">
            <a:extLst>
              <a:ext uri="{FF2B5EF4-FFF2-40B4-BE49-F238E27FC236}">
                <a16:creationId xmlns:a16="http://schemas.microsoft.com/office/drawing/2014/main" id="{02A888E4-04C5-4FE4-BF2F-ADC4298A983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18790" name="Rectangle 6">
            <a:extLst>
              <a:ext uri="{FF2B5EF4-FFF2-40B4-BE49-F238E27FC236}">
                <a16:creationId xmlns:a16="http://schemas.microsoft.com/office/drawing/2014/main" id="{41C52D11-EEE8-469D-A12A-1809CDF925D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8791" name="Rectangle 7">
            <a:extLst>
              <a:ext uri="{FF2B5EF4-FFF2-40B4-BE49-F238E27FC236}">
                <a16:creationId xmlns:a16="http://schemas.microsoft.com/office/drawing/2014/main" id="{ADD88BB9-BD37-4055-94B3-55B1B45A8A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8F87F6AC-E23C-4C11-A300-577E8E34AF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8691AC6-6EB5-4849-8290-3109DA337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C1828EF-1F95-467E-82FA-4D89BF585A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이미지 개체 틀 1">
            <a:extLst>
              <a:ext uri="{FF2B5EF4-FFF2-40B4-BE49-F238E27FC236}">
                <a16:creationId xmlns:a16="http://schemas.microsoft.com/office/drawing/2014/main" id="{89FB531D-570F-498E-A2AC-63A857CA8D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슬라이드 노트 개체 틀 2">
            <a:extLst>
              <a:ext uri="{FF2B5EF4-FFF2-40B4-BE49-F238E27FC236}">
                <a16:creationId xmlns:a16="http://schemas.microsoft.com/office/drawing/2014/main" id="{6D49CA2B-B044-4FFD-9E85-6161C62EE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/>
              <a:t>Reverse engineering</a:t>
            </a:r>
            <a:endParaRPr lang="ko-KR" altLang="en-US"/>
          </a:p>
        </p:txBody>
      </p:sp>
      <p:sp>
        <p:nvSpPr>
          <p:cNvPr id="23556" name="슬라이드 번호 개체 틀 3">
            <a:extLst>
              <a:ext uri="{FF2B5EF4-FFF2-40B4-BE49-F238E27FC236}">
                <a16:creationId xmlns:a16="http://schemas.microsoft.com/office/drawing/2014/main" id="{237CFA4F-1481-4CAE-B123-B3C190F907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8A2EEB0-EA5A-4B47-8EA4-2E3563B01AA3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C5E4E0B-F9CB-4440-B396-2E8457EEC9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1A0072F-269D-4C05-8976-1A99FD3FA6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/>
              <a:t>7 AND (no AND for c), 3 OR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EDA922B7-773D-49E7-BD64-0C7E55B370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21A4318-196F-4FDA-AFFC-26C1BCC82F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/>
              <a:t>3 common AND, 2 local AND, 3 OR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4ECE95F7-8262-4134-B0A8-CB924CB15A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A5E7ADE0-0557-4C9D-8EBA-1A16631BFF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/>
              <a:t>(4 AND, 1 OR), (4 AND, 1 OR), -2 AND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EBFADBA-F1F1-4A60-85C2-5E3420C81D7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DB69E-2F9B-4983-AC8A-9E6ADA9795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9108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CC2F6DA-9788-4E63-8A36-59F39BB9B05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6F9A87-9B2F-4C5A-B44A-E20F0789EF8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272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503FCDF-7D7C-4B6D-A292-B988366DED0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C9413-F62F-4BBE-866B-C207EC7DE6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8460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1AEE5C-1FE5-4329-AA69-111A0C059CA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42DBF-5960-46FC-901A-F964DE2F95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033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A120AD5-F5AA-46DA-9485-C0A383EC51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6FF7E-1121-4756-903D-C59C21D083A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167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512268A-F30D-4B18-83F5-969681D759E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C85C4-4A1D-49DD-BEC4-83004F1AD88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52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A47777-5FBE-4178-B961-4C1A5D9879A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374E9-691F-484F-B531-D6EF6C8364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339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36794B7-A5A0-4274-9BA9-FCA8D71A79E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1C3D0-A41B-4F29-8685-48A422D848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656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1FEDBE7-24CC-4FF5-9C8A-49AEB6F1157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43A552-7B41-47BE-B410-65F75787FA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010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DDF0BCA2-C03B-4120-8517-1777F5A94EF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F2388-7566-4B46-81F8-48DA4F654A1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503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03E1D1-FE49-4C40-9B3C-CC910421759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F4A49-1C71-4D9C-AB19-5D620BBD134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6224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B724AC-E0D0-4AF9-950D-BE3480E956A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C5C6D-4496-4BFE-9A92-C4BB86B717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909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5BB901E-7EF4-4D54-AD6E-2FBF851742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04875"/>
            <a:ext cx="9144000" cy="762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817A6D7-38F0-41CB-85FC-B9028F7AC6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41750" y="6391275"/>
            <a:ext cx="1450975" cy="3397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 b="1" dirty="0">
                <a:solidFill>
                  <a:srgbClr val="00FF00"/>
                </a:solidFill>
                <a:latin typeface="Arial" panose="020B0604020202020204" pitchFamily="34" charset="0"/>
              </a:rPr>
              <a:t>Spring 2023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8D370AB-B0CB-40E3-98A6-5D782ECD4B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6381750"/>
            <a:ext cx="1584325" cy="3397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600" b="1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 Design</a:t>
            </a:r>
          </a:p>
        </p:txBody>
      </p:sp>
      <p:sp>
        <p:nvSpPr>
          <p:cNvPr id="117765" name="Rectangle 5">
            <a:extLst>
              <a:ext uri="{FF2B5EF4-FFF2-40B4-BE49-F238E27FC236}">
                <a16:creationId xmlns:a16="http://schemas.microsoft.com/office/drawing/2014/main" id="{04060D46-4A0F-41D4-BE0D-BD7FF061D22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10313"/>
            <a:ext cx="68421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hangingPunct="1">
              <a:defRPr kumimoji="0" sz="1600" b="1">
                <a:solidFill>
                  <a:srgbClr val="0099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C7790E7-DDBA-41C0-8133-992AFC628CB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7" Type="http://schemas.openxmlformats.org/officeDocument/2006/relationships/image" Target="../media/image30.wmf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31.wmf"/><Relationship Id="rId7" Type="http://schemas.openxmlformats.org/officeDocument/2006/relationships/image" Target="../media/image33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3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9.jpeg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jpeg"/><Relationship Id="rId5" Type="http://schemas.openxmlformats.org/officeDocument/2006/relationships/image" Target="../media/image37.png"/><Relationship Id="rId4" Type="http://schemas.openxmlformats.org/officeDocument/2006/relationships/oleObject" Target="../embeddings/oleObject2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41.wmf"/><Relationship Id="rId9" Type="http://schemas.openxmlformats.org/officeDocument/2006/relationships/image" Target="../media/image4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7.jpeg"/><Relationship Id="rId4" Type="http://schemas.openxmlformats.org/officeDocument/2006/relationships/image" Target="../media/image5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6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Relationship Id="rId9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oleObject" Target="../embeddings/oleObject12.bin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12" Type="http://schemas.openxmlformats.org/officeDocument/2006/relationships/image" Target="../media/image19.jpeg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7.wmf"/><Relationship Id="rId14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wmf"/><Relationship Id="rId11" Type="http://schemas.openxmlformats.org/officeDocument/2006/relationships/image" Target="../media/image26.jpeg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>
            <a:extLst>
              <a:ext uri="{FF2B5EF4-FFF2-40B4-BE49-F238E27FC236}">
                <a16:creationId xmlns:a16="http://schemas.microsoft.com/office/drawing/2014/main" id="{01149211-2499-455A-8192-735500367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60350"/>
            <a:ext cx="83820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4000">
                <a:solidFill>
                  <a:srgbClr val="0033CC"/>
                </a:solidFill>
                <a:latin typeface="Arial Narrow" panose="020B0606020202030204" pitchFamily="34" charset="0"/>
              </a:rPr>
              <a:t>Unit 7</a:t>
            </a:r>
            <a:endParaRPr lang="en-US" altLang="ko-KR" sz="4000">
              <a:solidFill>
                <a:srgbClr val="CC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099" name="Rectangle 6">
            <a:extLst>
              <a:ext uri="{FF2B5EF4-FFF2-40B4-BE49-F238E27FC236}">
                <a16:creationId xmlns:a16="http://schemas.microsoft.com/office/drawing/2014/main" id="{4B0433F2-FBC3-4689-A64C-D60CF0872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2276475"/>
            <a:ext cx="5905500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1600" b="1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chapter in the book includes:</a:t>
            </a:r>
          </a:p>
          <a:p>
            <a:pPr eaLnBrk="1" hangingPunct="1"/>
            <a:endParaRPr kumimoji="0" lang="en-US" altLang="ko-KR" sz="16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kumimoji="0" lang="en-US" altLang="ko-KR" sz="1600" b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Objectives</a:t>
            </a:r>
          </a:p>
          <a:p>
            <a:pPr eaLnBrk="1" hangingPunct="1"/>
            <a:r>
              <a:rPr kumimoji="0" lang="en-US" altLang="ko-KR" sz="1600" b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Study Guide</a:t>
            </a:r>
          </a:p>
          <a:p>
            <a:pPr eaLnBrk="1" hangingPunct="1"/>
            <a:r>
              <a:rPr kumimoji="0" lang="en-US" altLang="ko-KR" sz="1600" b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	Multi-Level Gate Circuits</a:t>
            </a:r>
          </a:p>
          <a:p>
            <a:pPr eaLnBrk="1" hangingPunct="1"/>
            <a:r>
              <a:rPr kumimoji="0" lang="en-US" altLang="ko-KR" sz="1600" b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7.2	NAND and NOR Gates</a:t>
            </a:r>
          </a:p>
          <a:p>
            <a:pPr eaLnBrk="1" hangingPunct="1"/>
            <a:r>
              <a:rPr kumimoji="0" lang="en-US" altLang="ko-KR" sz="1600" b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7.3	Design of Two-Level Circuits Using NAND </a:t>
            </a:r>
          </a:p>
          <a:p>
            <a:pPr eaLnBrk="1" hangingPunct="1"/>
            <a:r>
              <a:rPr kumimoji="0" lang="en-US" altLang="ko-KR" sz="1600" b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and NOR Gates</a:t>
            </a:r>
          </a:p>
          <a:p>
            <a:pPr eaLnBrk="1" hangingPunct="1"/>
            <a:r>
              <a:rPr kumimoji="0" lang="en-US" altLang="ko-KR" sz="1600" b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7.4	Design of Multi-Level NAND- and </a:t>
            </a:r>
          </a:p>
          <a:p>
            <a:pPr eaLnBrk="1" hangingPunct="1"/>
            <a:r>
              <a:rPr kumimoji="0" lang="en-US" altLang="ko-KR" sz="1600" b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NOR-Gate Circuits</a:t>
            </a:r>
          </a:p>
          <a:p>
            <a:pPr eaLnBrk="1" hangingPunct="1"/>
            <a:r>
              <a:rPr kumimoji="0" lang="en-US" altLang="ko-KR" sz="1600" b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7.5	Circuit Conversion Using Alternative Gate Symbols</a:t>
            </a:r>
          </a:p>
          <a:p>
            <a:pPr eaLnBrk="1" hangingPunct="1"/>
            <a:r>
              <a:rPr kumimoji="0" lang="en-US" altLang="ko-KR" sz="1600" b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7.6      Design of Two-Level, Multiple-Output Circuits</a:t>
            </a:r>
          </a:p>
          <a:p>
            <a:pPr eaLnBrk="1" hangingPunct="1"/>
            <a:r>
              <a:rPr kumimoji="0" lang="en-US" altLang="ko-KR" sz="1600" b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7.7      Multiple-Output NAND and NOR Circuits</a:t>
            </a:r>
          </a:p>
        </p:txBody>
      </p:sp>
      <p:sp>
        <p:nvSpPr>
          <p:cNvPr id="4100" name="Rectangle 8">
            <a:extLst>
              <a:ext uri="{FF2B5EF4-FFF2-40B4-BE49-F238E27FC236}">
                <a16:creationId xmlns:a16="http://schemas.microsoft.com/office/drawing/2014/main" id="{26713A1C-D7D9-44AC-92A2-F9FCEDD54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125538"/>
            <a:ext cx="83820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3600">
                <a:solidFill>
                  <a:srgbClr val="CC0000"/>
                </a:solidFill>
                <a:latin typeface="Arial Narrow" panose="020B0606020202030204" pitchFamily="34" charset="0"/>
              </a:rPr>
              <a:t>MULTI-LEVEL GATE CIRCUITS /</a:t>
            </a:r>
            <a:br>
              <a:rPr lang="en-US" altLang="ko-KR" sz="3600">
                <a:solidFill>
                  <a:srgbClr val="CC0000"/>
                </a:solidFill>
                <a:latin typeface="Arial Narrow" panose="020B0606020202030204" pitchFamily="34" charset="0"/>
              </a:rPr>
            </a:br>
            <a:r>
              <a:rPr lang="en-US" altLang="ko-KR" sz="3600">
                <a:solidFill>
                  <a:srgbClr val="CC0000"/>
                </a:solidFill>
                <a:latin typeface="Arial Narrow" panose="020B0606020202030204" pitchFamily="34" charset="0"/>
              </a:rPr>
              <a:t>NAND AND NOR GATES</a:t>
            </a:r>
          </a:p>
        </p:txBody>
      </p:sp>
      <p:pic>
        <p:nvPicPr>
          <p:cNvPr id="4101" name="그림 1">
            <a:extLst>
              <a:ext uri="{FF2B5EF4-FFF2-40B4-BE49-F238E27FC236}">
                <a16:creationId xmlns:a16="http://schemas.microsoft.com/office/drawing/2014/main" id="{E56D578B-ADCE-4741-AA93-BEBA48094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492375"/>
            <a:ext cx="2303462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3">
            <a:extLst>
              <a:ext uri="{FF2B5EF4-FFF2-40B4-BE49-F238E27FC236}">
                <a16:creationId xmlns:a16="http://schemas.microsoft.com/office/drawing/2014/main" id="{2703339A-EA2F-4A35-B932-2828B24043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4EE63C8-8C2D-43DC-900B-F29B0DEF68FD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10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E5D19D64-D6A6-4A11-9070-D3BB559567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7.2	NAND and NOR Gates</a:t>
            </a:r>
          </a:p>
        </p:txBody>
      </p:sp>
      <p:sp>
        <p:nvSpPr>
          <p:cNvPr id="14340" name="Text Box 8">
            <a:extLst>
              <a:ext uri="{FF2B5EF4-FFF2-40B4-BE49-F238E27FC236}">
                <a16:creationId xmlns:a16="http://schemas.microsoft.com/office/drawing/2014/main" id="{E7B2FD01-AFB5-4952-A2CA-2D955572A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8" y="1196975"/>
            <a:ext cx="4475162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OR realized by using AND and NOT</a:t>
            </a:r>
          </a:p>
        </p:txBody>
      </p:sp>
      <p:pic>
        <p:nvPicPr>
          <p:cNvPr id="14341" name="Picture 9" descr="roth+u07-01">
            <a:extLst>
              <a:ext uri="{FF2B5EF4-FFF2-40B4-BE49-F238E27FC236}">
                <a16:creationId xmlns:a16="http://schemas.microsoft.com/office/drawing/2014/main" id="{C4C90000-73B3-4F38-B6E0-5E983290E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48768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 Box 12">
            <a:extLst>
              <a:ext uri="{FF2B5EF4-FFF2-40B4-BE49-F238E27FC236}">
                <a16:creationId xmlns:a16="http://schemas.microsoft.com/office/drawing/2014/main" id="{E53A6B1F-3E17-467B-864A-E8C4915AF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3938588"/>
            <a:ext cx="5614987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NAND gate realization of NOT, AND, and OR</a:t>
            </a:r>
          </a:p>
        </p:txBody>
      </p:sp>
      <p:pic>
        <p:nvPicPr>
          <p:cNvPr id="14343" name="Picture 13" descr="roth+f07-10">
            <a:extLst>
              <a:ext uri="{FF2B5EF4-FFF2-40B4-BE49-F238E27FC236}">
                <a16:creationId xmlns:a16="http://schemas.microsoft.com/office/drawing/2014/main" id="{75683157-2C18-423D-B8D5-4FF815126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4437063"/>
            <a:ext cx="545465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4" name="Text Box 14">
            <a:extLst>
              <a:ext uri="{FF2B5EF4-FFF2-40B4-BE49-F238E27FC236}">
                <a16:creationId xmlns:a16="http://schemas.microsoft.com/office/drawing/2014/main" id="{B781AA49-A189-4AE3-AD56-E495F5AF7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3213100"/>
            <a:ext cx="4475162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AND realized by using OR and NOT</a:t>
            </a:r>
          </a:p>
        </p:txBody>
      </p:sp>
      <p:graphicFrame>
        <p:nvGraphicFramePr>
          <p:cNvPr id="14345" name="Object 2048">
            <a:extLst>
              <a:ext uri="{FF2B5EF4-FFF2-40B4-BE49-F238E27FC236}">
                <a16:creationId xmlns:a16="http://schemas.microsoft.com/office/drawing/2014/main" id="{7C6D459F-1EE0-454B-B927-68475221DD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462223"/>
              </p:ext>
            </p:extLst>
          </p:nvPr>
        </p:nvGraphicFramePr>
        <p:xfrm>
          <a:off x="5272088" y="3141663"/>
          <a:ext cx="16764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65200" imgH="279400" progId="Equation.3">
                  <p:embed/>
                </p:oleObj>
              </mc:Choice>
              <mc:Fallback>
                <p:oleObj name="Equation" r:id="rId4" imgW="965200" imgH="27940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088" y="3141663"/>
                        <a:ext cx="1676400" cy="4857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2049">
            <a:extLst>
              <a:ext uri="{FF2B5EF4-FFF2-40B4-BE49-F238E27FC236}">
                <a16:creationId xmlns:a16="http://schemas.microsoft.com/office/drawing/2014/main" id="{FC41D5FA-087D-4823-ACD9-1500942C64E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544778"/>
              </p:ext>
            </p:extLst>
          </p:nvPr>
        </p:nvGraphicFramePr>
        <p:xfrm>
          <a:off x="5292725" y="1124744"/>
          <a:ext cx="17272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65200" imgH="279400" progId="Equation.3">
                  <p:embed/>
                </p:oleObj>
              </mc:Choice>
              <mc:Fallback>
                <p:oleObj name="Equation" r:id="rId6" imgW="965200" imgH="279400" progId="Equation.3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1124744"/>
                        <a:ext cx="1727200" cy="5016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4">
            <a:extLst>
              <a:ext uri="{FF2B5EF4-FFF2-40B4-BE49-F238E27FC236}">
                <a16:creationId xmlns:a16="http://schemas.microsoft.com/office/drawing/2014/main" id="{A199916E-38AD-475E-99EC-8A641DB4BE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6BA882EE-1884-4956-8E57-1A86BBE9CC3F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4E4A734B-534B-48FE-A3E1-EEF98FFD55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1438"/>
            <a:ext cx="8229600" cy="8366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7.3	Design of Two-Level Circuits Using NAND and NOR Gates</a:t>
            </a:r>
          </a:p>
        </p:txBody>
      </p:sp>
      <p:sp>
        <p:nvSpPr>
          <p:cNvPr id="15364" name="Text Box 3">
            <a:extLst>
              <a:ext uri="{FF2B5EF4-FFF2-40B4-BE49-F238E27FC236}">
                <a16:creationId xmlns:a16="http://schemas.microsoft.com/office/drawing/2014/main" id="{86EA2BD7-0E6B-4544-9CBB-621BA9758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1196975"/>
            <a:ext cx="231457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DeMorgan</a:t>
            </a:r>
            <a:r>
              <a:rPr lang="en-US" altLang="ko-KR" sz="2000" b="1">
                <a:latin typeface="Arial" panose="020B0604020202020204" pitchFamily="34" charset="0"/>
              </a:rPr>
              <a:t>’</a:t>
            </a:r>
            <a:r>
              <a:rPr lang="en-US" altLang="ko-KR" sz="2000" b="1"/>
              <a:t>s laws</a:t>
            </a:r>
          </a:p>
        </p:txBody>
      </p:sp>
      <p:sp>
        <p:nvSpPr>
          <p:cNvPr id="15365" name="Text Box 4">
            <a:extLst>
              <a:ext uri="{FF2B5EF4-FFF2-40B4-BE49-F238E27FC236}">
                <a16:creationId xmlns:a16="http://schemas.microsoft.com/office/drawing/2014/main" id="{F539CF73-9AF3-44FB-8298-56DC9261B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450" y="2349500"/>
            <a:ext cx="816133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Conversion of a sum-of-products to several other two-level forms</a:t>
            </a:r>
            <a:r>
              <a:rPr lang="en-US" altLang="ko-KR"/>
              <a:t> </a:t>
            </a:r>
          </a:p>
        </p:txBody>
      </p:sp>
      <p:graphicFrame>
        <p:nvGraphicFramePr>
          <p:cNvPr id="15366" name="Object 0">
            <a:extLst>
              <a:ext uri="{FF2B5EF4-FFF2-40B4-BE49-F238E27FC236}">
                <a16:creationId xmlns:a16="http://schemas.microsoft.com/office/drawing/2014/main" id="{0EB9905F-DC7B-4F62-911F-256E139133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6900" y="1125538"/>
          <a:ext cx="40989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97100" imgH="292100" progId="Equation.3">
                  <p:embed/>
                </p:oleObj>
              </mc:Choice>
              <mc:Fallback>
                <p:oleObj name="Equation" r:id="rId2" imgW="2197100" imgH="2921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1125538"/>
                        <a:ext cx="4098925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1">
            <a:extLst>
              <a:ext uri="{FF2B5EF4-FFF2-40B4-BE49-F238E27FC236}">
                <a16:creationId xmlns:a16="http://schemas.microsoft.com/office/drawing/2014/main" id="{D5ED5999-05BB-46F2-A725-BB27B3A5E0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8488" y="1628775"/>
          <a:ext cx="3954462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97100" imgH="292100" progId="Equation.3">
                  <p:embed/>
                </p:oleObj>
              </mc:Choice>
              <mc:Fallback>
                <p:oleObj name="Equation" r:id="rId4" imgW="2197100" imgH="2921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1628775"/>
                        <a:ext cx="3954462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2">
            <a:extLst>
              <a:ext uri="{FF2B5EF4-FFF2-40B4-BE49-F238E27FC236}">
                <a16:creationId xmlns:a16="http://schemas.microsoft.com/office/drawing/2014/main" id="{85A28FEC-DABF-4FDB-A64B-BB42F75856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924175"/>
          <a:ext cx="34163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93900" imgH="1244600" progId="Equation.3">
                  <p:embed/>
                </p:oleObj>
              </mc:Choice>
              <mc:Fallback>
                <p:oleObj name="Equation" r:id="rId6" imgW="1993900" imgH="1244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924175"/>
                        <a:ext cx="34163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Text Box 11">
            <a:extLst>
              <a:ext uri="{FF2B5EF4-FFF2-40B4-BE49-F238E27FC236}">
                <a16:creationId xmlns:a16="http://schemas.microsoft.com/office/drawing/2014/main" id="{69CB5F79-B3E9-478E-84F4-9307D664B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3213" y="2997200"/>
            <a:ext cx="1009650" cy="33655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600" b="1"/>
              <a:t>AND-OR</a:t>
            </a:r>
          </a:p>
        </p:txBody>
      </p:sp>
      <p:sp>
        <p:nvSpPr>
          <p:cNvPr id="15370" name="Text Box 12">
            <a:extLst>
              <a:ext uri="{FF2B5EF4-FFF2-40B4-BE49-F238E27FC236}">
                <a16:creationId xmlns:a16="http://schemas.microsoft.com/office/drawing/2014/main" id="{7E0A8B82-0672-4A56-BEA3-4161F0E21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1738" y="3573463"/>
            <a:ext cx="1414462" cy="33655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600" b="1"/>
              <a:t>NAND-NAND</a:t>
            </a:r>
          </a:p>
        </p:txBody>
      </p:sp>
      <p:sp>
        <p:nvSpPr>
          <p:cNvPr id="15371" name="Text Box 13">
            <a:extLst>
              <a:ext uri="{FF2B5EF4-FFF2-40B4-BE49-F238E27FC236}">
                <a16:creationId xmlns:a16="http://schemas.microsoft.com/office/drawing/2014/main" id="{4F831C6D-7F65-4D58-ABF7-755B2F3FB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0" y="4171950"/>
            <a:ext cx="1149350" cy="33655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600" b="1"/>
              <a:t>OR-NAND</a:t>
            </a:r>
          </a:p>
        </p:txBody>
      </p:sp>
      <p:sp>
        <p:nvSpPr>
          <p:cNvPr id="15372" name="Text Box 14">
            <a:extLst>
              <a:ext uri="{FF2B5EF4-FFF2-40B4-BE49-F238E27FC236}">
                <a16:creationId xmlns:a16="http://schemas.microsoft.com/office/drawing/2014/main" id="{0A20624D-0529-4346-91D1-ECC607D79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3213" y="4748213"/>
            <a:ext cx="1023937" cy="33655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600" b="1"/>
              <a:t>NOR-OR</a:t>
            </a:r>
          </a:p>
        </p:txBody>
      </p:sp>
      <p:graphicFrame>
        <p:nvGraphicFramePr>
          <p:cNvPr id="15373" name="Object 3">
            <a:extLst>
              <a:ext uri="{FF2B5EF4-FFF2-40B4-BE49-F238E27FC236}">
                <a16:creationId xmlns:a16="http://schemas.microsoft.com/office/drawing/2014/main" id="{4B8AB4CE-29CA-4CF7-B531-AABF97EBD9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5084763"/>
          <a:ext cx="3706812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22500" imgH="596900" progId="Equation.3">
                  <p:embed/>
                </p:oleObj>
              </mc:Choice>
              <mc:Fallback>
                <p:oleObj name="Equation" r:id="rId8" imgW="2222500" imgH="596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084763"/>
                        <a:ext cx="3706812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4" name="Text Box 17">
            <a:extLst>
              <a:ext uri="{FF2B5EF4-FFF2-40B4-BE49-F238E27FC236}">
                <a16:creationId xmlns:a16="http://schemas.microsoft.com/office/drawing/2014/main" id="{4F9113AD-1077-44BD-9BB1-76EF08390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5468938"/>
            <a:ext cx="1698625" cy="33655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600" b="1"/>
              <a:t>NOR-NOR-NOT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4">
            <a:extLst>
              <a:ext uri="{FF2B5EF4-FFF2-40B4-BE49-F238E27FC236}">
                <a16:creationId xmlns:a16="http://schemas.microsoft.com/office/drawing/2014/main" id="{8EC9B75D-774D-4F22-A59D-8441BBA133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4937308-6772-45FC-A3C1-26C5487A684E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A3645D75-2819-45C5-87EB-C7B26AD4E1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3663"/>
            <a:ext cx="8229600" cy="765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7.3	Design of Two-Level Circuits Using NAND and NOR Gates</a:t>
            </a:r>
          </a:p>
        </p:txBody>
      </p:sp>
      <p:graphicFrame>
        <p:nvGraphicFramePr>
          <p:cNvPr id="16388" name="Object 0">
            <a:extLst>
              <a:ext uri="{FF2B5EF4-FFF2-40B4-BE49-F238E27FC236}">
                <a16:creationId xmlns:a16="http://schemas.microsoft.com/office/drawing/2014/main" id="{DE82E01D-7CCA-431B-AC77-3B99CB5BD7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060575"/>
          <a:ext cx="5410200" cy="286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8000" imgH="1612900" progId="Equation.3">
                  <p:embed/>
                </p:oleObj>
              </mc:Choice>
              <mc:Fallback>
                <p:oleObj name="Equation" r:id="rId2" imgW="3048000" imgH="16129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060575"/>
                        <a:ext cx="5410200" cy="286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18">
            <a:extLst>
              <a:ext uri="{FF2B5EF4-FFF2-40B4-BE49-F238E27FC236}">
                <a16:creationId xmlns:a16="http://schemas.microsoft.com/office/drawing/2014/main" id="{5243B371-6204-4E53-854B-6CDE3A5C7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175" y="2060575"/>
            <a:ext cx="1009650" cy="33655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600" b="1"/>
              <a:t>OR-AND</a:t>
            </a:r>
          </a:p>
        </p:txBody>
      </p:sp>
      <p:sp>
        <p:nvSpPr>
          <p:cNvPr id="16390" name="Text Box 19">
            <a:extLst>
              <a:ext uri="{FF2B5EF4-FFF2-40B4-BE49-F238E27FC236}">
                <a16:creationId xmlns:a16="http://schemas.microsoft.com/office/drawing/2014/main" id="{8834F8A6-7855-430F-848C-12F365CAE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8013" y="2708275"/>
            <a:ext cx="1163637" cy="33655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600" b="1"/>
              <a:t>NOR-NOR</a:t>
            </a:r>
          </a:p>
        </p:txBody>
      </p:sp>
      <p:sp>
        <p:nvSpPr>
          <p:cNvPr id="16391" name="Text Box 20">
            <a:extLst>
              <a:ext uri="{FF2B5EF4-FFF2-40B4-BE49-F238E27FC236}">
                <a16:creationId xmlns:a16="http://schemas.microsoft.com/office/drawing/2014/main" id="{CE197D96-5B62-4ECD-9C2E-C98E1E463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8013" y="4076700"/>
            <a:ext cx="1149350" cy="33655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600" b="1"/>
              <a:t>AND-NOR</a:t>
            </a:r>
          </a:p>
        </p:txBody>
      </p:sp>
      <p:sp>
        <p:nvSpPr>
          <p:cNvPr id="16392" name="Text Box 21">
            <a:extLst>
              <a:ext uri="{FF2B5EF4-FFF2-40B4-BE49-F238E27FC236}">
                <a16:creationId xmlns:a16="http://schemas.microsoft.com/office/drawing/2014/main" id="{1E0DE064-74E4-4265-BAA7-71209D45F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3713" y="4564063"/>
            <a:ext cx="1274762" cy="33655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600" b="1"/>
              <a:t>NAND-AND</a:t>
            </a:r>
          </a:p>
        </p:txBody>
      </p:sp>
      <p:sp>
        <p:nvSpPr>
          <p:cNvPr id="16393" name="Text Box 22">
            <a:extLst>
              <a:ext uri="{FF2B5EF4-FFF2-40B4-BE49-F238E27FC236}">
                <a16:creationId xmlns:a16="http://schemas.microsoft.com/office/drawing/2014/main" id="{E710427B-33C5-4624-9DD0-904AF8323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25" y="1319213"/>
            <a:ext cx="82311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Conversion of a product-of-sums to several other two-level forms</a:t>
            </a:r>
            <a:r>
              <a:rPr lang="en-US" altLang="ko-KR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4">
            <a:extLst>
              <a:ext uri="{FF2B5EF4-FFF2-40B4-BE49-F238E27FC236}">
                <a16:creationId xmlns:a16="http://schemas.microsoft.com/office/drawing/2014/main" id="{1DA21C76-AB36-4264-BA70-FE333CFF46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85DAB19E-D94F-4519-AF96-B0D8B56C998E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74F29776-D493-4A3D-848A-794F84F082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1438"/>
            <a:ext cx="8229600" cy="765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7.3	Design of Two-Level Circuits Using NAND and NOR Gates</a:t>
            </a:r>
          </a:p>
        </p:txBody>
      </p:sp>
      <p:graphicFrame>
        <p:nvGraphicFramePr>
          <p:cNvPr id="17412" name="Object 11">
            <a:extLst>
              <a:ext uri="{FF2B5EF4-FFF2-40B4-BE49-F238E27FC236}">
                <a16:creationId xmlns:a16="http://schemas.microsoft.com/office/drawing/2014/main" id="{058A5533-5454-4897-BE7E-2035DA42A6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563" y="1754188"/>
          <a:ext cx="4279900" cy="311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3285714" imgH="2390476" progId="Paint.Picture">
                  <p:embed/>
                </p:oleObj>
              </mc:Choice>
              <mc:Fallback>
                <p:oleObj name="비트맵 이미지" r:id="rId2" imgW="3285714" imgH="2390476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1754188"/>
                        <a:ext cx="4279900" cy="311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12">
            <a:extLst>
              <a:ext uri="{FF2B5EF4-FFF2-40B4-BE49-F238E27FC236}">
                <a16:creationId xmlns:a16="http://schemas.microsoft.com/office/drawing/2014/main" id="{6EDC2B95-51D5-4A57-8069-4939ED7125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48250" y="1700213"/>
          <a:ext cx="3627438" cy="312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4" imgW="3296110" imgH="2838846" progId="Paint.Picture">
                  <p:embed/>
                </p:oleObj>
              </mc:Choice>
              <mc:Fallback>
                <p:oleObj name="비트맵 이미지" r:id="rId4" imgW="3296110" imgH="2838846" progId="Paint.Picture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0" y="1700213"/>
                        <a:ext cx="3627438" cy="312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13">
            <a:extLst>
              <a:ext uri="{FF2B5EF4-FFF2-40B4-BE49-F238E27FC236}">
                <a16:creationId xmlns:a16="http://schemas.microsoft.com/office/drawing/2014/main" id="{A9CFE17B-3A3C-4F09-B4CC-911638850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1196975"/>
            <a:ext cx="5313363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/>
              <a:t>Eight Basic Forms for Two-Level Circuits</a:t>
            </a:r>
          </a:p>
        </p:txBody>
      </p:sp>
      <p:pic>
        <p:nvPicPr>
          <p:cNvPr id="17415" name="Picture 3" descr="roth+u02-02">
            <a:extLst>
              <a:ext uri="{FF2B5EF4-FFF2-40B4-BE49-F238E27FC236}">
                <a16:creationId xmlns:a16="http://schemas.microsoft.com/office/drawing/2014/main" id="{153FBA99-7F87-4B09-AA2D-F0FF77365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5518150"/>
            <a:ext cx="27844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3" descr="roth+u02-03">
            <a:extLst>
              <a:ext uri="{FF2B5EF4-FFF2-40B4-BE49-F238E27FC236}">
                <a16:creationId xmlns:a16="http://schemas.microsoft.com/office/drawing/2014/main" id="{4E7A3A8F-BDCB-43B4-8C80-4168CD85B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288" y="5565775"/>
            <a:ext cx="27178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Text Box 13">
            <a:extLst>
              <a:ext uri="{FF2B5EF4-FFF2-40B4-BE49-F238E27FC236}">
                <a16:creationId xmlns:a16="http://schemas.microsoft.com/office/drawing/2014/main" id="{C56F788C-340D-466A-AF6B-F0F6C5A20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8" y="4903788"/>
            <a:ext cx="4081462" cy="396875"/>
          </a:xfrm>
          <a:prstGeom prst="rect">
            <a:avLst/>
          </a:prstGeom>
          <a:solidFill>
            <a:srgbClr val="FF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/>
              <a:t>Basic Conversion Exercise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4">
            <a:extLst>
              <a:ext uri="{FF2B5EF4-FFF2-40B4-BE49-F238E27FC236}">
                <a16:creationId xmlns:a16="http://schemas.microsoft.com/office/drawing/2014/main" id="{8E81378E-73FE-4FA0-B8B8-CA94C8944E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B0C2E50-04F5-45A0-AC83-A54237E762B3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83A8056A-B63F-44A3-B74D-19715458DD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6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7.3	Design of Two-Level Circuits Using NAND and NOR Gates</a:t>
            </a:r>
          </a:p>
        </p:txBody>
      </p:sp>
      <p:sp>
        <p:nvSpPr>
          <p:cNvPr id="18436" name="Text Box 3">
            <a:extLst>
              <a:ext uri="{FF2B5EF4-FFF2-40B4-BE49-F238E27FC236}">
                <a16:creationId xmlns:a16="http://schemas.microsoft.com/office/drawing/2014/main" id="{9DD7B929-FC1F-4E90-81A7-D01B55A38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19200"/>
            <a:ext cx="1524000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/>
              <a:t>NAND-NOR</a:t>
            </a:r>
          </a:p>
        </p:txBody>
      </p:sp>
      <p:pic>
        <p:nvPicPr>
          <p:cNvPr id="18437" name="Picture 12" descr="roth+u07-02">
            <a:extLst>
              <a:ext uri="{FF2B5EF4-FFF2-40B4-BE49-F238E27FC236}">
                <a16:creationId xmlns:a16="http://schemas.microsoft.com/office/drawing/2014/main" id="{BB3D3C41-DED5-43BA-9A6A-8106AA9E5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788" y="1341438"/>
            <a:ext cx="5737225" cy="128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Text Box 14">
            <a:extLst>
              <a:ext uri="{FF2B5EF4-FFF2-40B4-BE49-F238E27FC236}">
                <a16:creationId xmlns:a16="http://schemas.microsoft.com/office/drawing/2014/main" id="{D36A01EE-A047-449E-9189-CBDF67C91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2924175"/>
            <a:ext cx="4724400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/>
              <a:t>AND-OR to NAND-NAND Transformation</a:t>
            </a:r>
          </a:p>
        </p:txBody>
      </p:sp>
      <p:grpSp>
        <p:nvGrpSpPr>
          <p:cNvPr id="18439" name="Group 21">
            <a:extLst>
              <a:ext uri="{FF2B5EF4-FFF2-40B4-BE49-F238E27FC236}">
                <a16:creationId xmlns:a16="http://schemas.microsoft.com/office/drawing/2014/main" id="{59D9947F-E844-4F41-9220-F6FDEE41016B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3429000"/>
            <a:ext cx="5046663" cy="1158875"/>
            <a:chOff x="612" y="2251"/>
            <a:chExt cx="3179" cy="730"/>
          </a:xfrm>
        </p:grpSpPr>
        <p:graphicFrame>
          <p:nvGraphicFramePr>
            <p:cNvPr id="18441" name="Object 1024">
              <a:extLst>
                <a:ext uri="{FF2B5EF4-FFF2-40B4-BE49-F238E27FC236}">
                  <a16:creationId xmlns:a16="http://schemas.microsoft.com/office/drawing/2014/main" id="{B0B3D8D7-A610-4301-93BF-3F5A194E54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2491"/>
            <a:ext cx="3179" cy="4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895600" imgH="444500" progId="Equation.3">
                    <p:embed/>
                  </p:oleObj>
                </mc:Choice>
                <mc:Fallback>
                  <p:oleObj name="Equation" r:id="rId3" imgW="2895600" imgH="444500" progId="Equation.3">
                    <p:embed/>
                    <p:pic>
                      <p:nvPicPr>
                        <p:cNvPr id="0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2491"/>
                          <a:ext cx="3179" cy="4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2" name="Object 1025">
              <a:extLst>
                <a:ext uri="{FF2B5EF4-FFF2-40B4-BE49-F238E27FC236}">
                  <a16:creationId xmlns:a16="http://schemas.microsoft.com/office/drawing/2014/main" id="{2727B8FC-4640-4B0B-86C8-5411BE146B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8" y="2269"/>
            <a:ext cx="528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520474" imgH="215806" progId="Equation.3">
                    <p:embed/>
                  </p:oleObj>
                </mc:Choice>
                <mc:Fallback>
                  <p:oleObj name="Equation" r:id="rId5" imgW="520474" imgH="215806" progId="Equation.3">
                    <p:embed/>
                    <p:pic>
                      <p:nvPicPr>
                        <p:cNvPr id="0" name="Object 10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8" y="2269"/>
                          <a:ext cx="528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3" name="Text Box 17">
              <a:extLst>
                <a:ext uri="{FF2B5EF4-FFF2-40B4-BE49-F238E27FC236}">
                  <a16:creationId xmlns:a16="http://schemas.microsoft.com/office/drawing/2014/main" id="{EFD69837-1022-427C-969C-D42F89837E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8" y="2251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b="1"/>
                <a:t>: literals</a:t>
              </a:r>
            </a:p>
          </p:txBody>
        </p:sp>
        <p:graphicFrame>
          <p:nvGraphicFramePr>
            <p:cNvPr id="18444" name="Object 1026">
              <a:extLst>
                <a:ext uri="{FF2B5EF4-FFF2-40B4-BE49-F238E27FC236}">
                  <a16:creationId xmlns:a16="http://schemas.microsoft.com/office/drawing/2014/main" id="{FCDF3A6D-CD2D-4FE4-B290-94CDB990F8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49" y="2277"/>
            <a:ext cx="57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596641" imgH="215806" progId="Equation.3">
                    <p:embed/>
                  </p:oleObj>
                </mc:Choice>
                <mc:Fallback>
                  <p:oleObj name="Equation" r:id="rId7" imgW="596641" imgH="215806" progId="Equation.3">
                    <p:embed/>
                    <p:pic>
                      <p:nvPicPr>
                        <p:cNvPr id="0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9" y="2277"/>
                          <a:ext cx="57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5" name="Text Box 19">
              <a:extLst>
                <a:ext uri="{FF2B5EF4-FFF2-40B4-BE49-F238E27FC236}">
                  <a16:creationId xmlns:a16="http://schemas.microsoft.com/office/drawing/2014/main" id="{0B1DDA14-30C6-4A79-9904-43D6BB6594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7" y="2261"/>
              <a:ext cx="11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b="1"/>
                <a:t>: product terms</a:t>
              </a:r>
            </a:p>
          </p:txBody>
        </p:sp>
      </p:grpSp>
      <p:pic>
        <p:nvPicPr>
          <p:cNvPr id="18440" name="Picture 20" descr="roth+f07-12">
            <a:extLst>
              <a:ext uri="{FF2B5EF4-FFF2-40B4-BE49-F238E27FC236}">
                <a16:creationId xmlns:a16="http://schemas.microsoft.com/office/drawing/2014/main" id="{6DDE0F80-074A-4723-8858-0690F9AB1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652963"/>
            <a:ext cx="6653213" cy="148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4">
            <a:extLst>
              <a:ext uri="{FF2B5EF4-FFF2-40B4-BE49-F238E27FC236}">
                <a16:creationId xmlns:a16="http://schemas.microsoft.com/office/drawing/2014/main" id="{231F55B9-D4EC-431F-A77E-9C3895C289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6D097F6-02AF-4073-9FB1-1560A3E22057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103ACB56-B33F-4A8C-AA2B-3029109F13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6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7.4	Design of Multi-Level NAND- and NOR-Gates Circuits</a:t>
            </a:r>
          </a:p>
        </p:txBody>
      </p:sp>
      <p:sp>
        <p:nvSpPr>
          <p:cNvPr id="19460" name="Text Box 3">
            <a:extLst>
              <a:ext uri="{FF2B5EF4-FFF2-40B4-BE49-F238E27FC236}">
                <a16:creationId xmlns:a16="http://schemas.microsoft.com/office/drawing/2014/main" id="{52764CB8-244E-46F0-94EC-801D0D980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3" y="1341438"/>
            <a:ext cx="8001000" cy="31400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•"/>
            </a:pPr>
            <a:r>
              <a:rPr lang="en-US" altLang="ko-KR" sz="2000" b="1"/>
              <a:t>  Procedure : multi-level NAND-gate circuits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 - Simplify the switching function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 - Design a multi-level circuit of AND and OR gates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 - Number the levels starting with the output gate as level 1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 - Replace all gates with NAND gates, leaving all interconnections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    between gates unchanged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 - Leave the inputs to levels 2,4,6,</a:t>
            </a:r>
            <a:r>
              <a:rPr lang="en-US" altLang="ko-KR" sz="2000" b="1">
                <a:latin typeface="Arial" panose="020B0604020202020204" pitchFamily="34" charset="0"/>
              </a:rPr>
              <a:t>…</a:t>
            </a:r>
            <a:r>
              <a:rPr lang="en-US" altLang="ko-KR" sz="2000" b="1"/>
              <a:t> unchanged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4">
            <a:extLst>
              <a:ext uri="{FF2B5EF4-FFF2-40B4-BE49-F238E27FC236}">
                <a16:creationId xmlns:a16="http://schemas.microsoft.com/office/drawing/2014/main" id="{832E68E5-86B2-4AE2-9BF1-1658461074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71011-9BFD-4DE9-B304-0FFB2D85081D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Rectangle 1026">
            <a:extLst>
              <a:ext uri="{FF2B5EF4-FFF2-40B4-BE49-F238E27FC236}">
                <a16:creationId xmlns:a16="http://schemas.microsoft.com/office/drawing/2014/main" id="{48BF2552-CB8C-4733-9AB5-4553CE6778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6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7.4	Design of Multi-Level NAND- and NOR-Gates Circuits</a:t>
            </a:r>
          </a:p>
        </p:txBody>
      </p:sp>
      <p:sp>
        <p:nvSpPr>
          <p:cNvPr id="20484" name="Text Box 1027">
            <a:extLst>
              <a:ext uri="{FF2B5EF4-FFF2-40B4-BE49-F238E27FC236}">
                <a16:creationId xmlns:a16="http://schemas.microsoft.com/office/drawing/2014/main" id="{39174D07-734D-4AA3-B222-D809F13A5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413"/>
            <a:ext cx="691197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Example : Multi-Level Circuit Conversion to NAND Gates</a:t>
            </a:r>
          </a:p>
        </p:txBody>
      </p:sp>
      <p:pic>
        <p:nvPicPr>
          <p:cNvPr id="20485" name="Picture 1028" descr="roth+f07-13">
            <a:extLst>
              <a:ext uri="{FF2B5EF4-FFF2-40B4-BE49-F238E27FC236}">
                <a16:creationId xmlns:a16="http://schemas.microsoft.com/office/drawing/2014/main" id="{1C8CD1E8-915E-442B-8C5E-D14878B7C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38" y="2565400"/>
            <a:ext cx="4819650" cy="370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486" name="Object 1024">
            <a:extLst>
              <a:ext uri="{FF2B5EF4-FFF2-40B4-BE49-F238E27FC236}">
                <a16:creationId xmlns:a16="http://schemas.microsoft.com/office/drawing/2014/main" id="{D7F190A9-6D22-4B01-883E-3BA0955B4F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844675"/>
          <a:ext cx="411956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71700" imgH="215900" progId="Equation.3">
                  <p:embed/>
                </p:oleObj>
              </mc:Choice>
              <mc:Fallback>
                <p:oleObj name="Equation" r:id="rId3" imgW="2171700" imgH="2159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844675"/>
                        <a:ext cx="4119563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4">
            <a:extLst>
              <a:ext uri="{FF2B5EF4-FFF2-40B4-BE49-F238E27FC236}">
                <a16:creationId xmlns:a16="http://schemas.microsoft.com/office/drawing/2014/main" id="{ED2B071B-2F9E-4A86-90F3-6E30045B0D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4EC0335-F31A-4CC2-B7E1-24EF334F0DDC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7E1E60A-9D01-4655-B95F-FA6E759430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6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7.5	Circuit Conversion Using Alternative Gate Symbols</a:t>
            </a:r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id="{EFF8EA46-5E4B-49C3-AC92-B5770E1DD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13684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Inverter</a:t>
            </a:r>
          </a:p>
        </p:txBody>
      </p:sp>
      <p:pic>
        <p:nvPicPr>
          <p:cNvPr id="21509" name="Picture 5" descr="roth+f07-14">
            <a:extLst>
              <a:ext uri="{FF2B5EF4-FFF2-40B4-BE49-F238E27FC236}">
                <a16:creationId xmlns:a16="http://schemas.microsoft.com/office/drawing/2014/main" id="{E31356C2-14B6-4C87-A863-16B155CE3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076700"/>
            <a:ext cx="7315200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Text Box 6">
            <a:extLst>
              <a:ext uri="{FF2B5EF4-FFF2-40B4-BE49-F238E27FC236}">
                <a16:creationId xmlns:a16="http://schemas.microsoft.com/office/drawing/2014/main" id="{B3F2050B-54E3-4A37-9223-0BCE74ACA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068638"/>
            <a:ext cx="32400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Alternative Gate Symbols</a:t>
            </a:r>
          </a:p>
        </p:txBody>
      </p:sp>
      <p:pic>
        <p:nvPicPr>
          <p:cNvPr id="21511" name="Picture 7" descr="roth+u07-03">
            <a:extLst>
              <a:ext uri="{FF2B5EF4-FFF2-40B4-BE49-F238E27FC236}">
                <a16:creationId xmlns:a16="http://schemas.microsoft.com/office/drawing/2014/main" id="{AA3DCCE8-8E85-4DC3-970D-0C12DDBF3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16113"/>
            <a:ext cx="41910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4">
            <a:extLst>
              <a:ext uri="{FF2B5EF4-FFF2-40B4-BE49-F238E27FC236}">
                <a16:creationId xmlns:a16="http://schemas.microsoft.com/office/drawing/2014/main" id="{D1134EAA-7E3A-4FBE-9561-DC636A4FC9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8BC85856-B48B-4DBE-AE7F-28C235FD6737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E46E0E45-66BE-4470-8352-58BB15FBC5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6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7.5	Circuit Conversion Using Alternative Gate Symbols</a:t>
            </a:r>
          </a:p>
        </p:txBody>
      </p:sp>
      <p:sp>
        <p:nvSpPr>
          <p:cNvPr id="22532" name="Text Box 3">
            <a:extLst>
              <a:ext uri="{FF2B5EF4-FFF2-40B4-BE49-F238E27FC236}">
                <a16:creationId xmlns:a16="http://schemas.microsoft.com/office/drawing/2014/main" id="{96C77D36-761F-458F-B1BB-3DA603D4D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19200"/>
            <a:ext cx="38163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NAND Gate Circuit Conversion</a:t>
            </a:r>
          </a:p>
        </p:txBody>
      </p:sp>
      <p:pic>
        <p:nvPicPr>
          <p:cNvPr id="22533" name="Picture 7" descr="roth+f07-15">
            <a:extLst>
              <a:ext uri="{FF2B5EF4-FFF2-40B4-BE49-F238E27FC236}">
                <a16:creationId xmlns:a16="http://schemas.microsoft.com/office/drawing/2014/main" id="{9D067294-2ED4-4977-B042-EE5837740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760538"/>
            <a:ext cx="490855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4">
            <a:extLst>
              <a:ext uri="{FF2B5EF4-FFF2-40B4-BE49-F238E27FC236}">
                <a16:creationId xmlns:a16="http://schemas.microsoft.com/office/drawing/2014/main" id="{C387DB12-7A68-47C0-9A54-739236D0F2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D6A4802-6EAD-4912-AF84-8BEC5084AB35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19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Rectangle 1026">
            <a:extLst>
              <a:ext uri="{FF2B5EF4-FFF2-40B4-BE49-F238E27FC236}">
                <a16:creationId xmlns:a16="http://schemas.microsoft.com/office/drawing/2014/main" id="{464BF20B-B103-42B5-AD98-F193CB7E45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6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7.5	Circuit Conversion Using Alternative Gate Symbols</a:t>
            </a:r>
          </a:p>
        </p:txBody>
      </p:sp>
      <p:sp>
        <p:nvSpPr>
          <p:cNvPr id="24580" name="Text Box 1027">
            <a:extLst>
              <a:ext uri="{FF2B5EF4-FFF2-40B4-BE49-F238E27FC236}">
                <a16:creationId xmlns:a16="http://schemas.microsoft.com/office/drawing/2014/main" id="{E00B5195-7C15-485D-8E0B-B42FD5E4F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55435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Conversion of AND-OR Gates to NOR Gates</a:t>
            </a:r>
          </a:p>
        </p:txBody>
      </p:sp>
      <p:pic>
        <p:nvPicPr>
          <p:cNvPr id="24581" name="Picture 1029" descr="roth+f07-16">
            <a:extLst>
              <a:ext uri="{FF2B5EF4-FFF2-40B4-BE49-F238E27FC236}">
                <a16:creationId xmlns:a16="http://schemas.microsoft.com/office/drawing/2014/main" id="{35D1E4C8-2EC5-4918-91C8-6EDCC9FF6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797050"/>
            <a:ext cx="4608512" cy="44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1">
            <a:extLst>
              <a:ext uri="{FF2B5EF4-FFF2-40B4-BE49-F238E27FC236}">
                <a16:creationId xmlns:a16="http://schemas.microsoft.com/office/drawing/2014/main" id="{28D467C8-480C-4AEC-BC18-66A79A12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9F7646B-D47D-4062-B6B9-CA7145530F97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C37B465-E52A-4CB8-B033-16A53C36D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33375"/>
            <a:ext cx="8229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Objectives</a:t>
            </a: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69DBFC1E-F9F3-497C-8A56-8B3793FE7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57338"/>
            <a:ext cx="7924800" cy="31400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Topics introduced in this chapter</a:t>
            </a:r>
          </a:p>
          <a:p>
            <a:pPr eaLnBrk="1" latinLnBrk="1" hangingPunct="1">
              <a:spcBef>
                <a:spcPct val="50000"/>
              </a:spcBef>
              <a:buFontTx/>
              <a:buChar char="•"/>
            </a:pPr>
            <a:r>
              <a:rPr lang="en-US" altLang="ko-KR" sz="2000" b="1"/>
              <a:t> Design a minimal two-level or multi-level circuit </a:t>
            </a:r>
          </a:p>
          <a:p>
            <a:pPr eaLnBrk="1" latinLnBrk="1" hangingPunct="1">
              <a:spcBef>
                <a:spcPct val="50000"/>
              </a:spcBef>
              <a:buFontTx/>
              <a:buChar char="•"/>
            </a:pPr>
            <a:r>
              <a:rPr lang="en-US" altLang="ko-KR" sz="2000" b="1"/>
              <a:t> Design or analyze a two-level gate circuit</a:t>
            </a:r>
          </a:p>
          <a:p>
            <a:pPr eaLnBrk="1" latinLnBrk="1" hangingPunct="1">
              <a:spcBef>
                <a:spcPct val="50000"/>
              </a:spcBef>
              <a:buFontTx/>
              <a:buChar char="•"/>
            </a:pPr>
            <a:r>
              <a:rPr lang="en-US" altLang="ko-KR" sz="2000" b="1"/>
              <a:t> Design or analyze a multi-level gate circuit</a:t>
            </a:r>
          </a:p>
          <a:p>
            <a:pPr eaLnBrk="1" latinLnBrk="1" hangingPunct="1">
              <a:spcBef>
                <a:spcPct val="50000"/>
              </a:spcBef>
              <a:buFontTx/>
              <a:buChar char="•"/>
            </a:pPr>
            <a:r>
              <a:rPr lang="en-US" altLang="ko-KR" sz="2000" b="1"/>
              <a:t> Convert circuits by adding or deleting inversion bubbles</a:t>
            </a:r>
          </a:p>
          <a:p>
            <a:pPr eaLnBrk="1" latinLnBrk="1" hangingPunct="1">
              <a:spcBef>
                <a:spcPct val="50000"/>
              </a:spcBef>
              <a:buFontTx/>
              <a:buChar char="•"/>
            </a:pPr>
            <a:r>
              <a:rPr lang="en-US" altLang="ko-KR" sz="2000" b="1"/>
              <a:t> Design a minimal two-level or multiple-output circuit using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  Karnaugh maps</a:t>
            </a:r>
            <a:r>
              <a:rPr lang="en-US" altLang="ko-KR" sz="2000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4">
            <a:extLst>
              <a:ext uri="{FF2B5EF4-FFF2-40B4-BE49-F238E27FC236}">
                <a16:creationId xmlns:a16="http://schemas.microsoft.com/office/drawing/2014/main" id="{4EA0E76A-647D-4056-A3F5-EE5AD86F68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2D7DB1E-22CB-461D-8992-EFAD26059D59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20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5603" name="Rectangle 1026">
            <a:extLst>
              <a:ext uri="{FF2B5EF4-FFF2-40B4-BE49-F238E27FC236}">
                <a16:creationId xmlns:a16="http://schemas.microsoft.com/office/drawing/2014/main" id="{CF572FEF-9489-49D8-9975-CA3ECD224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6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7.5	Circuit Conversion Using Alternative Gate Symbols</a:t>
            </a:r>
          </a:p>
        </p:txBody>
      </p:sp>
      <p:sp>
        <p:nvSpPr>
          <p:cNvPr id="25604" name="Text Box 1027">
            <a:extLst>
              <a:ext uri="{FF2B5EF4-FFF2-40B4-BE49-F238E27FC236}">
                <a16:creationId xmlns:a16="http://schemas.microsoft.com/office/drawing/2014/main" id="{3B3460B6-3B57-432A-AED9-36C870A16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55626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Conversion of AND-OR Gates to NAND Gates</a:t>
            </a:r>
          </a:p>
        </p:txBody>
      </p:sp>
      <p:pic>
        <p:nvPicPr>
          <p:cNvPr id="25605" name="Picture 1029" descr="roth+f07-17">
            <a:extLst>
              <a:ext uri="{FF2B5EF4-FFF2-40B4-BE49-F238E27FC236}">
                <a16:creationId xmlns:a16="http://schemas.microsoft.com/office/drawing/2014/main" id="{4F2D12D2-A256-4DC0-AADD-178D7C333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73238"/>
            <a:ext cx="457200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4">
            <a:extLst>
              <a:ext uri="{FF2B5EF4-FFF2-40B4-BE49-F238E27FC236}">
                <a16:creationId xmlns:a16="http://schemas.microsoft.com/office/drawing/2014/main" id="{2E6929D4-A4F1-42EC-A2FD-73BF3C658F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75F4E6-A6E2-469D-A530-438FCDD91D69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87591697-C7A8-42CE-B3F6-EC9124ACA9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4463"/>
            <a:ext cx="8229600" cy="692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7.6	Design of Two-Level, Multiple-Output Circuits</a:t>
            </a:r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id="{7A062E1F-F633-40FE-A65C-62ACF4B1B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734377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Example : Design a circuit with four inputs and three outputs</a:t>
            </a:r>
          </a:p>
        </p:txBody>
      </p:sp>
      <p:graphicFrame>
        <p:nvGraphicFramePr>
          <p:cNvPr id="26629" name="Object 0">
            <a:extLst>
              <a:ext uri="{FF2B5EF4-FFF2-40B4-BE49-F238E27FC236}">
                <a16:creationId xmlns:a16="http://schemas.microsoft.com/office/drawing/2014/main" id="{68358B52-0C03-454C-978E-074D868D2C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628775"/>
          <a:ext cx="39624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0" imgH="787400" progId="Equation.3">
                  <p:embed/>
                </p:oleObj>
              </mc:Choice>
              <mc:Fallback>
                <p:oleObj name="Equation" r:id="rId2" imgW="2286000" imgH="7874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628775"/>
                        <a:ext cx="396240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30" name="Picture 6" descr="roth+f07-18">
            <a:extLst>
              <a:ext uri="{FF2B5EF4-FFF2-40B4-BE49-F238E27FC236}">
                <a16:creationId xmlns:a16="http://schemas.microsoft.com/office/drawing/2014/main" id="{296A6C83-D1A7-43C2-BD12-F94933A1D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789363"/>
            <a:ext cx="7326313" cy="245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Text Box 7">
            <a:extLst>
              <a:ext uri="{FF2B5EF4-FFF2-40B4-BE49-F238E27FC236}">
                <a16:creationId xmlns:a16="http://schemas.microsoft.com/office/drawing/2014/main" id="{81BEF4C5-5397-4783-90D8-E55555E3A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206750"/>
            <a:ext cx="37433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/>
              <a:t>Karnaugh Maps for Equations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4">
            <a:extLst>
              <a:ext uri="{FF2B5EF4-FFF2-40B4-BE49-F238E27FC236}">
                <a16:creationId xmlns:a16="http://schemas.microsoft.com/office/drawing/2014/main" id="{A0E493B8-0B65-4605-BADD-3DF4E00995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49C4B2D5-596D-4F00-AA0B-E3F0B8372820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AF42C8BC-4ABB-434F-A5D0-CC7B33DBC7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5900"/>
            <a:ext cx="8229600" cy="620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7.6	Design of Two-Level, Multiple-Output Circuits</a:t>
            </a:r>
          </a:p>
        </p:txBody>
      </p:sp>
      <p:sp>
        <p:nvSpPr>
          <p:cNvPr id="27652" name="Text Box 3">
            <a:extLst>
              <a:ext uri="{FF2B5EF4-FFF2-40B4-BE49-F238E27FC236}">
                <a16:creationId xmlns:a16="http://schemas.microsoft.com/office/drawing/2014/main" id="{66660AE0-AE1E-47B9-B853-AEA8F1569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413"/>
            <a:ext cx="30241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/>
              <a:t>Realization of Equations</a:t>
            </a:r>
          </a:p>
        </p:txBody>
      </p:sp>
      <p:pic>
        <p:nvPicPr>
          <p:cNvPr id="27653" name="Picture 4" descr="roth+f07-19">
            <a:extLst>
              <a:ext uri="{FF2B5EF4-FFF2-40B4-BE49-F238E27FC236}">
                <a16:creationId xmlns:a16="http://schemas.microsoft.com/office/drawing/2014/main" id="{1F506C6B-F011-49AD-A19F-FB3ECD7CD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244600"/>
            <a:ext cx="3254375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Text Box 5">
            <a:extLst>
              <a:ext uri="{FF2B5EF4-FFF2-40B4-BE49-F238E27FC236}">
                <a16:creationId xmlns:a16="http://schemas.microsoft.com/office/drawing/2014/main" id="{5E4A2CF2-13C4-4E3F-BFE7-8C82B6C3B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5734050"/>
            <a:ext cx="5040313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/>
              <a:t>Multiple-Output Realization of Equations</a:t>
            </a:r>
          </a:p>
        </p:txBody>
      </p:sp>
      <p:pic>
        <p:nvPicPr>
          <p:cNvPr id="27655" name="Picture 6" descr="roth+f07-20">
            <a:extLst>
              <a:ext uri="{FF2B5EF4-FFF2-40B4-BE49-F238E27FC236}">
                <a16:creationId xmlns:a16="http://schemas.microsoft.com/office/drawing/2014/main" id="{281DD135-C250-4FAA-9F06-88512533E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833813"/>
            <a:ext cx="2665412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4">
            <a:extLst>
              <a:ext uri="{FF2B5EF4-FFF2-40B4-BE49-F238E27FC236}">
                <a16:creationId xmlns:a16="http://schemas.microsoft.com/office/drawing/2014/main" id="{420FF5D5-5E3A-4443-B3ED-7CC633BED8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C30E23A-D433-4EEB-9D1E-5AE652C47F6D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383AD414-E9C6-450A-AB17-04319361A1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87338"/>
            <a:ext cx="8229600" cy="549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7.6	Design of Two-Level, Multiple-Output Circuits</a:t>
            </a:r>
          </a:p>
        </p:txBody>
      </p:sp>
      <p:sp>
        <p:nvSpPr>
          <p:cNvPr id="28676" name="Text Box 3">
            <a:extLst>
              <a:ext uri="{FF2B5EF4-FFF2-40B4-BE49-F238E27FC236}">
                <a16:creationId xmlns:a16="http://schemas.microsoft.com/office/drawing/2014/main" id="{447018DB-DC81-49CC-B621-5F7A2B4A7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8" y="1196975"/>
            <a:ext cx="8631237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Example : Design a multiple-output circuit with 4-inputs and 3-outputs</a:t>
            </a:r>
          </a:p>
        </p:txBody>
      </p:sp>
      <p:graphicFrame>
        <p:nvGraphicFramePr>
          <p:cNvPr id="28677" name="Object 4">
            <a:extLst>
              <a:ext uri="{FF2B5EF4-FFF2-40B4-BE49-F238E27FC236}">
                <a16:creationId xmlns:a16="http://schemas.microsoft.com/office/drawing/2014/main" id="{A7AE5AB8-1D6C-4C31-B324-AEDC54C02F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700213"/>
          <a:ext cx="3476625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06600" imgH="787400" progId="Equation.3">
                  <p:embed/>
                </p:oleObj>
              </mc:Choice>
              <mc:Fallback>
                <p:oleObj name="Equation" r:id="rId2" imgW="2006600" imgH="787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700213"/>
                        <a:ext cx="3476625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Text Box 8">
            <a:extLst>
              <a:ext uri="{FF2B5EF4-FFF2-40B4-BE49-F238E27FC236}">
                <a16:creationId xmlns:a16="http://schemas.microsoft.com/office/drawing/2014/main" id="{65541C01-1E0D-4B5B-9BEC-BE7955B46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284538"/>
            <a:ext cx="36718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/>
              <a:t>Karnaugh Maps for Equations</a:t>
            </a:r>
          </a:p>
        </p:txBody>
      </p:sp>
      <p:sp>
        <p:nvSpPr>
          <p:cNvPr id="28679" name="Text Box 10">
            <a:extLst>
              <a:ext uri="{FF2B5EF4-FFF2-40B4-BE49-F238E27FC236}">
                <a16:creationId xmlns:a16="http://schemas.microsoft.com/office/drawing/2014/main" id="{918C5A05-3070-45E9-B7BA-A3E69D38B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278188"/>
            <a:ext cx="3406775" cy="36671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b="1"/>
              <a:t>Local optimal &lt; Global optimal</a:t>
            </a:r>
          </a:p>
        </p:txBody>
      </p:sp>
      <p:grpSp>
        <p:nvGrpSpPr>
          <p:cNvPr id="28680" name="Group 17">
            <a:extLst>
              <a:ext uri="{FF2B5EF4-FFF2-40B4-BE49-F238E27FC236}">
                <a16:creationId xmlns:a16="http://schemas.microsoft.com/office/drawing/2014/main" id="{67428C73-09A2-4441-A1D1-5CA93BE2C566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3789363"/>
            <a:ext cx="6121400" cy="2608262"/>
            <a:chOff x="612" y="2387"/>
            <a:chExt cx="3856" cy="1643"/>
          </a:xfrm>
        </p:grpSpPr>
        <p:pic>
          <p:nvPicPr>
            <p:cNvPr id="28681" name="Picture 9" descr="roth+f07-21">
              <a:extLst>
                <a:ext uri="{FF2B5EF4-FFF2-40B4-BE49-F238E27FC236}">
                  <a16:creationId xmlns:a16="http://schemas.microsoft.com/office/drawing/2014/main" id="{BEFA7C2A-CB2E-41BB-9010-5E2BE87ECE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2387"/>
              <a:ext cx="3856" cy="1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2" name="Oval 11">
              <a:extLst>
                <a:ext uri="{FF2B5EF4-FFF2-40B4-BE49-F238E27FC236}">
                  <a16:creationId xmlns:a16="http://schemas.microsoft.com/office/drawing/2014/main" id="{D69B1DF1-7282-4BE7-8258-B41773A6B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" y="3067"/>
              <a:ext cx="136" cy="408"/>
            </a:xfrm>
            <a:prstGeom prst="ellipse">
              <a:avLst/>
            </a:prstGeom>
            <a:solidFill>
              <a:srgbClr val="33CCCC">
                <a:alpha val="3098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28683" name="Oval 12">
              <a:extLst>
                <a:ext uri="{FF2B5EF4-FFF2-40B4-BE49-F238E27FC236}">
                  <a16:creationId xmlns:a16="http://schemas.microsoft.com/office/drawing/2014/main" id="{EDED9B3D-FE7D-4980-A7BA-AEAF7F1BE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3067"/>
              <a:ext cx="136" cy="408"/>
            </a:xfrm>
            <a:prstGeom prst="ellipse">
              <a:avLst/>
            </a:prstGeom>
            <a:solidFill>
              <a:srgbClr val="33CCCC">
                <a:alpha val="3098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28684" name="Oval 13">
              <a:extLst>
                <a:ext uri="{FF2B5EF4-FFF2-40B4-BE49-F238E27FC236}">
                  <a16:creationId xmlns:a16="http://schemas.microsoft.com/office/drawing/2014/main" id="{E6E6E52E-916F-455B-9B6D-B15E308ED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3067"/>
              <a:ext cx="136" cy="408"/>
            </a:xfrm>
            <a:prstGeom prst="ellipse">
              <a:avLst/>
            </a:prstGeom>
            <a:solidFill>
              <a:srgbClr val="0000FF">
                <a:alpha val="3098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28685" name="Oval 14">
              <a:extLst>
                <a:ext uri="{FF2B5EF4-FFF2-40B4-BE49-F238E27FC236}">
                  <a16:creationId xmlns:a16="http://schemas.microsoft.com/office/drawing/2014/main" id="{C908046D-2147-47ED-9987-43622293A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" y="3067"/>
              <a:ext cx="136" cy="408"/>
            </a:xfrm>
            <a:prstGeom prst="ellipse">
              <a:avLst/>
            </a:prstGeom>
            <a:solidFill>
              <a:srgbClr val="0000FF">
                <a:alpha val="3098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28686" name="Oval 15">
              <a:extLst>
                <a:ext uri="{FF2B5EF4-FFF2-40B4-BE49-F238E27FC236}">
                  <a16:creationId xmlns:a16="http://schemas.microsoft.com/office/drawing/2014/main" id="{DD5A0F58-D48D-42DE-B1BD-67395F8DB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" y="2840"/>
              <a:ext cx="136" cy="408"/>
            </a:xfrm>
            <a:prstGeom prst="ellipse">
              <a:avLst/>
            </a:prstGeom>
            <a:solidFill>
              <a:srgbClr val="800000">
                <a:alpha val="3098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28687" name="Oval 16">
              <a:extLst>
                <a:ext uri="{FF2B5EF4-FFF2-40B4-BE49-F238E27FC236}">
                  <a16:creationId xmlns:a16="http://schemas.microsoft.com/office/drawing/2014/main" id="{ED90B003-FCA4-4BB1-A858-497D8FC97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" y="2840"/>
              <a:ext cx="136" cy="408"/>
            </a:xfrm>
            <a:prstGeom prst="ellipse">
              <a:avLst/>
            </a:prstGeom>
            <a:solidFill>
              <a:srgbClr val="800000">
                <a:alpha val="3098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4">
            <a:extLst>
              <a:ext uri="{FF2B5EF4-FFF2-40B4-BE49-F238E27FC236}">
                <a16:creationId xmlns:a16="http://schemas.microsoft.com/office/drawing/2014/main" id="{D01E3965-7556-418A-8C8F-81F5BB3A8F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3CE66B87-A8FD-4040-996B-B6C23DD7BF81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F38A212B-6EB3-48E7-81B0-F806E1BB2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87338"/>
            <a:ext cx="8229600" cy="549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7.6	Design of Two-Level, Multiple-Output Circuits</a:t>
            </a:r>
          </a:p>
        </p:txBody>
      </p:sp>
      <p:sp>
        <p:nvSpPr>
          <p:cNvPr id="29700" name="Text Box 5">
            <a:extLst>
              <a:ext uri="{FF2B5EF4-FFF2-40B4-BE49-F238E27FC236}">
                <a16:creationId xmlns:a16="http://schemas.microsoft.com/office/drawing/2014/main" id="{36F3AC9B-31B1-4E2C-AE3B-DA61A0F34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3" y="1268413"/>
            <a:ext cx="6513512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/>
              <a:t>If each function is minimized separately, the result is</a:t>
            </a:r>
          </a:p>
        </p:txBody>
      </p:sp>
      <p:graphicFrame>
        <p:nvGraphicFramePr>
          <p:cNvPr id="29701" name="Object 7">
            <a:extLst>
              <a:ext uri="{FF2B5EF4-FFF2-40B4-BE49-F238E27FC236}">
                <a16:creationId xmlns:a16="http://schemas.microsoft.com/office/drawing/2014/main" id="{5F8F7659-29CF-4FDD-B268-50BF9D4F25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844675"/>
          <a:ext cx="2514600" cy="201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60500" imgH="1168400" progId="Equation.3">
                  <p:embed/>
                </p:oleObj>
              </mc:Choice>
              <mc:Fallback>
                <p:oleObj name="Equation" r:id="rId3" imgW="1460500" imgH="1168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844675"/>
                        <a:ext cx="2514600" cy="201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Text Box 8">
            <a:extLst>
              <a:ext uri="{FF2B5EF4-FFF2-40B4-BE49-F238E27FC236}">
                <a16:creationId xmlns:a16="http://schemas.microsoft.com/office/drawing/2014/main" id="{37E08001-002F-43E4-9709-A3FEF9477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7813" y="2900363"/>
            <a:ext cx="1687512" cy="64135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b="1"/>
              <a:t>10 gates,</a:t>
            </a:r>
          </a:p>
          <a:p>
            <a:pPr eaLnBrk="1" latinLnBrk="1" hangingPunct="1"/>
            <a:r>
              <a:rPr lang="en-US" altLang="ko-KR" b="1"/>
              <a:t>25 gate inputs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4">
            <a:extLst>
              <a:ext uri="{FF2B5EF4-FFF2-40B4-BE49-F238E27FC236}">
                <a16:creationId xmlns:a16="http://schemas.microsoft.com/office/drawing/2014/main" id="{417C9840-699D-46D0-9608-CC032F858C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4662F9BB-48D4-445F-ABB4-B8BD64C413FA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986FE4B6-C112-41B8-ADA9-86736D16A7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5900"/>
            <a:ext cx="8229600" cy="620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7.6	Design of Two-Level, Multiple-Output Circuits</a:t>
            </a:r>
          </a:p>
        </p:txBody>
      </p:sp>
      <p:sp>
        <p:nvSpPr>
          <p:cNvPr id="31748" name="Text Box 7">
            <a:extLst>
              <a:ext uri="{FF2B5EF4-FFF2-40B4-BE49-F238E27FC236}">
                <a16:creationId xmlns:a16="http://schemas.microsoft.com/office/drawing/2014/main" id="{B0E51960-8632-4757-B073-483B010E6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63" y="4502150"/>
            <a:ext cx="2992437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/>
              <a:t>The minimal solution is</a:t>
            </a:r>
          </a:p>
        </p:txBody>
      </p:sp>
      <p:graphicFrame>
        <p:nvGraphicFramePr>
          <p:cNvPr id="31749" name="Object 8">
            <a:extLst>
              <a:ext uri="{FF2B5EF4-FFF2-40B4-BE49-F238E27FC236}">
                <a16:creationId xmlns:a16="http://schemas.microsoft.com/office/drawing/2014/main" id="{185135CF-CF65-41DC-9175-BFC58E4D4A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7425" y="5073650"/>
          <a:ext cx="3108325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27200" imgH="685800" progId="Equation.3">
                  <p:embed/>
                </p:oleObj>
              </mc:Choice>
              <mc:Fallback>
                <p:oleObj name="Equation" r:id="rId3" imgW="1727200" imgH="685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5073650"/>
                        <a:ext cx="3108325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 Box 9">
            <a:extLst>
              <a:ext uri="{FF2B5EF4-FFF2-40B4-BE49-F238E27FC236}">
                <a16:creationId xmlns:a16="http://schemas.microsoft.com/office/drawing/2014/main" id="{70E545C1-E0F2-4B75-8AF6-23A009BC8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5445125"/>
            <a:ext cx="2736850" cy="64135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b="1"/>
              <a:t>8 gates		</a:t>
            </a:r>
            <a:r>
              <a:rPr lang="en-US" altLang="ko-KR" b="1">
                <a:solidFill>
                  <a:srgbClr val="3333FF"/>
                </a:solidFill>
              </a:rPr>
              <a:t>-20%</a:t>
            </a:r>
          </a:p>
          <a:p>
            <a:pPr eaLnBrk="1" latinLnBrk="1" hangingPunct="1"/>
            <a:r>
              <a:rPr lang="en-US" altLang="ko-KR" b="1"/>
              <a:t>22 gate inputs	</a:t>
            </a:r>
            <a:r>
              <a:rPr lang="en-US" altLang="ko-KR" b="1">
                <a:solidFill>
                  <a:srgbClr val="3333FF"/>
                </a:solidFill>
              </a:rPr>
              <a:t>-12%</a:t>
            </a:r>
          </a:p>
        </p:txBody>
      </p:sp>
      <p:grpSp>
        <p:nvGrpSpPr>
          <p:cNvPr id="31751" name="Group 12">
            <a:extLst>
              <a:ext uri="{FF2B5EF4-FFF2-40B4-BE49-F238E27FC236}">
                <a16:creationId xmlns:a16="http://schemas.microsoft.com/office/drawing/2014/main" id="{279B0266-03F6-468C-B8F3-AAC988670605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828800"/>
            <a:ext cx="6121400" cy="2608263"/>
            <a:chOff x="612" y="2387"/>
            <a:chExt cx="3856" cy="1643"/>
          </a:xfrm>
        </p:grpSpPr>
        <p:pic>
          <p:nvPicPr>
            <p:cNvPr id="31753" name="Picture 13" descr="roth+f07-21">
              <a:extLst>
                <a:ext uri="{FF2B5EF4-FFF2-40B4-BE49-F238E27FC236}">
                  <a16:creationId xmlns:a16="http://schemas.microsoft.com/office/drawing/2014/main" id="{AB42CB16-524A-4FE1-95E6-790FC2ACB4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2387"/>
              <a:ext cx="3856" cy="1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4" name="Oval 14">
              <a:extLst>
                <a:ext uri="{FF2B5EF4-FFF2-40B4-BE49-F238E27FC236}">
                  <a16:creationId xmlns:a16="http://schemas.microsoft.com/office/drawing/2014/main" id="{0548D1B4-F5A5-494F-A1B2-EB355C8A5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" y="3067"/>
              <a:ext cx="136" cy="408"/>
            </a:xfrm>
            <a:prstGeom prst="ellipse">
              <a:avLst/>
            </a:prstGeom>
            <a:solidFill>
              <a:srgbClr val="33CCCC">
                <a:alpha val="3098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31755" name="Oval 15">
              <a:extLst>
                <a:ext uri="{FF2B5EF4-FFF2-40B4-BE49-F238E27FC236}">
                  <a16:creationId xmlns:a16="http://schemas.microsoft.com/office/drawing/2014/main" id="{36240824-3307-4641-A4BA-7E758190C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3067"/>
              <a:ext cx="136" cy="408"/>
            </a:xfrm>
            <a:prstGeom prst="ellipse">
              <a:avLst/>
            </a:prstGeom>
            <a:solidFill>
              <a:srgbClr val="33CCCC">
                <a:alpha val="3098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31756" name="Oval 16">
              <a:extLst>
                <a:ext uri="{FF2B5EF4-FFF2-40B4-BE49-F238E27FC236}">
                  <a16:creationId xmlns:a16="http://schemas.microsoft.com/office/drawing/2014/main" id="{68A74A24-1C2F-4E6E-BA5D-15A9447FE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3067"/>
              <a:ext cx="136" cy="408"/>
            </a:xfrm>
            <a:prstGeom prst="ellipse">
              <a:avLst/>
            </a:prstGeom>
            <a:solidFill>
              <a:srgbClr val="0000FF">
                <a:alpha val="3098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31757" name="Oval 17">
              <a:extLst>
                <a:ext uri="{FF2B5EF4-FFF2-40B4-BE49-F238E27FC236}">
                  <a16:creationId xmlns:a16="http://schemas.microsoft.com/office/drawing/2014/main" id="{73981111-8AD2-4632-B455-9B1F62C09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" y="3067"/>
              <a:ext cx="136" cy="408"/>
            </a:xfrm>
            <a:prstGeom prst="ellipse">
              <a:avLst/>
            </a:prstGeom>
            <a:solidFill>
              <a:srgbClr val="0000FF">
                <a:alpha val="3098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31758" name="Oval 18">
              <a:extLst>
                <a:ext uri="{FF2B5EF4-FFF2-40B4-BE49-F238E27FC236}">
                  <a16:creationId xmlns:a16="http://schemas.microsoft.com/office/drawing/2014/main" id="{112878B3-A2D8-40E4-9107-A606C45B1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" y="2840"/>
              <a:ext cx="136" cy="408"/>
            </a:xfrm>
            <a:prstGeom prst="ellipse">
              <a:avLst/>
            </a:prstGeom>
            <a:solidFill>
              <a:srgbClr val="800000">
                <a:alpha val="3098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31759" name="Oval 19">
              <a:extLst>
                <a:ext uri="{FF2B5EF4-FFF2-40B4-BE49-F238E27FC236}">
                  <a16:creationId xmlns:a16="http://schemas.microsoft.com/office/drawing/2014/main" id="{F9E92532-9435-4A55-A9DC-1A247A2F8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" y="2840"/>
              <a:ext cx="136" cy="408"/>
            </a:xfrm>
            <a:prstGeom prst="ellipse">
              <a:avLst/>
            </a:prstGeom>
            <a:solidFill>
              <a:srgbClr val="800000">
                <a:alpha val="3098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</p:grpSp>
      <p:sp>
        <p:nvSpPr>
          <p:cNvPr id="31752" name="Text Box 20">
            <a:extLst>
              <a:ext uri="{FF2B5EF4-FFF2-40B4-BE49-F238E27FC236}">
                <a16:creationId xmlns:a16="http://schemas.microsoft.com/office/drawing/2014/main" id="{B24FD60E-53B5-4AB5-B878-AA89875C7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052513"/>
            <a:ext cx="7705725" cy="701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Determination of Essential Prime Implicants for Multiple-Output Realization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4">
            <a:extLst>
              <a:ext uri="{FF2B5EF4-FFF2-40B4-BE49-F238E27FC236}">
                <a16:creationId xmlns:a16="http://schemas.microsoft.com/office/drawing/2014/main" id="{AFF294AE-ED4D-44E2-A2E9-11BF4ACA86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6D01CB80-70CB-4566-B82E-11408FEE52F4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C1262E94-6A6C-417A-9B28-02839BA540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5900"/>
            <a:ext cx="8229600" cy="620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7.6	Design of Two-Level, Multiple-Output Circuits</a:t>
            </a:r>
          </a:p>
        </p:txBody>
      </p:sp>
      <p:pic>
        <p:nvPicPr>
          <p:cNvPr id="33796" name="Picture 4" descr="roth+f07-22">
            <a:extLst>
              <a:ext uri="{FF2B5EF4-FFF2-40B4-BE49-F238E27FC236}">
                <a16:creationId xmlns:a16="http://schemas.microsoft.com/office/drawing/2014/main" id="{7E4B6DE3-2B5A-4A63-97ED-27DD41851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75596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5" descr="roth+f07-23">
            <a:extLst>
              <a:ext uri="{FF2B5EF4-FFF2-40B4-BE49-F238E27FC236}">
                <a16:creationId xmlns:a16="http://schemas.microsoft.com/office/drawing/2014/main" id="{D61D5D54-0380-42E0-A450-49DD8833D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789363"/>
            <a:ext cx="7345363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Text Box 6">
            <a:extLst>
              <a:ext uri="{FF2B5EF4-FFF2-40B4-BE49-F238E27FC236}">
                <a16:creationId xmlns:a16="http://schemas.microsoft.com/office/drawing/2014/main" id="{B5FC4884-C538-4DC5-BD97-6D834C370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6438" y="3141663"/>
            <a:ext cx="96520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b="1"/>
              <a:t>5 gates</a:t>
            </a:r>
          </a:p>
        </p:txBody>
      </p:sp>
      <p:sp>
        <p:nvSpPr>
          <p:cNvPr id="33799" name="Text Box 7">
            <a:extLst>
              <a:ext uri="{FF2B5EF4-FFF2-40B4-BE49-F238E27FC236}">
                <a16:creationId xmlns:a16="http://schemas.microsoft.com/office/drawing/2014/main" id="{1D5BC98D-89B3-468D-B3F0-615210C28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3513" y="3141663"/>
            <a:ext cx="96520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b="1"/>
              <a:t>6 gates</a:t>
            </a:r>
          </a:p>
        </p:txBody>
      </p:sp>
      <p:sp>
        <p:nvSpPr>
          <p:cNvPr id="33800" name="Oval 8">
            <a:extLst>
              <a:ext uri="{FF2B5EF4-FFF2-40B4-BE49-F238E27FC236}">
                <a16:creationId xmlns:a16="http://schemas.microsoft.com/office/drawing/2014/main" id="{B3D5501D-4A0F-4254-A99F-4A24F47B3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292600"/>
            <a:ext cx="576263" cy="288925"/>
          </a:xfrm>
          <a:prstGeom prst="ellipse">
            <a:avLst/>
          </a:prstGeom>
          <a:solidFill>
            <a:schemeClr val="accent1">
              <a:alpha val="5999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33801" name="Oval 9">
            <a:extLst>
              <a:ext uri="{FF2B5EF4-FFF2-40B4-BE49-F238E27FC236}">
                <a16:creationId xmlns:a16="http://schemas.microsoft.com/office/drawing/2014/main" id="{F7EAE538-EDBA-4767-80C0-CC8DC23BE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4292600"/>
            <a:ext cx="576262" cy="288925"/>
          </a:xfrm>
          <a:prstGeom prst="ellipse">
            <a:avLst/>
          </a:prstGeom>
          <a:solidFill>
            <a:schemeClr val="accent1">
              <a:alpha val="5999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33802" name="Oval 10">
            <a:extLst>
              <a:ext uri="{FF2B5EF4-FFF2-40B4-BE49-F238E27FC236}">
                <a16:creationId xmlns:a16="http://schemas.microsoft.com/office/drawing/2014/main" id="{D61F22DC-ECB9-4A98-BC4D-3F09F547B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5245100"/>
            <a:ext cx="576262" cy="288925"/>
          </a:xfrm>
          <a:prstGeom prst="ellipse">
            <a:avLst/>
          </a:prstGeom>
          <a:solidFill>
            <a:srgbClr val="00FFFF">
              <a:alpha val="4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33803" name="Oval 11">
            <a:extLst>
              <a:ext uri="{FF2B5EF4-FFF2-40B4-BE49-F238E27FC236}">
                <a16:creationId xmlns:a16="http://schemas.microsoft.com/office/drawing/2014/main" id="{EAC06EF5-BC05-4767-9187-9201ACCEF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5229225"/>
            <a:ext cx="576262" cy="288925"/>
          </a:xfrm>
          <a:prstGeom prst="ellipse">
            <a:avLst/>
          </a:prstGeom>
          <a:solidFill>
            <a:srgbClr val="00FFFF">
              <a:alpha val="4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33804" name="Oval 12">
            <a:extLst>
              <a:ext uri="{FF2B5EF4-FFF2-40B4-BE49-F238E27FC236}">
                <a16:creationId xmlns:a16="http://schemas.microsoft.com/office/drawing/2014/main" id="{C35DFCDC-CCB8-46F7-A332-D7B41FDAE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5251450"/>
            <a:ext cx="287337" cy="287338"/>
          </a:xfrm>
          <a:prstGeom prst="ellipse">
            <a:avLst/>
          </a:prstGeom>
          <a:solidFill>
            <a:srgbClr val="FF0000">
              <a:alpha val="4784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33805" name="Oval 13">
            <a:extLst>
              <a:ext uri="{FF2B5EF4-FFF2-40B4-BE49-F238E27FC236}">
                <a16:creationId xmlns:a16="http://schemas.microsoft.com/office/drawing/2014/main" id="{6C230080-18EA-42B6-B0F0-9C512BA02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75" y="4603750"/>
            <a:ext cx="287338" cy="287338"/>
          </a:xfrm>
          <a:prstGeom prst="ellipse">
            <a:avLst/>
          </a:prstGeom>
          <a:solidFill>
            <a:srgbClr val="FF0000">
              <a:alpha val="4784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33806" name="Oval 14">
            <a:extLst>
              <a:ext uri="{FF2B5EF4-FFF2-40B4-BE49-F238E27FC236}">
                <a16:creationId xmlns:a16="http://schemas.microsoft.com/office/drawing/2014/main" id="{4CE774A6-AA5A-4164-9650-2443C0A84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4270375"/>
            <a:ext cx="576262" cy="288925"/>
          </a:xfrm>
          <a:prstGeom prst="ellipse">
            <a:avLst/>
          </a:prstGeom>
          <a:solidFill>
            <a:srgbClr val="FF0000">
              <a:alpha val="4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33807" name="Oval 15">
            <a:extLst>
              <a:ext uri="{FF2B5EF4-FFF2-40B4-BE49-F238E27FC236}">
                <a16:creationId xmlns:a16="http://schemas.microsoft.com/office/drawing/2014/main" id="{DAE06A8E-7259-4191-825F-E46009CA8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5245100"/>
            <a:ext cx="576262" cy="288925"/>
          </a:xfrm>
          <a:prstGeom prst="ellipse">
            <a:avLst/>
          </a:prstGeom>
          <a:solidFill>
            <a:srgbClr val="FF0000">
              <a:alpha val="4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33808" name="Oval 16">
            <a:extLst>
              <a:ext uri="{FF2B5EF4-FFF2-40B4-BE49-F238E27FC236}">
                <a16:creationId xmlns:a16="http://schemas.microsoft.com/office/drawing/2014/main" id="{F4BBAC8B-A9D5-4433-B9CA-E54248E09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5" y="4603750"/>
            <a:ext cx="287338" cy="287338"/>
          </a:xfrm>
          <a:prstGeom prst="ellipse">
            <a:avLst/>
          </a:prstGeom>
          <a:solidFill>
            <a:srgbClr val="FF0000">
              <a:alpha val="4784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번호 개체 틀 4">
            <a:extLst>
              <a:ext uri="{FF2B5EF4-FFF2-40B4-BE49-F238E27FC236}">
                <a16:creationId xmlns:a16="http://schemas.microsoft.com/office/drawing/2014/main" id="{B34D2F81-E5EC-42EA-93A1-4F943A29D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9D25144-AA42-462B-8C86-8058E08E92C8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6DA71B21-ADE2-4822-AAAA-94E377E505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5900"/>
            <a:ext cx="8229600" cy="620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7.7	Multiple-Output NAND and NOR Circuits</a:t>
            </a:r>
          </a:p>
        </p:txBody>
      </p:sp>
      <p:sp>
        <p:nvSpPr>
          <p:cNvPr id="35844" name="Text Box 3">
            <a:extLst>
              <a:ext uri="{FF2B5EF4-FFF2-40B4-BE49-F238E27FC236}">
                <a16:creationId xmlns:a16="http://schemas.microsoft.com/office/drawing/2014/main" id="{B60346BB-68AE-492E-BCD8-0C691A337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3" y="1223963"/>
            <a:ext cx="57213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Multi-output Circuit Conversion to NOR Gates</a:t>
            </a:r>
          </a:p>
        </p:txBody>
      </p:sp>
      <p:pic>
        <p:nvPicPr>
          <p:cNvPr id="35845" name="Picture 6" descr="roth+f07-24">
            <a:extLst>
              <a:ext uri="{FF2B5EF4-FFF2-40B4-BE49-F238E27FC236}">
                <a16:creationId xmlns:a16="http://schemas.microsoft.com/office/drawing/2014/main" id="{A039647F-19DA-4F56-B1DE-32242CA56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349500"/>
            <a:ext cx="3776662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846" name="Object 7">
            <a:extLst>
              <a:ext uri="{FF2B5EF4-FFF2-40B4-BE49-F238E27FC236}">
                <a16:creationId xmlns:a16="http://schemas.microsoft.com/office/drawing/2014/main" id="{5BE05BE2-642F-4F55-B8D8-AB5B57397C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9138" y="1773238"/>
          <a:ext cx="27114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74117" imgH="215806" progId="Equation.3">
                  <p:embed/>
                </p:oleObj>
              </mc:Choice>
              <mc:Fallback>
                <p:oleObj name="Equation" r:id="rId3" imgW="1574117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1773238"/>
                        <a:ext cx="27114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8">
            <a:extLst>
              <a:ext uri="{FF2B5EF4-FFF2-40B4-BE49-F238E27FC236}">
                <a16:creationId xmlns:a16="http://schemas.microsoft.com/office/drawing/2014/main" id="{43E29CB9-6555-42A9-B3E4-D34477F5E7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8138" y="1773238"/>
          <a:ext cx="30162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13756" imgH="215806" progId="Equation.3">
                  <p:embed/>
                </p:oleObj>
              </mc:Choice>
              <mc:Fallback>
                <p:oleObj name="Equation" r:id="rId5" imgW="1713756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8138" y="1773238"/>
                        <a:ext cx="3016250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5">
            <a:extLst>
              <a:ext uri="{FF2B5EF4-FFF2-40B4-BE49-F238E27FC236}">
                <a16:creationId xmlns:a16="http://schemas.microsoft.com/office/drawing/2014/main" id="{8C353AA2-A428-4030-B185-17A4436E29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00067AF-950B-47D6-8993-1712BE4DFCBC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A1A3E4E8-6213-4F03-8F72-BF1DC21BAA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29600" cy="503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7.1 Multi-Level Gate Circuits</a:t>
            </a:r>
          </a:p>
        </p:txBody>
      </p:sp>
      <p:sp>
        <p:nvSpPr>
          <p:cNvPr id="7172" name="Text Box 3">
            <a:extLst>
              <a:ext uri="{FF2B5EF4-FFF2-40B4-BE49-F238E27FC236}">
                <a16:creationId xmlns:a16="http://schemas.microsoft.com/office/drawing/2014/main" id="{9EAB4960-6571-434D-BE15-589A40E59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422650"/>
            <a:ext cx="3455987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Four-Level Realization of Z</a:t>
            </a:r>
          </a:p>
        </p:txBody>
      </p:sp>
      <p:pic>
        <p:nvPicPr>
          <p:cNvPr id="7173" name="Picture 4" descr="roth+f07-01">
            <a:extLst>
              <a:ext uri="{FF2B5EF4-FFF2-40B4-BE49-F238E27FC236}">
                <a16:creationId xmlns:a16="http://schemas.microsoft.com/office/drawing/2014/main" id="{395B8A3A-7866-4786-95A9-6D931B08B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5" y="2349500"/>
            <a:ext cx="4111625" cy="391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 Box 5">
            <a:extLst>
              <a:ext uri="{FF2B5EF4-FFF2-40B4-BE49-F238E27FC236}">
                <a16:creationId xmlns:a16="http://schemas.microsoft.com/office/drawing/2014/main" id="{10F59EFA-A64E-4472-B78A-2EA9DDA6F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7239000" cy="8540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•"/>
            </a:pPr>
            <a:r>
              <a:rPr lang="en-US" altLang="ko-KR"/>
              <a:t> </a:t>
            </a:r>
            <a:r>
              <a:rPr lang="en-US" altLang="ko-KR" sz="2000" b="1"/>
              <a:t>Terminology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/>
              <a:t>   </a:t>
            </a:r>
            <a:r>
              <a:rPr lang="en-US" altLang="ko-KR" sz="2000" b="1"/>
              <a:t>AND-OR, OR-AND, OR-AND-OR, AND and 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5">
            <a:extLst>
              <a:ext uri="{FF2B5EF4-FFF2-40B4-BE49-F238E27FC236}">
                <a16:creationId xmlns:a16="http://schemas.microsoft.com/office/drawing/2014/main" id="{8D1054EE-B806-4931-AFF3-BCA0BB1060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99B9AF9-BF1E-4C2A-9653-22494280DEED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9039AC6A-8AD4-43B4-A7B7-1B365FBDB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296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7.1 Multi-Level Gate Circuits</a:t>
            </a:r>
          </a:p>
        </p:txBody>
      </p:sp>
      <p:sp>
        <p:nvSpPr>
          <p:cNvPr id="8196" name="Text Box 3">
            <a:extLst>
              <a:ext uri="{FF2B5EF4-FFF2-40B4-BE49-F238E27FC236}">
                <a16:creationId xmlns:a16="http://schemas.microsoft.com/office/drawing/2014/main" id="{9E0EC0A0-0EB3-4C9E-B308-C6323827F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8" y="1196975"/>
            <a:ext cx="3865562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Three-Level Realization of Z</a:t>
            </a:r>
          </a:p>
        </p:txBody>
      </p:sp>
      <p:pic>
        <p:nvPicPr>
          <p:cNvPr id="8197" name="Picture 5" descr="roth+f07-02">
            <a:extLst>
              <a:ext uri="{FF2B5EF4-FFF2-40B4-BE49-F238E27FC236}">
                <a16:creationId xmlns:a16="http://schemas.microsoft.com/office/drawing/2014/main" id="{9971BC3E-D8BE-4632-AD3C-5BB76E9B6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75" y="2620963"/>
            <a:ext cx="6348413" cy="376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198" name="Object 0">
            <a:extLst>
              <a:ext uri="{FF2B5EF4-FFF2-40B4-BE49-F238E27FC236}">
                <a16:creationId xmlns:a16="http://schemas.microsoft.com/office/drawing/2014/main" id="{24D78309-96B0-4707-A88E-425B765B60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1700213"/>
          <a:ext cx="4267200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95600" imgH="431800" progId="Equation.3">
                  <p:embed/>
                </p:oleObj>
              </mc:Choice>
              <mc:Fallback>
                <p:oleObj name="Equation" r:id="rId3" imgW="2895600" imgH="4318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700213"/>
                        <a:ext cx="4267200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49DE746B-DD21-4069-A755-9F7CD3BEB90A}"/>
              </a:ext>
            </a:extLst>
          </p:cNvPr>
          <p:cNvSpPr/>
          <p:nvPr/>
        </p:nvSpPr>
        <p:spPr>
          <a:xfrm>
            <a:off x="6453352" y="3762752"/>
            <a:ext cx="50405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0EE508-052B-40A8-9BD1-9FD47438EA82}"/>
              </a:ext>
            </a:extLst>
          </p:cNvPr>
          <p:cNvSpPr/>
          <p:nvPr/>
        </p:nvSpPr>
        <p:spPr>
          <a:xfrm>
            <a:off x="2111375" y="5517232"/>
            <a:ext cx="2244601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5">
            <a:extLst>
              <a:ext uri="{FF2B5EF4-FFF2-40B4-BE49-F238E27FC236}">
                <a16:creationId xmlns:a16="http://schemas.microsoft.com/office/drawing/2014/main" id="{32D92836-DDD3-4A72-A616-3D1F3AD9D2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60000EB6-2443-41FE-9F58-980B4B674A73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23E5D59A-1E13-402E-B790-3640ED9DC0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296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7.1 Multi-Level Gate Circuits</a:t>
            </a:r>
          </a:p>
        </p:txBody>
      </p:sp>
      <p:sp>
        <p:nvSpPr>
          <p:cNvPr id="9220" name="Text Box 3">
            <a:extLst>
              <a:ext uri="{FF2B5EF4-FFF2-40B4-BE49-F238E27FC236}">
                <a16:creationId xmlns:a16="http://schemas.microsoft.com/office/drawing/2014/main" id="{36BA05A5-5269-475D-B85D-A85C1E203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705643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Example : Multi-Level Design Using AND and OR Gates</a:t>
            </a:r>
          </a:p>
        </p:txBody>
      </p:sp>
      <p:graphicFrame>
        <p:nvGraphicFramePr>
          <p:cNvPr id="9221" name="Object 6">
            <a:extLst>
              <a:ext uri="{FF2B5EF4-FFF2-40B4-BE49-F238E27FC236}">
                <a16:creationId xmlns:a16="http://schemas.microsoft.com/office/drawing/2014/main" id="{5CFB236D-B175-4BAA-B821-D59F8B4B00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7400" y="1700213"/>
          <a:ext cx="33528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44700" imgH="254000" progId="Equation.3">
                  <p:embed/>
                </p:oleObj>
              </mc:Choice>
              <mc:Fallback>
                <p:oleObj name="Equation" r:id="rId2" imgW="2044700" imgH="254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1700213"/>
                        <a:ext cx="33528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2" name="Picture 7" descr="roth+f07-03">
            <a:extLst>
              <a:ext uri="{FF2B5EF4-FFF2-40B4-BE49-F238E27FC236}">
                <a16:creationId xmlns:a16="http://schemas.microsoft.com/office/drawing/2014/main" id="{7A39C3C1-528F-4D61-B0B6-8EEF411D6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08275"/>
            <a:ext cx="4411663" cy="232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8" descr="roth+f07-04">
            <a:extLst>
              <a:ext uri="{FF2B5EF4-FFF2-40B4-BE49-F238E27FC236}">
                <a16:creationId xmlns:a16="http://schemas.microsoft.com/office/drawing/2014/main" id="{1E22248A-8124-4E4B-928B-249F88D07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068638"/>
            <a:ext cx="3397250" cy="203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Text Box 10">
            <a:extLst>
              <a:ext uri="{FF2B5EF4-FFF2-40B4-BE49-F238E27FC236}">
                <a16:creationId xmlns:a16="http://schemas.microsoft.com/office/drawing/2014/main" id="{4D8C8C90-AA0C-4A8D-88DF-98DD13CF3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7363" y="5445125"/>
            <a:ext cx="2533650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>
                <a:latin typeface="Times New Roman" panose="02020603050405020304" pitchFamily="18" charset="0"/>
              </a:rPr>
              <a:t>Two-level </a:t>
            </a:r>
            <a:r>
              <a:rPr lang="en-US" altLang="ko-KR" b="1">
                <a:latin typeface="Times New Roman" panose="02020603050405020304" pitchFamily="18" charset="0"/>
              </a:rPr>
              <a:t>AND-OR</a:t>
            </a:r>
            <a:r>
              <a:rPr lang="en-US" altLang="ko-KR">
                <a:latin typeface="Times New Roman" panose="02020603050405020304" pitchFamily="18" charset="0"/>
              </a:rPr>
              <a:t> gate</a:t>
            </a:r>
          </a:p>
        </p:txBody>
      </p:sp>
      <p:sp>
        <p:nvSpPr>
          <p:cNvPr id="9225" name="Line 11">
            <a:extLst>
              <a:ext uri="{FF2B5EF4-FFF2-40B4-BE49-F238E27FC236}">
                <a16:creationId xmlns:a16="http://schemas.microsoft.com/office/drawing/2014/main" id="{E3070554-264B-43D7-811B-F63E6C6172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984" y="3717032"/>
            <a:ext cx="533400" cy="0"/>
          </a:xfrm>
          <a:prstGeom prst="line">
            <a:avLst/>
          </a:prstGeom>
          <a:noFill/>
          <a:ln w="57150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5">
            <a:extLst>
              <a:ext uri="{FF2B5EF4-FFF2-40B4-BE49-F238E27FC236}">
                <a16:creationId xmlns:a16="http://schemas.microsoft.com/office/drawing/2014/main" id="{C20A212E-C7DA-4B46-85E0-C45D834A97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92FFF9C-E248-4C80-98FA-44D809263EC9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Rectangle 2050">
            <a:extLst>
              <a:ext uri="{FF2B5EF4-FFF2-40B4-BE49-F238E27FC236}">
                <a16:creationId xmlns:a16="http://schemas.microsoft.com/office/drawing/2014/main" id="{EBB06F55-A116-41AA-8B51-CAACA4FF61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296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7.1 Multi-Level Gate Circuits</a:t>
            </a:r>
          </a:p>
        </p:txBody>
      </p:sp>
      <p:graphicFrame>
        <p:nvGraphicFramePr>
          <p:cNvPr id="10244" name="Object 2055">
            <a:extLst>
              <a:ext uri="{FF2B5EF4-FFF2-40B4-BE49-F238E27FC236}">
                <a16:creationId xmlns:a16="http://schemas.microsoft.com/office/drawing/2014/main" id="{83B9885D-F7E8-40D7-AE53-859FF54837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412875"/>
          <a:ext cx="3382963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16100" imgH="431800" progId="Equation.3">
                  <p:embed/>
                </p:oleObj>
              </mc:Choice>
              <mc:Fallback>
                <p:oleObj name="Equation" r:id="rId2" imgW="1816100" imgH="431800" progId="Equation.3">
                  <p:embed/>
                  <p:pic>
                    <p:nvPicPr>
                      <p:cNvPr id="0" name="Object 2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12875"/>
                        <a:ext cx="3382963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5" name="Picture 2056" descr="roth+f07-05">
            <a:extLst>
              <a:ext uri="{FF2B5EF4-FFF2-40B4-BE49-F238E27FC236}">
                <a16:creationId xmlns:a16="http://schemas.microsoft.com/office/drawing/2014/main" id="{8D7BD39B-F321-4BE8-891F-090EACCD6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781300"/>
            <a:ext cx="6481763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2061">
            <a:extLst>
              <a:ext uri="{FF2B5EF4-FFF2-40B4-BE49-F238E27FC236}">
                <a16:creationId xmlns:a16="http://schemas.microsoft.com/office/drawing/2014/main" id="{340E2E25-6837-42EF-B9A1-6324AA8CC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5300663"/>
            <a:ext cx="3214687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>
                <a:latin typeface="Times New Roman" panose="02020603050405020304" pitchFamily="18" charset="0"/>
              </a:rPr>
              <a:t>Three-level </a:t>
            </a:r>
            <a:r>
              <a:rPr lang="en-US" altLang="ko-KR" b="1">
                <a:latin typeface="Times New Roman" panose="02020603050405020304" pitchFamily="18" charset="0"/>
              </a:rPr>
              <a:t>OR-AND-OR</a:t>
            </a:r>
            <a:r>
              <a:rPr lang="en-US" altLang="ko-KR">
                <a:latin typeface="Times New Roman" panose="02020603050405020304" pitchFamily="18" charset="0"/>
              </a:rPr>
              <a:t> gate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3">
            <a:extLst>
              <a:ext uri="{FF2B5EF4-FFF2-40B4-BE49-F238E27FC236}">
                <a16:creationId xmlns:a16="http://schemas.microsoft.com/office/drawing/2014/main" id="{A3C319AD-5206-41B6-8F71-9D11B7B77C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3A5F618-D243-4CBC-88DB-12F2266BDBCB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pic>
        <p:nvPicPr>
          <p:cNvPr id="11267" name="Picture 15" descr="roth+f07-03">
            <a:extLst>
              <a:ext uri="{FF2B5EF4-FFF2-40B4-BE49-F238E27FC236}">
                <a16:creationId xmlns:a16="http://schemas.microsoft.com/office/drawing/2014/main" id="{F962B26E-C8F5-45A6-AE43-E6C61E8201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92"/>
          <a:stretch>
            <a:fillRect/>
          </a:stretch>
        </p:blipFill>
        <p:spPr bwMode="auto">
          <a:xfrm>
            <a:off x="611188" y="1268413"/>
            <a:ext cx="2447925" cy="2232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2">
            <a:extLst>
              <a:ext uri="{FF2B5EF4-FFF2-40B4-BE49-F238E27FC236}">
                <a16:creationId xmlns:a16="http://schemas.microsoft.com/office/drawing/2014/main" id="{17E5AD50-1552-4A00-9DB1-2E6E5F7544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7.1 Multi-Level Gate Circuits</a:t>
            </a:r>
          </a:p>
        </p:txBody>
      </p:sp>
      <p:graphicFrame>
        <p:nvGraphicFramePr>
          <p:cNvPr id="11269" name="Object 5">
            <a:extLst>
              <a:ext uri="{FF2B5EF4-FFF2-40B4-BE49-F238E27FC236}">
                <a16:creationId xmlns:a16="http://schemas.microsoft.com/office/drawing/2014/main" id="{7FF72609-4F44-4E6A-91CF-D549A21C25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76675" y="2006600"/>
          <a:ext cx="28702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14500" imgH="203200" progId="Equation.3">
                  <p:embed/>
                </p:oleObj>
              </mc:Choice>
              <mc:Fallback>
                <p:oleObj name="Equation" r:id="rId3" imgW="17145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675" y="2006600"/>
                        <a:ext cx="28702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>
            <a:extLst>
              <a:ext uri="{FF2B5EF4-FFF2-40B4-BE49-F238E27FC236}">
                <a16:creationId xmlns:a16="http://schemas.microsoft.com/office/drawing/2014/main" id="{680A81A0-78E0-45AA-B51C-40A3205EB4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275" y="2997200"/>
          <a:ext cx="41148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87600" imgH="215900" progId="Equation.3">
                  <p:embed/>
                </p:oleObj>
              </mc:Choice>
              <mc:Fallback>
                <p:oleObj name="Equation" r:id="rId5" imgW="2387600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997200"/>
                        <a:ext cx="41148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10">
            <a:extLst>
              <a:ext uri="{FF2B5EF4-FFF2-40B4-BE49-F238E27FC236}">
                <a16:creationId xmlns:a16="http://schemas.microsoft.com/office/drawing/2014/main" id="{EAA42172-EAE0-4479-9B40-FE70B0905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1484313"/>
            <a:ext cx="3048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>
                <a:latin typeface="Times New Roman" panose="02020603050405020304" pitchFamily="18" charset="0"/>
              </a:rPr>
              <a:t>From 0’s on the Karnaugh map</a:t>
            </a:r>
          </a:p>
        </p:txBody>
      </p:sp>
      <p:sp>
        <p:nvSpPr>
          <p:cNvPr id="11272" name="Line 12">
            <a:extLst>
              <a:ext uri="{FF2B5EF4-FFF2-40B4-BE49-F238E27FC236}">
                <a16:creationId xmlns:a16="http://schemas.microsoft.com/office/drawing/2014/main" id="{E303F215-A985-4E8D-BCDC-68968B87CD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2475" y="24749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1273" name="Object 13">
            <a:extLst>
              <a:ext uri="{FF2B5EF4-FFF2-40B4-BE49-F238E27FC236}">
                <a16:creationId xmlns:a16="http://schemas.microsoft.com/office/drawing/2014/main" id="{411E054B-F01A-4AD5-AD32-8DDCE0C345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4875" y="2551113"/>
          <a:ext cx="304800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5713" imgH="203024" progId="Equation.3">
                  <p:embed/>
                </p:oleObj>
              </mc:Choice>
              <mc:Fallback>
                <p:oleObj name="Equation" r:id="rId7" imgW="215713" imgH="20302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75" y="2551113"/>
                        <a:ext cx="304800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74" name="Picture 7" descr="roth+f07-06">
            <a:extLst>
              <a:ext uri="{FF2B5EF4-FFF2-40B4-BE49-F238E27FC236}">
                <a16:creationId xmlns:a16="http://schemas.microsoft.com/office/drawing/2014/main" id="{56B8FCD7-C4FA-40E5-8395-BD81C3522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3789363"/>
            <a:ext cx="4392612" cy="247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5" name="Text Box 14">
            <a:extLst>
              <a:ext uri="{FF2B5EF4-FFF2-40B4-BE49-F238E27FC236}">
                <a16:creationId xmlns:a16="http://schemas.microsoft.com/office/drawing/2014/main" id="{24392BF3-2D8E-4517-AD78-F8ACC2CC3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5876925"/>
            <a:ext cx="2533650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>
                <a:latin typeface="Times New Roman" panose="02020603050405020304" pitchFamily="18" charset="0"/>
              </a:rPr>
              <a:t>Two-level </a:t>
            </a:r>
            <a:r>
              <a:rPr lang="en-US" altLang="ko-KR" b="1">
                <a:latin typeface="Times New Roman" panose="02020603050405020304" pitchFamily="18" charset="0"/>
              </a:rPr>
              <a:t>OR-AND</a:t>
            </a:r>
            <a:r>
              <a:rPr lang="en-US" altLang="ko-KR">
                <a:latin typeface="Times New Roman" panose="02020603050405020304" pitchFamily="18" charset="0"/>
              </a:rPr>
              <a:t> gate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5">
            <a:extLst>
              <a:ext uri="{FF2B5EF4-FFF2-40B4-BE49-F238E27FC236}">
                <a16:creationId xmlns:a16="http://schemas.microsoft.com/office/drawing/2014/main" id="{4C9703FC-1D73-4BD6-B0D3-CE236DD46A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C751435-E9CD-4756-970A-3D529B40AAB6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D012D92A-61A9-4A7E-AA0E-1BD9D7EBD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04813"/>
            <a:ext cx="8229600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7.1 Multi-Level Gate Circuits</a:t>
            </a:r>
          </a:p>
        </p:txBody>
      </p:sp>
      <p:grpSp>
        <p:nvGrpSpPr>
          <p:cNvPr id="12292" name="Group 26">
            <a:extLst>
              <a:ext uri="{FF2B5EF4-FFF2-40B4-BE49-F238E27FC236}">
                <a16:creationId xmlns:a16="http://schemas.microsoft.com/office/drawing/2014/main" id="{9BFC3BAE-D2F9-4C67-AE45-575838C83D7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268413"/>
            <a:ext cx="4619625" cy="1871662"/>
            <a:chOff x="288" y="981"/>
            <a:chExt cx="2910" cy="1179"/>
          </a:xfrm>
        </p:grpSpPr>
        <p:sp>
          <p:nvSpPr>
            <p:cNvPr id="12302" name="Rectangle 25">
              <a:extLst>
                <a:ext uri="{FF2B5EF4-FFF2-40B4-BE49-F238E27FC236}">
                  <a16:creationId xmlns:a16="http://schemas.microsoft.com/office/drawing/2014/main" id="{56841FED-BBC1-4A9E-8B27-7C99B0A81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981"/>
              <a:ext cx="2910" cy="11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graphicFrame>
          <p:nvGraphicFramePr>
            <p:cNvPr id="12303" name="Object 3">
              <a:extLst>
                <a:ext uri="{FF2B5EF4-FFF2-40B4-BE49-F238E27FC236}">
                  <a16:creationId xmlns:a16="http://schemas.microsoft.com/office/drawing/2014/main" id="{65F8D113-8AB2-4144-BFC0-2AEC91B4A6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1296"/>
            <a:ext cx="2064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943100" imgH="215900" progId="Equation.3">
                    <p:embed/>
                  </p:oleObj>
                </mc:Choice>
                <mc:Fallback>
                  <p:oleObj name="Equation" r:id="rId2" imgW="1943100" imgH="2159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296"/>
                          <a:ext cx="2064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4" name="Text Box 8">
              <a:extLst>
                <a:ext uri="{FF2B5EF4-FFF2-40B4-BE49-F238E27FC236}">
                  <a16:creationId xmlns:a16="http://schemas.microsoft.com/office/drawing/2014/main" id="{1002FFFB-B002-40F2-84D4-33E4433B70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018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>
                  <a:latin typeface="Times New Roman" panose="02020603050405020304" pitchFamily="18" charset="0"/>
                </a:rPr>
                <a:t>Using</a:t>
              </a:r>
            </a:p>
          </p:txBody>
        </p:sp>
        <p:graphicFrame>
          <p:nvGraphicFramePr>
            <p:cNvPr id="12305" name="Object 9">
              <a:extLst>
                <a:ext uri="{FF2B5EF4-FFF2-40B4-BE49-F238E27FC236}">
                  <a16:creationId xmlns:a16="http://schemas.microsoft.com/office/drawing/2014/main" id="{F1A7B403-30CB-4B2F-9365-7DD793EBC1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4" y="1050"/>
            <a:ext cx="1584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48728" imgH="215806" progId="Equation.3">
                    <p:embed/>
                  </p:oleObj>
                </mc:Choice>
                <mc:Fallback>
                  <p:oleObj name="Equation" r:id="rId4" imgW="1548728" imgH="215806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050"/>
                          <a:ext cx="1584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6" name="Text Box 10">
              <a:extLst>
                <a:ext uri="{FF2B5EF4-FFF2-40B4-BE49-F238E27FC236}">
                  <a16:creationId xmlns:a16="http://schemas.microsoft.com/office/drawing/2014/main" id="{56B7A3A6-2D4B-4292-9E92-E6CC4C4570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" y="1594"/>
              <a:ext cx="1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>
                  <a:latin typeface="Times New Roman" panose="02020603050405020304" pitchFamily="18" charset="0"/>
                </a:rPr>
                <a:t>If we multiply out</a:t>
              </a:r>
            </a:p>
          </p:txBody>
        </p:sp>
        <p:graphicFrame>
          <p:nvGraphicFramePr>
            <p:cNvPr id="12307" name="Object 11">
              <a:extLst>
                <a:ext uri="{FF2B5EF4-FFF2-40B4-BE49-F238E27FC236}">
                  <a16:creationId xmlns:a16="http://schemas.microsoft.com/office/drawing/2014/main" id="{F6394FCB-C4E3-447D-A319-66EBE1516C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9" y="1602"/>
            <a:ext cx="571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58558" imgH="215806" progId="Equation.3">
                    <p:embed/>
                  </p:oleObj>
                </mc:Choice>
                <mc:Fallback>
                  <p:oleObj name="Equation" r:id="rId6" imgW="558558" imgH="215806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9" y="1602"/>
                          <a:ext cx="571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8" name="Text Box 12">
              <a:extLst>
                <a:ext uri="{FF2B5EF4-FFF2-40B4-BE49-F238E27FC236}">
                  <a16:creationId xmlns:a16="http://schemas.microsoft.com/office/drawing/2014/main" id="{0D032741-3FF4-43DD-8737-C1DA2B7BFD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604"/>
              <a:ext cx="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>
                  <a:latin typeface="Times New Roman" panose="02020603050405020304" pitchFamily="18" charset="0"/>
                </a:rPr>
                <a:t>and</a:t>
              </a:r>
            </a:p>
          </p:txBody>
        </p:sp>
        <p:graphicFrame>
          <p:nvGraphicFramePr>
            <p:cNvPr id="12309" name="Object 13">
              <a:extLst>
                <a:ext uri="{FF2B5EF4-FFF2-40B4-BE49-F238E27FC236}">
                  <a16:creationId xmlns:a16="http://schemas.microsoft.com/office/drawing/2014/main" id="{9C482A88-AAA2-4524-8647-E5ADF5C0C0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6" y="1604"/>
            <a:ext cx="571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58558" imgH="215806" progId="Equation.3">
                    <p:embed/>
                  </p:oleObj>
                </mc:Choice>
                <mc:Fallback>
                  <p:oleObj name="Equation" r:id="rId8" imgW="558558" imgH="215806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1604"/>
                          <a:ext cx="571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0" name="Object 14">
              <a:extLst>
                <a:ext uri="{FF2B5EF4-FFF2-40B4-BE49-F238E27FC236}">
                  <a16:creationId xmlns:a16="http://schemas.microsoft.com/office/drawing/2014/main" id="{9F3BE30D-C98A-418B-BD72-E1CCFBE6FF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1872"/>
            <a:ext cx="206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968500" imgH="215900" progId="Equation.3">
                    <p:embed/>
                  </p:oleObj>
                </mc:Choice>
                <mc:Fallback>
                  <p:oleObj name="Equation" r:id="rId10" imgW="1968500" imgH="2159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872"/>
                          <a:ext cx="2064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2293" name="Picture 15" descr="roth+f07-07">
            <a:extLst>
              <a:ext uri="{FF2B5EF4-FFF2-40B4-BE49-F238E27FC236}">
                <a16:creationId xmlns:a16="http://schemas.microsoft.com/office/drawing/2014/main" id="{B2F487FF-456D-4478-A1F8-AA1E33162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644900"/>
            <a:ext cx="4895850" cy="220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Line 18">
            <a:extLst>
              <a:ext uri="{FF2B5EF4-FFF2-40B4-BE49-F238E27FC236}">
                <a16:creationId xmlns:a16="http://schemas.microsoft.com/office/drawing/2014/main" id="{0118AC9D-8AA6-4F9C-A5B4-F86F79CB21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438" y="3141663"/>
            <a:ext cx="0" cy="574675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295" name="Text Box 19">
            <a:extLst>
              <a:ext uri="{FF2B5EF4-FFF2-40B4-BE49-F238E27FC236}">
                <a16:creationId xmlns:a16="http://schemas.microsoft.com/office/drawing/2014/main" id="{25139487-6718-4513-A3B6-72F83DE41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6513" y="5726113"/>
            <a:ext cx="32194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>
                <a:latin typeface="Times New Roman" panose="02020603050405020304" pitchFamily="18" charset="0"/>
              </a:rPr>
              <a:t>Three-level </a:t>
            </a:r>
            <a:r>
              <a:rPr lang="en-US" altLang="ko-KR" b="1">
                <a:latin typeface="Times New Roman" panose="02020603050405020304" pitchFamily="18" charset="0"/>
              </a:rPr>
              <a:t>AND-OR-AND</a:t>
            </a:r>
            <a:r>
              <a:rPr lang="en-US" altLang="ko-KR">
                <a:latin typeface="Times New Roman" panose="02020603050405020304" pitchFamily="18" charset="0"/>
              </a:rPr>
              <a:t> gate</a:t>
            </a:r>
          </a:p>
        </p:txBody>
      </p:sp>
      <p:grpSp>
        <p:nvGrpSpPr>
          <p:cNvPr id="12296" name="Group 27">
            <a:extLst>
              <a:ext uri="{FF2B5EF4-FFF2-40B4-BE49-F238E27FC236}">
                <a16:creationId xmlns:a16="http://schemas.microsoft.com/office/drawing/2014/main" id="{4A4F758C-8D7E-4DE0-B302-2CB77B150C8A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3284538"/>
            <a:ext cx="3429000" cy="915987"/>
            <a:chOff x="3504" y="2112"/>
            <a:chExt cx="2160" cy="577"/>
          </a:xfrm>
        </p:grpSpPr>
        <p:sp>
          <p:nvSpPr>
            <p:cNvPr id="12300" name="Text Box 22">
              <a:extLst>
                <a:ext uri="{FF2B5EF4-FFF2-40B4-BE49-F238E27FC236}">
                  <a16:creationId xmlns:a16="http://schemas.microsoft.com/office/drawing/2014/main" id="{34734A74-0E72-42F0-8233-983A997D8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112"/>
              <a:ext cx="2160" cy="577"/>
            </a:xfrm>
            <a:prstGeom prst="rect">
              <a:avLst/>
            </a:prstGeom>
            <a:solidFill>
              <a:srgbClr val="99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en-US" altLang="ko-KR">
                <a:latin typeface="Times New Roman" panose="02020603050405020304" pitchFamily="18" charset="0"/>
              </a:endParaRPr>
            </a:p>
            <a:p>
              <a:pPr eaLnBrk="1" latinLnBrk="1" hangingPunct="1"/>
              <a:endParaRPr lang="en-US" altLang="ko-KR">
                <a:latin typeface="Times New Roman" panose="02020603050405020304" pitchFamily="18" charset="0"/>
              </a:endParaRPr>
            </a:p>
            <a:p>
              <a:pPr eaLnBrk="1" latinLnBrk="1" hangingPunct="1"/>
              <a:endParaRPr lang="en-US" altLang="ko-KR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301" name="Object 21">
              <a:extLst>
                <a:ext uri="{FF2B5EF4-FFF2-40B4-BE49-F238E27FC236}">
                  <a16:creationId xmlns:a16="http://schemas.microsoft.com/office/drawing/2014/main" id="{5C3E69FB-3562-4B68-B984-1602EE675B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60" y="2232"/>
            <a:ext cx="2064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387600" imgH="431800" progId="Equation.3">
                    <p:embed/>
                  </p:oleObj>
                </mc:Choice>
                <mc:Fallback>
                  <p:oleObj name="Equation" r:id="rId13" imgW="2387600" imgH="4318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2232"/>
                          <a:ext cx="2064" cy="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297" name="Group 28">
            <a:extLst>
              <a:ext uri="{FF2B5EF4-FFF2-40B4-BE49-F238E27FC236}">
                <a16:creationId xmlns:a16="http://schemas.microsoft.com/office/drawing/2014/main" id="{068BBDF7-5E8D-4071-A0F0-C62C7D7980DE}"/>
              </a:ext>
            </a:extLst>
          </p:cNvPr>
          <p:cNvGrpSpPr>
            <a:grpSpLocks/>
          </p:cNvGrpSpPr>
          <p:nvPr/>
        </p:nvGrpSpPr>
        <p:grpSpPr bwMode="auto">
          <a:xfrm>
            <a:off x="5795963" y="4198938"/>
            <a:ext cx="1368425" cy="503237"/>
            <a:chOff x="3504" y="2688"/>
            <a:chExt cx="1009" cy="334"/>
          </a:xfrm>
        </p:grpSpPr>
        <p:sp>
          <p:nvSpPr>
            <p:cNvPr id="12298" name="Line 23">
              <a:extLst>
                <a:ext uri="{FF2B5EF4-FFF2-40B4-BE49-F238E27FC236}">
                  <a16:creationId xmlns:a16="http://schemas.microsoft.com/office/drawing/2014/main" id="{BA44B909-7241-4DC6-B5D4-84278065EC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688"/>
              <a:ext cx="1" cy="334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299" name="Line 24">
              <a:extLst>
                <a:ext uri="{FF2B5EF4-FFF2-40B4-BE49-F238E27FC236}">
                  <a16:creationId xmlns:a16="http://schemas.microsoft.com/office/drawing/2014/main" id="{B04FB625-F9C1-464F-977E-794F07280B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3022"/>
              <a:ext cx="1008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4">
            <a:extLst>
              <a:ext uri="{FF2B5EF4-FFF2-40B4-BE49-F238E27FC236}">
                <a16:creationId xmlns:a16="http://schemas.microsoft.com/office/drawing/2014/main" id="{42B9CA32-4AC4-44F4-9965-05F54EA6EF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4A5892C-A936-421F-91A1-1134D1C9F72A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9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4A5A6547-6076-4A01-837B-12B817062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7.2	NAND and NOR Gates</a:t>
            </a:r>
          </a:p>
        </p:txBody>
      </p:sp>
      <p:sp>
        <p:nvSpPr>
          <p:cNvPr id="13316" name="Text Box 3">
            <a:extLst>
              <a:ext uri="{FF2B5EF4-FFF2-40B4-BE49-F238E27FC236}">
                <a16:creationId xmlns:a16="http://schemas.microsoft.com/office/drawing/2014/main" id="{435145F8-CF5E-4776-9E5E-91EACD961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8" y="1196975"/>
            <a:ext cx="166687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NAND gate</a:t>
            </a:r>
          </a:p>
        </p:txBody>
      </p:sp>
      <p:pic>
        <p:nvPicPr>
          <p:cNvPr id="13317" name="Picture 4" descr="roth+f07-08">
            <a:extLst>
              <a:ext uri="{FF2B5EF4-FFF2-40B4-BE49-F238E27FC236}">
                <a16:creationId xmlns:a16="http://schemas.microsoft.com/office/drawing/2014/main" id="{49D5ED79-B728-40B9-B890-BAB48BF73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276475"/>
            <a:ext cx="7110412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318" name="Object 5">
            <a:extLst>
              <a:ext uri="{FF2B5EF4-FFF2-40B4-BE49-F238E27FC236}">
                <a16:creationId xmlns:a16="http://schemas.microsoft.com/office/drawing/2014/main" id="{8D65A637-83E9-4D01-85DA-68FDD4A1C2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1052513"/>
          <a:ext cx="29718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00200" imgH="279400" progId="Equation.3">
                  <p:embed/>
                </p:oleObj>
              </mc:Choice>
              <mc:Fallback>
                <p:oleObj name="Equation" r:id="rId3" imgW="1600200" imgH="279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052513"/>
                        <a:ext cx="297180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6">
            <a:extLst>
              <a:ext uri="{FF2B5EF4-FFF2-40B4-BE49-F238E27FC236}">
                <a16:creationId xmlns:a16="http://schemas.microsoft.com/office/drawing/2014/main" id="{86A1D22A-2AF5-47E3-BE88-D6535EF531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9388" y="1557338"/>
          <a:ext cx="46609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63800" imgH="292100" progId="Equation.3">
                  <p:embed/>
                </p:oleObj>
              </mc:Choice>
              <mc:Fallback>
                <p:oleObj name="Equation" r:id="rId5" imgW="2463800" imgH="292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8" y="1557338"/>
                        <a:ext cx="46609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Text Box 7">
            <a:extLst>
              <a:ext uri="{FF2B5EF4-FFF2-40B4-BE49-F238E27FC236}">
                <a16:creationId xmlns:a16="http://schemas.microsoft.com/office/drawing/2014/main" id="{715D8E9C-DC05-47EF-A7F1-9EA55886D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076700"/>
            <a:ext cx="14478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NOR gate</a:t>
            </a:r>
          </a:p>
        </p:txBody>
      </p:sp>
      <p:graphicFrame>
        <p:nvGraphicFramePr>
          <p:cNvPr id="13321" name="Object 8">
            <a:extLst>
              <a:ext uri="{FF2B5EF4-FFF2-40B4-BE49-F238E27FC236}">
                <a16:creationId xmlns:a16="http://schemas.microsoft.com/office/drawing/2014/main" id="{859BCA08-3DA4-48D0-A19C-D27016F82A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3933825"/>
          <a:ext cx="296068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00200" imgH="279400" progId="Equation.3">
                  <p:embed/>
                </p:oleObj>
              </mc:Choice>
              <mc:Fallback>
                <p:oleObj name="Equation" r:id="rId7" imgW="1600200" imgH="279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933825"/>
                        <a:ext cx="296068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9">
            <a:extLst>
              <a:ext uri="{FF2B5EF4-FFF2-40B4-BE49-F238E27FC236}">
                <a16:creationId xmlns:a16="http://schemas.microsoft.com/office/drawing/2014/main" id="{2FFC6720-7C63-4DB1-B993-210E1A77C2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6363" y="4437063"/>
          <a:ext cx="4878387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463800" imgH="292100" progId="Equation.3">
                  <p:embed/>
                </p:oleObj>
              </mc:Choice>
              <mc:Fallback>
                <p:oleObj name="Equation" r:id="rId9" imgW="2463800" imgH="292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63" y="4437063"/>
                        <a:ext cx="4878387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23" name="Picture 10" descr="roth+f07-09">
            <a:extLst>
              <a:ext uri="{FF2B5EF4-FFF2-40B4-BE49-F238E27FC236}">
                <a16:creationId xmlns:a16="http://schemas.microsoft.com/office/drawing/2014/main" id="{334FF7AF-30C0-4B27-9D0F-C74D7B121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103813"/>
            <a:ext cx="6792913" cy="120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1776</TotalTime>
  <Words>693</Words>
  <Application>Microsoft Office PowerPoint</Application>
  <PresentationFormat>화면 슬라이드 쇼(4:3)</PresentationFormat>
  <Paragraphs>146</Paragraphs>
  <Slides>27</Slides>
  <Notes>5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굴림</vt:lpstr>
      <vt:lpstr>Arial</vt:lpstr>
      <vt:lpstr>Arial Narrow</vt:lpstr>
      <vt:lpstr>Times New Roman</vt:lpstr>
      <vt:lpstr>1_기본 디자인</vt:lpstr>
      <vt:lpstr>Equation</vt:lpstr>
      <vt:lpstr>비트맵 이미지</vt:lpstr>
      <vt:lpstr>PowerPoint 프레젠테이션</vt:lpstr>
      <vt:lpstr>PowerPoint 프레젠테이션</vt:lpstr>
      <vt:lpstr>7.1 Multi-Level Gate Circuits</vt:lpstr>
      <vt:lpstr>7.1 Multi-Level Gate Circuits</vt:lpstr>
      <vt:lpstr>7.1 Multi-Level Gate Circuits</vt:lpstr>
      <vt:lpstr>7.1 Multi-Level Gate Circuits</vt:lpstr>
      <vt:lpstr>7.1 Multi-Level Gate Circuits</vt:lpstr>
      <vt:lpstr>7.1 Multi-Level Gate Circuits</vt:lpstr>
      <vt:lpstr>7.2 NAND and NOR Gates</vt:lpstr>
      <vt:lpstr>7.2 NAND and NOR Gates</vt:lpstr>
      <vt:lpstr>7.3 Design of Two-Level Circuits Using NAND and NOR Gates</vt:lpstr>
      <vt:lpstr>7.3 Design of Two-Level Circuits Using NAND and NOR Gates</vt:lpstr>
      <vt:lpstr>7.3 Design of Two-Level Circuits Using NAND and NOR Gates</vt:lpstr>
      <vt:lpstr>7.3 Design of Two-Level Circuits Using NAND and NOR Gates</vt:lpstr>
      <vt:lpstr>7.4 Design of Multi-Level NAND- and NOR-Gates Circuits</vt:lpstr>
      <vt:lpstr>7.4 Design of Multi-Level NAND- and NOR-Gates Circuits</vt:lpstr>
      <vt:lpstr>7.5 Circuit Conversion Using Alternative Gate Symbols</vt:lpstr>
      <vt:lpstr>7.5 Circuit Conversion Using Alternative Gate Symbols</vt:lpstr>
      <vt:lpstr>7.5 Circuit Conversion Using Alternative Gate Symbols</vt:lpstr>
      <vt:lpstr>7.5 Circuit Conversion Using Alternative Gate Symbols</vt:lpstr>
      <vt:lpstr>7.6 Design of Two-Level, Multiple-Output Circuits</vt:lpstr>
      <vt:lpstr>7.6 Design of Two-Level, Multiple-Output Circuits</vt:lpstr>
      <vt:lpstr>7.6 Design of Two-Level, Multiple-Output Circuits</vt:lpstr>
      <vt:lpstr>7.6 Design of Two-Level, Multiple-Output Circuits</vt:lpstr>
      <vt:lpstr>7.6 Design of Two-Level, Multiple-Output Circuits</vt:lpstr>
      <vt:lpstr>7.6 Design of Two-Level, Multiple-Output Circuits</vt:lpstr>
      <vt:lpstr>7.7 Multiple-Output NAND and NOR Circuits</vt:lpstr>
    </vt:vector>
  </TitlesOfParts>
  <Company>SKKU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Design</dc:title>
  <dc:subject>Ch 7, Gate circuits</dc:subject>
  <dc:creator>CS Lee</dc:creator>
  <cp:lastModifiedBy>Lee Chilgee</cp:lastModifiedBy>
  <cp:revision>131</cp:revision>
  <dcterms:created xsi:type="dcterms:W3CDTF">2003-08-14T08:31:30Z</dcterms:created>
  <dcterms:modified xsi:type="dcterms:W3CDTF">2023-04-03T00:34:27Z</dcterms:modified>
</cp:coreProperties>
</file>