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57" r:id="rId4"/>
    <p:sldId id="273" r:id="rId5"/>
    <p:sldId id="258" r:id="rId6"/>
    <p:sldId id="259" r:id="rId7"/>
    <p:sldId id="274" r:id="rId8"/>
    <p:sldId id="260" r:id="rId9"/>
    <p:sldId id="275" r:id="rId10"/>
    <p:sldId id="276" r:id="rId11"/>
    <p:sldId id="261" r:id="rId12"/>
    <p:sldId id="262" r:id="rId13"/>
    <p:sldId id="277" r:id="rId14"/>
    <p:sldId id="263" r:id="rId15"/>
    <p:sldId id="264" r:id="rId16"/>
    <p:sldId id="283" r:id="rId17"/>
    <p:sldId id="266" r:id="rId18"/>
    <p:sldId id="267" r:id="rId19"/>
    <p:sldId id="278" r:id="rId20"/>
    <p:sldId id="268" r:id="rId21"/>
    <p:sldId id="269" r:id="rId22"/>
    <p:sldId id="270" r:id="rId23"/>
    <p:sldId id="271" r:id="rId24"/>
    <p:sldId id="279" r:id="rId25"/>
    <p:sldId id="285" r:id="rId26"/>
    <p:sldId id="280" r:id="rId27"/>
    <p:sldId id="282" r:id="rId28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0033"/>
    <a:srgbClr val="FF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92" autoAdjust="0"/>
  </p:normalViewPr>
  <p:slideViewPr>
    <p:cSldViewPr>
      <p:cViewPr varScale="1">
        <p:scale>
          <a:sx n="111" d="100"/>
          <a:sy n="111" d="100"/>
        </p:scale>
        <p:origin x="8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050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C0053A3-8E4F-4AAC-984C-C1B493E5AD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F137270-4B18-439C-84C2-5B05A20895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3CD4CD21-4706-45D1-AB66-525F1840EE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FD90D3C0-9594-47B7-84DE-1443AA4DED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AF274B9-3660-484F-8080-C89E0E1244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38C7F9D-3BA7-4A11-891E-8B96D684F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AF56460-3A4F-43A1-BC22-E6DA455475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FD4DB50-AD16-47A0-ABE9-78865339E9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35FCF3F-E2A5-4D31-8F49-D591739912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A9DD9595-C4CA-4219-9E45-9701D3D3C8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208EF74F-A0CB-4B55-9C99-CD7B281BD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C14B2927-51D7-4FA8-8A73-C591705B3C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285125-9C0A-4F47-8945-A3297CD6F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5EE620C-17FD-4A23-99C3-6B03491B9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29B4020-C96E-480D-8C5C-25FA5EBDDC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D7EA-1C79-48D9-87DF-7240A56838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52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A5EC9E1-62CB-4A31-BF3B-722547BB2A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CA80-79B0-48BD-8C2C-3A34A6FCB3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14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1FEED70-5A8E-4C26-BD1E-BA2EC22C6C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C6C7-4989-4B35-8FFA-53F69107FC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399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6D1A19F-C804-4053-AF55-64F80F1BBC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8A09F-B2D3-4589-BC5C-E470E965B7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53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8E19A7-3E1E-43EC-AF86-30C84B349D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6A6D9-F189-4A09-AF73-4B84E8497E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35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8D3D9D6-0C3E-45B7-A3A2-07D6D9FF74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216D3-DF7C-471C-B397-6272723077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18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4C4F31D-71CC-4BE6-8893-E38DE24ADD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D94F2-4620-4BA4-9871-1CC09AB666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36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52683FC-4AC2-41FD-B197-098BD4A4FC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4735D-C1E1-4B8B-9CA4-F732604BA8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9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C1314D0-945E-4605-91EA-3DA40D4837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A0052-E358-4B45-BC44-FBEB969A77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1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C60FD30-D173-47D0-94EC-7A1BC2682D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D33D-5213-44F3-A0E0-71DF2EA341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059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CA95D9-3435-443E-896E-730FC9E0E8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F24F7-A52D-48B3-B926-4DD0A220C1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1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8EBE06B-C540-4F4C-9ED6-C6E6FBA2B2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D2527-C490-439E-B0BF-34DC24C8E5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0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79CEADC-B195-4354-9AE6-81C68FE41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EDBC-D65D-4C71-9541-BB5BFBD21A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9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642B0D2-D7AE-4DD5-AE53-CB1A309E1D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87CCA-67B5-4CFE-8C56-476A3166E8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1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8A53463B-AB4D-424C-8402-5150548204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B7B54101-201B-429E-B052-F5C02E6831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E0499D56-2D24-4F58-A6E3-B7FF26109C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8002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10233E93-BDC2-4016-B9A9-EA8D25AF37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 smtClean="0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FDC4B5-F389-4242-BDDB-EFB3DB7E0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7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5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1.png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4BA5DC27-5DA4-4BB6-A6D4-517590FE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Unit 4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8D82DEAB-8A3C-47B6-8F40-66EA34F6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420938"/>
            <a:ext cx="58324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600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  <a:endParaRPr kumimoji="0" lang="en-US" altLang="ko-KR" sz="16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	Conversion of English Sentences to Boolean equations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	Combinational Logic Design Using a Truth Table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	Minterm and Maxterm Expansions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	General Minterm and Maxterm Expansions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	Incompletely Specified Functions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      Examples of Truth Table Construction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      Design of Binary Adders and Subtracters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9B287DBD-EADA-4610-A60E-D087F108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4100"/>
            <a:ext cx="8382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Applications of Boolean Algebra/ </a:t>
            </a:r>
            <a:b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</a:br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Minterm and Maxterm Expansions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3A7C1D4E-9594-4DA1-A4B1-B7F0C8A2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>
            <a:extLst>
              <a:ext uri="{FF2B5EF4-FFF2-40B4-BE49-F238E27FC236}">
                <a16:creationId xmlns:a16="http://schemas.microsoft.com/office/drawing/2014/main" id="{6AE4BD11-1189-4CFD-AFF7-AD77CB529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D250F61-C1E9-4C33-A575-88C1DF8DDE1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1026">
            <a:extLst>
              <a:ext uri="{FF2B5EF4-FFF2-40B4-BE49-F238E27FC236}">
                <a16:creationId xmlns:a16="http://schemas.microsoft.com/office/drawing/2014/main" id="{F4391995-8D29-4A7D-A83D-72082D48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382000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Maxterm </a:t>
            </a:r>
            <a:r>
              <a:rPr lang="en-US" altLang="ko-KR" sz="2000" b="1">
                <a:solidFill>
                  <a:schemeClr val="bg1"/>
                </a:solidFill>
              </a:rPr>
              <a:t>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variables is a sum 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literals in which each variable appears exactly once in either true (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>
                <a:solidFill>
                  <a:schemeClr val="bg1"/>
                </a:solidFill>
              </a:rPr>
              <a:t>) or complemented form(</a:t>
            </a:r>
            <a:r>
              <a:rPr lang="en-US" altLang="ko-KR" sz="2000" b="1" i="1">
                <a:solidFill>
                  <a:schemeClr val="bg1"/>
                </a:solidFill>
              </a:rPr>
              <a:t>A’</a:t>
            </a:r>
            <a:r>
              <a:rPr lang="en-US" altLang="ko-KR" sz="2000" b="1">
                <a:solidFill>
                  <a:schemeClr val="bg1"/>
                </a:solidFill>
              </a:rPr>
              <a:t>) , but not both.(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M0)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4340" name="Text Box 1028">
            <a:extLst>
              <a:ext uri="{FF2B5EF4-FFF2-40B4-BE49-F238E27FC236}">
                <a16:creationId xmlns:a16="http://schemas.microsoft.com/office/drawing/2014/main" id="{A5E4F355-2A5F-43DD-98C5-EA608801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8275"/>
            <a:ext cx="369093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Standard Product of Sum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4341" name="Object 1031">
            <a:extLst>
              <a:ext uri="{FF2B5EF4-FFF2-40B4-BE49-F238E27FC236}">
                <a16:creationId xmlns:a16="http://schemas.microsoft.com/office/drawing/2014/main" id="{D8A343C1-CECF-44F7-8FC0-DA069CF64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24300"/>
          <a:ext cx="41608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203200" progId="Equation.3">
                  <p:embed/>
                </p:oleObj>
              </mc:Choice>
              <mc:Fallback>
                <p:oleObj name="Equation" r:id="rId2" imgW="2387600" imgH="203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24300"/>
                        <a:ext cx="4160837" cy="354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32">
            <a:extLst>
              <a:ext uri="{FF2B5EF4-FFF2-40B4-BE49-F238E27FC236}">
                <a16:creationId xmlns:a16="http://schemas.microsoft.com/office/drawing/2014/main" id="{AE7F8E0D-B541-4A41-AFDE-D8987DCF0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57700"/>
          <a:ext cx="23764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228600" progId="Equation.3">
                  <p:embed/>
                </p:oleObj>
              </mc:Choice>
              <mc:Fallback>
                <p:oleObj name="Equation" r:id="rId4" imgW="1409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57700"/>
                        <a:ext cx="2376487" cy="385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3">
            <a:extLst>
              <a:ext uri="{FF2B5EF4-FFF2-40B4-BE49-F238E27FC236}">
                <a16:creationId xmlns:a16="http://schemas.microsoft.com/office/drawing/2014/main" id="{715718EA-FDFB-42B8-991F-D16C31897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991100"/>
          <a:ext cx="2660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254000" progId="Equation.3">
                  <p:embed/>
                </p:oleObj>
              </mc:Choice>
              <mc:Fallback>
                <p:oleObj name="Equation" r:id="rId6" imgW="1574800" imgH="2540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91100"/>
                        <a:ext cx="2660650" cy="428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1034">
            <a:extLst>
              <a:ext uri="{FF2B5EF4-FFF2-40B4-BE49-F238E27FC236}">
                <a16:creationId xmlns:a16="http://schemas.microsoft.com/office/drawing/2014/main" id="{4E08B979-09C3-4A0D-A2CF-6BAEC4175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4345" name="Picture 6">
            <a:extLst>
              <a:ext uri="{FF2B5EF4-FFF2-40B4-BE49-F238E27FC236}">
                <a16:creationId xmlns:a16="http://schemas.microsoft.com/office/drawing/2014/main" id="{70C6787F-DB84-4039-A7E5-935C83FC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900363"/>
            <a:ext cx="24701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6">
            <a:extLst>
              <a:ext uri="{FF2B5EF4-FFF2-40B4-BE49-F238E27FC236}">
                <a16:creationId xmlns:a16="http://schemas.microsoft.com/office/drawing/2014/main" id="{E6E3CEFF-D744-4B22-9F7B-AC71C20C5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EE3552F-02A6-4AEB-BA9D-F048FFF2B7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3" name="Object 22">
            <a:extLst>
              <a:ext uri="{FF2B5EF4-FFF2-40B4-BE49-F238E27FC236}">
                <a16:creationId xmlns:a16="http://schemas.microsoft.com/office/drawing/2014/main" id="{3158B396-0102-4AEC-8350-13D6D69B2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1806575"/>
          <a:ext cx="3810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254000" progId="Equation.3">
                  <p:embed/>
                </p:oleObj>
              </mc:Choice>
              <mc:Fallback>
                <p:oleObj name="Equation" r:id="rId2" imgW="1905000" imgH="254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806575"/>
                        <a:ext cx="3810000" cy="506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3">
            <a:extLst>
              <a:ext uri="{FF2B5EF4-FFF2-40B4-BE49-F238E27FC236}">
                <a16:creationId xmlns:a16="http://schemas.microsoft.com/office/drawing/2014/main" id="{6ED020E3-6CD5-49AC-83FC-E31EE543F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2588" y="2568575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1100" imgH="254000" progId="Equation.3">
                  <p:embed/>
                </p:oleObj>
              </mc:Choice>
              <mc:Fallback>
                <p:oleObj name="Equation" r:id="rId4" imgW="2451100" imgH="254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2568575"/>
                        <a:ext cx="44196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4">
            <a:extLst>
              <a:ext uri="{FF2B5EF4-FFF2-40B4-BE49-F238E27FC236}">
                <a16:creationId xmlns:a16="http://schemas.microsoft.com/office/drawing/2014/main" id="{E8822E21-DEAA-4C90-ABE6-A2F871C1A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149725"/>
          <a:ext cx="784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65600" imgH="228600" progId="Equation.3">
                  <p:embed/>
                </p:oleObj>
              </mc:Choice>
              <mc:Fallback>
                <p:oleObj name="Equation" r:id="rId6" imgW="41656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78486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25">
            <a:extLst>
              <a:ext uri="{FF2B5EF4-FFF2-40B4-BE49-F238E27FC236}">
                <a16:creationId xmlns:a16="http://schemas.microsoft.com/office/drawing/2014/main" id="{B4848FF3-2F1B-4248-9524-A8B4BE565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59325"/>
          <a:ext cx="6019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800" imgH="228600" progId="Equation.3">
                  <p:embed/>
                </p:oleObj>
              </mc:Choice>
              <mc:Fallback>
                <p:oleObj name="Equation" r:id="rId8" imgW="29718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59325"/>
                        <a:ext cx="6019800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28">
            <a:extLst>
              <a:ext uri="{FF2B5EF4-FFF2-40B4-BE49-F238E27FC236}">
                <a16:creationId xmlns:a16="http://schemas.microsoft.com/office/drawing/2014/main" id="{7FF3B773-3074-43CD-825B-81AE3CCD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sp>
        <p:nvSpPr>
          <p:cNvPr id="15368" name="Text Box 29">
            <a:extLst>
              <a:ext uri="{FF2B5EF4-FFF2-40B4-BE49-F238E27FC236}">
                <a16:creationId xmlns:a16="http://schemas.microsoft.com/office/drawing/2014/main" id="{96139F61-3F84-408D-B81D-23D0E10A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0438"/>
            <a:ext cx="779938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</a:t>
            </a:r>
            <a:r>
              <a:rPr lang="en-US" altLang="ko-KR" sz="2000" b="1">
                <a:solidFill>
                  <a:schemeClr val="bg1"/>
                </a:solidFill>
              </a:rPr>
              <a:t> and  </a:t>
            </a:r>
            <a:r>
              <a:rPr lang="en-US" altLang="ko-KR" sz="2000" b="1" i="1">
                <a:solidFill>
                  <a:schemeClr val="bg1"/>
                </a:solidFill>
              </a:rPr>
              <a:t>Maxterm</a:t>
            </a:r>
            <a:r>
              <a:rPr lang="en-US" altLang="ko-KR" sz="2000" b="1">
                <a:solidFill>
                  <a:schemeClr val="bg1"/>
                </a:solidFill>
              </a:rPr>
              <a:t> expansions are complement each other</a:t>
            </a:r>
          </a:p>
        </p:txBody>
      </p:sp>
      <p:graphicFrame>
        <p:nvGraphicFramePr>
          <p:cNvPr id="15369" name="Object 30">
            <a:extLst>
              <a:ext uri="{FF2B5EF4-FFF2-40B4-BE49-F238E27FC236}">
                <a16:creationId xmlns:a16="http://schemas.microsoft.com/office/drawing/2014/main" id="{EAB25CC2-046F-4B0D-8BCC-528D9FB05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1196975"/>
          <a:ext cx="525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09800" imgH="228600" progId="Equation.3">
                  <p:embed/>
                </p:oleObj>
              </mc:Choice>
              <mc:Fallback>
                <p:oleObj name="Equation" r:id="rId10" imgW="22098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196975"/>
                        <a:ext cx="52578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Freeform 31">
            <a:extLst>
              <a:ext uri="{FF2B5EF4-FFF2-40B4-BE49-F238E27FC236}">
                <a16:creationId xmlns:a16="http://schemas.microsoft.com/office/drawing/2014/main" id="{C5BCEA19-0BD5-40B7-8396-A6787E92B4FB}"/>
              </a:ext>
            </a:extLst>
          </p:cNvPr>
          <p:cNvSpPr>
            <a:spLocks/>
          </p:cNvSpPr>
          <p:nvPr/>
        </p:nvSpPr>
        <p:spPr bwMode="auto">
          <a:xfrm>
            <a:off x="1055688" y="1387475"/>
            <a:ext cx="546100" cy="723900"/>
          </a:xfrm>
          <a:custGeom>
            <a:avLst/>
            <a:gdLst>
              <a:gd name="T0" fmla="*/ 2147483646 w 344"/>
              <a:gd name="T1" fmla="*/ 2147483646 h 456"/>
              <a:gd name="T2" fmla="*/ 2147483646 w 344"/>
              <a:gd name="T3" fmla="*/ 2147483646 h 456"/>
              <a:gd name="T4" fmla="*/ 2147483646 w 344"/>
              <a:gd name="T5" fmla="*/ 2147483646 h 456"/>
              <a:gd name="T6" fmla="*/ 2147483646 w 344"/>
              <a:gd name="T7" fmla="*/ 2147483646 h 456"/>
              <a:gd name="T8" fmla="*/ 2147483646 w 344"/>
              <a:gd name="T9" fmla="*/ 2147483646 h 456"/>
              <a:gd name="T10" fmla="*/ 2147483646 w 344"/>
              <a:gd name="T11" fmla="*/ 2147483646 h 456"/>
              <a:gd name="T12" fmla="*/ 2147483646 w 344"/>
              <a:gd name="T13" fmla="*/ 2147483646 h 456"/>
              <a:gd name="T14" fmla="*/ 2147483646 w 344"/>
              <a:gd name="T15" fmla="*/ 2147483646 h 4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4"/>
              <a:gd name="T25" fmla="*/ 0 h 456"/>
              <a:gd name="T26" fmla="*/ 344 w 344"/>
              <a:gd name="T27" fmla="*/ 456 h 4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4" h="456">
                <a:moveTo>
                  <a:pt x="296" y="24"/>
                </a:moveTo>
                <a:cubicBezTo>
                  <a:pt x="224" y="12"/>
                  <a:pt x="152" y="0"/>
                  <a:pt x="104" y="24"/>
                </a:cubicBezTo>
                <a:cubicBezTo>
                  <a:pt x="56" y="48"/>
                  <a:pt x="16" y="104"/>
                  <a:pt x="8" y="168"/>
                </a:cubicBezTo>
                <a:cubicBezTo>
                  <a:pt x="0" y="232"/>
                  <a:pt x="8" y="360"/>
                  <a:pt x="56" y="408"/>
                </a:cubicBezTo>
                <a:cubicBezTo>
                  <a:pt x="104" y="456"/>
                  <a:pt x="256" y="456"/>
                  <a:pt x="296" y="456"/>
                </a:cubicBezTo>
                <a:cubicBezTo>
                  <a:pt x="336" y="456"/>
                  <a:pt x="288" y="408"/>
                  <a:pt x="296" y="408"/>
                </a:cubicBezTo>
                <a:cubicBezTo>
                  <a:pt x="304" y="408"/>
                  <a:pt x="344" y="456"/>
                  <a:pt x="344" y="456"/>
                </a:cubicBezTo>
                <a:cubicBezTo>
                  <a:pt x="344" y="456"/>
                  <a:pt x="320" y="432"/>
                  <a:pt x="296" y="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371" name="Object 33">
            <a:extLst>
              <a:ext uri="{FF2B5EF4-FFF2-40B4-BE49-F238E27FC236}">
                <a16:creationId xmlns:a16="http://schemas.microsoft.com/office/drawing/2014/main" id="{9E42688A-24B6-4075-BABB-3E6435B40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568575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700" imgH="228600" progId="Equation.3">
                  <p:embed/>
                </p:oleObj>
              </mc:Choice>
              <mc:Fallback>
                <p:oleObj name="Equation" r:id="rId12" imgW="14097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8575"/>
                        <a:ext cx="28956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34">
            <a:extLst>
              <a:ext uri="{FF2B5EF4-FFF2-40B4-BE49-F238E27FC236}">
                <a16:creationId xmlns:a16="http://schemas.microsoft.com/office/drawing/2014/main" id="{81ABD30E-9695-48E8-84FF-248A2B37B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788" y="287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EF0F1EDF-274E-468B-855E-F9043615E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80843D-9CDB-491B-9135-145571856AE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70">
            <a:extLst>
              <a:ext uri="{FF2B5EF4-FFF2-40B4-BE49-F238E27FC236}">
                <a16:creationId xmlns:a16="http://schemas.microsoft.com/office/drawing/2014/main" id="{AB5F114E-0BFD-44C4-A1F6-53997B69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60198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FACE8F2-9CF1-47C2-873A-F1A63DDC2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1463"/>
            <a:ext cx="8229600" cy="5746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  <p:pic>
        <p:nvPicPr>
          <p:cNvPr id="16389" name="Picture 52">
            <a:extLst>
              <a:ext uri="{FF2B5EF4-FFF2-40B4-BE49-F238E27FC236}">
                <a16:creationId xmlns:a16="http://schemas.microsoft.com/office/drawing/2014/main" id="{0E78968B-DAA2-4DC0-BA12-DB799EDC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924175"/>
            <a:ext cx="2630488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0" name="Object 59">
            <a:extLst>
              <a:ext uri="{FF2B5EF4-FFF2-40B4-BE49-F238E27FC236}">
                <a16:creationId xmlns:a16="http://schemas.microsoft.com/office/drawing/2014/main" id="{8132A07A-FE4D-43A1-8CFB-DBC79683B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465638"/>
          <a:ext cx="5791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57600" imgH="431800" progId="Equation.3">
                  <p:embed/>
                </p:oleObj>
              </mc:Choice>
              <mc:Fallback>
                <p:oleObj name="Equation" r:id="rId3" imgW="3657600" imgH="431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65638"/>
                        <a:ext cx="5791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64">
            <a:extLst>
              <a:ext uri="{FF2B5EF4-FFF2-40B4-BE49-F238E27FC236}">
                <a16:creationId xmlns:a16="http://schemas.microsoft.com/office/drawing/2014/main" id="{5A2689FA-FFB5-4126-9A88-EAB8D89E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1438"/>
            <a:ext cx="2754313" cy="1158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General truth table for 3 variables</a:t>
            </a:r>
          </a:p>
          <a:p>
            <a:pPr eaLnBrk="1" latinLnBrk="1" hangingPunct="1">
              <a:spcBef>
                <a:spcPct val="50000"/>
              </a:spcBef>
              <a:buFontTx/>
              <a:buChar char="-"/>
            </a:pP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 i="1" baseline="-25000">
                <a:solidFill>
                  <a:schemeClr val="bg1"/>
                </a:solidFill>
              </a:rPr>
              <a:t>i</a:t>
            </a:r>
            <a:r>
              <a:rPr lang="en-US" altLang="ko-KR" sz="2000" b="1" baseline="-25000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is either ‘0’ or ‘1’</a:t>
            </a:r>
          </a:p>
        </p:txBody>
      </p:sp>
      <p:sp>
        <p:nvSpPr>
          <p:cNvPr id="16392" name="Text Box 66">
            <a:extLst>
              <a:ext uri="{FF2B5EF4-FFF2-40B4-BE49-F238E27FC236}">
                <a16:creationId xmlns:a16="http://schemas.microsoft.com/office/drawing/2014/main" id="{68268949-DA7F-4726-9249-9DAF1A6E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37013"/>
            <a:ext cx="489108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 for general function</a:t>
            </a:r>
          </a:p>
        </p:txBody>
      </p:sp>
      <p:sp>
        <p:nvSpPr>
          <p:cNvPr id="16393" name="Text Box 68">
            <a:extLst>
              <a:ext uri="{FF2B5EF4-FFF2-40B4-BE49-F238E27FC236}">
                <a16:creationId xmlns:a16="http://schemas.microsoft.com/office/drawing/2014/main" id="{36035DAD-5466-4CDA-B2AB-D47D5E10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2636838"/>
            <a:ext cx="4876800" cy="77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=1, minterm </a:t>
            </a:r>
            <a:r>
              <a:rPr lang="en-US" altLang="ko-KR" b="1" i="1"/>
              <a:t>m</a:t>
            </a:r>
            <a:r>
              <a:rPr lang="en-US" altLang="ko-KR" b="1" i="1" baseline="-25000"/>
              <a:t>i  </a:t>
            </a:r>
            <a:r>
              <a:rPr lang="en-US" altLang="ko-KR" b="1"/>
              <a:t>is present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=0, minterm </a:t>
            </a:r>
            <a:r>
              <a:rPr lang="en-US" altLang="ko-KR" b="1" i="1"/>
              <a:t>m</a:t>
            </a:r>
            <a:r>
              <a:rPr lang="en-US" altLang="ko-KR" b="1" i="1" baseline="-25000"/>
              <a:t>i  </a:t>
            </a:r>
            <a:r>
              <a:rPr lang="en-US" altLang="ko-KR" b="1"/>
              <a:t>is not present</a:t>
            </a:r>
          </a:p>
        </p:txBody>
      </p:sp>
      <p:sp>
        <p:nvSpPr>
          <p:cNvPr id="16394" name="Text Box 69">
            <a:extLst>
              <a:ext uri="{FF2B5EF4-FFF2-40B4-BE49-F238E27FC236}">
                <a16:creationId xmlns:a16="http://schemas.microsoft.com/office/drawing/2014/main" id="{66BC34CE-7E05-4C1D-9E03-41A0336A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334000"/>
            <a:ext cx="5257800" cy="779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=1, </a:t>
            </a:r>
            <a:r>
              <a:rPr lang="en-US" altLang="ko-KR" b="1" i="1"/>
              <a:t>a</a:t>
            </a:r>
            <a:r>
              <a:rPr lang="en-US" altLang="ko-KR" b="1" i="1" baseline="-25000"/>
              <a:t>i  </a:t>
            </a:r>
            <a:r>
              <a:rPr lang="en-US" altLang="ko-KR" b="1"/>
              <a:t>+ </a:t>
            </a:r>
            <a:r>
              <a:rPr lang="en-US" altLang="ko-KR" b="1" i="1"/>
              <a:t>M</a:t>
            </a:r>
            <a:r>
              <a:rPr lang="en-US" altLang="ko-KR" b="1" i="1" baseline="-25000"/>
              <a:t>i</a:t>
            </a:r>
            <a:r>
              <a:rPr lang="en-US" altLang="ko-KR" b="1" baseline="-25000"/>
              <a:t> </a:t>
            </a:r>
            <a:r>
              <a:rPr lang="en-US" altLang="ko-KR" b="1"/>
              <a:t>=1 , Maxterm </a:t>
            </a:r>
            <a:r>
              <a:rPr lang="en-US" altLang="ko-KR" b="1" i="1"/>
              <a:t>M</a:t>
            </a:r>
            <a:r>
              <a:rPr lang="en-US" altLang="ko-KR" b="1" i="1" baseline="-25000"/>
              <a:t>i</a:t>
            </a:r>
            <a:r>
              <a:rPr lang="en-US" altLang="ko-KR" b="1" baseline="-25000"/>
              <a:t>  </a:t>
            </a:r>
            <a:r>
              <a:rPr lang="en-US" altLang="ko-KR" b="1"/>
              <a:t>is not present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=0, Maxterm is present</a:t>
            </a:r>
          </a:p>
        </p:txBody>
      </p:sp>
      <p:grpSp>
        <p:nvGrpSpPr>
          <p:cNvPr id="16395" name="Group 73">
            <a:extLst>
              <a:ext uri="{FF2B5EF4-FFF2-40B4-BE49-F238E27FC236}">
                <a16:creationId xmlns:a16="http://schemas.microsoft.com/office/drawing/2014/main" id="{CA96FBE8-8A70-4AFB-A456-B5D210D0C1F4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1341438"/>
            <a:ext cx="5480050" cy="1219200"/>
            <a:chOff x="1923" y="799"/>
            <a:chExt cx="3452" cy="768"/>
          </a:xfrm>
        </p:grpSpPr>
        <p:sp>
          <p:nvSpPr>
            <p:cNvPr id="16396" name="Rectangle 71">
              <a:extLst>
                <a:ext uri="{FF2B5EF4-FFF2-40B4-BE49-F238E27FC236}">
                  <a16:creationId xmlns:a16="http://schemas.microsoft.com/office/drawing/2014/main" id="{56CD092C-7672-49D4-AD24-956C2B6B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943"/>
              <a:ext cx="3452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6397" name="Text Box 65">
              <a:extLst>
                <a:ext uri="{FF2B5EF4-FFF2-40B4-BE49-F238E27FC236}">
                  <a16:creationId xmlns:a16="http://schemas.microsoft.com/office/drawing/2014/main" id="{BE0AEB3D-B660-4333-A82F-AD29294B4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799"/>
              <a:ext cx="3124" cy="250"/>
            </a:xfrm>
            <a:prstGeom prst="rect">
              <a:avLst/>
            </a:pr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000" b="1">
                  <a:solidFill>
                    <a:schemeClr val="bg1"/>
                  </a:solidFill>
                </a:rPr>
                <a:t>Minterm expansion for general function</a:t>
              </a:r>
            </a:p>
          </p:txBody>
        </p:sp>
        <p:graphicFrame>
          <p:nvGraphicFramePr>
            <p:cNvPr id="16398" name="Object 58">
              <a:extLst>
                <a:ext uri="{FF2B5EF4-FFF2-40B4-BE49-F238E27FC236}">
                  <a16:creationId xmlns:a16="http://schemas.microsoft.com/office/drawing/2014/main" id="{A047C0EB-3B96-4DB5-AE80-D39710CDB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1071"/>
            <a:ext cx="264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17800" imgH="431800" progId="Equation.3">
                    <p:embed/>
                  </p:oleObj>
                </mc:Choice>
                <mc:Fallback>
                  <p:oleObj name="Equation" r:id="rId5" imgW="2717800" imgH="4318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071"/>
                          <a:ext cx="264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>
            <a:extLst>
              <a:ext uri="{FF2B5EF4-FFF2-40B4-BE49-F238E27FC236}">
                <a16:creationId xmlns:a16="http://schemas.microsoft.com/office/drawing/2014/main" id="{A35D166A-FB02-46FB-836D-6658E1D27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36C779F-E0CD-4126-AC2D-222A7E7971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411" name="Object 1026">
            <a:extLst>
              <a:ext uri="{FF2B5EF4-FFF2-40B4-BE49-F238E27FC236}">
                <a16:creationId xmlns:a16="http://schemas.microsoft.com/office/drawing/2014/main" id="{DEF74E5C-53DF-4746-A68E-6A1245297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268413"/>
          <a:ext cx="5867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700" imgH="431800" progId="Equation.3">
                  <p:embed/>
                </p:oleObj>
              </mc:Choice>
              <mc:Fallback>
                <p:oleObj name="Equation" r:id="rId2" imgW="2552700" imgH="431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5867400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27">
            <a:extLst>
              <a:ext uri="{FF2B5EF4-FFF2-40B4-BE49-F238E27FC236}">
                <a16:creationId xmlns:a16="http://schemas.microsoft.com/office/drawing/2014/main" id="{8627CA43-7508-4ED5-86DC-E8474FBF8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2924175"/>
          <a:ext cx="58801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431800" progId="Equation.3">
                  <p:embed/>
                </p:oleObj>
              </mc:Choice>
              <mc:Fallback>
                <p:oleObj name="Equation" r:id="rId4" imgW="26670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924175"/>
                        <a:ext cx="5880100" cy="790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28">
            <a:extLst>
              <a:ext uri="{FF2B5EF4-FFF2-40B4-BE49-F238E27FC236}">
                <a16:creationId xmlns:a16="http://schemas.microsoft.com/office/drawing/2014/main" id="{2598931C-A2B7-412C-B4DE-040AA687D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4581525"/>
          <a:ext cx="3657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457200" progId="Equation.3">
                  <p:embed/>
                </p:oleObj>
              </mc:Choice>
              <mc:Fallback>
                <p:oleObj name="Equation" r:id="rId6" imgW="16764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581525"/>
                        <a:ext cx="3657600" cy="750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29">
            <a:extLst>
              <a:ext uri="{FF2B5EF4-FFF2-40B4-BE49-F238E27FC236}">
                <a16:creationId xmlns:a16="http://schemas.microsoft.com/office/drawing/2014/main" id="{B33390CE-3C75-459B-ADD5-9CF21F0F0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73688"/>
          <a:ext cx="36369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900" imgH="457200" progId="Equation.3">
                  <p:embed/>
                </p:oleObj>
              </mc:Choice>
              <mc:Fallback>
                <p:oleObj name="Equation" r:id="rId8" imgW="17399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3636963" cy="7508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030">
            <a:extLst>
              <a:ext uri="{FF2B5EF4-FFF2-40B4-BE49-F238E27FC236}">
                <a16:creationId xmlns:a16="http://schemas.microsoft.com/office/drawing/2014/main" id="{18F078E6-0CAD-45A6-B44A-9106B1C4A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05038"/>
            <a:ext cx="72739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ym typeface="Wingdings" panose="05000000000000000000" pitchFamily="2" charset="2"/>
              </a:rPr>
              <a:t> All minterm which are not present in </a:t>
            </a:r>
            <a:r>
              <a:rPr lang="en-US" altLang="ko-KR" sz="2000" b="1" i="1">
                <a:sym typeface="Wingdings" panose="05000000000000000000" pitchFamily="2" charset="2"/>
              </a:rPr>
              <a:t>F</a:t>
            </a:r>
            <a:r>
              <a:rPr lang="en-US" altLang="ko-KR" sz="2000" b="1">
                <a:sym typeface="Wingdings" panose="05000000000000000000" pitchFamily="2" charset="2"/>
              </a:rPr>
              <a:t> are present in </a:t>
            </a:r>
            <a:r>
              <a:rPr lang="en-US" altLang="ko-KR" sz="2000" b="1" i="1">
                <a:sym typeface="Wingdings" panose="05000000000000000000" pitchFamily="2" charset="2"/>
              </a:rPr>
              <a:t>F ‘</a:t>
            </a:r>
            <a:endParaRPr lang="en-US" altLang="ko-KR" sz="2000" b="1" i="1"/>
          </a:p>
        </p:txBody>
      </p:sp>
      <p:sp>
        <p:nvSpPr>
          <p:cNvPr id="17416" name="Text Box 1031">
            <a:extLst>
              <a:ext uri="{FF2B5EF4-FFF2-40B4-BE49-F238E27FC236}">
                <a16:creationId xmlns:a16="http://schemas.microsoft.com/office/drawing/2014/main" id="{5A799C7D-CC52-4138-BC8C-0C35324E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33825"/>
            <a:ext cx="6934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 All maxterm which are not present in </a:t>
            </a:r>
            <a:r>
              <a:rPr lang="en-US" altLang="ko-KR" sz="2000" b="1" i="1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ko-KR" sz="2000" b="1">
                <a:latin typeface="Times New Roman" panose="02020603050405020304" pitchFamily="18" charset="0"/>
                <a:sym typeface="Wingdings" panose="05000000000000000000" pitchFamily="2" charset="2"/>
              </a:rPr>
              <a:t> are present in </a:t>
            </a:r>
            <a:r>
              <a:rPr lang="en-US" altLang="ko-KR" sz="2000" b="1" i="1">
                <a:latin typeface="Times New Roman" panose="02020603050405020304" pitchFamily="18" charset="0"/>
                <a:sym typeface="Wingdings" panose="05000000000000000000" pitchFamily="2" charset="2"/>
              </a:rPr>
              <a:t>F ‘</a:t>
            </a:r>
            <a:endParaRPr lang="en-US" altLang="ko-KR" sz="2000" b="1" i="1">
              <a:latin typeface="Times New Roman" panose="02020603050405020304" pitchFamily="18" charset="0"/>
            </a:endParaRPr>
          </a:p>
        </p:txBody>
      </p:sp>
      <p:sp>
        <p:nvSpPr>
          <p:cNvPr id="17417" name="Rectangle 1032">
            <a:extLst>
              <a:ext uri="{FF2B5EF4-FFF2-40B4-BE49-F238E27FC236}">
                <a16:creationId xmlns:a16="http://schemas.microsoft.com/office/drawing/2014/main" id="{0430A580-0E57-4F81-BC10-5853484B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386D1BA1-7E20-4DE2-9864-9872FBAB2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A176B81-83B4-44A7-88B7-A0F4E189C92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35" name="Object 31">
            <a:extLst>
              <a:ext uri="{FF2B5EF4-FFF2-40B4-BE49-F238E27FC236}">
                <a16:creationId xmlns:a16="http://schemas.microsoft.com/office/drawing/2014/main" id="{B73A275B-6694-4713-8A87-213332516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16113"/>
          <a:ext cx="426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69900" progId="Equation.3">
                  <p:embed/>
                </p:oleObj>
              </mc:Choice>
              <mc:Fallback>
                <p:oleObj name="Equation" r:id="rId2" imgW="19304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426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2">
            <a:extLst>
              <a:ext uri="{FF2B5EF4-FFF2-40B4-BE49-F238E27FC236}">
                <a16:creationId xmlns:a16="http://schemas.microsoft.com/office/drawing/2014/main" id="{97FB1863-8036-49B0-9503-7F01F5651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24175"/>
          <a:ext cx="72120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600" imgH="469900" progId="Equation.3">
                  <p:embed/>
                </p:oleObj>
              </mc:Choice>
              <mc:Fallback>
                <p:oleObj name="Equation" r:id="rId4" imgW="35306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72120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4">
            <a:extLst>
              <a:ext uri="{FF2B5EF4-FFF2-40B4-BE49-F238E27FC236}">
                <a16:creationId xmlns:a16="http://schemas.microsoft.com/office/drawing/2014/main" id="{66B8CD2E-D2FC-400C-9B3E-A5FFBFC54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5627688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532" imgH="253890" progId="Equation.3">
                  <p:embed/>
                </p:oleObj>
              </mc:Choice>
              <mc:Fallback>
                <p:oleObj name="Equation" r:id="rId6" imgW="1307532" imgH="25389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627688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35">
            <a:extLst>
              <a:ext uri="{FF2B5EF4-FFF2-40B4-BE49-F238E27FC236}">
                <a16:creationId xmlns:a16="http://schemas.microsoft.com/office/drawing/2014/main" id="{EFD29692-3E9F-4A69-B6AC-C51FE50C42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82296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  <p:sp>
        <p:nvSpPr>
          <p:cNvPr id="18439" name="Text Box 36">
            <a:extLst>
              <a:ext uri="{FF2B5EF4-FFF2-40B4-BE49-F238E27FC236}">
                <a16:creationId xmlns:a16="http://schemas.microsoft.com/office/drawing/2014/main" id="{B6B0CE21-AA5E-4417-BA91-D08F800B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33500"/>
            <a:ext cx="4876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/>
              <a:t>If i and j are different,  m</a:t>
            </a:r>
            <a:r>
              <a:rPr lang="en-US" altLang="ko-KR" sz="2000" b="1" i="1" baseline="-25000"/>
              <a:t>i </a:t>
            </a:r>
            <a:r>
              <a:rPr lang="en-US" altLang="ko-KR" sz="2000" b="1" i="1"/>
              <a:t>m</a:t>
            </a:r>
            <a:r>
              <a:rPr lang="en-US" altLang="ko-KR" sz="2000" b="1" i="1" baseline="-25000"/>
              <a:t>j </a:t>
            </a:r>
            <a:r>
              <a:rPr lang="en-US" altLang="ko-KR" sz="2000" b="1" baseline="-25000"/>
              <a:t> </a:t>
            </a:r>
            <a:r>
              <a:rPr lang="en-US" altLang="ko-KR" sz="2000" b="1"/>
              <a:t>= 0 </a:t>
            </a:r>
          </a:p>
        </p:txBody>
      </p:sp>
      <p:sp>
        <p:nvSpPr>
          <p:cNvPr id="18440" name="Text Box 37">
            <a:extLst>
              <a:ext uri="{FF2B5EF4-FFF2-40B4-BE49-F238E27FC236}">
                <a16:creationId xmlns:a16="http://schemas.microsoft.com/office/drawing/2014/main" id="{619FAEBC-9DCD-46D9-8F8E-6C8BE276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65625"/>
            <a:ext cx="1447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Example</a:t>
            </a:r>
          </a:p>
        </p:txBody>
      </p:sp>
      <p:grpSp>
        <p:nvGrpSpPr>
          <p:cNvPr id="18441" name="Group 159">
            <a:extLst>
              <a:ext uri="{FF2B5EF4-FFF2-40B4-BE49-F238E27FC236}">
                <a16:creationId xmlns:a16="http://schemas.microsoft.com/office/drawing/2014/main" id="{BBBFFB9F-90F8-4A9C-B1AE-9BB59B73FF58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891088"/>
            <a:ext cx="4906963" cy="490537"/>
            <a:chOff x="726" y="3081"/>
            <a:chExt cx="3091" cy="309"/>
          </a:xfrm>
        </p:grpSpPr>
        <p:sp>
          <p:nvSpPr>
            <p:cNvPr id="18442" name="AutoShape 38">
              <a:extLst>
                <a:ext uri="{FF2B5EF4-FFF2-40B4-BE49-F238E27FC236}">
                  <a16:creationId xmlns:a16="http://schemas.microsoft.com/office/drawing/2014/main" id="{BF146CB7-5F52-4A55-95A4-D2DD939B126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6" y="3113"/>
              <a:ext cx="28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Rectangle 40">
              <a:extLst>
                <a:ext uri="{FF2B5EF4-FFF2-40B4-BE49-F238E27FC236}">
                  <a16:creationId xmlns:a16="http://schemas.microsoft.com/office/drawing/2014/main" id="{006BECA5-9D5F-4FF1-A840-2780D41D3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3081"/>
              <a:ext cx="17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1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/>
            </a:p>
          </p:txBody>
        </p:sp>
        <p:sp>
          <p:nvSpPr>
            <p:cNvPr id="18444" name="Rectangle 41">
              <a:extLst>
                <a:ext uri="{FF2B5EF4-FFF2-40B4-BE49-F238E27FC236}">
                  <a16:creationId xmlns:a16="http://schemas.microsoft.com/office/drawing/2014/main" id="{F3925DE9-6AA9-44FE-B8BE-D8E18FA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2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/>
            </a:p>
          </p:txBody>
        </p:sp>
        <p:sp>
          <p:nvSpPr>
            <p:cNvPr id="18445" name="Rectangle 42">
              <a:extLst>
                <a:ext uri="{FF2B5EF4-FFF2-40B4-BE49-F238E27FC236}">
                  <a16:creationId xmlns:a16="http://schemas.microsoft.com/office/drawing/2014/main" id="{ED7840BA-8D2A-43D3-8500-3FD2CFF7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312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/>
            </a:p>
          </p:txBody>
        </p:sp>
        <p:sp>
          <p:nvSpPr>
            <p:cNvPr id="18446" name="Rectangle 43">
              <a:extLst>
                <a:ext uri="{FF2B5EF4-FFF2-40B4-BE49-F238E27FC236}">
                  <a16:creationId xmlns:a16="http://schemas.microsoft.com/office/drawing/2014/main" id="{E9CC5EC0-12EA-4704-9B6D-B829931F0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18447" name="Rectangle 44">
              <a:extLst>
                <a:ext uri="{FF2B5EF4-FFF2-40B4-BE49-F238E27FC236}">
                  <a16:creationId xmlns:a16="http://schemas.microsoft.com/office/drawing/2014/main" id="{F14EA765-EBE8-4DA5-B96F-63EFB295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ko-KR"/>
            </a:p>
          </p:txBody>
        </p:sp>
        <p:sp>
          <p:nvSpPr>
            <p:cNvPr id="18448" name="Rectangle 45">
              <a:extLst>
                <a:ext uri="{FF2B5EF4-FFF2-40B4-BE49-F238E27FC236}">
                  <a16:creationId xmlns:a16="http://schemas.microsoft.com/office/drawing/2014/main" id="{ED8E3DA8-2709-4512-9E1F-579732E8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49" name="Rectangle 46">
              <a:extLst>
                <a:ext uri="{FF2B5EF4-FFF2-40B4-BE49-F238E27FC236}">
                  <a16:creationId xmlns:a16="http://schemas.microsoft.com/office/drawing/2014/main" id="{4DA09653-2AD5-46E4-8E85-8D9849B3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ko-KR"/>
            </a:p>
          </p:txBody>
        </p:sp>
        <p:sp>
          <p:nvSpPr>
            <p:cNvPr id="18450" name="Rectangle 47">
              <a:extLst>
                <a:ext uri="{FF2B5EF4-FFF2-40B4-BE49-F238E27FC236}">
                  <a16:creationId xmlns:a16="http://schemas.microsoft.com/office/drawing/2014/main" id="{F1BF5A33-BDF0-4F07-AC8D-57E839B90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1" name="Rectangle 48">
              <a:extLst>
                <a:ext uri="{FF2B5EF4-FFF2-40B4-BE49-F238E27FC236}">
                  <a16:creationId xmlns:a16="http://schemas.microsoft.com/office/drawing/2014/main" id="{F6D3B578-4D06-44CF-ACC5-440E68B2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ko-KR"/>
            </a:p>
          </p:txBody>
        </p:sp>
        <p:sp>
          <p:nvSpPr>
            <p:cNvPr id="18452" name="Rectangle 49">
              <a:extLst>
                <a:ext uri="{FF2B5EF4-FFF2-40B4-BE49-F238E27FC236}">
                  <a16:creationId xmlns:a16="http://schemas.microsoft.com/office/drawing/2014/main" id="{8CAB5FBC-0357-4AA6-A754-69B4B5505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3" name="Rectangle 50">
              <a:extLst>
                <a:ext uri="{FF2B5EF4-FFF2-40B4-BE49-F238E27FC236}">
                  <a16:creationId xmlns:a16="http://schemas.microsoft.com/office/drawing/2014/main" id="{2E3E7313-4DB7-4804-9BA2-BE30D6EFE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ko-KR"/>
            </a:p>
          </p:txBody>
        </p:sp>
        <p:sp>
          <p:nvSpPr>
            <p:cNvPr id="18454" name="Rectangle 51">
              <a:extLst>
                <a:ext uri="{FF2B5EF4-FFF2-40B4-BE49-F238E27FC236}">
                  <a16:creationId xmlns:a16="http://schemas.microsoft.com/office/drawing/2014/main" id="{9AB98111-C0D8-4FFC-A826-3ACBE7D3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5" name="Rectangle 52">
              <a:extLst>
                <a:ext uri="{FF2B5EF4-FFF2-40B4-BE49-F238E27FC236}">
                  <a16:creationId xmlns:a16="http://schemas.microsoft.com/office/drawing/2014/main" id="{B8CE8856-8CA3-4B25-BFFD-42596324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ko-KR"/>
            </a:p>
          </p:txBody>
        </p:sp>
        <p:sp>
          <p:nvSpPr>
            <p:cNvPr id="18456" name="Rectangle 53">
              <a:extLst>
                <a:ext uri="{FF2B5EF4-FFF2-40B4-BE49-F238E27FC236}">
                  <a16:creationId xmlns:a16="http://schemas.microsoft.com/office/drawing/2014/main" id="{D1F1B252-CBB2-4628-8AAB-DA175031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7" name="Rectangle 54">
              <a:extLst>
                <a:ext uri="{FF2B5EF4-FFF2-40B4-BE49-F238E27FC236}">
                  <a16:creationId xmlns:a16="http://schemas.microsoft.com/office/drawing/2014/main" id="{563CF368-89A9-4CEA-8709-A6FAE236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/>
            </a:p>
          </p:txBody>
        </p:sp>
        <p:sp>
          <p:nvSpPr>
            <p:cNvPr id="18458" name="Rectangle 55">
              <a:extLst>
                <a:ext uri="{FF2B5EF4-FFF2-40B4-BE49-F238E27FC236}">
                  <a16:creationId xmlns:a16="http://schemas.microsoft.com/office/drawing/2014/main" id="{8FEAC294-D5B8-4897-B57F-D717DFCB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18459" name="Rectangle 56">
              <a:extLst>
                <a:ext uri="{FF2B5EF4-FFF2-40B4-BE49-F238E27FC236}">
                  <a16:creationId xmlns:a16="http://schemas.microsoft.com/office/drawing/2014/main" id="{6BBABF10-F007-499A-8CCB-5349CAB8D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145"/>
              <a:ext cx="1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lang="en-US" altLang="ko-KR"/>
            </a:p>
          </p:txBody>
        </p:sp>
        <p:sp>
          <p:nvSpPr>
            <p:cNvPr id="18460" name="Rectangle 57">
              <a:extLst>
                <a:ext uri="{FF2B5EF4-FFF2-40B4-BE49-F238E27FC236}">
                  <a16:creationId xmlns:a16="http://schemas.microsoft.com/office/drawing/2014/main" id="{08C97218-CA3A-41BA-9919-738E4AD9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145"/>
              <a:ext cx="2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and</a:t>
              </a:r>
              <a:endParaRPr lang="en-US" altLang="ko-KR"/>
            </a:p>
          </p:txBody>
        </p:sp>
        <p:sp>
          <p:nvSpPr>
            <p:cNvPr id="18461" name="Rectangle 58">
              <a:extLst>
                <a:ext uri="{FF2B5EF4-FFF2-40B4-BE49-F238E27FC236}">
                  <a16:creationId xmlns:a16="http://schemas.microsoft.com/office/drawing/2014/main" id="{DB6E735C-8DF3-442B-AA45-010259CA1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3145"/>
              <a:ext cx="1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lang="en-US" altLang="ko-KR"/>
            </a:p>
          </p:txBody>
        </p:sp>
        <p:sp>
          <p:nvSpPr>
            <p:cNvPr id="18462" name="Rectangle 59">
              <a:extLst>
                <a:ext uri="{FF2B5EF4-FFF2-40B4-BE49-F238E27FC236}">
                  <a16:creationId xmlns:a16="http://schemas.microsoft.com/office/drawing/2014/main" id="{D0F94163-078C-4CED-9664-72F6ACFB4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18463" name="Rectangle 60">
              <a:extLst>
                <a:ext uri="{FF2B5EF4-FFF2-40B4-BE49-F238E27FC236}">
                  <a16:creationId xmlns:a16="http://schemas.microsoft.com/office/drawing/2014/main" id="{CAE71073-0918-48E9-9107-1636CCD2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ko-KR"/>
            </a:p>
          </p:txBody>
        </p:sp>
        <p:sp>
          <p:nvSpPr>
            <p:cNvPr id="18464" name="Rectangle 61">
              <a:extLst>
                <a:ext uri="{FF2B5EF4-FFF2-40B4-BE49-F238E27FC236}">
                  <a16:creationId xmlns:a16="http://schemas.microsoft.com/office/drawing/2014/main" id="{F4E04C01-3CCB-4685-B062-BE127216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5" name="Rectangle 62">
              <a:extLst>
                <a:ext uri="{FF2B5EF4-FFF2-40B4-BE49-F238E27FC236}">
                  <a16:creationId xmlns:a16="http://schemas.microsoft.com/office/drawing/2014/main" id="{1D7897BD-AEE5-4784-B321-059AACBF6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ko-KR"/>
            </a:p>
          </p:txBody>
        </p:sp>
        <p:sp>
          <p:nvSpPr>
            <p:cNvPr id="18466" name="Rectangle 63">
              <a:extLst>
                <a:ext uri="{FF2B5EF4-FFF2-40B4-BE49-F238E27FC236}">
                  <a16:creationId xmlns:a16="http://schemas.microsoft.com/office/drawing/2014/main" id="{824315C6-EB0C-41E0-A343-A0D90472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7" name="Rectangle 64">
              <a:extLst>
                <a:ext uri="{FF2B5EF4-FFF2-40B4-BE49-F238E27FC236}">
                  <a16:creationId xmlns:a16="http://schemas.microsoft.com/office/drawing/2014/main" id="{45B8AD2D-DFC5-4757-B44D-54FB49B3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ko-KR"/>
            </a:p>
          </p:txBody>
        </p:sp>
        <p:sp>
          <p:nvSpPr>
            <p:cNvPr id="18468" name="Rectangle 65">
              <a:extLst>
                <a:ext uri="{FF2B5EF4-FFF2-40B4-BE49-F238E27FC236}">
                  <a16:creationId xmlns:a16="http://schemas.microsoft.com/office/drawing/2014/main" id="{74C99925-A1B5-4B1F-87EB-C1AC1FF0D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9" name="Rectangle 66">
              <a:extLst>
                <a:ext uri="{FF2B5EF4-FFF2-40B4-BE49-F238E27FC236}">
                  <a16:creationId xmlns:a16="http://schemas.microsoft.com/office/drawing/2014/main" id="{BC8E3207-3DE2-411A-8EA5-A3E68309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ko-KR"/>
            </a:p>
          </p:txBody>
        </p:sp>
        <p:sp>
          <p:nvSpPr>
            <p:cNvPr id="18470" name="Rectangle 67">
              <a:extLst>
                <a:ext uri="{FF2B5EF4-FFF2-40B4-BE49-F238E27FC236}">
                  <a16:creationId xmlns:a16="http://schemas.microsoft.com/office/drawing/2014/main" id="{2FB659CE-D3EC-423E-8F17-D7528C7F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71" name="Rectangle 68">
              <a:extLst>
                <a:ext uri="{FF2B5EF4-FFF2-40B4-BE49-F238E27FC236}">
                  <a16:creationId xmlns:a16="http://schemas.microsoft.com/office/drawing/2014/main" id="{0075FB42-1A35-4279-8FC5-AEF609A15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ko-KR"/>
            </a:p>
          </p:txBody>
        </p:sp>
        <p:sp>
          <p:nvSpPr>
            <p:cNvPr id="18472" name="Rectangle 69">
              <a:extLst>
                <a:ext uri="{FF2B5EF4-FFF2-40B4-BE49-F238E27FC236}">
                  <a16:creationId xmlns:a16="http://schemas.microsoft.com/office/drawing/2014/main" id="{D37AA831-654B-44E3-AC6A-412460BF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73" name="Rectangle 70">
              <a:extLst>
                <a:ext uri="{FF2B5EF4-FFF2-40B4-BE49-F238E27FC236}">
                  <a16:creationId xmlns:a16="http://schemas.microsoft.com/office/drawing/2014/main" id="{60490CA9-5D52-4D4A-80AE-C9177868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/>
            </a:p>
          </p:txBody>
        </p:sp>
        <p:sp>
          <p:nvSpPr>
            <p:cNvPr id="18474" name="Rectangle 71">
              <a:extLst>
                <a:ext uri="{FF2B5EF4-FFF2-40B4-BE49-F238E27FC236}">
                  <a16:creationId xmlns:a16="http://schemas.microsoft.com/office/drawing/2014/main" id="{6C254D0D-578B-4FFE-AD53-BC2B48550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18475" name="Rectangle 72">
              <a:extLst>
                <a:ext uri="{FF2B5EF4-FFF2-40B4-BE49-F238E27FC236}">
                  <a16:creationId xmlns:a16="http://schemas.microsoft.com/office/drawing/2014/main" id="{E884B87A-56D5-4453-8021-3112D9EC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2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ko-KR"/>
            </a:p>
          </p:txBody>
        </p:sp>
        <p:sp>
          <p:nvSpPr>
            <p:cNvPr id="18476" name="Rectangle 73">
              <a:extLst>
                <a:ext uri="{FF2B5EF4-FFF2-40B4-BE49-F238E27FC236}">
                  <a16:creationId xmlns:a16="http://schemas.microsoft.com/office/drawing/2014/main" id="{2345B741-913B-4507-B6BA-60316DC3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32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ko-KR"/>
            </a:p>
          </p:txBody>
        </p:sp>
        <p:sp>
          <p:nvSpPr>
            <p:cNvPr id="18477" name="Rectangle 74">
              <a:extLst>
                <a:ext uri="{FF2B5EF4-FFF2-40B4-BE49-F238E27FC236}">
                  <a16:creationId xmlns:a16="http://schemas.microsoft.com/office/drawing/2014/main" id="{B69572FE-BAA6-491E-9565-154D3EF3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4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/>
            </a:p>
          </p:txBody>
        </p:sp>
        <p:sp>
          <p:nvSpPr>
            <p:cNvPr id="18478" name="Rectangle 75">
              <a:extLst>
                <a:ext uri="{FF2B5EF4-FFF2-40B4-BE49-F238E27FC236}">
                  <a16:creationId xmlns:a16="http://schemas.microsoft.com/office/drawing/2014/main" id="{B2A34251-18A7-4FAD-8065-134AD5DF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3145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/>
            </a:p>
          </p:txBody>
        </p:sp>
        <p:sp>
          <p:nvSpPr>
            <p:cNvPr id="18479" name="Rectangle 76">
              <a:extLst>
                <a:ext uri="{FF2B5EF4-FFF2-40B4-BE49-F238E27FC236}">
                  <a16:creationId xmlns:a16="http://schemas.microsoft.com/office/drawing/2014/main" id="{124FF50D-0200-475B-9E6D-1EEAF763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314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/>
            </a:p>
          </p:txBody>
        </p:sp>
        <p:sp>
          <p:nvSpPr>
            <p:cNvPr id="18480" name="Rectangle 77">
              <a:extLst>
                <a:ext uri="{FF2B5EF4-FFF2-40B4-BE49-F238E27FC236}">
                  <a16:creationId xmlns:a16="http://schemas.microsoft.com/office/drawing/2014/main" id="{5B505CE6-2B48-413B-B2FA-6A836F5A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3145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/>
            </a:p>
          </p:txBody>
        </p:sp>
        <p:sp>
          <p:nvSpPr>
            <p:cNvPr id="18481" name="Rectangle 158">
              <a:extLst>
                <a:ext uri="{FF2B5EF4-FFF2-40B4-BE49-F238E27FC236}">
                  <a16:creationId xmlns:a16="http://schemas.microsoft.com/office/drawing/2014/main" id="{5F021427-375E-4F6E-BB3C-6E682914E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087"/>
              <a:ext cx="17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1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57F7C411-D0F3-4E52-813E-972110D96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CB686D2-1642-44E2-8CF8-8689DC7F68E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313">
            <a:extLst>
              <a:ext uri="{FF2B5EF4-FFF2-40B4-BE49-F238E27FC236}">
                <a16:creationId xmlns:a16="http://schemas.microsoft.com/office/drawing/2014/main" id="{A7EE4633-C96F-4240-AEAD-F3433E7B9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Conversion between minterm and maxterm expansions of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and 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F’</a:t>
            </a:r>
          </a:p>
        </p:txBody>
      </p:sp>
      <p:graphicFrame>
        <p:nvGraphicFramePr>
          <p:cNvPr id="32189" name="Group 445">
            <a:extLst>
              <a:ext uri="{FF2B5EF4-FFF2-40B4-BE49-F238E27FC236}">
                <a16:creationId xmlns:a16="http://schemas.microsoft.com/office/drawing/2014/main" id="{B857F5DA-D0FD-4F23-8DF3-F06C988E91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0113" y="1917700"/>
          <a:ext cx="7993062" cy="3095626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1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nos.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are those nos.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 on the minterm list for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List minterms not present in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nos. are the same as minterm nos.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nos. are those nos. not on the maxterm list for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nos. are the same as maxterm nos.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List maxterms not present in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4" name="Text Box 446">
            <a:extLst>
              <a:ext uri="{FF2B5EF4-FFF2-40B4-BE49-F238E27FC236}">
                <a16:creationId xmlns:a16="http://schemas.microsoft.com/office/drawing/2014/main" id="{7A973A1F-65A0-47F3-99C1-D74BFAF3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1303338"/>
            <a:ext cx="23114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DESIRED FORM</a:t>
            </a:r>
          </a:p>
        </p:txBody>
      </p:sp>
      <p:sp>
        <p:nvSpPr>
          <p:cNvPr id="19485" name="Text Box 447">
            <a:extLst>
              <a:ext uri="{FF2B5EF4-FFF2-40B4-BE49-F238E27FC236}">
                <a16:creationId xmlns:a16="http://schemas.microsoft.com/office/drawing/2014/main" id="{7AD3371B-B8DD-4ECD-ABCD-5E18112CB7A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66700" y="2386013"/>
            <a:ext cx="488950" cy="22669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GIVEN FORM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6123930C-CF25-4017-B49E-03B8F0A74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1841725-3DFB-4259-836D-8B9BC89AD9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20483" name="그룹 1">
            <a:extLst>
              <a:ext uri="{FF2B5EF4-FFF2-40B4-BE49-F238E27FC236}">
                <a16:creationId xmlns:a16="http://schemas.microsoft.com/office/drawing/2014/main" id="{B5DE8B4E-C8BB-459A-B4DC-DC685D384C16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717925"/>
            <a:ext cx="6400800" cy="2590800"/>
            <a:chOff x="611560" y="1989138"/>
            <a:chExt cx="6400800" cy="2590800"/>
          </a:xfrm>
        </p:grpSpPr>
        <p:sp>
          <p:nvSpPr>
            <p:cNvPr id="20487" name="Rectangle 2">
              <a:extLst>
                <a:ext uri="{FF2B5EF4-FFF2-40B4-BE49-F238E27FC236}">
                  <a16:creationId xmlns:a16="http://schemas.microsoft.com/office/drawing/2014/main" id="{4BDB060B-17E5-4D4F-A64C-932E35BD6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1989138"/>
              <a:ext cx="6400800" cy="2590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pic>
          <p:nvPicPr>
            <p:cNvPr id="20488" name="Picture 3">
              <a:extLst>
                <a:ext uri="{FF2B5EF4-FFF2-40B4-BE49-F238E27FC236}">
                  <a16:creationId xmlns:a16="http://schemas.microsoft.com/office/drawing/2014/main" id="{47D62083-1B48-4125-8DAE-D9BC14B02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60" y="2032000"/>
              <a:ext cx="6248400" cy="244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Rectangle 5">
            <a:extLst>
              <a:ext uri="{FF2B5EF4-FFF2-40B4-BE49-F238E27FC236}">
                <a16:creationId xmlns:a16="http://schemas.microsoft.com/office/drawing/2014/main" id="{7617A8BC-B7EA-450D-A663-A7FA84896E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Conversion between minterm and maxterm expansions of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and 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F’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54716410-0C20-4CE1-8E2D-865B773F4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268413"/>
            <a:ext cx="1447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42D611A2-7614-4D1E-9EFF-24CBCF84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19383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321CF710-DFC5-417E-BD52-9A157EEF3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4D2328D-8468-4CC7-B5D5-58C5EB5AB8D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0558F42-0C16-43AD-9047-F13A76AEFA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0350"/>
            <a:ext cx="8229600" cy="6334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pic>
        <p:nvPicPr>
          <p:cNvPr id="21508" name="Picture 24">
            <a:extLst>
              <a:ext uri="{FF2B5EF4-FFF2-40B4-BE49-F238E27FC236}">
                <a16:creationId xmlns:a16="http://schemas.microsoft.com/office/drawing/2014/main" id="{51694B55-5451-4C4C-90ED-9AF24928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484313"/>
            <a:ext cx="36576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5">
            <a:extLst>
              <a:ext uri="{FF2B5EF4-FFF2-40B4-BE49-F238E27FC236}">
                <a16:creationId xmlns:a16="http://schemas.microsoft.com/office/drawing/2014/main" id="{AB215507-E5A7-4A42-B88A-177F653BA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420938"/>
            <a:ext cx="28368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26">
            <a:extLst>
              <a:ext uri="{FF2B5EF4-FFF2-40B4-BE49-F238E27FC236}">
                <a16:creationId xmlns:a16="http://schemas.microsoft.com/office/drawing/2014/main" id="{046EEDA8-4834-4011-AF4A-FDAC8982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89275"/>
            <a:ext cx="4495800" cy="13112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If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 i="1" baseline="-25000">
                <a:solidFill>
                  <a:schemeClr val="bg1"/>
                </a:solidFill>
              </a:rPr>
              <a:t>1</a:t>
            </a:r>
            <a:r>
              <a:rPr lang="en-US" altLang="ko-KR" sz="2000" b="1">
                <a:solidFill>
                  <a:schemeClr val="bg1"/>
                </a:solidFill>
              </a:rPr>
              <a:t> output  does not generate all possible combination of A,B,C, the output of N</a:t>
            </a:r>
            <a:r>
              <a:rPr lang="en-US" altLang="ko-KR" sz="2000" b="1" baseline="-25000">
                <a:solidFill>
                  <a:schemeClr val="bg1"/>
                </a:solidFill>
              </a:rPr>
              <a:t>2</a:t>
            </a:r>
            <a:r>
              <a:rPr lang="en-US" altLang="ko-KR" sz="2000" b="1">
                <a:solidFill>
                  <a:schemeClr val="bg1"/>
                </a:solidFill>
              </a:rPr>
              <a:t> (F) has  ‘don’t care’ values.</a:t>
            </a:r>
          </a:p>
        </p:txBody>
      </p:sp>
      <p:sp>
        <p:nvSpPr>
          <p:cNvPr id="21511" name="Text Box 27">
            <a:extLst>
              <a:ext uri="{FF2B5EF4-FFF2-40B4-BE49-F238E27FC236}">
                <a16:creationId xmlns:a16="http://schemas.microsoft.com/office/drawing/2014/main" id="{46E72ECC-BCA5-43F8-8C2A-E9F00314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844675"/>
            <a:ext cx="360045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with Don’t Cares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ECCDF61F-09AD-467A-A087-96AC559FE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38B037A-9130-4E41-BA88-7C2F3A253C8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1" name="Object 24">
            <a:extLst>
              <a:ext uri="{FF2B5EF4-FFF2-40B4-BE49-F238E27FC236}">
                <a16:creationId xmlns:a16="http://schemas.microsoft.com/office/drawing/2014/main" id="{7FD60FE6-9139-4371-B079-B643F04B9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20938"/>
          <a:ext cx="4940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177800" progId="Equation.3">
                  <p:embed/>
                </p:oleObj>
              </mc:Choice>
              <mc:Fallback>
                <p:oleObj name="Equation" r:id="rId2" imgW="2501900" imgH="177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49403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25">
            <a:extLst>
              <a:ext uri="{FF2B5EF4-FFF2-40B4-BE49-F238E27FC236}">
                <a16:creationId xmlns:a16="http://schemas.microsoft.com/office/drawing/2014/main" id="{F63DCF2F-CC0D-4814-BAF6-54619DEA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797425"/>
          <a:ext cx="7056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500" imgH="203200" progId="Equation.3">
                  <p:embed/>
                </p:oleObj>
              </mc:Choice>
              <mc:Fallback>
                <p:oleObj name="Equation" r:id="rId4" imgW="3619500" imgH="203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97425"/>
                        <a:ext cx="7056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26">
            <a:extLst>
              <a:ext uri="{FF2B5EF4-FFF2-40B4-BE49-F238E27FC236}">
                <a16:creationId xmlns:a16="http://schemas.microsoft.com/office/drawing/2014/main" id="{F50F215F-F662-4576-8838-5DB550439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3573463"/>
          <a:ext cx="56832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900" imgH="177800" progId="Equation.3">
                  <p:embed/>
                </p:oleObj>
              </mc:Choice>
              <mc:Fallback>
                <p:oleObj name="Equation" r:id="rId6" imgW="2882900" imgH="177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573463"/>
                        <a:ext cx="56832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29">
            <a:extLst>
              <a:ext uri="{FF2B5EF4-FFF2-40B4-BE49-F238E27FC236}">
                <a16:creationId xmlns:a16="http://schemas.microsoft.com/office/drawing/2014/main" id="{394A4D29-1453-4671-AF78-8E1E42EA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68413"/>
            <a:ext cx="27384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Finding  Function</a:t>
            </a:r>
          </a:p>
        </p:txBody>
      </p:sp>
      <p:sp>
        <p:nvSpPr>
          <p:cNvPr id="22535" name="Rectangle 30">
            <a:extLst>
              <a:ext uri="{FF2B5EF4-FFF2-40B4-BE49-F238E27FC236}">
                <a16:creationId xmlns:a16="http://schemas.microsoft.com/office/drawing/2014/main" id="{3AC472EA-E381-4CE3-8ABA-C320FE7413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sp>
        <p:nvSpPr>
          <p:cNvPr id="22536" name="Text Box 31">
            <a:extLst>
              <a:ext uri="{FF2B5EF4-FFF2-40B4-BE49-F238E27FC236}">
                <a16:creationId xmlns:a16="http://schemas.microsoft.com/office/drawing/2014/main" id="{7B5274B4-BF2C-448D-9A75-1D60DD96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6113"/>
            <a:ext cx="33147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1: assign ‘0’ on X’s</a:t>
            </a:r>
          </a:p>
        </p:txBody>
      </p:sp>
      <p:sp>
        <p:nvSpPr>
          <p:cNvPr id="22537" name="Text Box 32">
            <a:extLst>
              <a:ext uri="{FF2B5EF4-FFF2-40B4-BE49-F238E27FC236}">
                <a16:creationId xmlns:a16="http://schemas.microsoft.com/office/drawing/2014/main" id="{64A9ADA7-CA61-4034-BA78-97DC7293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97200"/>
            <a:ext cx="72755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2: assign ‘1’ to the first X and ‘0’ to the second ‘X’</a:t>
            </a:r>
          </a:p>
        </p:txBody>
      </p:sp>
      <p:sp>
        <p:nvSpPr>
          <p:cNvPr id="22538" name="Text Box 33">
            <a:extLst>
              <a:ext uri="{FF2B5EF4-FFF2-40B4-BE49-F238E27FC236}">
                <a16:creationId xmlns:a16="http://schemas.microsoft.com/office/drawing/2014/main" id="{F7ED7F31-9D99-4BD8-887A-47EE8C02F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21163"/>
            <a:ext cx="32416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3: assign ‘1’ on X’s</a:t>
            </a:r>
          </a:p>
        </p:txBody>
      </p:sp>
      <p:sp>
        <p:nvSpPr>
          <p:cNvPr id="22539" name="Text Box 34">
            <a:extLst>
              <a:ext uri="{FF2B5EF4-FFF2-40B4-BE49-F238E27FC236}">
                <a16:creationId xmlns:a16="http://schemas.microsoft.com/office/drawing/2014/main" id="{208D1150-7003-4573-BB0D-D150FC27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89588"/>
            <a:ext cx="59055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The </a:t>
            </a:r>
            <a:r>
              <a:rPr lang="en-US" altLang="ko-KR" sz="2000" b="1">
                <a:solidFill>
                  <a:schemeClr val="bg1"/>
                </a:solidFill>
              </a:rPr>
              <a:t>case 2 leads to the simplest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>
            <a:extLst>
              <a:ext uri="{FF2B5EF4-FFF2-40B4-BE49-F238E27FC236}">
                <a16:creationId xmlns:a16="http://schemas.microsoft.com/office/drawing/2014/main" id="{ACCA854C-5554-471B-B47F-DF50B9AD8E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C2CB733-C837-4C8F-8EA7-A812B5AC54B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1455317B-2371-42EB-AD63-F361D5947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76475"/>
          <a:ext cx="3657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253890" progId="Equation.3">
                  <p:embed/>
                </p:oleObj>
              </mc:Choice>
              <mc:Fallback>
                <p:oleObj name="Equation" r:id="rId2" imgW="1688367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3657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B7C3C216-1664-4F51-A1D6-E2966806F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968875"/>
          <a:ext cx="41767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254000" progId="Equation.3">
                  <p:embed/>
                </p:oleObj>
              </mc:Choice>
              <mc:Fallback>
                <p:oleObj name="Equation" r:id="rId4" imgW="16637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68875"/>
                        <a:ext cx="41767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>
            <a:extLst>
              <a:ext uri="{FF2B5EF4-FFF2-40B4-BE49-F238E27FC236}">
                <a16:creationId xmlns:a16="http://schemas.microsoft.com/office/drawing/2014/main" id="{53DAB918-AFCD-4D29-8B9F-BF3439F5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C0CB9F39-EE88-4351-941E-69029C97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67691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Minterm expansion for incompletely specified function</a:t>
            </a:r>
          </a:p>
        </p:txBody>
      </p:sp>
      <p:sp>
        <p:nvSpPr>
          <p:cNvPr id="23559" name="Freeform 6">
            <a:extLst>
              <a:ext uri="{FF2B5EF4-FFF2-40B4-BE49-F238E27FC236}">
                <a16:creationId xmlns:a16="http://schemas.microsoft.com/office/drawing/2014/main" id="{473D600D-C11F-4A70-921D-6D294175D186}"/>
              </a:ext>
            </a:extLst>
          </p:cNvPr>
          <p:cNvSpPr>
            <a:spLocks/>
          </p:cNvSpPr>
          <p:nvPr/>
        </p:nvSpPr>
        <p:spPr bwMode="auto">
          <a:xfrm>
            <a:off x="3995738" y="2781300"/>
            <a:ext cx="3167062" cy="787400"/>
          </a:xfrm>
          <a:custGeom>
            <a:avLst/>
            <a:gdLst>
              <a:gd name="T0" fmla="*/ 0 w 864"/>
              <a:gd name="T1" fmla="*/ 0 h 328"/>
              <a:gd name="T2" fmla="*/ 2147483646 w 864"/>
              <a:gd name="T3" fmla="*/ 2147483646 h 328"/>
              <a:gd name="T4" fmla="*/ 2147483646 w 864"/>
              <a:gd name="T5" fmla="*/ 2147483646 h 328"/>
              <a:gd name="T6" fmla="*/ 2147483646 w 864"/>
              <a:gd name="T7" fmla="*/ 2147483646 h 328"/>
              <a:gd name="T8" fmla="*/ 2147483646 w 864"/>
              <a:gd name="T9" fmla="*/ 2147483646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328"/>
              <a:gd name="T17" fmla="*/ 864 w 864"/>
              <a:gd name="T18" fmla="*/ 328 h 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328">
                <a:moveTo>
                  <a:pt x="0" y="0"/>
                </a:moveTo>
                <a:cubicBezTo>
                  <a:pt x="232" y="124"/>
                  <a:pt x="464" y="248"/>
                  <a:pt x="576" y="288"/>
                </a:cubicBezTo>
                <a:cubicBezTo>
                  <a:pt x="688" y="328"/>
                  <a:pt x="632" y="264"/>
                  <a:pt x="672" y="240"/>
                </a:cubicBezTo>
                <a:cubicBezTo>
                  <a:pt x="712" y="216"/>
                  <a:pt x="784" y="168"/>
                  <a:pt x="816" y="144"/>
                </a:cubicBezTo>
                <a:cubicBezTo>
                  <a:pt x="848" y="120"/>
                  <a:pt x="856" y="104"/>
                  <a:pt x="864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EF0C5641-9175-4776-A73B-1E508D803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1371600" cy="36671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</a:rPr>
              <a:t> Don’t Cares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04006315-C823-45F9-B195-FA3A3C782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86200"/>
            <a:ext cx="67691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 for incompletely specified function</a:t>
            </a:r>
          </a:p>
        </p:txBody>
      </p:sp>
      <p:sp>
        <p:nvSpPr>
          <p:cNvPr id="23562" name="Freeform 9">
            <a:extLst>
              <a:ext uri="{FF2B5EF4-FFF2-40B4-BE49-F238E27FC236}">
                <a16:creationId xmlns:a16="http://schemas.microsoft.com/office/drawing/2014/main" id="{91CB4ED1-20BC-487A-9175-F9F52F434F65}"/>
              </a:ext>
            </a:extLst>
          </p:cNvPr>
          <p:cNvSpPr>
            <a:spLocks/>
          </p:cNvSpPr>
          <p:nvPr/>
        </p:nvSpPr>
        <p:spPr bwMode="auto">
          <a:xfrm>
            <a:off x="4859338" y="3200400"/>
            <a:ext cx="2735262" cy="1741488"/>
          </a:xfrm>
          <a:custGeom>
            <a:avLst/>
            <a:gdLst>
              <a:gd name="T0" fmla="*/ 0 w 1184"/>
              <a:gd name="T1" fmla="*/ 2147483646 h 1008"/>
              <a:gd name="T2" fmla="*/ 2147483646 w 1184"/>
              <a:gd name="T3" fmla="*/ 2147483646 h 1008"/>
              <a:gd name="T4" fmla="*/ 2147483646 w 1184"/>
              <a:gd name="T5" fmla="*/ 2147483646 h 1008"/>
              <a:gd name="T6" fmla="*/ 2147483646 w 1184"/>
              <a:gd name="T7" fmla="*/ 2147483646 h 1008"/>
              <a:gd name="T8" fmla="*/ 2147483646 w 1184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4"/>
              <a:gd name="T16" fmla="*/ 0 h 1008"/>
              <a:gd name="T17" fmla="*/ 1184 w 1184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4" h="1008">
                <a:moveTo>
                  <a:pt x="0" y="1008"/>
                </a:moveTo>
                <a:cubicBezTo>
                  <a:pt x="16" y="948"/>
                  <a:pt x="32" y="888"/>
                  <a:pt x="192" y="864"/>
                </a:cubicBezTo>
                <a:cubicBezTo>
                  <a:pt x="352" y="840"/>
                  <a:pt x="800" y="944"/>
                  <a:pt x="960" y="864"/>
                </a:cubicBezTo>
                <a:cubicBezTo>
                  <a:pt x="1120" y="784"/>
                  <a:pt x="1120" y="528"/>
                  <a:pt x="1152" y="384"/>
                </a:cubicBezTo>
                <a:cubicBezTo>
                  <a:pt x="1184" y="240"/>
                  <a:pt x="1152" y="64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59C8E86C-257E-466F-AF0F-05285898C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292075-98F2-4C55-86FD-955F022E8E5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7443BE1-9D88-4A0A-B5D9-9470BDD5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7200900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of English Sentences to Boolean Equations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Combinational Logic Design Using a Truth Table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Minterm and Maxterm Expansions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General Minterm and Maxterm Expansions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Incompletely Specified Functions (Don’t care term)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Examples of Truth Table Construction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Design of Binary Adders(Full adder) and Subtracters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332C69-84C5-48D2-85D3-BDE9B13E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5C5A5801-D99F-4F4E-8E6E-F717EFDDE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2E19DEF-6504-4A59-865E-37D60F4C52C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FD260A6-C243-455E-8F93-454EFBC6B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4.6 Examples of Truth Table Construction</a:t>
            </a:r>
          </a:p>
        </p:txBody>
      </p:sp>
      <p:sp>
        <p:nvSpPr>
          <p:cNvPr id="24580" name="Text Box 19">
            <a:extLst>
              <a:ext uri="{FF2B5EF4-FFF2-40B4-BE49-F238E27FC236}">
                <a16:creationId xmlns:a16="http://schemas.microsoft.com/office/drawing/2014/main" id="{8C622004-6D4E-466F-9290-90CFC960C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36576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Example 1 : Half Adder</a:t>
            </a:r>
          </a:p>
        </p:txBody>
      </p:sp>
      <p:graphicFrame>
        <p:nvGraphicFramePr>
          <p:cNvPr id="40090" name="Group 154">
            <a:extLst>
              <a:ext uri="{FF2B5EF4-FFF2-40B4-BE49-F238E27FC236}">
                <a16:creationId xmlns:a16="http://schemas.microsoft.com/office/drawing/2014/main" id="{F99E872A-4511-4DF8-B937-C361CD93F6A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133600"/>
          <a:ext cx="3673475" cy="2232027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     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Result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0      0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0+0=0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0      1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0+1=1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1      0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1+0=1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1      1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1   0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1+1=2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607" name="Object 114">
            <a:extLst>
              <a:ext uri="{FF2B5EF4-FFF2-40B4-BE49-F238E27FC236}">
                <a16:creationId xmlns:a16="http://schemas.microsoft.com/office/drawing/2014/main" id="{2E80FCF2-D1AD-46DA-B555-76933BB6A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868863"/>
          <a:ext cx="37449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088" imgH="406224" progId="Equation.3">
                  <p:embed/>
                </p:oleObj>
              </mc:Choice>
              <mc:Fallback>
                <p:oleObj name="Equation" r:id="rId2" imgW="1409088" imgH="406224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37449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89" name="Group 153">
            <a:extLst>
              <a:ext uri="{FF2B5EF4-FFF2-40B4-BE49-F238E27FC236}">
                <a16:creationId xmlns:a16="http://schemas.microsoft.com/office/drawing/2014/main" id="{D0293A01-7460-41F1-8EC2-121B949097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6825" y="2178050"/>
          <a:ext cx="2879725" cy="2187577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B8CA52AA-73D1-408D-BC80-6DF01D1E7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329667B-A9D9-4E96-8F24-3C9008EA050F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5603" name="Picture 12">
            <a:extLst>
              <a:ext uri="{FF2B5EF4-FFF2-40B4-BE49-F238E27FC236}">
                <a16:creationId xmlns:a16="http://schemas.microsoft.com/office/drawing/2014/main" id="{03A9787D-CAA6-43E9-A78C-277913EC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2588"/>
            <a:ext cx="5943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>
            <a:extLst>
              <a:ext uri="{FF2B5EF4-FFF2-40B4-BE49-F238E27FC236}">
                <a16:creationId xmlns:a16="http://schemas.microsoft.com/office/drawing/2014/main" id="{618FDC63-FD3A-4D0D-9E8A-71BE9A0EF5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pic>
        <p:nvPicPr>
          <p:cNvPr id="25605" name="Picture 11">
            <a:extLst>
              <a:ext uri="{FF2B5EF4-FFF2-40B4-BE49-F238E27FC236}">
                <a16:creationId xmlns:a16="http://schemas.microsoft.com/office/drawing/2014/main" id="{05C2E139-D0AE-4B5D-AD69-084F1403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47825"/>
            <a:ext cx="3200400" cy="1997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8">
            <a:extLst>
              <a:ext uri="{FF2B5EF4-FFF2-40B4-BE49-F238E27FC236}">
                <a16:creationId xmlns:a16="http://schemas.microsoft.com/office/drawing/2014/main" id="{0572C306-ECE8-4936-94C3-CF4CB4A29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931988"/>
            <a:ext cx="198120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2">
            <a:extLst>
              <a:ext uri="{FF2B5EF4-FFF2-40B4-BE49-F238E27FC236}">
                <a16:creationId xmlns:a16="http://schemas.microsoft.com/office/drawing/2014/main" id="{10845DE5-9F67-419E-8190-482F011DB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68413"/>
            <a:ext cx="44783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Binary Adder for 4-bit  Numbers</a:t>
            </a:r>
          </a:p>
        </p:txBody>
      </p:sp>
      <p:sp>
        <p:nvSpPr>
          <p:cNvPr id="25608" name="Text Box 33">
            <a:extLst>
              <a:ext uri="{FF2B5EF4-FFF2-40B4-BE49-F238E27FC236}">
                <a16:creationId xmlns:a16="http://schemas.microsoft.com/office/drawing/2014/main" id="{71C25DCA-2EB1-4B32-8767-3CB39B0A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60800"/>
            <a:ext cx="807561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Binary adder composed of four full adders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 Carry Ripple Adder</a:t>
            </a:r>
            <a:endParaRPr lang="en-US" altLang="ko-K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601833CD-7ECF-401D-A959-825507F91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33EB6BB-6C13-4950-85DF-36A6B93E976F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Line 25">
            <a:extLst>
              <a:ext uri="{FF2B5EF4-FFF2-40B4-BE49-F238E27FC236}">
                <a16:creationId xmlns:a16="http://schemas.microsoft.com/office/drawing/2014/main" id="{386D948A-1339-458B-8CD2-6B5EA9AB0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68421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Line 29">
            <a:extLst>
              <a:ext uri="{FF2B5EF4-FFF2-40B4-BE49-F238E27FC236}">
                <a16:creationId xmlns:a16="http://schemas.microsoft.com/office/drawing/2014/main" id="{E6F0C679-C23F-473B-928E-82888BD35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0" cy="10715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9" name="Line 35">
            <a:extLst>
              <a:ext uri="{FF2B5EF4-FFF2-40B4-BE49-F238E27FC236}">
                <a16:creationId xmlns:a16="http://schemas.microsoft.com/office/drawing/2014/main" id="{F418F18A-39AE-463C-B673-87422C4FE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852738"/>
            <a:ext cx="0" cy="3603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0" name="Line 115">
            <a:extLst>
              <a:ext uri="{FF2B5EF4-FFF2-40B4-BE49-F238E27FC236}">
                <a16:creationId xmlns:a16="http://schemas.microsoft.com/office/drawing/2014/main" id="{7594A088-08CF-4799-8A3A-695CC3FE5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863" y="2852738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1" name="Line 116">
            <a:extLst>
              <a:ext uri="{FF2B5EF4-FFF2-40B4-BE49-F238E27FC236}">
                <a16:creationId xmlns:a16="http://schemas.microsoft.com/office/drawing/2014/main" id="{0EF1F590-362A-4D07-907E-A57DCF106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24300"/>
            <a:ext cx="0" cy="23495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2" name="Line 117">
            <a:extLst>
              <a:ext uri="{FF2B5EF4-FFF2-40B4-BE49-F238E27FC236}">
                <a16:creationId xmlns:a16="http://schemas.microsoft.com/office/drawing/2014/main" id="{8087D092-8F1C-4F0D-8EE6-4D979348C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2852738"/>
            <a:ext cx="6508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3" name="Line 119">
            <a:extLst>
              <a:ext uri="{FF2B5EF4-FFF2-40B4-BE49-F238E27FC236}">
                <a16:creationId xmlns:a16="http://schemas.microsoft.com/office/drawing/2014/main" id="{94FD5FCF-8C1F-4E3A-996F-349B84449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852738"/>
            <a:ext cx="42084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4" name="Line 122">
            <a:extLst>
              <a:ext uri="{FF2B5EF4-FFF2-40B4-BE49-F238E27FC236}">
                <a16:creationId xmlns:a16="http://schemas.microsoft.com/office/drawing/2014/main" id="{D1A1AC75-8796-43A3-AA36-CCC5CEB29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213100"/>
            <a:ext cx="0" cy="711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5" name="Line 131">
            <a:extLst>
              <a:ext uri="{FF2B5EF4-FFF2-40B4-BE49-F238E27FC236}">
                <a16:creationId xmlns:a16="http://schemas.microsoft.com/office/drawing/2014/main" id="{A0859AFE-557D-4456-B6AB-840B73B1C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924300"/>
            <a:ext cx="0" cy="23495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6636" name="Picture 258">
            <a:extLst>
              <a:ext uri="{FF2B5EF4-FFF2-40B4-BE49-F238E27FC236}">
                <a16:creationId xmlns:a16="http://schemas.microsoft.com/office/drawing/2014/main" id="{606ECE45-F7CC-42BA-B275-8CE94FF1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6858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Text Box 261">
            <a:extLst>
              <a:ext uri="{FF2B5EF4-FFF2-40B4-BE49-F238E27FC236}">
                <a16:creationId xmlns:a16="http://schemas.microsoft.com/office/drawing/2014/main" id="{16AA210B-DF44-43D9-BF67-FB6A308EF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412875"/>
            <a:ext cx="36718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for a Full Adder</a:t>
            </a:r>
          </a:p>
        </p:txBody>
      </p:sp>
      <p:sp>
        <p:nvSpPr>
          <p:cNvPr id="26638" name="Rectangle 262">
            <a:extLst>
              <a:ext uri="{FF2B5EF4-FFF2-40B4-BE49-F238E27FC236}">
                <a16:creationId xmlns:a16="http://schemas.microsoft.com/office/drawing/2014/main" id="{628DEC38-4D30-4D7D-A504-941A029F3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>
            <a:extLst>
              <a:ext uri="{FF2B5EF4-FFF2-40B4-BE49-F238E27FC236}">
                <a16:creationId xmlns:a16="http://schemas.microsoft.com/office/drawing/2014/main" id="{585FE416-1AE0-40CF-B2B3-C3E76521C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5B18319-D510-43C4-A1FB-04DC75EC173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7651" name="Picture 17">
            <a:extLst>
              <a:ext uri="{FF2B5EF4-FFF2-40B4-BE49-F238E27FC236}">
                <a16:creationId xmlns:a16="http://schemas.microsoft.com/office/drawing/2014/main" id="{5C74A255-BE62-45C0-B1C9-3B3CA039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05263"/>
            <a:ext cx="62484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2" name="Object 0">
            <a:extLst>
              <a:ext uri="{FF2B5EF4-FFF2-40B4-BE49-F238E27FC236}">
                <a16:creationId xmlns:a16="http://schemas.microsoft.com/office/drawing/2014/main" id="{9C2375DC-EB43-4D45-BAED-A7976A85D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246188"/>
          <a:ext cx="52578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600" imgH="685800" progId="Equation.3">
                  <p:embed/>
                </p:oleObj>
              </mc:Choice>
              <mc:Fallback>
                <p:oleObj name="Equation" r:id="rId3" imgW="2895600" imgH="685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46188"/>
                        <a:ext cx="5257800" cy="1246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">
            <a:extLst>
              <a:ext uri="{FF2B5EF4-FFF2-40B4-BE49-F238E27FC236}">
                <a16:creationId xmlns:a16="http://schemas.microsoft.com/office/drawing/2014/main" id="{DCE73FB3-2B77-4A81-802E-EEA7D59AE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636838"/>
          <a:ext cx="64706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97300" imgH="685800" progId="Equation.3">
                  <p:embed/>
                </p:oleObj>
              </mc:Choice>
              <mc:Fallback>
                <p:oleObj name="Equation" r:id="rId5" imgW="37973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6470650" cy="1168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25">
            <a:extLst>
              <a:ext uri="{FF2B5EF4-FFF2-40B4-BE49-F238E27FC236}">
                <a16:creationId xmlns:a16="http://schemas.microsoft.com/office/drawing/2014/main" id="{1424D57E-AFAC-4349-A1A3-FBB32AAE7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>
            <a:extLst>
              <a:ext uri="{FF2B5EF4-FFF2-40B4-BE49-F238E27FC236}">
                <a16:creationId xmlns:a16="http://schemas.microsoft.com/office/drawing/2014/main" id="{E7C26876-072C-45F7-8CAF-B933D2CFF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95B6F8-7143-4D83-9940-1F8E6C58313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9B97236B-8F61-4B3F-AF99-19BEE5EF8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73688"/>
          <a:ext cx="2590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228600" progId="Equation.3">
                  <p:embed/>
                </p:oleObj>
              </mc:Choice>
              <mc:Fallback>
                <p:oleObj name="Equation" r:id="rId2" imgW="1447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2590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6" name="Picture 5">
            <a:extLst>
              <a:ext uri="{FF2B5EF4-FFF2-40B4-BE49-F238E27FC236}">
                <a16:creationId xmlns:a16="http://schemas.microsoft.com/office/drawing/2014/main" id="{D542745B-B8DD-4E95-A247-955A267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6553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>
            <a:extLst>
              <a:ext uri="{FF2B5EF4-FFF2-40B4-BE49-F238E27FC236}">
                <a16:creationId xmlns:a16="http://schemas.microsoft.com/office/drawing/2014/main" id="{76C176A4-DE34-4920-8E57-089387B1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268413"/>
            <a:ext cx="8118475" cy="7016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When 1’s complement is used, the end-around carry is accomplished by connecting C4 to C0 input.</a:t>
            </a: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53502700-7CB7-4925-8051-0198052D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4724400"/>
            <a:ext cx="7543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Overflow(V) when adding two signed binary number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B2C2946C-D1F1-4641-9F9A-FABA0637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>
            <a:extLst>
              <a:ext uri="{FF2B5EF4-FFF2-40B4-BE49-F238E27FC236}">
                <a16:creationId xmlns:a16="http://schemas.microsoft.com/office/drawing/2014/main" id="{BB157543-B937-4847-88D8-77B258BE1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14D22E-92A0-4A44-BCF7-D4A7247FF78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7">
            <a:extLst>
              <a:ext uri="{FF2B5EF4-FFF2-40B4-BE49-F238E27FC236}">
                <a16:creationId xmlns:a16="http://schemas.microsoft.com/office/drawing/2014/main" id="{DBCEA70F-0C85-44F1-B54A-1395E7CA5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268413"/>
            <a:ext cx="7543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Overflow(V) detection using hardware</a:t>
            </a:r>
          </a:p>
        </p:txBody>
      </p:sp>
      <p:sp>
        <p:nvSpPr>
          <p:cNvPr id="29700" name="Rectangle 8">
            <a:extLst>
              <a:ext uri="{FF2B5EF4-FFF2-40B4-BE49-F238E27FC236}">
                <a16:creationId xmlns:a16="http://schemas.microsoft.com/office/drawing/2014/main" id="{E238500A-C542-43D7-AD7B-A59F2C50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589A7A34-B71B-4DFD-B943-F7704788C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113"/>
            <a:ext cx="5865812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7B602-5984-8573-B93A-2324B9183E1A}"/>
              </a:ext>
            </a:extLst>
          </p:cNvPr>
          <p:cNvSpPr txBox="1"/>
          <p:nvPr/>
        </p:nvSpPr>
        <p:spPr>
          <a:xfrm>
            <a:off x="6474754" y="3501008"/>
            <a:ext cx="153279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    1101</a:t>
            </a:r>
          </a:p>
          <a:p>
            <a:r>
              <a:rPr lang="en-US" altLang="ko-KR" dirty="0"/>
              <a:t> +5  0101</a:t>
            </a:r>
          </a:p>
          <a:p>
            <a:r>
              <a:rPr lang="en-US" altLang="ko-KR" u="sng" dirty="0"/>
              <a:t> -3  1101</a:t>
            </a:r>
          </a:p>
          <a:p>
            <a:r>
              <a:rPr lang="en-US" altLang="ko-KR" dirty="0"/>
              <a:t>+  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0010  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A7E6C-7A4F-23AE-77C3-927DE9646EE5}"/>
              </a:ext>
            </a:extLst>
          </p:cNvPr>
          <p:cNvSpPr txBox="1"/>
          <p:nvPr/>
        </p:nvSpPr>
        <p:spPr>
          <a:xfrm>
            <a:off x="6495964" y="5013176"/>
            <a:ext cx="1553630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    0111</a:t>
            </a:r>
          </a:p>
          <a:p>
            <a:r>
              <a:rPr lang="en-US" altLang="ko-KR" dirty="0"/>
              <a:t> +5  0101</a:t>
            </a:r>
          </a:p>
          <a:p>
            <a:r>
              <a:rPr lang="en-US" altLang="ko-KR" u="sng" dirty="0"/>
              <a:t> +3  0011</a:t>
            </a:r>
          </a:p>
          <a:p>
            <a:r>
              <a:rPr lang="en-US" altLang="ko-KR" dirty="0"/>
              <a:t>+     1000    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>
            <a:extLst>
              <a:ext uri="{FF2B5EF4-FFF2-40B4-BE49-F238E27FC236}">
                <a16:creationId xmlns:a16="http://schemas.microsoft.com/office/drawing/2014/main" id="{9D488FDD-7C4C-44F4-9070-2278EE243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61280AC-2D19-4E7F-8A7A-512A628577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06F81143-0311-443E-8895-2AA27148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7162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>
            <a:extLst>
              <a:ext uri="{FF2B5EF4-FFF2-40B4-BE49-F238E27FC236}">
                <a16:creationId xmlns:a16="http://schemas.microsoft.com/office/drawing/2014/main" id="{40518DA2-22C9-47CD-A078-CFB64772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06296D55-1B73-43B2-8397-E21C5D442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268413"/>
            <a:ext cx="43132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Binary Subtracter using full adder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A61F77B4-7B2F-43AD-BA74-4FF5DCB3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077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Subtraction is done by adding the 2’s complemented number to be subtracted</a:t>
            </a:r>
          </a:p>
        </p:txBody>
      </p:sp>
      <p:sp>
        <p:nvSpPr>
          <p:cNvPr id="30727" name="Text Box 12">
            <a:extLst>
              <a:ext uri="{FF2B5EF4-FFF2-40B4-BE49-F238E27FC236}">
                <a16:creationId xmlns:a16="http://schemas.microsoft.com/office/drawing/2014/main" id="{0BED131A-75D1-4AE8-925F-BA7E1BD50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45125"/>
            <a:ext cx="4662488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2’s compleneted number : B’ + 1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>
            <a:extLst>
              <a:ext uri="{FF2B5EF4-FFF2-40B4-BE49-F238E27FC236}">
                <a16:creationId xmlns:a16="http://schemas.microsoft.com/office/drawing/2014/main" id="{A21AAFB5-41AB-4E14-B27A-FC8F8D4E7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21A9D0B-E3A1-4993-971B-B8774A20B0D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E12E1C5-5AED-465D-85E4-82AC7F9A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grpSp>
        <p:nvGrpSpPr>
          <p:cNvPr id="31748" name="Group 3">
            <a:extLst>
              <a:ext uri="{FF2B5EF4-FFF2-40B4-BE49-F238E27FC236}">
                <a16:creationId xmlns:a16="http://schemas.microsoft.com/office/drawing/2014/main" id="{CDC8FD62-E5E5-4DB2-B89F-B0B24225F51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96975"/>
            <a:ext cx="8229600" cy="2133600"/>
            <a:chOff x="144" y="1104"/>
            <a:chExt cx="5664" cy="1488"/>
          </a:xfrm>
        </p:grpSpPr>
        <p:sp>
          <p:nvSpPr>
            <p:cNvPr id="31756" name="Rectangle 4">
              <a:extLst>
                <a:ext uri="{FF2B5EF4-FFF2-40B4-BE49-F238E27FC236}">
                  <a16:creationId xmlns:a16="http://schemas.microsoft.com/office/drawing/2014/main" id="{FFC2AA77-47CF-4F37-AE24-4101E592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04"/>
              <a:ext cx="1392" cy="14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7" name="Rectangle 5">
              <a:extLst>
                <a:ext uri="{FF2B5EF4-FFF2-40B4-BE49-F238E27FC236}">
                  <a16:creationId xmlns:a16="http://schemas.microsoft.com/office/drawing/2014/main" id="{CC617C04-7B61-42FE-9CAE-CBB3B812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58" name="Text Box 6">
              <a:extLst>
                <a:ext uri="{FF2B5EF4-FFF2-40B4-BE49-F238E27FC236}">
                  <a16:creationId xmlns:a16="http://schemas.microsoft.com/office/drawing/2014/main" id="{907D9672-D990-498E-96B1-94306923E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59" name="Rectangle 7">
              <a:extLst>
                <a:ext uri="{FF2B5EF4-FFF2-40B4-BE49-F238E27FC236}">
                  <a16:creationId xmlns:a16="http://schemas.microsoft.com/office/drawing/2014/main" id="{77F3CA49-A65F-489F-B002-D341B7C0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0" name="Text Box 8">
              <a:extLst>
                <a:ext uri="{FF2B5EF4-FFF2-40B4-BE49-F238E27FC236}">
                  <a16:creationId xmlns:a16="http://schemas.microsoft.com/office/drawing/2014/main" id="{32E6D646-9A8F-4812-9870-A86555B9A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1" name="Rectangle 9">
              <a:extLst>
                <a:ext uri="{FF2B5EF4-FFF2-40B4-BE49-F238E27FC236}">
                  <a16:creationId xmlns:a16="http://schemas.microsoft.com/office/drawing/2014/main" id="{13BCCB0E-5546-4BC4-BFD9-9C13820B3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2" name="Text Box 10">
              <a:extLst>
                <a:ext uri="{FF2B5EF4-FFF2-40B4-BE49-F238E27FC236}">
                  <a16:creationId xmlns:a16="http://schemas.microsoft.com/office/drawing/2014/main" id="{67AC56B6-4C25-46F6-9A1C-78B8C81CA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3" name="Rectangle 11">
              <a:extLst>
                <a:ext uri="{FF2B5EF4-FFF2-40B4-BE49-F238E27FC236}">
                  <a16:creationId xmlns:a16="http://schemas.microsoft.com/office/drawing/2014/main" id="{19E47AB8-D551-4BD5-B826-34124873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4" name="Text Box 12">
              <a:extLst>
                <a:ext uri="{FF2B5EF4-FFF2-40B4-BE49-F238E27FC236}">
                  <a16:creationId xmlns:a16="http://schemas.microsoft.com/office/drawing/2014/main" id="{DB131B84-39A4-46D7-BDF4-D6DF38595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5" name="Line 13">
              <a:extLst>
                <a:ext uri="{FF2B5EF4-FFF2-40B4-BE49-F238E27FC236}">
                  <a16:creationId xmlns:a16="http://schemas.microsoft.com/office/drawing/2014/main" id="{2F578A6A-C299-49D4-ADF4-1C100BE08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6" name="Line 14">
              <a:extLst>
                <a:ext uri="{FF2B5EF4-FFF2-40B4-BE49-F238E27FC236}">
                  <a16:creationId xmlns:a16="http://schemas.microsoft.com/office/drawing/2014/main" id="{8856CA28-7E71-4676-BE01-928E9BE3E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7" name="Line 15">
              <a:extLst>
                <a:ext uri="{FF2B5EF4-FFF2-40B4-BE49-F238E27FC236}">
                  <a16:creationId xmlns:a16="http://schemas.microsoft.com/office/drawing/2014/main" id="{E3211EFB-4349-4008-85FF-A87C95025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8" name="Line 16">
              <a:extLst>
                <a:ext uri="{FF2B5EF4-FFF2-40B4-BE49-F238E27FC236}">
                  <a16:creationId xmlns:a16="http://schemas.microsoft.com/office/drawing/2014/main" id="{B33DCBAB-B6B1-4B33-8FF9-2B6BBB501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9" name="Line 17">
              <a:extLst>
                <a:ext uri="{FF2B5EF4-FFF2-40B4-BE49-F238E27FC236}">
                  <a16:creationId xmlns:a16="http://schemas.microsoft.com/office/drawing/2014/main" id="{62E66602-31D9-4043-8D78-DB1CF0C00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0" name="Line 18">
              <a:extLst>
                <a:ext uri="{FF2B5EF4-FFF2-40B4-BE49-F238E27FC236}">
                  <a16:creationId xmlns:a16="http://schemas.microsoft.com/office/drawing/2014/main" id="{5FA0EA8B-C8A2-48A8-9B36-C75D529C3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1" name="Line 19">
              <a:extLst>
                <a:ext uri="{FF2B5EF4-FFF2-40B4-BE49-F238E27FC236}">
                  <a16:creationId xmlns:a16="http://schemas.microsoft.com/office/drawing/2014/main" id="{E73C0827-189F-48F4-87A0-4E2C92A4F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2" name="Line 20">
              <a:extLst>
                <a:ext uri="{FF2B5EF4-FFF2-40B4-BE49-F238E27FC236}">
                  <a16:creationId xmlns:a16="http://schemas.microsoft.com/office/drawing/2014/main" id="{8CB2ED1F-8E6C-4DEA-AEFB-649201EA3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3" name="Line 21">
              <a:extLst>
                <a:ext uri="{FF2B5EF4-FFF2-40B4-BE49-F238E27FC236}">
                  <a16:creationId xmlns:a16="http://schemas.microsoft.com/office/drawing/2014/main" id="{E5BA9BE7-5725-46BC-8E55-B66EFEE80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4" name="Line 22">
              <a:extLst>
                <a:ext uri="{FF2B5EF4-FFF2-40B4-BE49-F238E27FC236}">
                  <a16:creationId xmlns:a16="http://schemas.microsoft.com/office/drawing/2014/main" id="{A698013E-E53E-40B3-9E35-A24F3688B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5" name="Line 23">
              <a:extLst>
                <a:ext uri="{FF2B5EF4-FFF2-40B4-BE49-F238E27FC236}">
                  <a16:creationId xmlns:a16="http://schemas.microsoft.com/office/drawing/2014/main" id="{361D4D5C-1E6B-4646-8C4C-4A452ACF3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6" name="Line 24">
              <a:extLst>
                <a:ext uri="{FF2B5EF4-FFF2-40B4-BE49-F238E27FC236}">
                  <a16:creationId xmlns:a16="http://schemas.microsoft.com/office/drawing/2014/main" id="{CEEFD0AC-367B-4CE7-96FC-549C7F05F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7" name="Line 25">
              <a:extLst>
                <a:ext uri="{FF2B5EF4-FFF2-40B4-BE49-F238E27FC236}">
                  <a16:creationId xmlns:a16="http://schemas.microsoft.com/office/drawing/2014/main" id="{75BD6581-2E64-43A0-9591-11712FC5B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8" name="Line 26">
              <a:extLst>
                <a:ext uri="{FF2B5EF4-FFF2-40B4-BE49-F238E27FC236}">
                  <a16:creationId xmlns:a16="http://schemas.microsoft.com/office/drawing/2014/main" id="{0979C1CB-3603-4875-B291-3AA52D1FA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9" name="Line 27">
              <a:extLst>
                <a:ext uri="{FF2B5EF4-FFF2-40B4-BE49-F238E27FC236}">
                  <a16:creationId xmlns:a16="http://schemas.microsoft.com/office/drawing/2014/main" id="{B699CBBA-4166-4154-BA5D-4408D46F5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0" name="Line 28">
              <a:extLst>
                <a:ext uri="{FF2B5EF4-FFF2-40B4-BE49-F238E27FC236}">
                  <a16:creationId xmlns:a16="http://schemas.microsoft.com/office/drawing/2014/main" id="{D63DE868-8DDC-417B-9A80-7F46ED215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1" name="Line 29">
              <a:extLst>
                <a:ext uri="{FF2B5EF4-FFF2-40B4-BE49-F238E27FC236}">
                  <a16:creationId xmlns:a16="http://schemas.microsoft.com/office/drawing/2014/main" id="{F533AF11-E66B-4BB3-BA3C-C69FA719B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2" name="Line 30">
              <a:extLst>
                <a:ext uri="{FF2B5EF4-FFF2-40B4-BE49-F238E27FC236}">
                  <a16:creationId xmlns:a16="http://schemas.microsoft.com/office/drawing/2014/main" id="{5BF7F1BE-9EDF-41EA-AC11-C38F34F41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3" name="Line 31">
              <a:extLst>
                <a:ext uri="{FF2B5EF4-FFF2-40B4-BE49-F238E27FC236}">
                  <a16:creationId xmlns:a16="http://schemas.microsoft.com/office/drawing/2014/main" id="{D6A27596-6ADE-44A6-8732-B92D28B07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4" name="Text Box 32">
              <a:extLst>
                <a:ext uri="{FF2B5EF4-FFF2-40B4-BE49-F238E27FC236}">
                  <a16:creationId xmlns:a16="http://schemas.microsoft.com/office/drawing/2014/main" id="{6AD08519-B41F-4247-ABD1-E583603D6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92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n+1</a:t>
              </a:r>
            </a:p>
          </p:txBody>
        </p:sp>
        <p:sp>
          <p:nvSpPr>
            <p:cNvPr id="31785" name="Text Box 33">
              <a:extLst>
                <a:ext uri="{FF2B5EF4-FFF2-40B4-BE49-F238E27FC236}">
                  <a16:creationId xmlns:a16="http://schemas.microsoft.com/office/drawing/2014/main" id="{CD0FB244-EB43-4974-8A87-86FCE6D8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86" name="Text Box 34">
              <a:extLst>
                <a:ext uri="{FF2B5EF4-FFF2-40B4-BE49-F238E27FC236}">
                  <a16:creationId xmlns:a16="http://schemas.microsoft.com/office/drawing/2014/main" id="{B3A1670C-A708-401E-9FC8-6059E9597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7" name="Text Box 35">
              <a:extLst>
                <a:ext uri="{FF2B5EF4-FFF2-40B4-BE49-F238E27FC236}">
                  <a16:creationId xmlns:a16="http://schemas.microsoft.com/office/drawing/2014/main" id="{3977539C-8EA5-453D-A47A-51020D728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4"/>
              <a:ext cx="48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88" name="Text Box 36">
              <a:extLst>
                <a:ext uri="{FF2B5EF4-FFF2-40B4-BE49-F238E27FC236}">
                  <a16:creationId xmlns:a16="http://schemas.microsoft.com/office/drawing/2014/main" id="{16F46974-F987-44BB-AAF9-C45834CB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89" name="Text Box 37">
              <a:extLst>
                <a:ext uri="{FF2B5EF4-FFF2-40B4-BE49-F238E27FC236}">
                  <a16:creationId xmlns:a16="http://schemas.microsoft.com/office/drawing/2014/main" id="{A1B6391F-0A03-434B-A0FC-E7BAD47BD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0" name="Text Box 38">
              <a:extLst>
                <a:ext uri="{FF2B5EF4-FFF2-40B4-BE49-F238E27FC236}">
                  <a16:creationId xmlns:a16="http://schemas.microsoft.com/office/drawing/2014/main" id="{99F8481A-5983-4B64-88D0-1BB0E0546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1" name="Text Box 39">
              <a:extLst>
                <a:ext uri="{FF2B5EF4-FFF2-40B4-BE49-F238E27FC236}">
                  <a16:creationId xmlns:a16="http://schemas.microsoft.com/office/drawing/2014/main" id="{FD5F5AE6-7BF4-41BC-AF32-1C068A5E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92" name="Text Box 40">
              <a:extLst>
                <a:ext uri="{FF2B5EF4-FFF2-40B4-BE49-F238E27FC236}">
                  <a16:creationId xmlns:a16="http://schemas.microsoft.com/office/drawing/2014/main" id="{E1AC47EA-BD82-49F9-9DE7-23A779C4B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93" name="Text Box 41">
              <a:extLst>
                <a:ext uri="{FF2B5EF4-FFF2-40B4-BE49-F238E27FC236}">
                  <a16:creationId xmlns:a16="http://schemas.microsoft.com/office/drawing/2014/main" id="{376338C9-EAD2-4974-9426-D445A6D90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94" name="Text Box 42">
              <a:extLst>
                <a:ext uri="{FF2B5EF4-FFF2-40B4-BE49-F238E27FC236}">
                  <a16:creationId xmlns:a16="http://schemas.microsoft.com/office/drawing/2014/main" id="{5C01AF80-2ED8-4A4E-9F78-C9E55F83F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95" name="Text Box 43">
              <a:extLst>
                <a:ext uri="{FF2B5EF4-FFF2-40B4-BE49-F238E27FC236}">
                  <a16:creationId xmlns:a16="http://schemas.microsoft.com/office/drawing/2014/main" id="{A1FA6873-1FF7-4CB1-A7D5-3EF7DA73A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96" name="Text Box 44">
              <a:extLst>
                <a:ext uri="{FF2B5EF4-FFF2-40B4-BE49-F238E27FC236}">
                  <a16:creationId xmlns:a16="http://schemas.microsoft.com/office/drawing/2014/main" id="{66545014-5146-4A69-B7E0-ECEF02534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04"/>
              <a:ext cx="47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97" name="Text Box 45">
              <a:extLst>
                <a:ext uri="{FF2B5EF4-FFF2-40B4-BE49-F238E27FC236}">
                  <a16:creationId xmlns:a16="http://schemas.microsoft.com/office/drawing/2014/main" id="{5ECC73D3-69BE-4394-B8F1-7B00F1E85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76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8" name="Text Box 46">
              <a:extLst>
                <a:ext uri="{FF2B5EF4-FFF2-40B4-BE49-F238E27FC236}">
                  <a16:creationId xmlns:a16="http://schemas.microsoft.com/office/drawing/2014/main" id="{D430423E-4EB7-432B-A144-99D3E82A1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776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i+1</a:t>
              </a:r>
            </a:p>
          </p:txBody>
        </p:sp>
        <p:sp>
          <p:nvSpPr>
            <p:cNvPr id="31799" name="Text Box 47">
              <a:extLst>
                <a:ext uri="{FF2B5EF4-FFF2-40B4-BE49-F238E27FC236}">
                  <a16:creationId xmlns:a16="http://schemas.microsoft.com/office/drawing/2014/main" id="{0DB28149-DF58-4C88-A3C3-772E944A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28"/>
              <a:ext cx="28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800" name="Text Box 48">
              <a:extLst>
                <a:ext uri="{FF2B5EF4-FFF2-40B4-BE49-F238E27FC236}">
                  <a16:creationId xmlns:a16="http://schemas.microsoft.com/office/drawing/2014/main" id="{B8D9448C-DB5B-4988-9B8D-7FFDFF779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72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801" name="Text Box 49">
              <a:extLst>
                <a:ext uri="{FF2B5EF4-FFF2-40B4-BE49-F238E27FC236}">
                  <a16:creationId xmlns:a16="http://schemas.microsoft.com/office/drawing/2014/main" id="{42A897D6-B6DE-4423-B125-5A6E821D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728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  <a:r>
                <a:rPr lang="en-US" altLang="ko-KR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31802" name="Line 50">
              <a:extLst>
                <a:ext uri="{FF2B5EF4-FFF2-40B4-BE49-F238E27FC236}">
                  <a16:creationId xmlns:a16="http://schemas.microsoft.com/office/drawing/2014/main" id="{2894409C-3198-4D07-B512-B5C306011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03" name="Line 51">
              <a:extLst>
                <a:ext uri="{FF2B5EF4-FFF2-40B4-BE49-F238E27FC236}">
                  <a16:creationId xmlns:a16="http://schemas.microsoft.com/office/drawing/2014/main" id="{0FEE6EEC-3E77-481C-8E2B-3F83912B0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04" name="Text Box 52">
              <a:extLst>
                <a:ext uri="{FF2B5EF4-FFF2-40B4-BE49-F238E27FC236}">
                  <a16:creationId xmlns:a16="http://schemas.microsoft.com/office/drawing/2014/main" id="{26FF1E68-DCB2-4BE1-BF7E-63852F9A8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2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1752" name="Text Box 55">
            <a:extLst>
              <a:ext uri="{FF2B5EF4-FFF2-40B4-BE49-F238E27FC236}">
                <a16:creationId xmlns:a16="http://schemas.microsoft.com/office/drawing/2014/main" id="{74449AB0-208F-43F5-BB54-57E56FF7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609975"/>
            <a:ext cx="2100827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   </a:t>
            </a:r>
            <a:r>
              <a:rPr lang="en-US" altLang="ko-KR" sz="1400" dirty="0" err="1"/>
              <a:t>y</a:t>
            </a:r>
            <a:r>
              <a:rPr lang="en-US" altLang="ko-KR" sz="1400" baseline="-25000" dirty="0" err="1"/>
              <a:t>i</a:t>
            </a:r>
            <a:r>
              <a:rPr lang="en-US" altLang="ko-KR" sz="1400" dirty="0"/>
              <a:t>   b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      b</a:t>
            </a:r>
            <a:r>
              <a:rPr lang="en-US" altLang="ko-KR" sz="1400" baseline="-25000" dirty="0"/>
              <a:t>i+1</a:t>
            </a:r>
            <a:r>
              <a:rPr lang="en-US" altLang="ko-KR" sz="1400" dirty="0"/>
              <a:t>    d</a:t>
            </a:r>
            <a:r>
              <a:rPr lang="en-US" altLang="ko-KR" sz="1400" baseline="-25000" dirty="0"/>
              <a:t>i</a:t>
            </a:r>
            <a:endParaRPr lang="en-US" altLang="ko-KR" sz="1400" dirty="0"/>
          </a:p>
        </p:txBody>
      </p:sp>
      <p:sp>
        <p:nvSpPr>
          <p:cNvPr id="31753" name="Text Box 56">
            <a:extLst>
              <a:ext uri="{FF2B5EF4-FFF2-40B4-BE49-F238E27FC236}">
                <a16:creationId xmlns:a16="http://schemas.microsoft.com/office/drawing/2014/main" id="{C212B93E-1B5A-4C5E-A68E-E90AAB655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914775"/>
            <a:ext cx="2100828" cy="256993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0    0    0        0      0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0    0    1        1      1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0    1    0        1      1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0    1    1        1      0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lain"/>
            </a:pPr>
            <a:r>
              <a:rPr lang="en-US" altLang="ko-KR" sz="1400" dirty="0"/>
              <a:t>0    0        0      1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1    0    1        0      0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lain"/>
            </a:pPr>
            <a:r>
              <a:rPr lang="en-US" altLang="ko-KR" sz="1400" dirty="0"/>
              <a:t>1    0        0      0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1    1    1        1      1</a:t>
            </a:r>
          </a:p>
        </p:txBody>
      </p:sp>
      <p:sp>
        <p:nvSpPr>
          <p:cNvPr id="31754" name="Line 57">
            <a:extLst>
              <a:ext uri="{FF2B5EF4-FFF2-40B4-BE49-F238E27FC236}">
                <a16:creationId xmlns:a16="http://schemas.microsoft.com/office/drawing/2014/main" id="{626D7FD5-E6C9-42DF-BD4E-4F458DA61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8184" y="3557588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5" name="Line 58">
            <a:extLst>
              <a:ext uri="{FF2B5EF4-FFF2-40B4-BE49-F238E27FC236}">
                <a16:creationId xmlns:a16="http://schemas.microsoft.com/office/drawing/2014/main" id="{6B143437-E8B1-4941-AA84-203DD8D66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026" y="3914775"/>
            <a:ext cx="21620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0" name="Text Box 59">
            <a:extLst>
              <a:ext uri="{FF2B5EF4-FFF2-40B4-BE49-F238E27FC236}">
                <a16:creationId xmlns:a16="http://schemas.microsoft.com/office/drawing/2014/main" id="{3552723F-45F1-40BB-BF07-E35E7043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3717032"/>
            <a:ext cx="4086225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for a Full Subtracter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29E5DC52-23A1-42F6-BD89-416FB75C6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5B836C9-BF4E-4700-94D1-F70B082936A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BDF3211-CA42-4363-9C7F-06F416F0F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9144000" cy="50323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4.1 Conversion of English Sentences to Boolean Equations</a:t>
            </a:r>
            <a:endParaRPr kumimoji="0" lang="en-US" altLang="ko-KR" sz="32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172" name="Object 24">
            <a:extLst>
              <a:ext uri="{FF2B5EF4-FFF2-40B4-BE49-F238E27FC236}">
                <a16:creationId xmlns:a16="http://schemas.microsoft.com/office/drawing/2014/main" id="{44E2D132-E6B9-4A43-9E26-504503664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25">
            <a:extLst>
              <a:ext uri="{FF2B5EF4-FFF2-40B4-BE49-F238E27FC236}">
                <a16:creationId xmlns:a16="http://schemas.microsoft.com/office/drawing/2014/main" id="{5D0A030A-7C15-49F2-8DF5-7D6E1AC9C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6">
            <a:extLst>
              <a:ext uri="{FF2B5EF4-FFF2-40B4-BE49-F238E27FC236}">
                <a16:creationId xmlns:a16="http://schemas.microsoft.com/office/drawing/2014/main" id="{F50A893A-5E13-46AE-A803-99F4219AF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29">
            <a:extLst>
              <a:ext uri="{FF2B5EF4-FFF2-40B4-BE49-F238E27FC236}">
                <a16:creationId xmlns:a16="http://schemas.microsoft.com/office/drawing/2014/main" id="{9C96E71A-C37B-452B-BB3E-878511FE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60575"/>
            <a:ext cx="8534400" cy="1616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Find switching function which specifies the desired behavior of the circuit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Find a simplified algebraic expression for the function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Realize the simplified function using available logic elements</a:t>
            </a:r>
          </a:p>
        </p:txBody>
      </p:sp>
      <p:sp>
        <p:nvSpPr>
          <p:cNvPr id="7176" name="Text Box 30">
            <a:extLst>
              <a:ext uri="{FF2B5EF4-FFF2-40B4-BE49-F238E27FC236}">
                <a16:creationId xmlns:a16="http://schemas.microsoft.com/office/drawing/2014/main" id="{8A5A1789-8F3F-4288-B7EB-214E8141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1438"/>
            <a:ext cx="8439150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Arial" panose="020B0604020202020204" pitchFamily="34" charset="0"/>
              </a:rPr>
              <a:t>-  Steps in designing a single-output combinational switching circuit</a:t>
            </a:r>
          </a:p>
        </p:txBody>
      </p:sp>
      <p:sp>
        <p:nvSpPr>
          <p:cNvPr id="7177" name="Text Box 31">
            <a:extLst>
              <a:ext uri="{FF2B5EF4-FFF2-40B4-BE49-F238E27FC236}">
                <a16:creationId xmlns:a16="http://schemas.microsoft.com/office/drawing/2014/main" id="{6BD804A8-2326-4CC2-BA26-CD2AD613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08500"/>
            <a:ext cx="65532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1. F is ‘true’ if A and B are both ‘true’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F = AB</a:t>
            </a:r>
            <a:endParaRPr lang="en-US" altLang="ko-K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>
            <a:extLst>
              <a:ext uri="{FF2B5EF4-FFF2-40B4-BE49-F238E27FC236}">
                <a16:creationId xmlns:a16="http://schemas.microsoft.com/office/drawing/2014/main" id="{FF67DF21-7F38-43EA-8FCA-19E064725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599E00-1D20-4B1C-BFA8-CDDB29C9B17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89FA7447-96DA-4416-B607-73CE97D9F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098800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177723" progId="Equation.3">
                  <p:embed/>
                </p:oleObj>
              </mc:Choice>
              <mc:Fallback>
                <p:oleObj name="Equation" r:id="rId2" imgW="863225" imgH="17772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098800"/>
                        <a:ext cx="1600200" cy="330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3">
            <a:extLst>
              <a:ext uri="{FF2B5EF4-FFF2-40B4-BE49-F238E27FC236}">
                <a16:creationId xmlns:a16="http://schemas.microsoft.com/office/drawing/2014/main" id="{2AFCAFEE-F5BE-49AE-8447-7DE0B88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46563"/>
            <a:ext cx="4419600" cy="1990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4">
            <a:extLst>
              <a:ext uri="{FF2B5EF4-FFF2-40B4-BE49-F238E27FC236}">
                <a16:creationId xmlns:a16="http://schemas.microsoft.com/office/drawing/2014/main" id="{3AE4C332-6145-4230-9740-0BE3003B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4.1 Conversion of English Sentences to Boolean Equations</a:t>
            </a:r>
            <a:endParaRPr kumimoji="0" lang="en-US" altLang="ko-KR" sz="32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7F786433-455D-45AE-987E-9B8A49EE0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7777162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1. The alarm will ring (Z) iff the alarm switch is turned on (A) </a:t>
            </a:r>
            <a:r>
              <a:rPr lang="en-US" altLang="ko-KR" sz="2000" b="1" i="1">
                <a:solidFill>
                  <a:schemeClr val="bg1"/>
                </a:solidFill>
              </a:rPr>
              <a:t>and</a:t>
            </a:r>
            <a:r>
              <a:rPr lang="en-US" altLang="ko-KR" sz="2000" b="1">
                <a:solidFill>
                  <a:schemeClr val="bg1"/>
                </a:solidFill>
              </a:rPr>
              <a:t> the door is not closed (B’), </a:t>
            </a:r>
            <a:r>
              <a:rPr lang="en-US" altLang="ko-KR" sz="2000" b="1" i="1">
                <a:solidFill>
                  <a:schemeClr val="bg1"/>
                </a:solidFill>
              </a:rPr>
              <a:t>or </a:t>
            </a:r>
            <a:r>
              <a:rPr lang="en-US" altLang="ko-KR" sz="2000" b="1">
                <a:solidFill>
                  <a:schemeClr val="bg1"/>
                </a:solidFill>
              </a:rPr>
              <a:t> it is after 6 PM (C) </a:t>
            </a:r>
            <a:r>
              <a:rPr lang="en-US" altLang="ko-KR" sz="2000" b="1" i="1">
                <a:solidFill>
                  <a:schemeClr val="bg1"/>
                </a:solidFill>
              </a:rPr>
              <a:t>and</a:t>
            </a:r>
            <a:r>
              <a:rPr lang="en-US" altLang="ko-KR" sz="2000" b="1">
                <a:solidFill>
                  <a:schemeClr val="bg1"/>
                </a:solidFill>
              </a:rPr>
              <a:t> window is not closed (D’)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5100A812-1291-47B9-A5F6-FCF6C8910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0"/>
            <a:ext cx="25923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2. Boolean Equation</a:t>
            </a: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53A22038-19CA-4FC0-9505-1858911F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114800"/>
            <a:ext cx="25923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3. Circuit realization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4">
            <a:extLst>
              <a:ext uri="{FF2B5EF4-FFF2-40B4-BE49-F238E27FC236}">
                <a16:creationId xmlns:a16="http://schemas.microsoft.com/office/drawing/2014/main" id="{8BACB901-749E-4C82-92D6-6A23E5406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77D81E-A7DD-44D0-9DAC-2D74EE2F0FD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9219" name="Picture 12">
            <a:extLst>
              <a:ext uri="{FF2B5EF4-FFF2-40B4-BE49-F238E27FC236}">
                <a16:creationId xmlns:a16="http://schemas.microsoft.com/office/drawing/2014/main" id="{6D1C6C4E-3618-457B-8B69-729A06BE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28838"/>
            <a:ext cx="2808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3">
            <a:extLst>
              <a:ext uri="{FF2B5EF4-FFF2-40B4-BE49-F238E27FC236}">
                <a16:creationId xmlns:a16="http://schemas.microsoft.com/office/drawing/2014/main" id="{114B92FD-84C8-4D00-A816-69FA11C0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828800"/>
            <a:ext cx="29384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14">
            <a:extLst>
              <a:ext uri="{FF2B5EF4-FFF2-40B4-BE49-F238E27FC236}">
                <a16:creationId xmlns:a16="http://schemas.microsoft.com/office/drawing/2014/main" id="{D76DA0AC-DDFA-46A1-8BAA-EF696CAEA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268413"/>
            <a:ext cx="4932362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Combinational Circuit with Truth Table</a:t>
            </a:r>
          </a:p>
        </p:txBody>
      </p:sp>
      <p:graphicFrame>
        <p:nvGraphicFramePr>
          <p:cNvPr id="9222" name="Object 15">
            <a:extLst>
              <a:ext uri="{FF2B5EF4-FFF2-40B4-BE49-F238E27FC236}">
                <a16:creationId xmlns:a16="http://schemas.microsoft.com/office/drawing/2014/main" id="{669F78D5-4355-474D-9E6C-EB405002AAC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6013" y="5637213"/>
          <a:ext cx="47069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203200" progId="Equation.3">
                  <p:embed/>
                </p:oleObj>
              </mc:Choice>
              <mc:Fallback>
                <p:oleObj name="Equation" r:id="rId4" imgW="24892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37213"/>
                        <a:ext cx="4706937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16">
            <a:extLst>
              <a:ext uri="{FF2B5EF4-FFF2-40B4-BE49-F238E27FC236}">
                <a16:creationId xmlns:a16="http://schemas.microsoft.com/office/drawing/2014/main" id="{0967706D-2349-4299-8205-658DE944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40465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Using the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f=1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9224" name="Rectangle 18">
            <a:extLst>
              <a:ext uri="{FF2B5EF4-FFF2-40B4-BE49-F238E27FC236}">
                <a16:creationId xmlns:a16="http://schemas.microsoft.com/office/drawing/2014/main" id="{C81C52A7-2830-417A-99CA-C34668DB2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6">
            <a:extLst>
              <a:ext uri="{FF2B5EF4-FFF2-40B4-BE49-F238E27FC236}">
                <a16:creationId xmlns:a16="http://schemas.microsoft.com/office/drawing/2014/main" id="{B320EDAE-DECE-46BC-984C-C4190ADB96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1320764-95C2-4F49-83E6-7EEB808F55B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43" name="Object 7">
            <a:extLst>
              <a:ext uri="{FF2B5EF4-FFF2-40B4-BE49-F238E27FC236}">
                <a16:creationId xmlns:a16="http://schemas.microsoft.com/office/drawing/2014/main" id="{4F2BCA3D-7D98-4D38-A60C-68C8EC0C19E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82688" y="3500438"/>
          <a:ext cx="533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203200" progId="Equation.3">
                  <p:embed/>
                </p:oleObj>
              </mc:Choice>
              <mc:Fallback>
                <p:oleObj name="Equation" r:id="rId2" imgW="2667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500438"/>
                        <a:ext cx="53340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4">
            <a:extLst>
              <a:ext uri="{FF2B5EF4-FFF2-40B4-BE49-F238E27FC236}">
                <a16:creationId xmlns:a16="http://schemas.microsoft.com/office/drawing/2014/main" id="{8551FE8E-ACD6-4FC6-A6CB-163A1AC15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4845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845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17">
            <a:extLst>
              <a:ext uri="{FF2B5EF4-FFF2-40B4-BE49-F238E27FC236}">
                <a16:creationId xmlns:a16="http://schemas.microsoft.com/office/drawing/2014/main" id="{5C2321EB-564E-4F24-9C87-BB3028461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067300"/>
            <a:ext cx="3657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6" name="Object 19">
            <a:extLst>
              <a:ext uri="{FF2B5EF4-FFF2-40B4-BE49-F238E27FC236}">
                <a16:creationId xmlns:a16="http://schemas.microsoft.com/office/drawing/2014/main" id="{732BD731-DE34-4406-AC4E-F585B626F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057400"/>
          <a:ext cx="47069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89200" imgH="203200" progId="Equation.3">
                  <p:embed/>
                </p:oleObj>
              </mc:Choice>
              <mc:Fallback>
                <p:oleObj name="Equation" r:id="rId7" imgW="24892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57400"/>
                        <a:ext cx="4706938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20">
            <a:extLst>
              <a:ext uri="{FF2B5EF4-FFF2-40B4-BE49-F238E27FC236}">
                <a16:creationId xmlns:a16="http://schemas.microsoft.com/office/drawing/2014/main" id="{7A219794-4FD3-4AD3-95F6-8C6909B8A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81300"/>
            <a:ext cx="2971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Simplified equation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48" name="Text Box 21">
            <a:extLst>
              <a:ext uri="{FF2B5EF4-FFF2-40B4-BE49-F238E27FC236}">
                <a16:creationId xmlns:a16="http://schemas.microsoft.com/office/drawing/2014/main" id="{3EDFA151-0D96-4A75-8A0E-9A0EF650D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28956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Circuit realization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49" name="Text Box 25">
            <a:extLst>
              <a:ext uri="{FF2B5EF4-FFF2-40B4-BE49-F238E27FC236}">
                <a16:creationId xmlns:a16="http://schemas.microsoft.com/office/drawing/2014/main" id="{B500F87E-D81F-4760-8B02-A3F00E5B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2971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Original equation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50" name="Rectangle 27">
            <a:extLst>
              <a:ext uri="{FF2B5EF4-FFF2-40B4-BE49-F238E27FC236}">
                <a16:creationId xmlns:a16="http://schemas.microsoft.com/office/drawing/2014/main" id="{6645C749-4464-4BFE-8CBF-296070A4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>
            <a:extLst>
              <a:ext uri="{FF2B5EF4-FFF2-40B4-BE49-F238E27FC236}">
                <a16:creationId xmlns:a16="http://schemas.microsoft.com/office/drawing/2014/main" id="{5DFB4C3F-EDD2-47A1-8188-2DBFC0E89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1DD22B1-6FD9-4E7F-8CCB-143DD3F8C68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97EBF34A-9FD3-4008-B319-C9B522D7B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373688"/>
          <a:ext cx="43672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203200" progId="Equation.3">
                  <p:embed/>
                </p:oleObj>
              </mc:Choice>
              <mc:Fallback>
                <p:oleObj name="Equation" r:id="rId2" imgW="1739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73688"/>
                        <a:ext cx="4367212" cy="374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5">
            <a:extLst>
              <a:ext uri="{FF2B5EF4-FFF2-40B4-BE49-F238E27FC236}">
                <a16:creationId xmlns:a16="http://schemas.microsoft.com/office/drawing/2014/main" id="{37274103-C827-4337-87C8-A7E32AF7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916113"/>
            <a:ext cx="2230437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>
            <a:extLst>
              <a:ext uri="{FF2B5EF4-FFF2-40B4-BE49-F238E27FC236}">
                <a16:creationId xmlns:a16="http://schemas.microsoft.com/office/drawing/2014/main" id="{48657A46-65D9-48F8-BCAC-35226C27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68413"/>
            <a:ext cx="26654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7">
            <a:extLst>
              <a:ext uri="{FF2B5EF4-FFF2-40B4-BE49-F238E27FC236}">
                <a16:creationId xmlns:a16="http://schemas.microsoft.com/office/drawing/2014/main" id="{7C1DDC10-1E01-4A6C-BBCD-21BA4C5A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11725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Combinational Circuit with Truth Table</a:t>
            </a:r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AD41C1DA-029F-459E-A250-A8C42D27E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73463"/>
            <a:ext cx="411956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Using the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f=0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id="{46071CDF-4939-4FAB-9DE2-9EA637C0D01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005263"/>
            <a:ext cx="4899025" cy="1135062"/>
            <a:chOff x="1338" y="2832"/>
            <a:chExt cx="3086" cy="715"/>
          </a:xfrm>
        </p:grpSpPr>
        <p:graphicFrame>
          <p:nvGraphicFramePr>
            <p:cNvPr id="11276" name="Object 2">
              <a:extLst>
                <a:ext uri="{FF2B5EF4-FFF2-40B4-BE49-F238E27FC236}">
                  <a16:creationId xmlns:a16="http://schemas.microsoft.com/office/drawing/2014/main" id="{88C15120-1CB5-433A-BDF8-5FAB9C068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3312"/>
            <a:ext cx="308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46400" imgH="203200" progId="Equation.3">
                    <p:embed/>
                  </p:oleObj>
                </mc:Choice>
                <mc:Fallback>
                  <p:oleObj name="Equation" r:id="rId6" imgW="2946400" imgH="203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312"/>
                          <a:ext cx="3086" cy="23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7" name="Group 16">
              <a:extLst>
                <a:ext uri="{FF2B5EF4-FFF2-40B4-BE49-F238E27FC236}">
                  <a16:creationId xmlns:a16="http://schemas.microsoft.com/office/drawing/2014/main" id="{1BCAD46E-DEDC-4063-AD1E-EBD3EC7CE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832"/>
              <a:ext cx="2621" cy="415"/>
              <a:chOff x="1584" y="2832"/>
              <a:chExt cx="2621" cy="415"/>
            </a:xfrm>
          </p:grpSpPr>
          <p:graphicFrame>
            <p:nvGraphicFramePr>
              <p:cNvPr id="11278" name="Object 4">
                <a:extLst>
                  <a:ext uri="{FF2B5EF4-FFF2-40B4-BE49-F238E27FC236}">
                    <a16:creationId xmlns:a16="http://schemas.microsoft.com/office/drawing/2014/main" id="{09020E6D-280C-42D6-BBC2-32ABB3E200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84" y="3024"/>
              <a:ext cx="2621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387600" imgH="203200" progId="Equation.3">
                      <p:embed/>
                    </p:oleObj>
                  </mc:Choice>
                  <mc:Fallback>
                    <p:oleObj name="Equation" r:id="rId8" imgW="2387600" imgH="203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024"/>
                            <a:ext cx="2621" cy="223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9" name="Line 10">
                <a:extLst>
                  <a:ext uri="{FF2B5EF4-FFF2-40B4-BE49-F238E27FC236}">
                    <a16:creationId xmlns:a16="http://schemas.microsoft.com/office/drawing/2014/main" id="{60D86238-414F-4C6B-84BE-4FDF03009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2880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80" name="Line 11">
                <a:extLst>
                  <a:ext uri="{FF2B5EF4-FFF2-40B4-BE49-F238E27FC236}">
                    <a16:creationId xmlns:a16="http://schemas.microsoft.com/office/drawing/2014/main" id="{93A0C200-315E-48AB-B8FD-21F91F503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273" name="Text Box 12">
            <a:extLst>
              <a:ext uri="{FF2B5EF4-FFF2-40B4-BE49-F238E27FC236}">
                <a16:creationId xmlns:a16="http://schemas.microsoft.com/office/drawing/2014/main" id="{442B06C6-D593-4566-9915-39B537B0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73688"/>
            <a:ext cx="410368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When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 ’=1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 and take the complement of  </a:t>
            </a:r>
            <a:r>
              <a:rPr lang="en-US" altLang="ko-KR" sz="2000" b="1" i="1">
                <a:solidFill>
                  <a:schemeClr val="bg1"/>
                </a:solidFill>
                <a:sym typeface="Wingdings" panose="05000000000000000000" pitchFamily="2" charset="2"/>
              </a:rPr>
              <a:t>f ‘</a:t>
            </a:r>
            <a:endParaRPr lang="en-US" altLang="ko-KR" sz="2000" b="1" i="1">
              <a:solidFill>
                <a:schemeClr val="bg1"/>
              </a:solidFill>
            </a:endParaRPr>
          </a:p>
        </p:txBody>
      </p:sp>
      <p:graphicFrame>
        <p:nvGraphicFramePr>
          <p:cNvPr id="11274" name="Object 13">
            <a:extLst>
              <a:ext uri="{FF2B5EF4-FFF2-40B4-BE49-F238E27FC236}">
                <a16:creationId xmlns:a16="http://schemas.microsoft.com/office/drawing/2014/main" id="{A520532B-9DE6-4DB1-9CE3-F852C0ECA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9313" y="5876925"/>
          <a:ext cx="41608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03200" progId="Equation.3">
                  <p:embed/>
                </p:oleObj>
              </mc:Choice>
              <mc:Fallback>
                <p:oleObj name="Equation" r:id="rId10" imgW="23876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5876925"/>
                        <a:ext cx="4160837" cy="354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5">
            <a:extLst>
              <a:ext uri="{FF2B5EF4-FFF2-40B4-BE49-F238E27FC236}">
                <a16:creationId xmlns:a16="http://schemas.microsoft.com/office/drawing/2014/main" id="{80E3D600-1805-4018-8E39-AAA940FD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F9B58B6-4215-47C2-BE69-19C2A28C9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5953F9C-D59C-4BDF-AC34-43E5D485B72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BFCA4A5-4BAC-4695-9940-C9BAFE0123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2292" name="Picture 155">
            <a:extLst>
              <a:ext uri="{FF2B5EF4-FFF2-40B4-BE49-F238E27FC236}">
                <a16:creationId xmlns:a16="http://schemas.microsoft.com/office/drawing/2014/main" id="{DC7FEC62-E4B1-49A7-A45D-F89A656D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21124"/>
            <a:ext cx="58674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57">
            <a:extLst>
              <a:ext uri="{FF2B5EF4-FFF2-40B4-BE49-F238E27FC236}">
                <a16:creationId xmlns:a16="http://schemas.microsoft.com/office/drawing/2014/main" id="{7B2404CF-9BF8-4FA5-9F7C-75FB2AFE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598646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literal</a:t>
            </a:r>
            <a:r>
              <a:rPr lang="en-US" altLang="ko-KR" sz="2000" b="1">
                <a:solidFill>
                  <a:schemeClr val="bg1"/>
                </a:solidFill>
              </a:rPr>
              <a:t> is a variable or its complement (e.g. </a:t>
            </a:r>
            <a:r>
              <a:rPr lang="en-US" altLang="ko-KR" sz="2000" b="1" i="1">
                <a:solidFill>
                  <a:schemeClr val="bg1"/>
                </a:solidFill>
              </a:rPr>
              <a:t>A, A’)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2294" name="Text Box 160">
            <a:extLst>
              <a:ext uri="{FF2B5EF4-FFF2-40B4-BE49-F238E27FC236}">
                <a16:creationId xmlns:a16="http://schemas.microsoft.com/office/drawing/2014/main" id="{60EE46F2-986A-4E00-81DB-CE080932A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8840"/>
            <a:ext cx="49530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Minterm, Maxterm </a:t>
            </a:r>
            <a:r>
              <a:rPr lang="en-US" altLang="ko-KR" sz="2000" b="1">
                <a:solidFill>
                  <a:schemeClr val="bg1"/>
                </a:solidFill>
              </a:rPr>
              <a:t>for three variables</a:t>
            </a: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04C08BA1-99D4-4E98-0743-9DC72988E6D6}"/>
              </a:ext>
            </a:extLst>
          </p:cNvPr>
          <p:cNvSpPr/>
          <p:nvPr/>
        </p:nvSpPr>
        <p:spPr>
          <a:xfrm>
            <a:off x="1979712" y="2707903"/>
            <a:ext cx="288032" cy="28904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>
            <a:extLst>
              <a:ext uri="{FF2B5EF4-FFF2-40B4-BE49-F238E27FC236}">
                <a16:creationId xmlns:a16="http://schemas.microsoft.com/office/drawing/2014/main" id="{069806EE-4501-4279-BA15-55DF93D2B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451857B-336E-4046-8521-E89FA855675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Text Box 1026">
            <a:extLst>
              <a:ext uri="{FF2B5EF4-FFF2-40B4-BE49-F238E27FC236}">
                <a16:creationId xmlns:a16="http://schemas.microsoft.com/office/drawing/2014/main" id="{1E517B15-D3D4-4ECD-A651-35E20DA7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382000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 </a:t>
            </a:r>
            <a:r>
              <a:rPr lang="en-US" altLang="ko-KR" sz="2000" b="1">
                <a:solidFill>
                  <a:schemeClr val="bg1"/>
                </a:solidFill>
              </a:rPr>
              <a:t>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variables is a product 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literals in which each variable appears exactly once in either true (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>
                <a:solidFill>
                  <a:schemeClr val="bg1"/>
                </a:solidFill>
              </a:rPr>
              <a:t>) or complemented form(</a:t>
            </a:r>
            <a:r>
              <a:rPr lang="en-US" altLang="ko-KR" sz="2000" b="1" i="1">
                <a:solidFill>
                  <a:schemeClr val="bg1"/>
                </a:solidFill>
              </a:rPr>
              <a:t>A’</a:t>
            </a:r>
            <a:r>
              <a:rPr lang="en-US" altLang="ko-KR" sz="2000" b="1">
                <a:solidFill>
                  <a:schemeClr val="bg1"/>
                </a:solidFill>
              </a:rPr>
              <a:t>), but not both. (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m0)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3316" name="Object 1027">
            <a:extLst>
              <a:ext uri="{FF2B5EF4-FFF2-40B4-BE49-F238E27FC236}">
                <a16:creationId xmlns:a16="http://schemas.microsoft.com/office/drawing/2014/main" id="{EAA68267-9E28-4336-B1D5-C714C00A7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862388"/>
          <a:ext cx="47069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203200" progId="Equation.3">
                  <p:embed/>
                </p:oleObj>
              </mc:Choice>
              <mc:Fallback>
                <p:oleObj name="Equation" r:id="rId2" imgW="2489200" imgH="203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862388"/>
                        <a:ext cx="4706938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028">
            <a:extLst>
              <a:ext uri="{FF2B5EF4-FFF2-40B4-BE49-F238E27FC236}">
                <a16:creationId xmlns:a16="http://schemas.microsoft.com/office/drawing/2014/main" id="{50A1340C-441E-4483-ADCC-E7FCCF4D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8275"/>
            <a:ext cx="433863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Minterm expansion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Standard Sum of Product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3318" name="Object 1029">
            <a:extLst>
              <a:ext uri="{FF2B5EF4-FFF2-40B4-BE49-F238E27FC236}">
                <a16:creationId xmlns:a16="http://schemas.microsoft.com/office/drawing/2014/main" id="{8ACDEDED-D63B-40A7-A7E9-00549FC63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471988"/>
          <a:ext cx="5184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800" imgH="228600" progId="Equation.3">
                  <p:embed/>
                </p:oleObj>
              </mc:Choice>
              <mc:Fallback>
                <p:oleObj name="Equation" r:id="rId4" imgW="2209800" imgH="228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71988"/>
                        <a:ext cx="5184775" cy="463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30">
            <a:extLst>
              <a:ext uri="{FF2B5EF4-FFF2-40B4-BE49-F238E27FC236}">
                <a16:creationId xmlns:a16="http://schemas.microsoft.com/office/drawing/2014/main" id="{13E065AC-1EC5-4FD8-A6F7-69A13A5AB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81588"/>
          <a:ext cx="3384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54000" progId="Equation.3">
                  <p:embed/>
                </p:oleObj>
              </mc:Choice>
              <mc:Fallback>
                <p:oleObj name="Equation" r:id="rId6" imgW="1752600" imgH="254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1588"/>
                        <a:ext cx="3384550" cy="490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1031">
            <a:extLst>
              <a:ext uri="{FF2B5EF4-FFF2-40B4-BE49-F238E27FC236}">
                <a16:creationId xmlns:a16="http://schemas.microsoft.com/office/drawing/2014/main" id="{7B3ABD94-241F-4C87-9865-8A2176F3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3321" name="Picture 6">
            <a:extLst>
              <a:ext uri="{FF2B5EF4-FFF2-40B4-BE49-F238E27FC236}">
                <a16:creationId xmlns:a16="http://schemas.microsoft.com/office/drawing/2014/main" id="{0F1D1041-9B61-47DD-8DA7-B6712AF6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833688"/>
            <a:ext cx="2471737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1203</Words>
  <Application>Microsoft Office PowerPoint</Application>
  <PresentationFormat>화면 슬라이드 쇼(4:3)</PresentationFormat>
  <Paragraphs>260</Paragraphs>
  <Slides>27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Arial</vt:lpstr>
      <vt:lpstr>Arial Narrow</vt:lpstr>
      <vt:lpstr>Symbol</vt:lpstr>
      <vt:lpstr>Times New Roman</vt:lpstr>
      <vt:lpstr>기본 디자인</vt:lpstr>
      <vt:lpstr>Equation</vt:lpstr>
      <vt:lpstr>PowerPoint 프레젠테이션</vt:lpstr>
      <vt:lpstr>PowerPoint 프레젠테이션</vt:lpstr>
      <vt:lpstr> 4.1 Conversion of English Sentences to Boolean Equations</vt:lpstr>
      <vt:lpstr>PowerPoint 프레젠테이션</vt:lpstr>
      <vt:lpstr>PowerPoint 프레젠테이션</vt:lpstr>
      <vt:lpstr>PowerPoint 프레젠테이션</vt:lpstr>
      <vt:lpstr>PowerPoint 프레젠테이션</vt:lpstr>
      <vt:lpstr>4.3 Minterm and Maxterm Expansions</vt:lpstr>
      <vt:lpstr>PowerPoint 프레젠테이션</vt:lpstr>
      <vt:lpstr>PowerPoint 프레젠테이션</vt:lpstr>
      <vt:lpstr>PowerPoint 프레젠테이션</vt:lpstr>
      <vt:lpstr>4.4 General Minterm and Maxterm Expansions</vt:lpstr>
      <vt:lpstr>PowerPoint 프레젠테이션</vt:lpstr>
      <vt:lpstr>4.4 General Minterm and Maxterm Expansions</vt:lpstr>
      <vt:lpstr>Conversion between minterm and maxterm expansions of F and  F’</vt:lpstr>
      <vt:lpstr>Conversion between minterm and maxterm expansions of F and  F’</vt:lpstr>
      <vt:lpstr>4.5 Incompletely Specified Functions</vt:lpstr>
      <vt:lpstr>4.5 Incompletely Specified Functions</vt:lpstr>
      <vt:lpstr>PowerPoint 프레젠테이션</vt:lpstr>
      <vt:lpstr>4.6 Examples of Truth Table Construction</vt:lpstr>
      <vt:lpstr>4.7 Design of Binary Adders and Subtracters</vt:lpstr>
      <vt:lpstr>4.7 Design of Binary Adders and Subtracters</vt:lpstr>
      <vt:lpstr>4.7 Design of Binary Adders and Subtracters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CS Lee</dc:creator>
  <cp:lastModifiedBy>Lee Chilgee</cp:lastModifiedBy>
  <cp:revision>123</cp:revision>
  <cp:lastPrinted>2023-03-20T01:04:25Z</cp:lastPrinted>
  <dcterms:created xsi:type="dcterms:W3CDTF">2003-08-14T08:31:30Z</dcterms:created>
  <dcterms:modified xsi:type="dcterms:W3CDTF">2023-03-20T01:05:09Z</dcterms:modified>
</cp:coreProperties>
</file>