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63" r:id="rId3"/>
  </p:sldMasterIdLst>
  <p:notesMasterIdLst>
    <p:notesMasterId r:id="rId13"/>
  </p:notesMasterIdLst>
  <p:handoutMasterIdLst>
    <p:handoutMasterId r:id="rId14"/>
  </p:handoutMasterIdLst>
  <p:sldIdLst>
    <p:sldId id="258" r:id="rId4"/>
    <p:sldId id="257" r:id="rId5"/>
    <p:sldId id="265" r:id="rId6"/>
    <p:sldId id="266" r:id="rId7"/>
    <p:sldId id="267" r:id="rId8"/>
    <p:sldId id="268" r:id="rId9"/>
    <p:sldId id="259" r:id="rId10"/>
    <p:sldId id="260" r:id="rId11"/>
    <p:sldId id="262" r:id="rId12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DF0AE"/>
    <a:srgbClr val="0066FF"/>
    <a:srgbClr val="6699FF"/>
    <a:srgbClr val="66FF33"/>
    <a:srgbClr val="B9E5D7"/>
    <a:srgbClr val="B2ECE9"/>
    <a:srgbClr val="CC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62328" autoAdjust="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219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8A88068-8C70-4400-896D-972034D06A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02E1379-5D08-404C-BF97-1224700A9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43" y="1"/>
            <a:ext cx="2947144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0F3F325F-B1B8-458C-91D6-0A79B89CED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21"/>
            <a:ext cx="2946058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6D061AF9-1E5F-482E-813E-BF7EDE5893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43" y="9428221"/>
            <a:ext cx="2947144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2296E36-A455-48AE-A422-972ABF9362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8EFD176-80D4-4DA1-B2E8-14E59CC8BB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123FB9F-2054-471C-9930-0BD3CB49AC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443" y="1"/>
            <a:ext cx="2947144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E2A550A-F195-4C52-B435-F18720DC44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47999D5A-0582-42F7-820D-52E5BC9CF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42" y="4715270"/>
            <a:ext cx="5438792" cy="446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A5EF4711-13D0-49E4-BBEC-F1A805970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21"/>
            <a:ext cx="2946058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859B8D01-AF2D-445F-AB36-9F814EE76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43" y="9428221"/>
            <a:ext cx="2947144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970B72D-FF4E-4536-BDC7-0AA8983C10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F42B4F-E31F-4025-B79D-187423B40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5A5DAE4-FCD7-4A50-81EB-89505AF0D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Hello, my students.</a:t>
            </a:r>
          </a:p>
          <a:p>
            <a:pPr eaLnBrk="1" hangingPunct="1"/>
            <a:r>
              <a:rPr lang="en-US" altLang="ko-KR"/>
              <a:t>Welcome to Logic Design class.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This class is very essential for hardware and software areas such as Computer Architecture, Digital System Design, and Operating Systems.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The textbook is “Fundamentals of Logic Design, 7</a:t>
            </a:r>
            <a:r>
              <a:rPr lang="en-US" altLang="ko-KR" baseline="30000"/>
              <a:t>th</a:t>
            </a:r>
            <a:r>
              <a:rPr lang="en-US" altLang="ko-KR"/>
              <a:t> edition”, which is written by Roth and Kinney.</a:t>
            </a:r>
          </a:p>
          <a:p>
            <a:pPr eaLnBrk="1" hangingPunct="1"/>
            <a:r>
              <a:rPr lang="en-US" altLang="ko-KR"/>
              <a:t>It is one of the most popular textbooks over the world.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During the semester, I would like to cover from Unit 1 to Unit 14.</a:t>
            </a:r>
          </a:p>
          <a:p>
            <a:pPr eaLnBrk="1" hangingPunct="1"/>
            <a:r>
              <a:rPr lang="en-US" altLang="ko-KR"/>
              <a:t>Unfortunately Unit 10 will be skipped because of lack of Computer Aided Design (CAD) tools.</a:t>
            </a:r>
          </a:p>
          <a:p>
            <a:pPr eaLnBrk="1" hangingPunct="1"/>
            <a:r>
              <a:rPr lang="en-US" altLang="ko-KR"/>
              <a:t>Unit 15 is optional, depends on the</a:t>
            </a:r>
            <a:r>
              <a:rPr lang="ko-KR" altLang="en-US"/>
              <a:t> </a:t>
            </a:r>
            <a:r>
              <a:rPr lang="en-US" altLang="ko-KR"/>
              <a:t>course</a:t>
            </a:r>
            <a:r>
              <a:rPr lang="ko-KR" altLang="en-US"/>
              <a:t> </a:t>
            </a:r>
            <a:r>
              <a:rPr lang="en-US" altLang="ko-KR"/>
              <a:t>progress.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Right now we are experiencing the corona virus crisis.</a:t>
            </a:r>
          </a:p>
          <a:p>
            <a:pPr eaLnBrk="1" hangingPunct="1"/>
            <a:r>
              <a:rPr lang="en-US" altLang="ko-KR"/>
              <a:t>So the exam schedule is not clear at this moment.</a:t>
            </a:r>
          </a:p>
          <a:p>
            <a:pPr eaLnBrk="1" hangingPunct="1"/>
            <a:r>
              <a:rPr lang="en-US" altLang="ko-KR"/>
              <a:t>Details to be decided and be announced.</a:t>
            </a:r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42EF3-77BB-42D4-8547-B692D8C7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77E0B6-D857-4E3C-8F6D-C2E39A1A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Okey-doke! It’s me! Professor Chilgee Steve Lee.</a:t>
            </a:r>
          </a:p>
          <a:p>
            <a:pPr eaLnBrk="1" hangingPunct="1"/>
            <a:r>
              <a:rPr lang="en-US" altLang="ko-KR"/>
              <a:t>It is my pleasure being with you young guys.</a:t>
            </a:r>
          </a:p>
          <a:p>
            <a:pPr eaLnBrk="1" hangingPunct="1"/>
            <a:r>
              <a:rPr lang="en-US" altLang="ko-KR"/>
              <a:t>I know you’ve got a plan.</a:t>
            </a:r>
          </a:p>
          <a:p>
            <a:pPr eaLnBrk="1" hangingPunct="1"/>
            <a:r>
              <a:rPr lang="en-US" altLang="ko-KR"/>
              <a:t>Feel free to contact me with any issues related to the logic design.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I’m old enough to consult you.</a:t>
            </a:r>
          </a:p>
          <a:p>
            <a:pPr eaLnBrk="1" hangingPunct="1"/>
            <a:r>
              <a:rPr lang="en-US" altLang="ko-KR"/>
              <a:t>I mean I have various experience, not just only Engineering Research and Development.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 really hope you enjoy this Logic Design class.</a:t>
            </a:r>
          </a:p>
          <a:p>
            <a:pPr eaLnBrk="1" hangingPunct="1"/>
            <a:r>
              <a:rPr lang="en-US" altLang="ko-KR"/>
              <a:t>Are you ready to start Unit 1?</a:t>
            </a:r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42EF3-77BB-42D4-8547-B692D8C7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77E0B6-D857-4E3C-8F6D-C2E39A1A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Okey-doke! It’s me! Professor Chilgee Steve Lee.</a:t>
            </a:r>
          </a:p>
          <a:p>
            <a:pPr eaLnBrk="1" hangingPunct="1"/>
            <a:r>
              <a:rPr lang="en-US" altLang="ko-KR"/>
              <a:t>It is my pleasure being with you young guys.</a:t>
            </a:r>
          </a:p>
          <a:p>
            <a:pPr eaLnBrk="1" hangingPunct="1"/>
            <a:r>
              <a:rPr lang="en-US" altLang="ko-KR"/>
              <a:t>I know you’ve got a plan.</a:t>
            </a:r>
          </a:p>
          <a:p>
            <a:pPr eaLnBrk="1" hangingPunct="1"/>
            <a:r>
              <a:rPr lang="en-US" altLang="ko-KR"/>
              <a:t>Feel free to contact me with any issues related to the logic design.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I’m old enough to consult you.</a:t>
            </a:r>
          </a:p>
          <a:p>
            <a:pPr eaLnBrk="1" hangingPunct="1"/>
            <a:r>
              <a:rPr lang="en-US" altLang="ko-KR"/>
              <a:t>I mean I have various experience, not just only Engineering Research and Development.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 really hope you enjoy this Logic Design class.</a:t>
            </a:r>
          </a:p>
          <a:p>
            <a:pPr eaLnBrk="1" hangingPunct="1"/>
            <a:r>
              <a:rPr lang="en-US" altLang="ko-KR"/>
              <a:t>Are you ready to start Unit 1?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4128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42EF3-77BB-42D4-8547-B692D8C7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77E0B6-D857-4E3C-8F6D-C2E39A1A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Okey-doke! It’s me! Professor Chilgee Steve Lee.</a:t>
            </a:r>
          </a:p>
          <a:p>
            <a:pPr eaLnBrk="1" hangingPunct="1"/>
            <a:r>
              <a:rPr lang="en-US" altLang="ko-KR"/>
              <a:t>It is my pleasure being with you young guys.</a:t>
            </a:r>
          </a:p>
          <a:p>
            <a:pPr eaLnBrk="1" hangingPunct="1"/>
            <a:r>
              <a:rPr lang="en-US" altLang="ko-KR"/>
              <a:t>I know you’ve got a plan.</a:t>
            </a:r>
          </a:p>
          <a:p>
            <a:pPr eaLnBrk="1" hangingPunct="1"/>
            <a:r>
              <a:rPr lang="en-US" altLang="ko-KR"/>
              <a:t>Feel free to contact me with any issues related to the logic design.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I’m old enough to consult you.</a:t>
            </a:r>
          </a:p>
          <a:p>
            <a:pPr eaLnBrk="1" hangingPunct="1"/>
            <a:r>
              <a:rPr lang="en-US" altLang="ko-KR"/>
              <a:t>I mean I have various experience, not just only Engineering Research and Development.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 really hope you enjoy this Logic Design class.</a:t>
            </a:r>
          </a:p>
          <a:p>
            <a:pPr eaLnBrk="1" hangingPunct="1"/>
            <a:r>
              <a:rPr lang="en-US" altLang="ko-KR"/>
              <a:t>Are you ready to start Unit 1?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365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42EF3-77BB-42D4-8547-B692D8C7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77E0B6-D857-4E3C-8F6D-C2E39A1A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Okey-doke! It’s me! Professor Chilgee Steve Lee.</a:t>
            </a:r>
          </a:p>
          <a:p>
            <a:pPr eaLnBrk="1" hangingPunct="1"/>
            <a:r>
              <a:rPr lang="en-US" altLang="ko-KR"/>
              <a:t>It is my pleasure being with you young guys.</a:t>
            </a:r>
          </a:p>
          <a:p>
            <a:pPr eaLnBrk="1" hangingPunct="1"/>
            <a:r>
              <a:rPr lang="en-US" altLang="ko-KR"/>
              <a:t>I know you’ve got a plan.</a:t>
            </a:r>
          </a:p>
          <a:p>
            <a:pPr eaLnBrk="1" hangingPunct="1"/>
            <a:r>
              <a:rPr lang="en-US" altLang="ko-KR"/>
              <a:t>Feel free to contact me with any issues related to the logic design.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I’m old enough to consult you.</a:t>
            </a:r>
          </a:p>
          <a:p>
            <a:pPr eaLnBrk="1" hangingPunct="1"/>
            <a:r>
              <a:rPr lang="en-US" altLang="ko-KR"/>
              <a:t>I mean I have various experience, not just only Engineering Research and Development.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 really hope you enjoy this Logic Design class.</a:t>
            </a:r>
          </a:p>
          <a:p>
            <a:pPr eaLnBrk="1" hangingPunct="1"/>
            <a:r>
              <a:rPr lang="en-US" altLang="ko-KR"/>
              <a:t>Are you ready to start Unit 1?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337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42EF3-77BB-42D4-8547-B692D8C7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77E0B6-D857-4E3C-8F6D-C2E39A1A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Okey-doke! It’s me! Professor Chilgee Steve Lee.</a:t>
            </a:r>
          </a:p>
          <a:p>
            <a:pPr eaLnBrk="1" hangingPunct="1"/>
            <a:r>
              <a:rPr lang="en-US" altLang="ko-KR"/>
              <a:t>It is my pleasure being with you young guys.</a:t>
            </a:r>
          </a:p>
          <a:p>
            <a:pPr eaLnBrk="1" hangingPunct="1"/>
            <a:r>
              <a:rPr lang="en-US" altLang="ko-KR"/>
              <a:t>I know you’ve got a plan.</a:t>
            </a:r>
          </a:p>
          <a:p>
            <a:pPr eaLnBrk="1" hangingPunct="1"/>
            <a:r>
              <a:rPr lang="en-US" altLang="ko-KR"/>
              <a:t>Feel free to contact me with any issues related to the logic design.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I’m old enough to consult you.</a:t>
            </a:r>
          </a:p>
          <a:p>
            <a:pPr eaLnBrk="1" hangingPunct="1"/>
            <a:r>
              <a:rPr lang="en-US" altLang="ko-KR"/>
              <a:t>I mean I have various experience, not just only Engineering Research and Development.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 really hope you enjoy this Logic Design class.</a:t>
            </a:r>
          </a:p>
          <a:p>
            <a:pPr eaLnBrk="1" hangingPunct="1"/>
            <a:r>
              <a:rPr lang="en-US" altLang="ko-KR"/>
              <a:t>Are you ready to start Unit 1?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974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82221A-E550-4BF1-88E1-18C1A0590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D787BF-A58C-4EFF-ACC3-C1884C54F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Hello, Everybody.</a:t>
            </a:r>
          </a:p>
          <a:p>
            <a:pPr eaLnBrk="1" hangingPunct="1"/>
            <a:r>
              <a:rPr lang="en-US" altLang="ko-KR"/>
              <a:t>Welcome to Logic Design class.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This class is very essential for hardware and software areas such as Computer Architecture, Digital System Design, and Operating Systems.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The textbook is “Fundamentals of Logic Design, 7</a:t>
            </a:r>
            <a:r>
              <a:rPr lang="en-US" altLang="ko-KR" baseline="30000"/>
              <a:t>th</a:t>
            </a:r>
            <a:r>
              <a:rPr lang="en-US" altLang="ko-KR"/>
              <a:t> edition”, which is written by Roth and Kinney.</a:t>
            </a:r>
          </a:p>
          <a:p>
            <a:pPr eaLnBrk="1" hangingPunct="1"/>
            <a:r>
              <a:rPr lang="en-US" altLang="ko-KR"/>
              <a:t>It is one of the most popular textbooks over the world.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During the semester, I would like to cover from Unit 1 to Unit 14.</a:t>
            </a:r>
          </a:p>
          <a:p>
            <a:pPr eaLnBrk="1" hangingPunct="1"/>
            <a:r>
              <a:rPr lang="en-US" altLang="ko-KR"/>
              <a:t>Unfortunately Unit 10 will be skipped because of lack of Computer Aided Design (CAD) tools.</a:t>
            </a:r>
          </a:p>
          <a:p>
            <a:pPr eaLnBrk="1" hangingPunct="1"/>
            <a:r>
              <a:rPr lang="en-US" altLang="ko-KR"/>
              <a:t>Unit 15 is optional, depends on the</a:t>
            </a:r>
            <a:r>
              <a:rPr lang="ko-KR" altLang="en-US"/>
              <a:t> </a:t>
            </a:r>
            <a:r>
              <a:rPr lang="en-US" altLang="ko-KR"/>
              <a:t>course</a:t>
            </a:r>
            <a:r>
              <a:rPr lang="ko-KR" altLang="en-US"/>
              <a:t> </a:t>
            </a:r>
            <a:r>
              <a:rPr lang="en-US" altLang="ko-KR"/>
              <a:t>progress.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Right now we are experiencing the corona virus crisis.</a:t>
            </a:r>
          </a:p>
          <a:p>
            <a:pPr eaLnBrk="1" hangingPunct="1"/>
            <a:r>
              <a:rPr lang="en-US" altLang="ko-KR"/>
              <a:t>So the exam schedule is not clear at this moment.</a:t>
            </a:r>
          </a:p>
          <a:p>
            <a:pPr eaLnBrk="1" hangingPunct="1"/>
            <a:r>
              <a:rPr lang="en-US" altLang="ko-KR"/>
              <a:t>Details to be decided.</a:t>
            </a:r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FC037FF3-1199-4575-B01E-AC15F0816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2780AD6C-4A4D-43DB-9561-CCDE8917F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D0F4F35F-9B04-4399-AE07-D5E190324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F62D8D45-B861-4B4B-9512-CFD3BA644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6FB8258-282D-4329-A4A7-4FE2E30E91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D01EA-3C39-4FAF-868D-B45DF175C3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06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28F028-FC52-4E98-B82E-1E2BD83AF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D1E3-D049-4924-A5C2-78E624A84E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9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23D9953-C03C-43FC-BC69-9FF77EA415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A3E3-9BB4-4237-A37A-0827507E18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1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205740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63563"/>
            <a:ext cx="6019800" cy="556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AD36CCD-66C9-4A55-9245-21F15B1E65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9B31-B1FC-4B4E-A032-5F71C75206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990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3563"/>
            <a:ext cx="8229600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D52C874-475C-4D36-AB73-15CD30E69F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76D35-5450-4A0B-82EC-499F9E6302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9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563563"/>
            <a:ext cx="8229600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A707941-B777-41AF-B736-A8228E965A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DCDC-6FE0-4A12-8029-FF2605B938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12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9796D-BBEB-4EAC-8BBE-3BC4284A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4BA6-92D1-4358-8BB6-5FC76FD3C91A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A485E-9373-4771-94EE-AC415741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EF494-8AB5-47DC-A203-F29B7CCC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731BF-AC59-4519-BB0B-E7CBF64227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9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089C4-B03D-411E-8944-AA3473A1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EC80-6A1B-4091-A241-2607C16C5F33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6ACA-C26C-4EE0-A592-192574E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4CC9B-65A3-4E7E-8DA6-123078B5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C103E-E12C-43B2-B282-01134BB4E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B470-48E6-4B37-8540-778EC8F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97A90-1A61-4E59-96A3-91B6666A2FDA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78CED-FEDA-4609-848F-4A9FC304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A6CB6-2CD4-46A3-B798-04046D2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0CBB6-44FD-4E05-9EFD-F9D0B4DED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4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C4E0642-DE6B-44E6-89AC-3E144F5A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56D25-A474-4C29-93E8-6A94E2D478E8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B369CBA-DC99-4732-A44E-A514A88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81DF399-9F3C-423B-B288-43809651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65D57-A0FB-4110-9D36-8C8ABEE10C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7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BB8623F8-7EBA-4C8E-8A0C-5DE1AB84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35CEF-455A-466F-9116-E4EC79FA0F57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2347D783-6F55-45C8-9246-46EC5755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13D03C-036E-4C38-9361-C559E25F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8AFA3-2050-440D-81D8-50D2352C75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C48ED0C-3146-47C1-AFDC-EFF600F4C5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9C398-BEF9-46EB-8788-7747FE8DCF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773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B5FEFD44-4F7A-403D-8A74-42886754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3B630-FAF1-4227-A569-4B830AF5F642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07EADB56-6524-4298-BE48-A4548FEB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51D6639-6BD3-472E-91E8-559CD141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CA477-E937-4194-AC40-B939A5A186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52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6731948-2008-4598-A6E1-BDBD066B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695B-4728-4E32-8DEE-C75C7371B2E9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3B9A65EC-A99D-422C-B82F-06461100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03A5E13-862C-49EB-BFC7-89B5F62F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9CDB-C366-4EAD-ABDE-F86DF80D2E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2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6EEFCF7-D212-4EAD-8373-50E941C9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F2C2-BCE1-40D4-9A87-05B51B4A05F0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F8BEEF5-C1C3-46C3-A376-E6DA728B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13ECC1A-0DE3-44AC-B595-FAD5E8FE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B7EA-AA48-449B-AE2A-6961862BE6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32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1EA27E9-741B-4F0F-B32E-5CC50675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A7B7-0C57-44A2-A992-F4FCA71ADBFF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4BEDB62-79A9-4286-80B5-CCC8BF8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5E65724-3F3C-4245-BB89-AB574D30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1F892-50E8-481A-BCF4-BBFCE5784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90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3951-E0C9-478F-A827-081E6439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0252-5D6F-4358-839F-6C5118D3A2C5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2D80A-7664-48E3-AAC2-83196E08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80681-F134-4EBE-AC66-22C8012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2C08A-3995-43D7-9401-218DDE00CC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92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AB372-1441-45AB-B98E-D76DBEE2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3ED8A-5B60-4682-B3D4-4100FE17454E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055BD-424B-4716-9088-DB603249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67E0A-530E-4165-BE8B-9F92A7EA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6DA10-64B4-4BF6-A376-47833B7508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12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013C8-0D09-4135-BBBF-D6E80E8B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69634-063C-4126-A063-D8CAD3B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ACC2F-36D5-4D91-B63B-F27E1AE7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A227C-8A94-4995-BC64-870D89F8A5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58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6815B-F168-42D3-94AF-9FD54113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1F143-A720-4127-829E-AA6F81A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0A617-9644-4BD8-85A1-C6F40FC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BB8C-0846-425F-80EA-854236C673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10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5B002-F94F-404B-8DB1-7C9F354E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D1E90-A5D0-486F-BBA6-FBBBA06E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3762B-422F-4EB7-A3A9-CC29EF31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6265-FC51-40E0-B911-FFDDE715E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99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60E8279-847F-4279-B8AE-8255FC05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3C82F50-BD0B-4149-BD1E-CAFDE22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4B20F77-B52E-4F76-9DD8-8B0D948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492F-F13A-45BD-82F4-9BBA10E6EC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1FB9A7-7B66-4967-8168-14E55086D7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B5E5-2DB3-471F-830F-2BE444127B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632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9C11A582-B606-4476-A011-8802B08E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7869BACB-8B4E-49CC-A18B-8533375D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1387B76-4A3C-4468-AF05-E779E31D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CF3D-3C70-4860-A2D1-31F757E3B8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0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BAC4D975-F534-4D01-B168-D00C913F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110F760-552A-4363-8618-48E12A0C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D4A6D1F-E521-4C70-BAB2-A692F6A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AE3E-FB1D-4E92-B4B7-31AD1924DB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92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B1AF9F7-78E9-4799-A449-5F7CC628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C4546726-2A32-4F67-A4AA-AFF97D94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8C4D2F-A443-4BB8-B7DD-3A2E6FC4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FDA70-E882-4806-A66E-C8F5326FF0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72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A66A2FD-0EBF-46C7-A0E7-FF22848B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888B917-3F9C-4475-8830-71AA7183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182CD8A-7F09-407A-9367-308F776E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11AD7-4972-471A-A0AD-E028A9307C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452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80A4AA0-4658-4CC9-B6A7-86A1F5B6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3D06CB7-9E76-439E-865E-FAD09518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603D980-B0AA-4BEA-AAAB-67D22977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7984-E30F-4459-9F65-D23FD158D2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80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162D2-A89C-418A-90EA-5305ABB7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F2036-13F7-47A9-B52B-80642E1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A6E3C-407E-410C-A00A-2D668FEA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83BF-ABCE-4AC6-AAB5-B6B24E3B94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86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F12A8-D597-44F2-B6A2-C5260936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DDE41-BAA7-4504-B0FA-B3F8BBD2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C67C-06DD-49E0-84BE-ED4F325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7C37-0857-4577-AC13-DDB54AA89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2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9777507-5C70-437F-94C1-07058960DA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6711-473B-40D7-B657-0A34DA9F37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6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1BBA3A-91BD-4816-A3AA-B29FF724F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5C3F1-41B7-47F9-A314-A00C1799F1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862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76D953-2A76-48D4-8FE7-EAF3F29A29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5BA6-045C-42A0-BB09-4687C3D81E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80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17CE050-D306-4A20-A9C8-5080E14D58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17D2-3F3F-48CC-A10C-553D47B601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49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5C031DB-4432-4FFD-96F0-7DBF4F4B66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99628-361E-446A-8BFF-2E761D7945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4A5CFA-69BE-4BC8-93BA-B6838E845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0B86B-1221-489D-BFA0-80DEE9F115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9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E522F9-94F3-4814-A59F-792AFEFB4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356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386945E7-EB50-4919-9148-6161BDFF9F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43000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9" name="Text Box 10">
            <a:extLst>
              <a:ext uri="{FF2B5EF4-FFF2-40B4-BE49-F238E27FC236}">
                <a16:creationId xmlns:a16="http://schemas.microsoft.com/office/drawing/2014/main" id="{4ADC73DB-732A-4BCC-BA43-E50FA3376A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8313" y="6381750"/>
            <a:ext cx="15113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</a:rPr>
              <a:t>Logic Design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62A12F2-8377-492D-A627-4912A6D164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18FE1A-72D5-4D9D-8353-6CCDE88563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Text Box 12">
            <a:extLst>
              <a:ext uri="{FF2B5EF4-FFF2-40B4-BE49-F238E27FC236}">
                <a16:creationId xmlns:a16="http://schemas.microsoft.com/office/drawing/2014/main" id="{575D3D1F-52A8-42D6-815E-02C9436ED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7325" y="6381750"/>
            <a:ext cx="136683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</a:rPr>
              <a:t>Spring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5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5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5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5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9E4F7AE6-983F-4724-BBC1-8D01291AB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83CDE881-A2B8-4036-99A3-C79F8D0BF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DBE4-C052-41EB-BD61-ACDAAA89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29091F-2A61-41C6-BA45-ED8FB4F2D8B8}" type="datetimeFigureOut">
              <a:rPr lang="ko-KR" altLang="en-US"/>
              <a:pPr>
                <a:defRPr/>
              </a:pPr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F77ED-B26D-427B-8E1F-08084886E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5E8FB-53D3-4AC4-A849-B360161B4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4681F3-351D-408C-A917-0195B23554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>
            <a:extLst>
              <a:ext uri="{FF2B5EF4-FFF2-40B4-BE49-F238E27FC236}">
                <a16:creationId xmlns:a16="http://schemas.microsoft.com/office/drawing/2014/main" id="{13ADEE0E-4A98-46D8-84D0-B2ECFD7C23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>
            <a:extLst>
              <a:ext uri="{FF2B5EF4-FFF2-40B4-BE49-F238E27FC236}">
                <a16:creationId xmlns:a16="http://schemas.microsoft.com/office/drawing/2014/main" id="{985562A4-BB26-4053-9073-9A3B4507E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2ED6-E80C-4DB8-A3A5-E081CE58E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851AC-99C0-425B-BE4E-E99B78804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D72EC-055F-458F-AE4C-CB74D71AE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A28914-962A-4E1D-98A0-584CCA1031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slee@skk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wmf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149A52FF-4A15-4234-BFF4-B46A7DF0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6147" name="그림 1">
            <a:extLst>
              <a:ext uri="{FF2B5EF4-FFF2-40B4-BE49-F238E27FC236}">
                <a16:creationId xmlns:a16="http://schemas.microsoft.com/office/drawing/2014/main" id="{9ABDDEA1-794C-4EA6-ACED-8E5EC64E3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75581"/>
            <a:ext cx="1872208" cy="240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슬라이드 번호 개체 틀 1">
            <a:extLst>
              <a:ext uri="{FF2B5EF4-FFF2-40B4-BE49-F238E27FC236}">
                <a16:creationId xmlns:a16="http://schemas.microsoft.com/office/drawing/2014/main" id="{680973D8-C636-4297-B3D2-7F90517D1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4E3A552D-3814-4A30-A8A3-C62F546B918F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6AE4868A-1BB3-4ADE-8890-2FDD77BAC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2493963"/>
            <a:ext cx="8372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Ø"/>
            </a:pPr>
            <a:endParaRPr kumimoji="1" lang="en-US" altLang="ko-K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AA9E48C5-AA35-4F4A-A30A-48870BC5D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1268761"/>
            <a:ext cx="8512175" cy="273630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285750" indent="-28575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What is Logic Design?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Essential for hardware and software courses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Digital Systems Design, Computer Architecture, Operating Systems,,,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Refer the attached course maps for Semi &amp; CS Departments</a:t>
            </a:r>
          </a:p>
          <a:p>
            <a:pPr marL="457200" lvl="1" indent="0" eaLnBrk="1" hangingPunct="1">
              <a:spcBef>
                <a:spcPct val="0"/>
              </a:spcBef>
              <a:buNone/>
              <a:defRPr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Textbook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Fundamentals of Logic Design, 7th edition</a:t>
            </a:r>
          </a:p>
          <a:p>
            <a:pPr marL="457200" lvl="1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dirty="0"/>
              <a:t>	Charles H. Roth, Jr. &amp; Larry L. Kinney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The most famous and popular textbook over the world</a:t>
            </a:r>
          </a:p>
        </p:txBody>
      </p:sp>
    </p:spTree>
  </p:cSld>
  <p:clrMapOvr>
    <a:masterClrMapping/>
  </p:clrMapOvr>
  <p:transition spd="slow" advTm="5586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9884FDAF-4451-498B-BE52-391D2561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 dirty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슬라이드 번호 개체 틀 1">
            <a:extLst>
              <a:ext uri="{FF2B5EF4-FFF2-40B4-BE49-F238E27FC236}">
                <a16:creationId xmlns:a16="http://schemas.microsoft.com/office/drawing/2014/main" id="{6DF4713C-10EB-4C99-BC52-F498C9316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DE6B22BC-4676-4599-B512-4A6AFAD2B530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8C2935BD-3D25-4B2C-BB34-C1C57299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761"/>
            <a:ext cx="8382000" cy="50405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dirty="0"/>
              <a:t>Professor: </a:t>
            </a:r>
            <a:r>
              <a:rPr lang="en-US" altLang="ko-KR" dirty="0" err="1">
                <a:highlight>
                  <a:srgbClr val="FFFF00"/>
                </a:highlight>
              </a:rPr>
              <a:t>C</a:t>
            </a:r>
            <a:r>
              <a:rPr lang="en-US" altLang="ko-KR" dirty="0" err="1"/>
              <a:t>hilgee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dirty="0"/>
              <a:t>teve Lee (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cs</a:t>
            </a:r>
            <a:r>
              <a:rPr lang="en-US" altLang="ko-KR" dirty="0">
                <a:hlinkClick r:id="rId3"/>
              </a:rPr>
              <a:t>lee@skku.edu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sp>
        <p:nvSpPr>
          <p:cNvPr id="10247" name="Rectangle 8">
            <a:extLst>
              <a:ext uri="{FF2B5EF4-FFF2-40B4-BE49-F238E27FC236}">
                <a16:creationId xmlns:a16="http://schemas.microsoft.com/office/drawing/2014/main" id="{59A60386-CF43-4DEF-9B18-3424B684F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700213"/>
            <a:ext cx="24399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Not </a:t>
            </a:r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omputer </a:t>
            </a:r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cience</a:t>
            </a:r>
          </a:p>
        </p:txBody>
      </p:sp>
      <p:cxnSp>
        <p:nvCxnSpPr>
          <p:cNvPr id="10248" name="연결선: 꺾임 2">
            <a:extLst>
              <a:ext uri="{FF2B5EF4-FFF2-40B4-BE49-F238E27FC236}">
                <a16:creationId xmlns:a16="http://schemas.microsoft.com/office/drawing/2014/main" id="{DC650448-22BC-4F57-9055-CBDB6CBF7F82}"/>
              </a:ext>
            </a:extLst>
          </p:cNvPr>
          <p:cNvCxnSpPr>
            <a:cxnSpLocks noChangeShapeType="1"/>
            <a:endCxn id="10247" idx="1"/>
          </p:cNvCxnSpPr>
          <p:nvPr/>
        </p:nvCxnSpPr>
        <p:spPr bwMode="auto">
          <a:xfrm>
            <a:off x="4427538" y="1700213"/>
            <a:ext cx="512762" cy="179387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0249" name="연결선: 꺾임 3">
            <a:extLst>
              <a:ext uri="{FF2B5EF4-FFF2-40B4-BE49-F238E27FC236}">
                <a16:creationId xmlns:a16="http://schemas.microsoft.com/office/drawing/2014/main" id="{FD772F12-DBFC-4D4D-9DA0-D3D52543EA03}"/>
              </a:ext>
            </a:extLst>
          </p:cNvPr>
          <p:cNvCxnSpPr>
            <a:cxnSpLocks/>
          </p:cNvCxnSpPr>
          <p:nvPr/>
        </p:nvCxnSpPr>
        <p:spPr bwMode="auto">
          <a:xfrm>
            <a:off x="4356100" y="1700213"/>
            <a:ext cx="584200" cy="180975"/>
          </a:xfrm>
          <a:prstGeom prst="bentConnector3">
            <a:avLst>
              <a:gd name="adj1" fmla="val 50000"/>
            </a:avLst>
          </a:prstGeom>
          <a:noFill/>
          <a:ln w="4127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Rectangle 8">
            <a:extLst>
              <a:ext uri="{FF2B5EF4-FFF2-40B4-BE49-F238E27FC236}">
                <a16:creationId xmlns:a16="http://schemas.microsoft.com/office/drawing/2014/main" id="{10E6DBC2-3CA6-4D79-8D4A-363A2BB5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988840"/>
            <a:ext cx="391636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Phone: 031-290-7123</a:t>
            </a:r>
          </a:p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Office: Semi building 400308</a:t>
            </a: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708F420A-80A1-4509-9A8E-046D07F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62357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8">
            <a:extLst>
              <a:ext uri="{FF2B5EF4-FFF2-40B4-BE49-F238E27FC236}">
                <a16:creationId xmlns:a16="http://schemas.microsoft.com/office/drawing/2014/main" id="{CAF93303-86CF-7E76-8F18-0B577D26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531" y="3210953"/>
            <a:ext cx="3194805" cy="7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/>
            <a:r>
              <a:rPr kumimoji="1" lang="en-US" altLang="ko-KR" sz="2000" dirty="0">
                <a:solidFill>
                  <a:srgbClr val="00B0F0"/>
                </a:solidFill>
                <a:latin typeface="Arial" panose="020B0604020202020204" pitchFamily="34" charset="0"/>
              </a:rPr>
              <a:t>SF Golden Gate Bridge</a:t>
            </a:r>
          </a:p>
          <a:p>
            <a:pPr marL="0" indent="0" algn="ctr" eaLnBrk="1" latinLnBrk="1" hangingPunct="1"/>
            <a:r>
              <a:rPr kumimoji="1" lang="en-US" altLang="ko-KR" sz="1800" dirty="0">
                <a:solidFill>
                  <a:srgbClr val="00B0F0"/>
                </a:solidFill>
                <a:latin typeface="Arial" panose="020B0604020202020204" pitchFamily="34" charset="0"/>
              </a:rPr>
              <a:t>Jan. 2023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4BE34-626E-7276-A178-82FBD36BA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203756"/>
            <a:ext cx="3683148" cy="23798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D793D9-F367-3E06-0535-94759234A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01" y="4088872"/>
            <a:ext cx="4104332" cy="214844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5EACCF98-59CA-8ACA-5FC9-AFF613A3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011153"/>
            <a:ext cx="3554845" cy="9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marL="0" indent="0" algn="ctr" eaLnBrk="1" latinLnBrk="1" hangingPunct="1"/>
            <a:r>
              <a:rPr kumimoji="1" lang="en-US" altLang="ko-KR" sz="2000" dirty="0">
                <a:solidFill>
                  <a:srgbClr val="00B0F0"/>
                </a:solidFill>
                <a:latin typeface="Arial" panose="020B0604020202020204" pitchFamily="34" charset="0"/>
              </a:rPr>
              <a:t>Former students:</a:t>
            </a:r>
          </a:p>
          <a:p>
            <a:pPr marL="0" indent="0" algn="ctr" eaLnBrk="1" latinLnBrk="1" hangingPunct="1"/>
            <a:r>
              <a:rPr kumimoji="1" lang="en-US" altLang="ko-KR" sz="2000" dirty="0">
                <a:solidFill>
                  <a:srgbClr val="00B0F0"/>
                </a:solidFill>
                <a:latin typeface="Arial" panose="020B0604020202020204" pitchFamily="34" charset="0"/>
              </a:rPr>
              <a:t>Soft gentleman &amp; Hard lady</a:t>
            </a:r>
          </a:p>
          <a:p>
            <a:pPr marL="0" indent="0" algn="ctr" eaLnBrk="1" latinLnBrk="1" hangingPunct="1"/>
            <a:r>
              <a:rPr kumimoji="1" lang="en-US" altLang="ko-KR" sz="1800" dirty="0">
                <a:solidFill>
                  <a:srgbClr val="00B0F0"/>
                </a:solidFill>
                <a:latin typeface="Arial" panose="020B0604020202020204" pitchFamily="34" charset="0"/>
              </a:rPr>
              <a:t>Jan. 2023</a:t>
            </a:r>
          </a:p>
        </p:txBody>
      </p:sp>
    </p:spTree>
  </p:cSld>
  <p:clrMapOvr>
    <a:masterClrMapping/>
  </p:clrMapOvr>
  <p:transition spd="slow" advTm="6920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138587F-6E04-0073-4DDA-A4DA073FB9C1}"/>
              </a:ext>
            </a:extLst>
          </p:cNvPr>
          <p:cNvSpPr/>
          <p:nvPr/>
        </p:nvSpPr>
        <p:spPr bwMode="auto">
          <a:xfrm>
            <a:off x="1403648" y="5013176"/>
            <a:ext cx="2448272" cy="765081"/>
          </a:xfrm>
          <a:prstGeom prst="wedgeRoundRectCallout">
            <a:avLst>
              <a:gd name="adj1" fmla="val -3025"/>
              <a:gd name="adj2" fmla="val -96480"/>
              <a:gd name="adj3" fmla="val 16667"/>
            </a:avLst>
          </a:prstGeom>
          <a:solidFill>
            <a:srgbClr val="EDF0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-Roman" charset="0"/>
              <a:ea typeface="굴림" pitchFamily="50" charset="-127"/>
            </a:endParaRP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9884FDAF-4451-498B-BE52-391D2561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 dirty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슬라이드 번호 개체 틀 1">
            <a:extLst>
              <a:ext uri="{FF2B5EF4-FFF2-40B4-BE49-F238E27FC236}">
                <a16:creationId xmlns:a16="http://schemas.microsoft.com/office/drawing/2014/main" id="{6DF4713C-10EB-4C99-BC52-F498C9316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DE6B22BC-4676-4599-B512-4A6AFAD2B530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708F420A-80A1-4509-9A8E-046D07F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62357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5DA505CC-4ADF-2F7C-A19B-3C388747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1538790"/>
            <a:ext cx="1844675" cy="405045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</a:t>
            </a:r>
            <a:endParaRPr kumimoji="1"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DAE93-B74E-A179-F0AB-1661A6DC4ADD}"/>
              </a:ext>
            </a:extLst>
          </p:cNvPr>
          <p:cNvSpPr/>
          <p:nvPr/>
        </p:nvSpPr>
        <p:spPr bwMode="auto">
          <a:xfrm>
            <a:off x="2816805" y="2060848"/>
            <a:ext cx="1350150" cy="765081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Function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FFC46-A1D6-213C-EB25-04640038A984}"/>
              </a:ext>
            </a:extLst>
          </p:cNvPr>
          <p:cNvSpPr txBox="1"/>
          <p:nvPr/>
        </p:nvSpPr>
        <p:spPr>
          <a:xfrm>
            <a:off x="1691680" y="2265777"/>
            <a:ext cx="7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input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A3F99-6D12-EF14-8D46-7890E08BED96}"/>
              </a:ext>
            </a:extLst>
          </p:cNvPr>
          <p:cNvSpPr txBox="1"/>
          <p:nvPr/>
        </p:nvSpPr>
        <p:spPr>
          <a:xfrm>
            <a:off x="4617005" y="2265777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output</a:t>
            </a:r>
            <a:endParaRPr lang="ko-KR" altLang="en-US" sz="1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8ED53E-7D60-4B27-0DF4-0D8AC37F1D9C}"/>
              </a:ext>
            </a:extLst>
          </p:cNvPr>
          <p:cNvCxnSpPr/>
          <p:nvPr/>
        </p:nvCxnSpPr>
        <p:spPr bwMode="auto">
          <a:xfrm>
            <a:off x="2411760" y="2450443"/>
            <a:ext cx="405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AC78B5-0E75-9AA2-48C4-25542F2E86E9}"/>
              </a:ext>
            </a:extLst>
          </p:cNvPr>
          <p:cNvCxnSpPr/>
          <p:nvPr/>
        </p:nvCxnSpPr>
        <p:spPr bwMode="auto">
          <a:xfrm>
            <a:off x="4166955" y="2445797"/>
            <a:ext cx="405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6">
            <a:extLst>
              <a:ext uri="{FF2B5EF4-FFF2-40B4-BE49-F238E27FC236}">
                <a16:creationId xmlns:a16="http://schemas.microsoft.com/office/drawing/2014/main" id="{C2A27298-BD46-E875-3863-08CF1558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3212976"/>
            <a:ext cx="1844675" cy="405045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</a:t>
            </a:r>
            <a:endParaRPr kumimoji="1"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8B5D98-E7C5-13F8-AA1C-FA21DE091539}"/>
              </a:ext>
            </a:extLst>
          </p:cNvPr>
          <p:cNvSpPr/>
          <p:nvPr/>
        </p:nvSpPr>
        <p:spPr bwMode="auto">
          <a:xfrm>
            <a:off x="1907704" y="3861048"/>
            <a:ext cx="3555395" cy="765081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Hardware + Software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D507711E-17B6-766D-8649-A7EBABBD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425" y="5013176"/>
            <a:ext cx="2319487" cy="76508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285750" indent="-28575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800" dirty="0"/>
              <a:t>Fast processing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800" dirty="0"/>
              <a:t>Tough modification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9CDE2739-72E2-587C-24F2-9D25C8483319}"/>
              </a:ext>
            </a:extLst>
          </p:cNvPr>
          <p:cNvSpPr/>
          <p:nvPr/>
        </p:nvSpPr>
        <p:spPr bwMode="auto">
          <a:xfrm>
            <a:off x="4546122" y="5058177"/>
            <a:ext cx="2448272" cy="765081"/>
          </a:xfrm>
          <a:prstGeom prst="wedgeRoundRectCallout">
            <a:avLst>
              <a:gd name="adj1" fmla="val -47773"/>
              <a:gd name="adj2" fmla="val -102117"/>
              <a:gd name="adj3" fmla="val 16667"/>
            </a:avLst>
          </a:prstGeom>
          <a:solidFill>
            <a:srgbClr val="EDF0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-Roman" charset="0"/>
              <a:ea typeface="굴림" pitchFamily="50" charset="-127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B88BFB6-2748-8D52-A4DE-DAB00204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85" y="5058177"/>
            <a:ext cx="2319487" cy="76508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285750" indent="-28575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800" dirty="0"/>
              <a:t>Slow processing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800" dirty="0"/>
              <a:t>Easy modification</a:t>
            </a:r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F7D2FE45-277F-F387-B325-4655305650E0}"/>
              </a:ext>
            </a:extLst>
          </p:cNvPr>
          <p:cNvSpPr/>
          <p:nvPr/>
        </p:nvSpPr>
        <p:spPr bwMode="auto">
          <a:xfrm>
            <a:off x="6732240" y="3645024"/>
            <a:ext cx="864096" cy="1008112"/>
          </a:xfrm>
          <a:prstGeom prst="smileyFace">
            <a:avLst/>
          </a:prstGeom>
          <a:solidFill>
            <a:srgbClr val="FF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-Roman" charset="0"/>
              <a:ea typeface="굴림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ACC576-A163-9507-7282-976F558EB1C4}"/>
              </a:ext>
            </a:extLst>
          </p:cNvPr>
          <p:cNvSpPr/>
          <p:nvPr/>
        </p:nvSpPr>
        <p:spPr bwMode="auto">
          <a:xfrm>
            <a:off x="5796136" y="4077072"/>
            <a:ext cx="936104" cy="23836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-Roman" charset="0"/>
                <a:ea typeface="굴림" pitchFamily="50" charset="-127"/>
              </a:rPr>
              <a:t>My choice?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-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10275"/>
      </p:ext>
    </p:extLst>
  </p:cSld>
  <p:clrMapOvr>
    <a:masterClrMapping/>
  </p:clrMapOvr>
  <p:transition spd="slow" advTm="6920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9884FDAF-4451-498B-BE52-391D2561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 dirty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슬라이드 번호 개체 틀 1">
            <a:extLst>
              <a:ext uri="{FF2B5EF4-FFF2-40B4-BE49-F238E27FC236}">
                <a16:creationId xmlns:a16="http://schemas.microsoft.com/office/drawing/2014/main" id="{6DF4713C-10EB-4C99-BC52-F498C9316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DE6B22BC-4676-4599-B512-4A6AFAD2B530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708F420A-80A1-4509-9A8E-046D07F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62357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5DA505CC-4ADF-2F7C-A19B-3C388747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1538790"/>
            <a:ext cx="3072755" cy="405045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 Hardware</a:t>
            </a:r>
            <a:endParaRPr kumimoji="1"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8B5D98-E7C5-13F8-AA1C-FA21DE091539}"/>
              </a:ext>
            </a:extLst>
          </p:cNvPr>
          <p:cNvSpPr/>
          <p:nvPr/>
        </p:nvSpPr>
        <p:spPr bwMode="auto">
          <a:xfrm>
            <a:off x="3176845" y="2483899"/>
            <a:ext cx="3555395" cy="765081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Hardware + Software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6167" name="Group 4">
            <a:extLst>
              <a:ext uri="{FF2B5EF4-FFF2-40B4-BE49-F238E27FC236}">
                <a16:creationId xmlns:a16="http://schemas.microsoft.com/office/drawing/2014/main" id="{73A595FA-FC95-EF1B-EA9A-B05C021AD5C7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2111846"/>
            <a:ext cx="8605838" cy="3463925"/>
            <a:chOff x="187" y="1536"/>
            <a:chExt cx="5364" cy="2155"/>
          </a:xfrm>
        </p:grpSpPr>
        <p:sp>
          <p:nvSpPr>
            <p:cNvPr id="6168" name="AutoShape 5">
              <a:extLst>
                <a:ext uri="{FF2B5EF4-FFF2-40B4-BE49-F238E27FC236}">
                  <a16:creationId xmlns:a16="http://schemas.microsoft.com/office/drawing/2014/main" id="{2F0FEF72-0B6F-AC58-2B6C-C0843B9C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1536"/>
              <a:ext cx="2834" cy="215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6169" name="AutoShape 6">
              <a:extLst>
                <a:ext uri="{FF2B5EF4-FFF2-40B4-BE49-F238E27FC236}">
                  <a16:creationId xmlns:a16="http://schemas.microsoft.com/office/drawing/2014/main" id="{99A1840C-C639-F2D3-8B2E-361EE017D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28"/>
              <a:ext cx="210" cy="454"/>
            </a:xfrm>
            <a:prstGeom prst="rightArrow">
              <a:avLst>
                <a:gd name="adj1" fmla="val 49778"/>
                <a:gd name="adj2" fmla="val 34616"/>
              </a:avLst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6170" name="AutoShape 7">
              <a:extLst>
                <a:ext uri="{FF2B5EF4-FFF2-40B4-BE49-F238E27FC236}">
                  <a16:creationId xmlns:a16="http://schemas.microsoft.com/office/drawing/2014/main" id="{925DDF4C-A870-EC61-BF62-97816882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074"/>
              <a:ext cx="596" cy="14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6171" name="AutoShape 8">
              <a:extLst>
                <a:ext uri="{FF2B5EF4-FFF2-40B4-BE49-F238E27FC236}">
                  <a16:creationId xmlns:a16="http://schemas.microsoft.com/office/drawing/2014/main" id="{2DDB1557-6569-4675-E3CF-74885CEA1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131"/>
              <a:ext cx="1009" cy="12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pic>
          <p:nvPicPr>
            <p:cNvPr id="6172" name="Picture 9" descr="회로도">
              <a:extLst>
                <a:ext uri="{FF2B5EF4-FFF2-40B4-BE49-F238E27FC236}">
                  <a16:creationId xmlns:a16="http://schemas.microsoft.com/office/drawing/2014/main" id="{99A192E1-EB42-27E4-88D5-E3EFC3631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" y="2585"/>
              <a:ext cx="907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3" name="AutoShape 10">
              <a:extLst>
                <a:ext uri="{FF2B5EF4-FFF2-40B4-BE49-F238E27FC236}">
                  <a16:creationId xmlns:a16="http://schemas.microsoft.com/office/drawing/2014/main" id="{605F2C83-2456-A20C-7C9A-06A14032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074"/>
              <a:ext cx="596" cy="14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6174" name="AutoShape 11">
              <a:extLst>
                <a:ext uri="{FF2B5EF4-FFF2-40B4-BE49-F238E27FC236}">
                  <a16:creationId xmlns:a16="http://schemas.microsoft.com/office/drawing/2014/main" id="{A83FAD74-AA03-8CBF-AF65-E1EF63BFC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074"/>
              <a:ext cx="596" cy="14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6175" name="AutoShape 12">
              <a:extLst>
                <a:ext uri="{FF2B5EF4-FFF2-40B4-BE49-F238E27FC236}">
                  <a16:creationId xmlns:a16="http://schemas.microsoft.com/office/drawing/2014/main" id="{D9FE3461-E80A-AEBA-5F0B-4F7AC4D0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074"/>
              <a:ext cx="596" cy="14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40" name="Text Box 13">
              <a:extLst>
                <a:ext uri="{FF2B5EF4-FFF2-40B4-BE49-F238E27FC236}">
                  <a16:creationId xmlns:a16="http://schemas.microsoft.com/office/drawing/2014/main" id="{056D10B2-EBDC-B7D8-10F5-3EA9733BD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185"/>
              <a:ext cx="398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Tahoma" panose="020B0604030504040204" pitchFamily="34" charset="0"/>
                </a:rPr>
                <a:t>FAB</a:t>
              </a:r>
            </a:p>
          </p:txBody>
        </p:sp>
        <p:sp>
          <p:nvSpPr>
            <p:cNvPr id="10241" name="Text Box 14">
              <a:extLst>
                <a:ext uri="{FF2B5EF4-FFF2-40B4-BE49-F238E27FC236}">
                  <a16:creationId xmlns:a16="http://schemas.microsoft.com/office/drawing/2014/main" id="{12CC94EC-5E99-1B1A-FF5E-4068B322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2185"/>
              <a:ext cx="405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Tahoma" panose="020B0604030504040204" pitchFamily="34" charset="0"/>
                </a:rPr>
                <a:t>EDS</a:t>
              </a:r>
            </a:p>
          </p:txBody>
        </p:sp>
        <p:sp>
          <p:nvSpPr>
            <p:cNvPr id="10244" name="Text Box 15">
              <a:extLst>
                <a:ext uri="{FF2B5EF4-FFF2-40B4-BE49-F238E27FC236}">
                  <a16:creationId xmlns:a16="http://schemas.microsoft.com/office/drawing/2014/main" id="{D4232893-B563-9633-A21D-5DC63158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185"/>
              <a:ext cx="494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Tahoma" panose="020B0604030504040204" pitchFamily="34" charset="0"/>
                </a:rPr>
                <a:t>ASSY</a:t>
              </a:r>
            </a:p>
          </p:txBody>
        </p:sp>
        <p:sp>
          <p:nvSpPr>
            <p:cNvPr id="10245" name="Text Box 16">
              <a:extLst>
                <a:ext uri="{FF2B5EF4-FFF2-40B4-BE49-F238E27FC236}">
                  <a16:creationId xmlns:a16="http://schemas.microsoft.com/office/drawing/2014/main" id="{679664E0-2BC1-C6F4-66E7-C789BC4E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185"/>
              <a:ext cx="472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10246" name="AutoShape 17">
              <a:extLst>
                <a:ext uri="{FF2B5EF4-FFF2-40B4-BE49-F238E27FC236}">
                  <a16:creationId xmlns:a16="http://schemas.microsoft.com/office/drawing/2014/main" id="{51D67BED-CCC9-05E6-1C03-B3381847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613"/>
              <a:ext cx="113" cy="312"/>
            </a:xfrm>
            <a:prstGeom prst="rightArrow">
              <a:avLst>
                <a:gd name="adj1" fmla="val 49778"/>
                <a:gd name="adj2" fmla="val 34616"/>
              </a:avLst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50" name="AutoShape 18">
              <a:extLst>
                <a:ext uri="{FF2B5EF4-FFF2-40B4-BE49-F238E27FC236}">
                  <a16:creationId xmlns:a16="http://schemas.microsoft.com/office/drawing/2014/main" id="{27A74067-B22A-4460-B7CC-D80E1ED32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613"/>
              <a:ext cx="113" cy="312"/>
            </a:xfrm>
            <a:prstGeom prst="rightArrow">
              <a:avLst>
                <a:gd name="adj1" fmla="val 49778"/>
                <a:gd name="adj2" fmla="val 34616"/>
              </a:avLst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52" name="AutoShape 19">
              <a:extLst>
                <a:ext uri="{FF2B5EF4-FFF2-40B4-BE49-F238E27FC236}">
                  <a16:creationId xmlns:a16="http://schemas.microsoft.com/office/drawing/2014/main" id="{2D2BEFD6-7E3B-8200-FCCB-0E89AFCC9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13"/>
              <a:ext cx="113" cy="312"/>
            </a:xfrm>
            <a:prstGeom prst="rightArrow">
              <a:avLst>
                <a:gd name="adj1" fmla="val 49778"/>
                <a:gd name="adj2" fmla="val 34616"/>
              </a:avLst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53" name="AutoShape 20">
              <a:extLst>
                <a:ext uri="{FF2B5EF4-FFF2-40B4-BE49-F238E27FC236}">
                  <a16:creationId xmlns:a16="http://schemas.microsoft.com/office/drawing/2014/main" id="{38CFAE6D-0FC7-518C-8234-74E39204E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131"/>
              <a:ext cx="1009" cy="12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pic>
          <p:nvPicPr>
            <p:cNvPr id="10254" name="Picture 21" descr="j0233018">
              <a:extLst>
                <a:ext uri="{FF2B5EF4-FFF2-40B4-BE49-F238E27FC236}">
                  <a16:creationId xmlns:a16="http://schemas.microsoft.com/office/drawing/2014/main" id="{739757F2-4DEC-AB14-4A3E-8083AD41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" y="2585"/>
              <a:ext cx="851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22" descr="M-3">
              <a:extLst>
                <a:ext uri="{FF2B5EF4-FFF2-40B4-BE49-F238E27FC236}">
                  <a16:creationId xmlns:a16="http://schemas.microsoft.com/office/drawing/2014/main" id="{2CF7BCDA-3ED1-FC0B-E182-333D25229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" y="2948"/>
              <a:ext cx="340" cy="24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23" descr="EDS">
              <a:extLst>
                <a:ext uri="{FF2B5EF4-FFF2-40B4-BE49-F238E27FC236}">
                  <a16:creationId xmlns:a16="http://schemas.microsoft.com/office/drawing/2014/main" id="{7B955592-C944-F80D-D8AB-774CF58D6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" y="2464"/>
              <a:ext cx="539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24" descr="packaging">
              <a:extLst>
                <a:ext uri="{FF2B5EF4-FFF2-40B4-BE49-F238E27FC236}">
                  <a16:creationId xmlns:a16="http://schemas.microsoft.com/office/drawing/2014/main" id="{8AD1E084-8188-065E-B442-CA240834A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" y="3020"/>
              <a:ext cx="53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25" descr="wirebond">
              <a:extLst>
                <a:ext uri="{FF2B5EF4-FFF2-40B4-BE49-F238E27FC236}">
                  <a16:creationId xmlns:a16="http://schemas.microsoft.com/office/drawing/2014/main" id="{960C19DD-BBFF-D900-BD99-8A47F9258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" y="2538"/>
              <a:ext cx="53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26" descr="반도체">
              <a:extLst>
                <a:ext uri="{FF2B5EF4-FFF2-40B4-BE49-F238E27FC236}">
                  <a16:creationId xmlns:a16="http://schemas.microsoft.com/office/drawing/2014/main" id="{55D2A8C9-6992-172C-AC7D-A22F8CF29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" y="2517"/>
              <a:ext cx="53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7" descr="wafer">
              <a:extLst>
                <a:ext uri="{FF2B5EF4-FFF2-40B4-BE49-F238E27FC236}">
                  <a16:creationId xmlns:a16="http://schemas.microsoft.com/office/drawing/2014/main" id="{F83B6D6E-EA0B-5B7B-E032-CC73C95B3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" y="2974"/>
              <a:ext cx="51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28" descr="반도체3">
              <a:extLst>
                <a:ext uri="{FF2B5EF4-FFF2-40B4-BE49-F238E27FC236}">
                  <a16:creationId xmlns:a16="http://schemas.microsoft.com/office/drawing/2014/main" id="{36467022-B918-01D4-301F-4C0FE10DF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" y="3010"/>
              <a:ext cx="53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9" descr="crystal pulling">
              <a:extLst>
                <a:ext uri="{FF2B5EF4-FFF2-40B4-BE49-F238E27FC236}">
                  <a16:creationId xmlns:a16="http://schemas.microsoft.com/office/drawing/2014/main" id="{9A8F9274-4FC6-47BA-169C-644156AE1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" y="2500"/>
              <a:ext cx="53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30" descr="M-3">
              <a:extLst>
                <a:ext uri="{FF2B5EF4-FFF2-40B4-BE49-F238E27FC236}">
                  <a16:creationId xmlns:a16="http://schemas.microsoft.com/office/drawing/2014/main" id="{E66EFCB8-0FD0-1679-3ADC-235C09DF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" y="3067"/>
              <a:ext cx="51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4" name="AutoShape 31">
              <a:extLst>
                <a:ext uri="{FF2B5EF4-FFF2-40B4-BE49-F238E27FC236}">
                  <a16:creationId xmlns:a16="http://schemas.microsoft.com/office/drawing/2014/main" id="{93827945-24FD-83E8-DDD1-252DC01E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17"/>
              <a:ext cx="794" cy="255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5" name="Text Box 32">
              <a:extLst>
                <a:ext uri="{FF2B5EF4-FFF2-40B4-BE49-F238E27FC236}">
                  <a16:creationId xmlns:a16="http://schemas.microsoft.com/office/drawing/2014/main" id="{61AA8F41-3F61-B379-73D3-6A28CC93C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227"/>
              <a:ext cx="61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Design</a:t>
              </a:r>
              <a:endParaRPr lang="ko-KR" altLang="en-US" sz="1800" b="1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66" name="AutoShape 33">
              <a:extLst>
                <a:ext uri="{FF2B5EF4-FFF2-40B4-BE49-F238E27FC236}">
                  <a16:creationId xmlns:a16="http://schemas.microsoft.com/office/drawing/2014/main" id="{70DE4DB8-B58F-3D2B-6151-E8C61EBB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217"/>
              <a:ext cx="794" cy="255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7" name="Text Box 34">
              <a:extLst>
                <a:ext uri="{FF2B5EF4-FFF2-40B4-BE49-F238E27FC236}">
                  <a16:creationId xmlns:a16="http://schemas.microsoft.com/office/drawing/2014/main" id="{46DAAB1F-BF8A-4743-D6A3-0E46B164D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2227"/>
              <a:ext cx="4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bg1"/>
                  </a:solidFill>
                  <a:latin typeface="Tahoma" panose="020B0604030504040204" pitchFamily="34" charset="0"/>
                </a:rPr>
                <a:t>Sales</a:t>
              </a:r>
              <a:endParaRPr lang="ko-KR" altLang="en-US" sz="1800" b="1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68" name="AutoShape 35">
              <a:extLst>
                <a:ext uri="{FF2B5EF4-FFF2-40B4-BE49-F238E27FC236}">
                  <a16:creationId xmlns:a16="http://schemas.microsoft.com/office/drawing/2014/main" id="{ADED91E2-CD4B-C3FA-9140-91C4DC04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650"/>
              <a:ext cx="1443" cy="255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9" name="Text Box 36">
              <a:extLst>
                <a:ext uri="{FF2B5EF4-FFF2-40B4-BE49-F238E27FC236}">
                  <a16:creationId xmlns:a16="http://schemas.microsoft.com/office/drawing/2014/main" id="{EB7381F8-2684-9702-EC02-8672307E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1660"/>
              <a:ext cx="117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Manufacturing</a:t>
              </a:r>
              <a:endParaRPr lang="ko-KR" altLang="en-US" sz="1800" b="1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0" name="AutoShape 37">
              <a:extLst>
                <a:ext uri="{FF2B5EF4-FFF2-40B4-BE49-F238E27FC236}">
                  <a16:creationId xmlns:a16="http://schemas.microsoft.com/office/drawing/2014/main" id="{AEE7154F-F2D4-8F75-AC7D-EF449DFD0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529"/>
              <a:ext cx="210" cy="454"/>
            </a:xfrm>
            <a:prstGeom prst="rightArrow">
              <a:avLst>
                <a:gd name="adj1" fmla="val 49778"/>
                <a:gd name="adj2" fmla="val 34616"/>
              </a:avLst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0271" name="Rectangle 38">
            <a:extLst>
              <a:ext uri="{FF2B5EF4-FFF2-40B4-BE49-F238E27FC236}">
                <a16:creationId xmlns:a16="http://schemas.microsoft.com/office/drawing/2014/main" id="{B4C0D003-87E0-948C-3394-FEA893FC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5599584"/>
            <a:ext cx="1395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Fabless</a:t>
            </a:r>
          </a:p>
        </p:txBody>
      </p:sp>
      <p:sp>
        <p:nvSpPr>
          <p:cNvPr id="10272" name="Rectangle 39">
            <a:extLst>
              <a:ext uri="{FF2B5EF4-FFF2-40B4-BE49-F238E27FC236}">
                <a16:creationId xmlns:a16="http://schemas.microsoft.com/office/drawing/2014/main" id="{B2E7320C-9F0C-8A5F-B926-72AFA701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5599584"/>
            <a:ext cx="2753841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 dirty="0" err="1">
                <a:solidFill>
                  <a:srgbClr val="000000"/>
                </a:solidFill>
                <a:latin typeface="굴림" panose="020B0600000101010101" pitchFamily="50" charset="-127"/>
              </a:rPr>
              <a:t>Foundary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</a:rPr>
              <a:t>/Packaging</a:t>
            </a:r>
            <a:endParaRPr lang="en-US" altLang="ko-KR" sz="2000" b="1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10273" name="Line 40">
            <a:extLst>
              <a:ext uri="{FF2B5EF4-FFF2-40B4-BE49-F238E27FC236}">
                <a16:creationId xmlns:a16="http://schemas.microsoft.com/office/drawing/2014/main" id="{8F603487-8328-8B83-39B9-A12737560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418351"/>
            <a:ext cx="0" cy="541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4" name="Line 41">
            <a:extLst>
              <a:ext uri="{FF2B5EF4-FFF2-40B4-BE49-F238E27FC236}">
                <a16:creationId xmlns:a16="http://schemas.microsoft.com/office/drawing/2014/main" id="{FC88AF4F-904B-3C65-5175-EB1A2FF93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913" y="5418351"/>
            <a:ext cx="0" cy="541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98702"/>
      </p:ext>
    </p:extLst>
  </p:cSld>
  <p:clrMapOvr>
    <a:masterClrMapping/>
  </p:clrMapOvr>
  <p:transition spd="slow" advTm="6920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9884FDAF-4451-498B-BE52-391D2561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 dirty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슬라이드 번호 개체 틀 1">
            <a:extLst>
              <a:ext uri="{FF2B5EF4-FFF2-40B4-BE49-F238E27FC236}">
                <a16:creationId xmlns:a16="http://schemas.microsoft.com/office/drawing/2014/main" id="{6DF4713C-10EB-4C99-BC52-F498C9316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DE6B22BC-4676-4599-B512-4A6AFAD2B530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708F420A-80A1-4509-9A8E-046D07F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62357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5DA505CC-4ADF-2F7C-A19B-3C388747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1538790"/>
            <a:ext cx="3072755" cy="405045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 Software</a:t>
            </a:r>
            <a:endParaRPr kumimoji="1"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4F3107C-388F-0A82-F8F4-93D9F6ACF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47900"/>
              </p:ext>
            </p:extLst>
          </p:nvPr>
        </p:nvGraphicFramePr>
        <p:xfrm>
          <a:off x="467544" y="2609949"/>
          <a:ext cx="8295456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476515" imgH="1722052" progId="Visio.Drawing.11">
                  <p:embed/>
                </p:oleObj>
              </mc:Choice>
              <mc:Fallback>
                <p:oleObj name="Visio" r:id="rId4" imgW="8476515" imgH="1722052" progId="Visio.Drawing.11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F327CFB7-2008-48B7-A808-886AE11E3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09949"/>
                        <a:ext cx="8295456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360113"/>
      </p:ext>
    </p:extLst>
  </p:cSld>
  <p:clrMapOvr>
    <a:masterClrMapping/>
  </p:clrMapOvr>
  <p:transition spd="slow" advTm="6920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9884FDAF-4451-498B-BE52-391D2561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 dirty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슬라이드 번호 개체 틀 1">
            <a:extLst>
              <a:ext uri="{FF2B5EF4-FFF2-40B4-BE49-F238E27FC236}">
                <a16:creationId xmlns:a16="http://schemas.microsoft.com/office/drawing/2014/main" id="{6DF4713C-10EB-4C99-BC52-F498C9316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DE6B22BC-4676-4599-B512-4A6AFAD2B530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708F420A-80A1-4509-9A8E-046D07F7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62357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5DA505CC-4ADF-2F7C-A19B-3C388747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1538790"/>
            <a:ext cx="5950113" cy="405045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Hardware &amp; Software Integration</a:t>
            </a:r>
            <a:endParaRPr kumimoji="1"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294" name="그룹 10293">
            <a:extLst>
              <a:ext uri="{FF2B5EF4-FFF2-40B4-BE49-F238E27FC236}">
                <a16:creationId xmlns:a16="http://schemas.microsoft.com/office/drawing/2014/main" id="{86555F48-4A8F-4753-FE07-66D480C34EEC}"/>
              </a:ext>
            </a:extLst>
          </p:cNvPr>
          <p:cNvGrpSpPr/>
          <p:nvPr/>
        </p:nvGrpSpPr>
        <p:grpSpPr>
          <a:xfrm>
            <a:off x="467544" y="2060848"/>
            <a:ext cx="8295456" cy="3888606"/>
            <a:chOff x="657051" y="2132682"/>
            <a:chExt cx="7299325" cy="3384550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86998C3A-0D4D-031A-9902-0586D75F2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38" y="2924844"/>
              <a:ext cx="7127875" cy="2592388"/>
            </a:xfrm>
            <a:prstGeom prst="rect">
              <a:avLst/>
            </a:prstGeom>
            <a:solidFill>
              <a:srgbClr val="3366FF">
                <a:alpha val="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6" name="AutoShape 49">
              <a:extLst>
                <a:ext uri="{FF2B5EF4-FFF2-40B4-BE49-F238E27FC236}">
                  <a16:creationId xmlns:a16="http://schemas.microsoft.com/office/drawing/2014/main" id="{19697873-7A2B-1CD4-82DC-1C6B0558A9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4038" y="2156494"/>
              <a:ext cx="3810000" cy="768350"/>
            </a:xfrm>
            <a:prstGeom prst="rtTriangle">
              <a:avLst/>
            </a:prstGeom>
            <a:solidFill>
              <a:srgbClr val="3366FF">
                <a:alpha val="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7" name="Rectangle 50">
              <a:extLst>
                <a:ext uri="{FF2B5EF4-FFF2-40B4-BE49-F238E27FC236}">
                  <a16:creationId xmlns:a16="http://schemas.microsoft.com/office/drawing/2014/main" id="{371D5452-2DE8-42DC-385E-C7468E36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038" y="2132682"/>
              <a:ext cx="2454275" cy="792162"/>
            </a:xfrm>
            <a:prstGeom prst="rect">
              <a:avLst/>
            </a:prstGeom>
            <a:solidFill>
              <a:srgbClr val="3366FF">
                <a:alpha val="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id="{CFA9ACF6-4F6B-16DC-95B2-D6583DB7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313" y="2151732"/>
              <a:ext cx="863600" cy="773112"/>
            </a:xfrm>
            <a:prstGeom prst="rtTriangle">
              <a:avLst/>
            </a:prstGeom>
            <a:solidFill>
              <a:srgbClr val="3366FF">
                <a:alpha val="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9" name="AutoShape 53">
              <a:extLst>
                <a:ext uri="{FF2B5EF4-FFF2-40B4-BE49-F238E27FC236}">
                  <a16:creationId xmlns:a16="http://schemas.microsoft.com/office/drawing/2014/main" id="{79617D5C-8CC4-8EA8-8CA7-301F66DCC0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7380113" y="2132682"/>
              <a:ext cx="576263" cy="792162"/>
            </a:xfrm>
            <a:prstGeom prst="rtTriangle">
              <a:avLst/>
            </a:prstGeom>
            <a:solidFill>
              <a:srgbClr val="FF00FF">
                <a:alpha val="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" name="AutoShape 126">
              <a:extLst>
                <a:ext uri="{FF2B5EF4-FFF2-40B4-BE49-F238E27FC236}">
                  <a16:creationId xmlns:a16="http://schemas.microsoft.com/office/drawing/2014/main" id="{08A2D1C0-B3A8-A01A-302F-6E94157854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55476" y="2420019"/>
              <a:ext cx="6840537" cy="3097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28">
              <a:extLst>
                <a:ext uri="{FF2B5EF4-FFF2-40B4-BE49-F238E27FC236}">
                  <a16:creationId xmlns:a16="http://schemas.microsoft.com/office/drawing/2014/main" id="{A6881B23-D75F-BE2A-A5D2-841EA1D99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38" y="3582069"/>
              <a:ext cx="914400" cy="58738"/>
            </a:xfrm>
            <a:custGeom>
              <a:avLst/>
              <a:gdLst>
                <a:gd name="T0" fmla="*/ 2147483646 w 530"/>
                <a:gd name="T1" fmla="*/ 2147483646 h 46"/>
                <a:gd name="T2" fmla="*/ 0 w 530"/>
                <a:gd name="T3" fmla="*/ 2147483646 h 46"/>
                <a:gd name="T4" fmla="*/ 2147483646 w 530"/>
                <a:gd name="T5" fmla="*/ 0 h 46"/>
                <a:gd name="T6" fmla="*/ 2147483646 w 530"/>
                <a:gd name="T7" fmla="*/ 0 h 46"/>
                <a:gd name="T8" fmla="*/ 2147483646 w 530"/>
                <a:gd name="T9" fmla="*/ 214748364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0" h="46">
                  <a:moveTo>
                    <a:pt x="491" y="46"/>
                  </a:moveTo>
                  <a:lnTo>
                    <a:pt x="0" y="46"/>
                  </a:lnTo>
                  <a:lnTo>
                    <a:pt x="39" y="0"/>
                  </a:lnTo>
                  <a:lnTo>
                    <a:pt x="530" y="0"/>
                  </a:lnTo>
                  <a:lnTo>
                    <a:pt x="491" y="46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9">
              <a:extLst>
                <a:ext uri="{FF2B5EF4-FFF2-40B4-BE49-F238E27FC236}">
                  <a16:creationId xmlns:a16="http://schemas.microsoft.com/office/drawing/2014/main" id="{8D9E4067-5C80-67ED-70CF-31247AFD1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813" y="3570957"/>
              <a:ext cx="61913" cy="792162"/>
            </a:xfrm>
            <a:custGeom>
              <a:avLst/>
              <a:gdLst>
                <a:gd name="T0" fmla="*/ 2147483646 w 39"/>
                <a:gd name="T1" fmla="*/ 2147483646 h 499"/>
                <a:gd name="T2" fmla="*/ 0 w 39"/>
                <a:gd name="T3" fmla="*/ 2147483646 h 499"/>
                <a:gd name="T4" fmla="*/ 0 w 39"/>
                <a:gd name="T5" fmla="*/ 2147483646 h 499"/>
                <a:gd name="T6" fmla="*/ 2147483646 w 39"/>
                <a:gd name="T7" fmla="*/ 0 h 499"/>
                <a:gd name="T8" fmla="*/ 2147483646 w 39"/>
                <a:gd name="T9" fmla="*/ 2147483646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99">
                  <a:moveTo>
                    <a:pt x="39" y="452"/>
                  </a:moveTo>
                  <a:lnTo>
                    <a:pt x="0" y="499"/>
                  </a:lnTo>
                  <a:lnTo>
                    <a:pt x="0" y="46"/>
                  </a:lnTo>
                  <a:lnTo>
                    <a:pt x="39" y="0"/>
                  </a:lnTo>
                  <a:lnTo>
                    <a:pt x="39" y="452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Rectangle 130">
              <a:extLst>
                <a:ext uri="{FF2B5EF4-FFF2-40B4-BE49-F238E27FC236}">
                  <a16:creationId xmlns:a16="http://schemas.microsoft.com/office/drawing/2014/main" id="{04C49623-21A5-5DB1-9CBA-A3E4936E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01" y="3643982"/>
              <a:ext cx="849312" cy="719137"/>
            </a:xfrm>
            <a:prstGeom prst="rect">
              <a:avLst/>
            </a:prstGeom>
            <a:solidFill>
              <a:srgbClr val="D3D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4" name="Rectangle 131">
              <a:extLst>
                <a:ext uri="{FF2B5EF4-FFF2-40B4-BE49-F238E27FC236}">
                  <a16:creationId xmlns:a16="http://schemas.microsoft.com/office/drawing/2014/main" id="{FDBC20F8-F278-3414-72F9-3E35F32C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26" y="3764632"/>
              <a:ext cx="58261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System </a:t>
              </a:r>
              <a:endParaRPr lang="en-US" altLang="ko-KR" sz="1200"/>
            </a:p>
          </p:txBody>
        </p:sp>
        <p:sp>
          <p:nvSpPr>
            <p:cNvPr id="15" name="Rectangle 132">
              <a:extLst>
                <a:ext uri="{FF2B5EF4-FFF2-40B4-BE49-F238E27FC236}">
                  <a16:creationId xmlns:a16="http://schemas.microsoft.com/office/drawing/2014/main" id="{DBFE7E22-C52F-D2B5-D500-6C8203A1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51" y="3921794"/>
              <a:ext cx="930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Requirement</a:t>
              </a:r>
              <a:endParaRPr lang="en-US" altLang="ko-KR" sz="1200"/>
            </a:p>
          </p:txBody>
        </p:sp>
        <p:sp>
          <p:nvSpPr>
            <p:cNvPr id="16" name="Rectangle 133">
              <a:extLst>
                <a:ext uri="{FF2B5EF4-FFF2-40B4-BE49-F238E27FC236}">
                  <a16:creationId xmlns:a16="http://schemas.microsoft.com/office/drawing/2014/main" id="{D2149C83-A32A-9E75-4011-54CD96A0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13" y="4078957"/>
              <a:ext cx="6254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Analysis</a:t>
              </a:r>
              <a:endParaRPr lang="en-US" altLang="ko-KR" sz="1200"/>
            </a:p>
          </p:txBody>
        </p:sp>
        <p:sp>
          <p:nvSpPr>
            <p:cNvPr id="17" name="Freeform 134">
              <a:extLst>
                <a:ext uri="{FF2B5EF4-FFF2-40B4-BE49-F238E27FC236}">
                  <a16:creationId xmlns:a16="http://schemas.microsoft.com/office/drawing/2014/main" id="{F0B9D6BF-D146-101B-BF7F-8808D248C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051" y="2883569"/>
              <a:ext cx="3038475" cy="1020763"/>
            </a:xfrm>
            <a:custGeom>
              <a:avLst/>
              <a:gdLst>
                <a:gd name="T0" fmla="*/ 2147483646 w 5866"/>
                <a:gd name="T1" fmla="*/ 2147483646 h 1663"/>
                <a:gd name="T2" fmla="*/ 2147483646 w 5866"/>
                <a:gd name="T3" fmla="*/ 2147483646 h 1663"/>
                <a:gd name="T4" fmla="*/ 2147483646 w 5866"/>
                <a:gd name="T5" fmla="*/ 2147483646 h 1663"/>
                <a:gd name="T6" fmla="*/ 2147483646 w 5866"/>
                <a:gd name="T7" fmla="*/ 2147483646 h 1663"/>
                <a:gd name="T8" fmla="*/ 2147483646 w 5866"/>
                <a:gd name="T9" fmla="*/ 2147483646 h 1663"/>
                <a:gd name="T10" fmla="*/ 2147483646 w 5866"/>
                <a:gd name="T11" fmla="*/ 2147483646 h 1663"/>
                <a:gd name="T12" fmla="*/ 2147483646 w 5866"/>
                <a:gd name="T13" fmla="*/ 0 h 1663"/>
                <a:gd name="T14" fmla="*/ 2147483646 w 5866"/>
                <a:gd name="T15" fmla="*/ 0 h 1663"/>
                <a:gd name="T16" fmla="*/ 2147483646 w 5866"/>
                <a:gd name="T17" fmla="*/ 0 h 1663"/>
                <a:gd name="T18" fmla="*/ 0 w 5866"/>
                <a:gd name="T19" fmla="*/ 2147483646 h 1663"/>
                <a:gd name="T20" fmla="*/ 0 w 5866"/>
                <a:gd name="T21" fmla="*/ 2147483646 h 1663"/>
                <a:gd name="T22" fmla="*/ 0 w 5866"/>
                <a:gd name="T23" fmla="*/ 2147483646 h 1663"/>
                <a:gd name="T24" fmla="*/ 2147483646 w 5866"/>
                <a:gd name="T25" fmla="*/ 2147483646 h 16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66" h="1663">
                  <a:moveTo>
                    <a:pt x="242" y="1663"/>
                  </a:moveTo>
                  <a:lnTo>
                    <a:pt x="5624" y="1663"/>
                  </a:lnTo>
                  <a:cubicBezTo>
                    <a:pt x="5757" y="1663"/>
                    <a:pt x="5866" y="1555"/>
                    <a:pt x="5866" y="1421"/>
                  </a:cubicBezTo>
                  <a:cubicBezTo>
                    <a:pt x="5866" y="1421"/>
                    <a:pt x="5866" y="1421"/>
                    <a:pt x="5866" y="1421"/>
                  </a:cubicBezTo>
                  <a:lnTo>
                    <a:pt x="5866" y="242"/>
                  </a:lnTo>
                  <a:cubicBezTo>
                    <a:pt x="5866" y="108"/>
                    <a:pt x="5757" y="0"/>
                    <a:pt x="562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1421"/>
                  </a:lnTo>
                  <a:cubicBezTo>
                    <a:pt x="0" y="1555"/>
                    <a:pt x="108" y="1663"/>
                    <a:pt x="242" y="1663"/>
                  </a:cubicBez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135">
              <a:extLst>
                <a:ext uri="{FF2B5EF4-FFF2-40B4-BE49-F238E27FC236}">
                  <a16:creationId xmlns:a16="http://schemas.microsoft.com/office/drawing/2014/main" id="{58AA9995-9CB5-8EB2-07E7-C57FC9C3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226" y="2545432"/>
              <a:ext cx="4238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solidFill>
                    <a:srgbClr val="0000FF"/>
                  </a:solidFill>
                </a:rPr>
                <a:t>HW</a:t>
              </a:r>
              <a:endParaRPr lang="en-US" altLang="ko-KR" sz="2000"/>
            </a:p>
          </p:txBody>
        </p:sp>
        <p:sp>
          <p:nvSpPr>
            <p:cNvPr id="19" name="Freeform 136">
              <a:extLst>
                <a:ext uri="{FF2B5EF4-FFF2-40B4-BE49-F238E27FC236}">
                  <a16:creationId xmlns:a16="http://schemas.microsoft.com/office/drawing/2014/main" id="{2A72D507-954B-58C1-A3C5-50D32B0D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051" y="4088482"/>
              <a:ext cx="3038475" cy="927100"/>
            </a:xfrm>
            <a:custGeom>
              <a:avLst/>
              <a:gdLst>
                <a:gd name="T0" fmla="*/ 2147483646 w 5866"/>
                <a:gd name="T1" fmla="*/ 2147483646 h 1512"/>
                <a:gd name="T2" fmla="*/ 2147483646 w 5866"/>
                <a:gd name="T3" fmla="*/ 2147483646 h 1512"/>
                <a:gd name="T4" fmla="*/ 2147483646 w 5866"/>
                <a:gd name="T5" fmla="*/ 2147483646 h 1512"/>
                <a:gd name="T6" fmla="*/ 2147483646 w 5866"/>
                <a:gd name="T7" fmla="*/ 2147483646 h 1512"/>
                <a:gd name="T8" fmla="*/ 2147483646 w 5866"/>
                <a:gd name="T9" fmla="*/ 2147483646 h 1512"/>
                <a:gd name="T10" fmla="*/ 2147483646 w 5866"/>
                <a:gd name="T11" fmla="*/ 2147483646 h 1512"/>
                <a:gd name="T12" fmla="*/ 2147483646 w 5866"/>
                <a:gd name="T13" fmla="*/ 0 h 1512"/>
                <a:gd name="T14" fmla="*/ 2147483646 w 5866"/>
                <a:gd name="T15" fmla="*/ 0 h 1512"/>
                <a:gd name="T16" fmla="*/ 0 w 5866"/>
                <a:gd name="T17" fmla="*/ 2147483646 h 1512"/>
                <a:gd name="T18" fmla="*/ 0 w 5866"/>
                <a:gd name="T19" fmla="*/ 2147483646 h 1512"/>
                <a:gd name="T20" fmla="*/ 0 w 5866"/>
                <a:gd name="T21" fmla="*/ 2147483646 h 1512"/>
                <a:gd name="T22" fmla="*/ 2147483646 w 5866"/>
                <a:gd name="T23" fmla="*/ 2147483646 h 1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6" h="1512">
                  <a:moveTo>
                    <a:pt x="242" y="1512"/>
                  </a:moveTo>
                  <a:lnTo>
                    <a:pt x="5624" y="1512"/>
                  </a:lnTo>
                  <a:cubicBezTo>
                    <a:pt x="5757" y="1512"/>
                    <a:pt x="5866" y="1404"/>
                    <a:pt x="5866" y="1270"/>
                  </a:cubicBezTo>
                  <a:cubicBezTo>
                    <a:pt x="5866" y="1270"/>
                    <a:pt x="5866" y="1270"/>
                    <a:pt x="5866" y="1270"/>
                  </a:cubicBezTo>
                  <a:lnTo>
                    <a:pt x="5866" y="242"/>
                  </a:lnTo>
                  <a:cubicBezTo>
                    <a:pt x="5866" y="109"/>
                    <a:pt x="5757" y="0"/>
                    <a:pt x="5624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1270"/>
                  </a:lnTo>
                  <a:cubicBezTo>
                    <a:pt x="0" y="1404"/>
                    <a:pt x="108" y="1512"/>
                    <a:pt x="242" y="1512"/>
                  </a:cubicBezTo>
                  <a:close/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7">
              <a:extLst>
                <a:ext uri="{FF2B5EF4-FFF2-40B4-BE49-F238E27FC236}">
                  <a16:creationId xmlns:a16="http://schemas.microsoft.com/office/drawing/2014/main" id="{83F5AB1A-53D7-09DE-3EEE-10647F86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676" y="5088607"/>
              <a:ext cx="409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solidFill>
                    <a:srgbClr val="FF0000"/>
                  </a:solidFill>
                </a:rPr>
                <a:t>SW</a:t>
              </a:r>
              <a:endParaRPr lang="en-US" altLang="ko-KR" sz="2000"/>
            </a:p>
          </p:txBody>
        </p:sp>
        <p:sp>
          <p:nvSpPr>
            <p:cNvPr id="21" name="Freeform 138">
              <a:extLst>
                <a:ext uri="{FF2B5EF4-FFF2-40B4-BE49-F238E27FC236}">
                  <a16:creationId xmlns:a16="http://schemas.microsoft.com/office/drawing/2014/main" id="{A9B8CC38-FA05-EAFD-D332-46B2DF4EF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763" y="3755107"/>
              <a:ext cx="249238" cy="296862"/>
            </a:xfrm>
            <a:custGeom>
              <a:avLst/>
              <a:gdLst>
                <a:gd name="T0" fmla="*/ 2147483646 w 157"/>
                <a:gd name="T1" fmla="*/ 2147483646 h 187"/>
                <a:gd name="T2" fmla="*/ 2147483646 w 157"/>
                <a:gd name="T3" fmla="*/ 0 h 187"/>
                <a:gd name="T4" fmla="*/ 2147483646 w 157"/>
                <a:gd name="T5" fmla="*/ 2147483646 h 187"/>
                <a:gd name="T6" fmla="*/ 0 w 157"/>
                <a:gd name="T7" fmla="*/ 2147483646 h 187"/>
                <a:gd name="T8" fmla="*/ 0 w 157"/>
                <a:gd name="T9" fmla="*/ 2147483646 h 187"/>
                <a:gd name="T10" fmla="*/ 2147483646 w 157"/>
                <a:gd name="T11" fmla="*/ 2147483646 h 187"/>
                <a:gd name="T12" fmla="*/ 2147483646 w 157"/>
                <a:gd name="T13" fmla="*/ 2147483646 h 187"/>
                <a:gd name="T14" fmla="*/ 2147483646 w 157"/>
                <a:gd name="T15" fmla="*/ 2147483646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7" h="187">
                  <a:moveTo>
                    <a:pt x="157" y="94"/>
                  </a:moveTo>
                  <a:lnTo>
                    <a:pt x="112" y="0"/>
                  </a:lnTo>
                  <a:lnTo>
                    <a:pt x="112" y="62"/>
                  </a:lnTo>
                  <a:lnTo>
                    <a:pt x="0" y="62"/>
                  </a:lnTo>
                  <a:lnTo>
                    <a:pt x="0" y="125"/>
                  </a:lnTo>
                  <a:lnTo>
                    <a:pt x="112" y="125"/>
                  </a:lnTo>
                  <a:lnTo>
                    <a:pt x="112" y="187"/>
                  </a:lnTo>
                  <a:lnTo>
                    <a:pt x="157" y="9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39">
              <a:extLst>
                <a:ext uri="{FF2B5EF4-FFF2-40B4-BE49-F238E27FC236}">
                  <a16:creationId xmlns:a16="http://schemas.microsoft.com/office/drawing/2014/main" id="{679A4340-1AE8-DDD8-8E84-7B17444F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851" y="4215482"/>
              <a:ext cx="930275" cy="73025"/>
            </a:xfrm>
            <a:custGeom>
              <a:avLst/>
              <a:gdLst>
                <a:gd name="T0" fmla="*/ 2147483646 w 530"/>
                <a:gd name="T1" fmla="*/ 2147483646 h 46"/>
                <a:gd name="T2" fmla="*/ 0 w 530"/>
                <a:gd name="T3" fmla="*/ 2147483646 h 46"/>
                <a:gd name="T4" fmla="*/ 2147483646 w 530"/>
                <a:gd name="T5" fmla="*/ 0 h 46"/>
                <a:gd name="T6" fmla="*/ 2147483646 w 530"/>
                <a:gd name="T7" fmla="*/ 0 h 46"/>
                <a:gd name="T8" fmla="*/ 2147483646 w 530"/>
                <a:gd name="T9" fmla="*/ 214748364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0" h="46">
                  <a:moveTo>
                    <a:pt x="491" y="46"/>
                  </a:moveTo>
                  <a:lnTo>
                    <a:pt x="0" y="46"/>
                  </a:lnTo>
                  <a:lnTo>
                    <a:pt x="39" y="0"/>
                  </a:lnTo>
                  <a:lnTo>
                    <a:pt x="530" y="0"/>
                  </a:lnTo>
                  <a:lnTo>
                    <a:pt x="491" y="46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40">
              <a:extLst>
                <a:ext uri="{FF2B5EF4-FFF2-40B4-BE49-F238E27FC236}">
                  <a16:creationId xmlns:a16="http://schemas.microsoft.com/office/drawing/2014/main" id="{292C3D3D-17D7-443C-8985-31A4FB9A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988" y="4215482"/>
              <a:ext cx="61913" cy="630237"/>
            </a:xfrm>
            <a:custGeom>
              <a:avLst/>
              <a:gdLst>
                <a:gd name="T0" fmla="*/ 2147483646 w 39"/>
                <a:gd name="T1" fmla="*/ 2147483646 h 397"/>
                <a:gd name="T2" fmla="*/ 0 w 39"/>
                <a:gd name="T3" fmla="*/ 2147483646 h 397"/>
                <a:gd name="T4" fmla="*/ 0 w 39"/>
                <a:gd name="T5" fmla="*/ 2147483646 h 397"/>
                <a:gd name="T6" fmla="*/ 2147483646 w 39"/>
                <a:gd name="T7" fmla="*/ 0 h 397"/>
                <a:gd name="T8" fmla="*/ 2147483646 w 39"/>
                <a:gd name="T9" fmla="*/ 2147483646 h 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97">
                  <a:moveTo>
                    <a:pt x="39" y="350"/>
                  </a:moveTo>
                  <a:lnTo>
                    <a:pt x="0" y="397"/>
                  </a:lnTo>
                  <a:lnTo>
                    <a:pt x="0" y="46"/>
                  </a:lnTo>
                  <a:lnTo>
                    <a:pt x="39" y="0"/>
                  </a:lnTo>
                  <a:lnTo>
                    <a:pt x="39" y="350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41">
              <a:extLst>
                <a:ext uri="{FF2B5EF4-FFF2-40B4-BE49-F238E27FC236}">
                  <a16:creationId xmlns:a16="http://schemas.microsoft.com/office/drawing/2014/main" id="{3A0ED7A5-9661-811F-2A39-E61B321E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613" y="4288507"/>
              <a:ext cx="1081088" cy="557212"/>
            </a:xfrm>
            <a:prstGeom prst="rect">
              <a:avLst/>
            </a:prstGeom>
            <a:solidFill>
              <a:srgbClr val="D3D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5" name="Rectangle 142">
              <a:extLst>
                <a:ext uri="{FF2B5EF4-FFF2-40B4-BE49-F238E27FC236}">
                  <a16:creationId xmlns:a16="http://schemas.microsoft.com/office/drawing/2014/main" id="{7D71D564-4233-1819-D3AE-B8289B3C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501" y="4332957"/>
              <a:ext cx="6858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Software </a:t>
              </a:r>
              <a:endParaRPr lang="en-US" altLang="ko-KR" sz="1200"/>
            </a:p>
          </p:txBody>
        </p:sp>
        <p:sp>
          <p:nvSpPr>
            <p:cNvPr id="26" name="Rectangle 143">
              <a:extLst>
                <a:ext uri="{FF2B5EF4-FFF2-40B4-BE49-F238E27FC236}">
                  <a16:creationId xmlns:a16="http://schemas.microsoft.com/office/drawing/2014/main" id="{55AB2B90-527B-C05C-593C-3B8572B49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276" y="4490119"/>
              <a:ext cx="9398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Requirement</a:t>
              </a:r>
              <a:endParaRPr lang="en-US" altLang="ko-KR" sz="1200"/>
            </a:p>
          </p:txBody>
        </p:sp>
        <p:sp>
          <p:nvSpPr>
            <p:cNvPr id="27" name="Rectangle 144">
              <a:extLst>
                <a:ext uri="{FF2B5EF4-FFF2-40B4-BE49-F238E27FC236}">
                  <a16:creationId xmlns:a16="http://schemas.microsoft.com/office/drawing/2014/main" id="{0714A62D-0B54-7F07-3CD4-F82288E31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138" y="4647282"/>
              <a:ext cx="6254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Analysis</a:t>
              </a:r>
              <a:endParaRPr lang="en-US" altLang="ko-KR" sz="1200"/>
            </a:p>
          </p:txBody>
        </p:sp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0B88D127-3DD1-0526-3595-0ED85CE73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588" y="3551907"/>
              <a:ext cx="960438" cy="74612"/>
            </a:xfrm>
            <a:custGeom>
              <a:avLst/>
              <a:gdLst>
                <a:gd name="T0" fmla="*/ 2147483646 w 513"/>
                <a:gd name="T1" fmla="*/ 2147483646 h 47"/>
                <a:gd name="T2" fmla="*/ 0 w 513"/>
                <a:gd name="T3" fmla="*/ 2147483646 h 47"/>
                <a:gd name="T4" fmla="*/ 2147483646 w 513"/>
                <a:gd name="T5" fmla="*/ 0 h 47"/>
                <a:gd name="T6" fmla="*/ 2147483646 w 513"/>
                <a:gd name="T7" fmla="*/ 0 h 47"/>
                <a:gd name="T8" fmla="*/ 2147483646 w 513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47">
                  <a:moveTo>
                    <a:pt x="474" y="47"/>
                  </a:moveTo>
                  <a:lnTo>
                    <a:pt x="0" y="47"/>
                  </a:lnTo>
                  <a:lnTo>
                    <a:pt x="40" y="0"/>
                  </a:lnTo>
                  <a:lnTo>
                    <a:pt x="513" y="0"/>
                  </a:lnTo>
                  <a:lnTo>
                    <a:pt x="474" y="47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46">
              <a:extLst>
                <a:ext uri="{FF2B5EF4-FFF2-40B4-BE49-F238E27FC236}">
                  <a16:creationId xmlns:a16="http://schemas.microsoft.com/office/drawing/2014/main" id="{F91FAA21-B24D-D523-BD65-92398139A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351" y="3551907"/>
              <a:ext cx="61912" cy="815975"/>
            </a:xfrm>
            <a:custGeom>
              <a:avLst/>
              <a:gdLst>
                <a:gd name="T0" fmla="*/ 2147483646 w 39"/>
                <a:gd name="T1" fmla="*/ 2147483646 h 514"/>
                <a:gd name="T2" fmla="*/ 0 w 39"/>
                <a:gd name="T3" fmla="*/ 2147483646 h 514"/>
                <a:gd name="T4" fmla="*/ 0 w 39"/>
                <a:gd name="T5" fmla="*/ 2147483646 h 514"/>
                <a:gd name="T6" fmla="*/ 2147483646 w 39"/>
                <a:gd name="T7" fmla="*/ 0 h 514"/>
                <a:gd name="T8" fmla="*/ 2147483646 w 39"/>
                <a:gd name="T9" fmla="*/ 2147483646 h 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514">
                  <a:moveTo>
                    <a:pt x="39" y="467"/>
                  </a:moveTo>
                  <a:lnTo>
                    <a:pt x="0" y="514"/>
                  </a:lnTo>
                  <a:lnTo>
                    <a:pt x="0" y="47"/>
                  </a:lnTo>
                  <a:lnTo>
                    <a:pt x="39" y="0"/>
                  </a:lnTo>
                  <a:lnTo>
                    <a:pt x="39" y="467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147">
              <a:extLst>
                <a:ext uri="{FF2B5EF4-FFF2-40B4-BE49-F238E27FC236}">
                  <a16:creationId xmlns:a16="http://schemas.microsoft.com/office/drawing/2014/main" id="{4CDFB234-D935-4244-1818-73CE26BB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588" y="3626519"/>
              <a:ext cx="884238" cy="741363"/>
            </a:xfrm>
            <a:prstGeom prst="rect">
              <a:avLst/>
            </a:prstGeom>
            <a:solidFill>
              <a:srgbClr val="D3D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1" name="Rectangle 148">
              <a:extLst>
                <a:ext uri="{FF2B5EF4-FFF2-40B4-BE49-F238E27FC236}">
                  <a16:creationId xmlns:a16="http://schemas.microsoft.com/office/drawing/2014/main" id="{DAAB14EC-5CFC-C3CB-2BF5-E7E2503E0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551" y="3715419"/>
              <a:ext cx="1095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H</a:t>
              </a:r>
              <a:endParaRPr lang="en-US" altLang="ko-KR" sz="1200"/>
            </a:p>
          </p:txBody>
        </p:sp>
        <p:sp>
          <p:nvSpPr>
            <p:cNvPr id="10240" name="Rectangle 149">
              <a:extLst>
                <a:ext uri="{FF2B5EF4-FFF2-40B4-BE49-F238E27FC236}">
                  <a16:creationId xmlns:a16="http://schemas.microsoft.com/office/drawing/2014/main" id="{3128004D-30EB-A2A7-7150-0A9F807F7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5026" y="3764632"/>
              <a:ext cx="34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 b="1">
                  <a:solidFill>
                    <a:srgbClr val="164326"/>
                  </a:solidFill>
                </a:rPr>
                <a:t>/</a:t>
              </a:r>
              <a:endParaRPr lang="en-US" altLang="ko-KR" sz="1800"/>
            </a:p>
          </p:txBody>
        </p:sp>
        <p:sp>
          <p:nvSpPr>
            <p:cNvPr id="10241" name="Rectangle 150">
              <a:extLst>
                <a:ext uri="{FF2B5EF4-FFF2-40B4-BE49-F238E27FC236}">
                  <a16:creationId xmlns:a16="http://schemas.microsoft.com/office/drawing/2014/main" id="{2D3CF32A-5CD7-7B5C-71C2-D1AAE05F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176" y="3715419"/>
              <a:ext cx="1444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W</a:t>
              </a:r>
              <a:endParaRPr lang="en-US" altLang="ko-KR" sz="1200"/>
            </a:p>
          </p:txBody>
        </p:sp>
        <p:sp>
          <p:nvSpPr>
            <p:cNvPr id="10244" name="Rectangle 151">
              <a:extLst>
                <a:ext uri="{FF2B5EF4-FFF2-40B4-BE49-F238E27FC236}">
                  <a16:creationId xmlns:a16="http://schemas.microsoft.com/office/drawing/2014/main" id="{891EC40E-6E19-E624-AB11-13D2F6A40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663" y="3872582"/>
              <a:ext cx="1016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S</a:t>
              </a:r>
              <a:endParaRPr lang="en-US" altLang="ko-KR" sz="1200"/>
            </a:p>
          </p:txBody>
        </p:sp>
        <p:sp>
          <p:nvSpPr>
            <p:cNvPr id="10245" name="Rectangle 152">
              <a:extLst>
                <a:ext uri="{FF2B5EF4-FFF2-40B4-BE49-F238E27FC236}">
                  <a16:creationId xmlns:a16="http://schemas.microsoft.com/office/drawing/2014/main" id="{31B141A7-C186-0607-A93F-E8E3318B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613" y="3894807"/>
              <a:ext cx="34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 b="1">
                  <a:solidFill>
                    <a:srgbClr val="164326"/>
                  </a:solidFill>
                </a:rPr>
                <a:t>/</a:t>
              </a:r>
              <a:endParaRPr lang="en-US" altLang="ko-KR" sz="1800"/>
            </a:p>
          </p:txBody>
        </p:sp>
        <p:sp>
          <p:nvSpPr>
            <p:cNvPr id="10246" name="Rectangle 153">
              <a:extLst>
                <a:ext uri="{FF2B5EF4-FFF2-40B4-BE49-F238E27FC236}">
                  <a16:creationId xmlns:a16="http://schemas.microsoft.com/office/drawing/2014/main" id="{FDF4B0E2-81B9-423E-498F-4991A852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651" y="3872582"/>
              <a:ext cx="1444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W</a:t>
              </a:r>
              <a:endParaRPr lang="en-US" altLang="ko-KR" sz="1200"/>
            </a:p>
          </p:txBody>
        </p:sp>
        <p:sp>
          <p:nvSpPr>
            <p:cNvPr id="10247" name="Rectangle 154">
              <a:extLst>
                <a:ext uri="{FF2B5EF4-FFF2-40B4-BE49-F238E27FC236}">
                  <a16:creationId xmlns:a16="http://schemas.microsoft.com/office/drawing/2014/main" id="{EC65AEB3-A860-224B-4138-4197916C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913" y="4029744"/>
              <a:ext cx="7889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Integration</a:t>
              </a:r>
              <a:endParaRPr lang="en-US" altLang="ko-KR" sz="1200"/>
            </a:p>
          </p:txBody>
        </p:sp>
        <p:sp>
          <p:nvSpPr>
            <p:cNvPr id="10248" name="Freeform 155">
              <a:extLst>
                <a:ext uri="{FF2B5EF4-FFF2-40B4-BE49-F238E27FC236}">
                  <a16:creationId xmlns:a16="http://schemas.microsoft.com/office/drawing/2014/main" id="{D5B6AB5D-65BF-A31A-212B-8A0988A9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151" y="4201194"/>
              <a:ext cx="1439862" cy="73025"/>
            </a:xfrm>
            <a:custGeom>
              <a:avLst/>
              <a:gdLst>
                <a:gd name="T0" fmla="*/ 2147483646 w 907"/>
                <a:gd name="T1" fmla="*/ 2147483646 h 46"/>
                <a:gd name="T2" fmla="*/ 0 w 907"/>
                <a:gd name="T3" fmla="*/ 2147483646 h 46"/>
                <a:gd name="T4" fmla="*/ 2147483646 w 907"/>
                <a:gd name="T5" fmla="*/ 0 h 46"/>
                <a:gd name="T6" fmla="*/ 2147483646 w 907"/>
                <a:gd name="T7" fmla="*/ 0 h 46"/>
                <a:gd name="T8" fmla="*/ 2147483646 w 907"/>
                <a:gd name="T9" fmla="*/ 214748364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7" h="46">
                  <a:moveTo>
                    <a:pt x="868" y="46"/>
                  </a:moveTo>
                  <a:lnTo>
                    <a:pt x="0" y="46"/>
                  </a:lnTo>
                  <a:lnTo>
                    <a:pt x="39" y="0"/>
                  </a:lnTo>
                  <a:lnTo>
                    <a:pt x="907" y="0"/>
                  </a:lnTo>
                  <a:lnTo>
                    <a:pt x="868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9" name="Freeform 156">
              <a:extLst>
                <a:ext uri="{FF2B5EF4-FFF2-40B4-BE49-F238E27FC236}">
                  <a16:creationId xmlns:a16="http://schemas.microsoft.com/office/drawing/2014/main" id="{D2DECC99-9BA4-E88D-AA17-96ABB3AC1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101" y="4201194"/>
              <a:ext cx="61912" cy="644525"/>
            </a:xfrm>
            <a:custGeom>
              <a:avLst/>
              <a:gdLst>
                <a:gd name="T0" fmla="*/ 2147483646 w 39"/>
                <a:gd name="T1" fmla="*/ 2147483646 h 406"/>
                <a:gd name="T2" fmla="*/ 0 w 39"/>
                <a:gd name="T3" fmla="*/ 2147483646 h 406"/>
                <a:gd name="T4" fmla="*/ 0 w 39"/>
                <a:gd name="T5" fmla="*/ 2147483646 h 406"/>
                <a:gd name="T6" fmla="*/ 2147483646 w 39"/>
                <a:gd name="T7" fmla="*/ 0 h 406"/>
                <a:gd name="T8" fmla="*/ 2147483646 w 39"/>
                <a:gd name="T9" fmla="*/ 2147483646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06">
                  <a:moveTo>
                    <a:pt x="39" y="359"/>
                  </a:moveTo>
                  <a:lnTo>
                    <a:pt x="0" y="406"/>
                  </a:lnTo>
                  <a:lnTo>
                    <a:pt x="0" y="46"/>
                  </a:lnTo>
                  <a:lnTo>
                    <a:pt x="39" y="0"/>
                  </a:lnTo>
                  <a:lnTo>
                    <a:pt x="39" y="35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0" name="Rectangle 157">
              <a:extLst>
                <a:ext uri="{FF2B5EF4-FFF2-40B4-BE49-F238E27FC236}">
                  <a16:creationId xmlns:a16="http://schemas.microsoft.com/office/drawing/2014/main" id="{028A8E57-84D2-5C79-3ACF-CC01646E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151" y="4274219"/>
              <a:ext cx="1377950" cy="571500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51" name="Rectangle 158">
              <a:extLst>
                <a:ext uri="{FF2B5EF4-FFF2-40B4-BE49-F238E27FC236}">
                  <a16:creationId xmlns:a16="http://schemas.microsoft.com/office/drawing/2014/main" id="{8C1A3C20-ED60-1D7E-BFFF-A205E2B1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176" y="4332957"/>
              <a:ext cx="857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b="1" dirty="0">
                  <a:solidFill>
                    <a:srgbClr val="002060"/>
                  </a:solidFill>
                </a:rPr>
                <a:t>Software</a:t>
              </a:r>
              <a:r>
                <a:rPr lang="en-US" altLang="ko-KR" sz="1500" b="1" dirty="0">
                  <a:solidFill>
                    <a:srgbClr val="00FFFF"/>
                  </a:solidFill>
                </a:rPr>
                <a:t> </a:t>
              </a:r>
              <a:endParaRPr lang="en-US" altLang="ko-KR" sz="1800" dirty="0"/>
            </a:p>
          </p:txBody>
        </p:sp>
        <p:sp>
          <p:nvSpPr>
            <p:cNvPr id="10252" name="Rectangle 159">
              <a:extLst>
                <a:ext uri="{FF2B5EF4-FFF2-40B4-BE49-F238E27FC236}">
                  <a16:creationId xmlns:a16="http://schemas.microsoft.com/office/drawing/2014/main" id="{6A5FAB4F-8C52-79B5-532D-563A8ED0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326" y="4558382"/>
              <a:ext cx="11969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b="1" dirty="0">
                  <a:solidFill>
                    <a:srgbClr val="002060"/>
                  </a:solidFill>
                </a:rPr>
                <a:t>Development</a:t>
              </a:r>
              <a:endParaRPr lang="en-US" altLang="ko-KR" sz="1800" dirty="0">
                <a:solidFill>
                  <a:srgbClr val="002060"/>
                </a:solidFill>
              </a:endParaRPr>
            </a:p>
          </p:txBody>
        </p:sp>
        <p:sp>
          <p:nvSpPr>
            <p:cNvPr id="10253" name="Freeform 160">
              <a:extLst>
                <a:ext uri="{FF2B5EF4-FFF2-40B4-BE49-F238E27FC236}">
                  <a16:creationId xmlns:a16="http://schemas.microsoft.com/office/drawing/2014/main" id="{CC5B11A2-F1A1-C687-4301-C51E7C4B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626" y="3551907"/>
              <a:ext cx="814387" cy="74612"/>
            </a:xfrm>
            <a:custGeom>
              <a:avLst/>
              <a:gdLst>
                <a:gd name="T0" fmla="*/ 2147483646 w 513"/>
                <a:gd name="T1" fmla="*/ 2147483646 h 47"/>
                <a:gd name="T2" fmla="*/ 0 w 513"/>
                <a:gd name="T3" fmla="*/ 2147483646 h 47"/>
                <a:gd name="T4" fmla="*/ 2147483646 w 513"/>
                <a:gd name="T5" fmla="*/ 0 h 47"/>
                <a:gd name="T6" fmla="*/ 2147483646 w 513"/>
                <a:gd name="T7" fmla="*/ 0 h 47"/>
                <a:gd name="T8" fmla="*/ 2147483646 w 513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47">
                  <a:moveTo>
                    <a:pt x="473" y="47"/>
                  </a:moveTo>
                  <a:lnTo>
                    <a:pt x="0" y="47"/>
                  </a:lnTo>
                  <a:lnTo>
                    <a:pt x="39" y="0"/>
                  </a:lnTo>
                  <a:lnTo>
                    <a:pt x="513" y="0"/>
                  </a:lnTo>
                  <a:lnTo>
                    <a:pt x="473" y="47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Freeform 161">
              <a:extLst>
                <a:ext uri="{FF2B5EF4-FFF2-40B4-BE49-F238E27FC236}">
                  <a16:creationId xmlns:a16="http://schemas.microsoft.com/office/drawing/2014/main" id="{2421E5F3-AF1F-58DD-BD02-8AC3F16C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513" y="3551907"/>
              <a:ext cx="63500" cy="815975"/>
            </a:xfrm>
            <a:custGeom>
              <a:avLst/>
              <a:gdLst>
                <a:gd name="T0" fmla="*/ 2147483646 w 40"/>
                <a:gd name="T1" fmla="*/ 2147483646 h 514"/>
                <a:gd name="T2" fmla="*/ 0 w 40"/>
                <a:gd name="T3" fmla="*/ 2147483646 h 514"/>
                <a:gd name="T4" fmla="*/ 0 w 40"/>
                <a:gd name="T5" fmla="*/ 2147483646 h 514"/>
                <a:gd name="T6" fmla="*/ 2147483646 w 40"/>
                <a:gd name="T7" fmla="*/ 0 h 514"/>
                <a:gd name="T8" fmla="*/ 2147483646 w 40"/>
                <a:gd name="T9" fmla="*/ 2147483646 h 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514">
                  <a:moveTo>
                    <a:pt x="40" y="467"/>
                  </a:moveTo>
                  <a:lnTo>
                    <a:pt x="0" y="514"/>
                  </a:lnTo>
                  <a:lnTo>
                    <a:pt x="0" y="47"/>
                  </a:lnTo>
                  <a:lnTo>
                    <a:pt x="40" y="0"/>
                  </a:lnTo>
                  <a:lnTo>
                    <a:pt x="40" y="467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Rectangle 162">
              <a:extLst>
                <a:ext uri="{FF2B5EF4-FFF2-40B4-BE49-F238E27FC236}">
                  <a16:creationId xmlns:a16="http://schemas.microsoft.com/office/drawing/2014/main" id="{8CE1FD60-96AC-BCEC-80F7-50D34991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8626" y="3626519"/>
              <a:ext cx="750887" cy="741363"/>
            </a:xfrm>
            <a:prstGeom prst="rect">
              <a:avLst/>
            </a:prstGeom>
            <a:solidFill>
              <a:srgbClr val="D3D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56" name="Rectangle 163">
              <a:extLst>
                <a:ext uri="{FF2B5EF4-FFF2-40B4-BE49-F238E27FC236}">
                  <a16:creationId xmlns:a16="http://schemas.microsoft.com/office/drawing/2014/main" id="{46982438-94EE-6BD4-EB93-D20DB078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3" y="3842419"/>
              <a:ext cx="53975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System</a:t>
              </a:r>
              <a:endParaRPr lang="en-US" altLang="ko-KR" sz="1200"/>
            </a:p>
          </p:txBody>
        </p:sp>
        <p:sp>
          <p:nvSpPr>
            <p:cNvPr id="10257" name="Rectangle 164">
              <a:extLst>
                <a:ext uri="{FF2B5EF4-FFF2-40B4-BE49-F238E27FC236}">
                  <a16:creationId xmlns:a16="http://schemas.microsoft.com/office/drawing/2014/main" id="{AFCD8BCA-B6FE-7372-C2C8-986EDE64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276" y="3999582"/>
              <a:ext cx="5429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164326"/>
                  </a:solidFill>
                </a:rPr>
                <a:t>Testing</a:t>
              </a:r>
              <a:endParaRPr lang="en-US" altLang="ko-KR" sz="1200"/>
            </a:p>
          </p:txBody>
        </p:sp>
        <p:sp>
          <p:nvSpPr>
            <p:cNvPr id="10258" name="Freeform 165">
              <a:extLst>
                <a:ext uri="{FF2B5EF4-FFF2-40B4-BE49-F238E27FC236}">
                  <a16:creationId xmlns:a16="http://schemas.microsoft.com/office/drawing/2014/main" id="{114DD10F-1039-0715-BBFF-5BCD98A5F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538" y="4418682"/>
              <a:ext cx="249238" cy="296862"/>
            </a:xfrm>
            <a:custGeom>
              <a:avLst/>
              <a:gdLst>
                <a:gd name="T0" fmla="*/ 2147483646 w 157"/>
                <a:gd name="T1" fmla="*/ 2147483646 h 187"/>
                <a:gd name="T2" fmla="*/ 2147483646 w 157"/>
                <a:gd name="T3" fmla="*/ 0 h 187"/>
                <a:gd name="T4" fmla="*/ 2147483646 w 157"/>
                <a:gd name="T5" fmla="*/ 2147483646 h 187"/>
                <a:gd name="T6" fmla="*/ 0 w 157"/>
                <a:gd name="T7" fmla="*/ 2147483646 h 187"/>
                <a:gd name="T8" fmla="*/ 0 w 157"/>
                <a:gd name="T9" fmla="*/ 2147483646 h 187"/>
                <a:gd name="T10" fmla="*/ 2147483646 w 157"/>
                <a:gd name="T11" fmla="*/ 2147483646 h 187"/>
                <a:gd name="T12" fmla="*/ 2147483646 w 157"/>
                <a:gd name="T13" fmla="*/ 2147483646 h 187"/>
                <a:gd name="T14" fmla="*/ 2147483646 w 157"/>
                <a:gd name="T15" fmla="*/ 2147483646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7" h="187">
                  <a:moveTo>
                    <a:pt x="157" y="93"/>
                  </a:moveTo>
                  <a:lnTo>
                    <a:pt x="112" y="0"/>
                  </a:lnTo>
                  <a:lnTo>
                    <a:pt x="112" y="62"/>
                  </a:lnTo>
                  <a:lnTo>
                    <a:pt x="0" y="62"/>
                  </a:lnTo>
                  <a:lnTo>
                    <a:pt x="0" y="125"/>
                  </a:lnTo>
                  <a:lnTo>
                    <a:pt x="112" y="125"/>
                  </a:lnTo>
                  <a:lnTo>
                    <a:pt x="112" y="187"/>
                  </a:lnTo>
                  <a:lnTo>
                    <a:pt x="157" y="93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Freeform 166">
              <a:extLst>
                <a:ext uri="{FF2B5EF4-FFF2-40B4-BE49-F238E27FC236}">
                  <a16:creationId xmlns:a16="http://schemas.microsoft.com/office/drawing/2014/main" id="{F811CFD6-B66B-4821-F79E-D09D6D87A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876" y="3755107"/>
              <a:ext cx="336550" cy="296862"/>
            </a:xfrm>
            <a:custGeom>
              <a:avLst/>
              <a:gdLst>
                <a:gd name="T0" fmla="*/ 2147483646 w 212"/>
                <a:gd name="T1" fmla="*/ 2147483646 h 187"/>
                <a:gd name="T2" fmla="*/ 2147483646 w 212"/>
                <a:gd name="T3" fmla="*/ 2147483646 h 187"/>
                <a:gd name="T4" fmla="*/ 2147483646 w 212"/>
                <a:gd name="T5" fmla="*/ 2147483646 h 187"/>
                <a:gd name="T6" fmla="*/ 0 w 212"/>
                <a:gd name="T7" fmla="*/ 2147483646 h 187"/>
                <a:gd name="T8" fmla="*/ 0 w 212"/>
                <a:gd name="T9" fmla="*/ 2147483646 h 187"/>
                <a:gd name="T10" fmla="*/ 2147483646 w 212"/>
                <a:gd name="T11" fmla="*/ 2147483646 h 187"/>
                <a:gd name="T12" fmla="*/ 2147483646 w 212"/>
                <a:gd name="T13" fmla="*/ 0 h 187"/>
                <a:gd name="T14" fmla="*/ 2147483646 w 212"/>
                <a:gd name="T15" fmla="*/ 2147483646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2" h="187">
                  <a:moveTo>
                    <a:pt x="212" y="94"/>
                  </a:moveTo>
                  <a:lnTo>
                    <a:pt x="166" y="187"/>
                  </a:lnTo>
                  <a:lnTo>
                    <a:pt x="166" y="125"/>
                  </a:lnTo>
                  <a:lnTo>
                    <a:pt x="0" y="125"/>
                  </a:lnTo>
                  <a:lnTo>
                    <a:pt x="0" y="62"/>
                  </a:lnTo>
                  <a:lnTo>
                    <a:pt x="166" y="62"/>
                  </a:lnTo>
                  <a:lnTo>
                    <a:pt x="166" y="0"/>
                  </a:lnTo>
                  <a:lnTo>
                    <a:pt x="212" y="94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Rectangle 167">
              <a:extLst>
                <a:ext uri="{FF2B5EF4-FFF2-40B4-BE49-F238E27FC236}">
                  <a16:creationId xmlns:a16="http://schemas.microsoft.com/office/drawing/2014/main" id="{8E7F3B6C-0C78-6DBF-DB3F-C6698BAB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163" y="3351882"/>
              <a:ext cx="261938" cy="11112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1" name="Rectangle 168">
              <a:extLst>
                <a:ext uri="{FF2B5EF4-FFF2-40B4-BE49-F238E27FC236}">
                  <a16:creationId xmlns:a16="http://schemas.microsoft.com/office/drawing/2014/main" id="{7C124FF4-22D6-BBB1-0802-C97778E8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163" y="3351882"/>
              <a:ext cx="261938" cy="111125"/>
            </a:xfrm>
            <a:prstGeom prst="rect">
              <a:avLst/>
            </a:prstGeom>
            <a:noFill/>
            <a:ln w="3175" cap="rnd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2" name="Rectangle 169">
              <a:extLst>
                <a:ext uri="{FF2B5EF4-FFF2-40B4-BE49-F238E27FC236}">
                  <a16:creationId xmlns:a16="http://schemas.microsoft.com/office/drawing/2014/main" id="{9B97DB48-E97B-3009-3FE0-743E7E6A9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876" y="3347119"/>
              <a:ext cx="95250" cy="55721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3" name="Rectangle 170">
              <a:extLst>
                <a:ext uri="{FF2B5EF4-FFF2-40B4-BE49-F238E27FC236}">
                  <a16:creationId xmlns:a16="http://schemas.microsoft.com/office/drawing/2014/main" id="{EC2D142E-0B10-3C80-0DE5-ACF7A53F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876" y="3347119"/>
              <a:ext cx="95250" cy="557213"/>
            </a:xfrm>
            <a:prstGeom prst="rect">
              <a:avLst/>
            </a:prstGeom>
            <a:noFill/>
            <a:ln w="3175" cap="rnd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4" name="Freeform 171">
              <a:extLst>
                <a:ext uri="{FF2B5EF4-FFF2-40B4-BE49-F238E27FC236}">
                  <a16:creationId xmlns:a16="http://schemas.microsoft.com/office/drawing/2014/main" id="{EE10DF4C-71BB-52AA-C0A5-FB3EBD998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876" y="3904332"/>
              <a:ext cx="336550" cy="296862"/>
            </a:xfrm>
            <a:custGeom>
              <a:avLst/>
              <a:gdLst>
                <a:gd name="T0" fmla="*/ 2147483646 w 212"/>
                <a:gd name="T1" fmla="*/ 2147483646 h 187"/>
                <a:gd name="T2" fmla="*/ 2147483646 w 212"/>
                <a:gd name="T3" fmla="*/ 0 h 187"/>
                <a:gd name="T4" fmla="*/ 2147483646 w 212"/>
                <a:gd name="T5" fmla="*/ 2147483646 h 187"/>
                <a:gd name="T6" fmla="*/ 0 w 212"/>
                <a:gd name="T7" fmla="*/ 2147483646 h 187"/>
                <a:gd name="T8" fmla="*/ 0 w 212"/>
                <a:gd name="T9" fmla="*/ 2147483646 h 187"/>
                <a:gd name="T10" fmla="*/ 2147483646 w 212"/>
                <a:gd name="T11" fmla="*/ 2147483646 h 187"/>
                <a:gd name="T12" fmla="*/ 2147483646 w 212"/>
                <a:gd name="T13" fmla="*/ 2147483646 h 187"/>
                <a:gd name="T14" fmla="*/ 2147483646 w 212"/>
                <a:gd name="T15" fmla="*/ 2147483646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2" h="187">
                  <a:moveTo>
                    <a:pt x="212" y="93"/>
                  </a:moveTo>
                  <a:lnTo>
                    <a:pt x="166" y="0"/>
                  </a:lnTo>
                  <a:lnTo>
                    <a:pt x="166" y="62"/>
                  </a:lnTo>
                  <a:lnTo>
                    <a:pt x="0" y="62"/>
                  </a:lnTo>
                  <a:lnTo>
                    <a:pt x="0" y="125"/>
                  </a:lnTo>
                  <a:lnTo>
                    <a:pt x="166" y="125"/>
                  </a:lnTo>
                  <a:lnTo>
                    <a:pt x="166" y="187"/>
                  </a:lnTo>
                  <a:lnTo>
                    <a:pt x="212" y="93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Rectangle 172">
              <a:extLst>
                <a:ext uri="{FF2B5EF4-FFF2-40B4-BE49-F238E27FC236}">
                  <a16:creationId xmlns:a16="http://schemas.microsoft.com/office/drawing/2014/main" id="{E03454B1-A37D-98E0-5C42-49092042B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163" y="4493294"/>
              <a:ext cx="261938" cy="11112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6" name="Rectangle 173">
              <a:extLst>
                <a:ext uri="{FF2B5EF4-FFF2-40B4-BE49-F238E27FC236}">
                  <a16:creationId xmlns:a16="http://schemas.microsoft.com/office/drawing/2014/main" id="{940343AC-5F25-8082-E953-532B07FF8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163" y="4493294"/>
              <a:ext cx="261938" cy="111125"/>
            </a:xfrm>
            <a:prstGeom prst="rect">
              <a:avLst/>
            </a:prstGeom>
            <a:noFill/>
            <a:ln w="3175" cap="rnd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7" name="Rectangle 174">
              <a:extLst>
                <a:ext uri="{FF2B5EF4-FFF2-40B4-BE49-F238E27FC236}">
                  <a16:creationId xmlns:a16="http://schemas.microsoft.com/office/drawing/2014/main" id="{63BB9CD9-8105-B51A-755A-92798C0E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876" y="4051969"/>
              <a:ext cx="95250" cy="55721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8" name="Rectangle 175">
              <a:extLst>
                <a:ext uri="{FF2B5EF4-FFF2-40B4-BE49-F238E27FC236}">
                  <a16:creationId xmlns:a16="http://schemas.microsoft.com/office/drawing/2014/main" id="{259962BE-E779-25BE-1EF6-986A2F02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876" y="4051969"/>
              <a:ext cx="95250" cy="557213"/>
            </a:xfrm>
            <a:prstGeom prst="rect">
              <a:avLst/>
            </a:prstGeom>
            <a:noFill/>
            <a:ln w="3175" cap="rnd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69" name="Freeform 176">
              <a:extLst>
                <a:ext uri="{FF2B5EF4-FFF2-40B4-BE49-F238E27FC236}">
                  <a16:creationId xmlns:a16="http://schemas.microsoft.com/office/drawing/2014/main" id="{80719F1F-BDAE-D744-6404-D7966250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601" y="3274094"/>
              <a:ext cx="334962" cy="296863"/>
            </a:xfrm>
            <a:custGeom>
              <a:avLst/>
              <a:gdLst>
                <a:gd name="T0" fmla="*/ 2147483646 w 211"/>
                <a:gd name="T1" fmla="*/ 2147483646 h 187"/>
                <a:gd name="T2" fmla="*/ 2147483646 w 211"/>
                <a:gd name="T3" fmla="*/ 0 h 187"/>
                <a:gd name="T4" fmla="*/ 2147483646 w 211"/>
                <a:gd name="T5" fmla="*/ 2147483646 h 187"/>
                <a:gd name="T6" fmla="*/ 0 w 211"/>
                <a:gd name="T7" fmla="*/ 2147483646 h 187"/>
                <a:gd name="T8" fmla="*/ 0 w 211"/>
                <a:gd name="T9" fmla="*/ 2147483646 h 187"/>
                <a:gd name="T10" fmla="*/ 2147483646 w 211"/>
                <a:gd name="T11" fmla="*/ 2147483646 h 187"/>
                <a:gd name="T12" fmla="*/ 2147483646 w 211"/>
                <a:gd name="T13" fmla="*/ 2147483646 h 187"/>
                <a:gd name="T14" fmla="*/ 2147483646 w 211"/>
                <a:gd name="T15" fmla="*/ 2147483646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1" h="187">
                  <a:moveTo>
                    <a:pt x="211" y="93"/>
                  </a:moveTo>
                  <a:lnTo>
                    <a:pt x="165" y="0"/>
                  </a:lnTo>
                  <a:lnTo>
                    <a:pt x="165" y="61"/>
                  </a:lnTo>
                  <a:lnTo>
                    <a:pt x="0" y="61"/>
                  </a:lnTo>
                  <a:lnTo>
                    <a:pt x="0" y="125"/>
                  </a:lnTo>
                  <a:lnTo>
                    <a:pt x="165" y="125"/>
                  </a:lnTo>
                  <a:lnTo>
                    <a:pt x="165" y="187"/>
                  </a:lnTo>
                  <a:lnTo>
                    <a:pt x="211" y="93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0" name="Rectangle 177">
              <a:extLst>
                <a:ext uri="{FF2B5EF4-FFF2-40B4-BE49-F238E27FC236}">
                  <a16:creationId xmlns:a16="http://schemas.microsoft.com/office/drawing/2014/main" id="{6BA49017-CC8C-5E19-23ED-DE46E41EB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301" y="3861469"/>
              <a:ext cx="261937" cy="11271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1" name="Rectangle 178">
              <a:extLst>
                <a:ext uri="{FF2B5EF4-FFF2-40B4-BE49-F238E27FC236}">
                  <a16:creationId xmlns:a16="http://schemas.microsoft.com/office/drawing/2014/main" id="{51DC82D9-833F-8977-6AC6-A778B056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301" y="3861469"/>
              <a:ext cx="261937" cy="112713"/>
            </a:xfrm>
            <a:prstGeom prst="rect">
              <a:avLst/>
            </a:prstGeom>
            <a:noFill/>
            <a:ln w="3175" cap="rnd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2" name="Rectangle 179">
              <a:extLst>
                <a:ext uri="{FF2B5EF4-FFF2-40B4-BE49-F238E27FC236}">
                  <a16:creationId xmlns:a16="http://schemas.microsoft.com/office/drawing/2014/main" id="{11070282-79A8-B0C1-E580-A66FF4EC4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01" y="3421732"/>
              <a:ext cx="93662" cy="55562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3" name="Rectangle 180">
              <a:extLst>
                <a:ext uri="{FF2B5EF4-FFF2-40B4-BE49-F238E27FC236}">
                  <a16:creationId xmlns:a16="http://schemas.microsoft.com/office/drawing/2014/main" id="{0B6A40DC-04F6-E280-203B-BF720BB2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01" y="3421732"/>
              <a:ext cx="93662" cy="555625"/>
            </a:xfrm>
            <a:prstGeom prst="rect">
              <a:avLst/>
            </a:prstGeom>
            <a:noFill/>
            <a:ln w="3175" cap="rnd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4" name="Freeform 181">
              <a:extLst>
                <a:ext uri="{FF2B5EF4-FFF2-40B4-BE49-F238E27FC236}">
                  <a16:creationId xmlns:a16="http://schemas.microsoft.com/office/drawing/2014/main" id="{5B1AD535-A6EE-1F78-2BB0-3B8D1DDF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363" y="4423444"/>
              <a:ext cx="334963" cy="295275"/>
            </a:xfrm>
            <a:custGeom>
              <a:avLst/>
              <a:gdLst>
                <a:gd name="T0" fmla="*/ 2147483646 w 211"/>
                <a:gd name="T1" fmla="*/ 2147483646 h 186"/>
                <a:gd name="T2" fmla="*/ 2147483646 w 211"/>
                <a:gd name="T3" fmla="*/ 2147483646 h 186"/>
                <a:gd name="T4" fmla="*/ 2147483646 w 211"/>
                <a:gd name="T5" fmla="*/ 2147483646 h 186"/>
                <a:gd name="T6" fmla="*/ 0 w 211"/>
                <a:gd name="T7" fmla="*/ 2147483646 h 186"/>
                <a:gd name="T8" fmla="*/ 0 w 211"/>
                <a:gd name="T9" fmla="*/ 2147483646 h 186"/>
                <a:gd name="T10" fmla="*/ 2147483646 w 211"/>
                <a:gd name="T11" fmla="*/ 2147483646 h 186"/>
                <a:gd name="T12" fmla="*/ 2147483646 w 211"/>
                <a:gd name="T13" fmla="*/ 0 h 186"/>
                <a:gd name="T14" fmla="*/ 2147483646 w 211"/>
                <a:gd name="T15" fmla="*/ 2147483646 h 1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1" h="186">
                  <a:moveTo>
                    <a:pt x="211" y="93"/>
                  </a:moveTo>
                  <a:lnTo>
                    <a:pt x="166" y="186"/>
                  </a:lnTo>
                  <a:lnTo>
                    <a:pt x="166" y="125"/>
                  </a:lnTo>
                  <a:lnTo>
                    <a:pt x="0" y="125"/>
                  </a:lnTo>
                  <a:lnTo>
                    <a:pt x="0" y="61"/>
                  </a:lnTo>
                  <a:lnTo>
                    <a:pt x="166" y="61"/>
                  </a:lnTo>
                  <a:lnTo>
                    <a:pt x="166" y="0"/>
                  </a:lnTo>
                  <a:lnTo>
                    <a:pt x="211" y="93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5" name="Rectangle 182">
              <a:extLst>
                <a:ext uri="{FF2B5EF4-FFF2-40B4-BE49-F238E27FC236}">
                  <a16:creationId xmlns:a16="http://schemas.microsoft.com/office/drawing/2014/main" id="{9D41AF14-4E32-B164-B056-EECBAD7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1" y="4020219"/>
              <a:ext cx="261937" cy="11112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6" name="Rectangle 183">
              <a:extLst>
                <a:ext uri="{FF2B5EF4-FFF2-40B4-BE49-F238E27FC236}">
                  <a16:creationId xmlns:a16="http://schemas.microsoft.com/office/drawing/2014/main" id="{879190D1-9B85-E44C-5ECF-6ADD0DC4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1" y="4020219"/>
              <a:ext cx="261937" cy="111125"/>
            </a:xfrm>
            <a:prstGeom prst="rect">
              <a:avLst/>
            </a:prstGeom>
            <a:noFill/>
            <a:ln w="3175" cap="rnd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7" name="Rectangle 184">
              <a:extLst>
                <a:ext uri="{FF2B5EF4-FFF2-40B4-BE49-F238E27FC236}">
                  <a16:creationId xmlns:a16="http://schemas.microsoft.com/office/drawing/2014/main" id="{D7A31931-5DB7-1FC9-3E0B-7ACB7A10E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363" y="4015457"/>
              <a:ext cx="93663" cy="55562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8" name="Rectangle 185">
              <a:extLst>
                <a:ext uri="{FF2B5EF4-FFF2-40B4-BE49-F238E27FC236}">
                  <a16:creationId xmlns:a16="http://schemas.microsoft.com/office/drawing/2014/main" id="{C5B29F42-71F7-6AB4-69FA-CD2B71ED1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363" y="4015457"/>
              <a:ext cx="93663" cy="555625"/>
            </a:xfrm>
            <a:prstGeom prst="rect">
              <a:avLst/>
            </a:prstGeom>
            <a:noFill/>
            <a:ln w="3175" cap="rnd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79" name="Freeform 186">
              <a:extLst>
                <a:ext uri="{FF2B5EF4-FFF2-40B4-BE49-F238E27FC236}">
                  <a16:creationId xmlns:a16="http://schemas.microsoft.com/office/drawing/2014/main" id="{55C51C9B-AD36-A384-5677-675D0CE6E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126" y="3088357"/>
              <a:ext cx="2646362" cy="74612"/>
            </a:xfrm>
            <a:custGeom>
              <a:avLst/>
              <a:gdLst>
                <a:gd name="T0" fmla="*/ 2147483646 w 1667"/>
                <a:gd name="T1" fmla="*/ 2147483646 h 47"/>
                <a:gd name="T2" fmla="*/ 0 w 1667"/>
                <a:gd name="T3" fmla="*/ 2147483646 h 47"/>
                <a:gd name="T4" fmla="*/ 2147483646 w 1667"/>
                <a:gd name="T5" fmla="*/ 0 h 47"/>
                <a:gd name="T6" fmla="*/ 2147483646 w 1667"/>
                <a:gd name="T7" fmla="*/ 0 h 47"/>
                <a:gd name="T8" fmla="*/ 2147483646 w 1667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67" h="47">
                  <a:moveTo>
                    <a:pt x="1628" y="47"/>
                  </a:moveTo>
                  <a:lnTo>
                    <a:pt x="0" y="47"/>
                  </a:lnTo>
                  <a:lnTo>
                    <a:pt x="40" y="0"/>
                  </a:lnTo>
                  <a:lnTo>
                    <a:pt x="1667" y="0"/>
                  </a:lnTo>
                  <a:lnTo>
                    <a:pt x="1628" y="47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0" name="Rectangle 188">
              <a:extLst>
                <a:ext uri="{FF2B5EF4-FFF2-40B4-BE49-F238E27FC236}">
                  <a16:creationId xmlns:a16="http://schemas.microsoft.com/office/drawing/2014/main" id="{C2A995CA-7158-F6F6-E9EA-A189162C6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126" y="3162969"/>
              <a:ext cx="2584450" cy="555625"/>
            </a:xfrm>
            <a:prstGeom prst="rect">
              <a:avLst/>
            </a:prstGeom>
            <a:solidFill>
              <a:srgbClr val="D3D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81" name="Rectangle 189">
              <a:extLst>
                <a:ext uri="{FF2B5EF4-FFF2-40B4-BE49-F238E27FC236}">
                  <a16:creationId xmlns:a16="http://schemas.microsoft.com/office/drawing/2014/main" id="{B1F8B042-4906-970A-2C73-96B221E64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351" y="3332832"/>
              <a:ext cx="211931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solidFill>
                    <a:srgbClr val="164326"/>
                  </a:solidFill>
                </a:rPr>
                <a:t>Hardware Development</a:t>
              </a:r>
              <a:endParaRPr lang="en-US" altLang="ko-KR" sz="1800"/>
            </a:p>
          </p:txBody>
        </p:sp>
        <p:sp>
          <p:nvSpPr>
            <p:cNvPr id="10282" name="Freeform 190">
              <a:extLst>
                <a:ext uri="{FF2B5EF4-FFF2-40B4-BE49-F238E27FC236}">
                  <a16:creationId xmlns:a16="http://schemas.microsoft.com/office/drawing/2014/main" id="{EBD00AD2-8250-814F-40A3-800D7FB59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763" y="3904332"/>
              <a:ext cx="249238" cy="296862"/>
            </a:xfrm>
            <a:custGeom>
              <a:avLst/>
              <a:gdLst>
                <a:gd name="T0" fmla="*/ 2147483646 w 157"/>
                <a:gd name="T1" fmla="*/ 2147483646 h 187"/>
                <a:gd name="T2" fmla="*/ 2147483646 w 157"/>
                <a:gd name="T3" fmla="*/ 0 h 187"/>
                <a:gd name="T4" fmla="*/ 2147483646 w 157"/>
                <a:gd name="T5" fmla="*/ 2147483646 h 187"/>
                <a:gd name="T6" fmla="*/ 0 w 157"/>
                <a:gd name="T7" fmla="*/ 2147483646 h 187"/>
                <a:gd name="T8" fmla="*/ 0 w 157"/>
                <a:gd name="T9" fmla="*/ 2147483646 h 187"/>
                <a:gd name="T10" fmla="*/ 2147483646 w 157"/>
                <a:gd name="T11" fmla="*/ 2147483646 h 187"/>
                <a:gd name="T12" fmla="*/ 2147483646 w 157"/>
                <a:gd name="T13" fmla="*/ 2147483646 h 187"/>
                <a:gd name="T14" fmla="*/ 2147483646 w 157"/>
                <a:gd name="T15" fmla="*/ 2147483646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7" h="187">
                  <a:moveTo>
                    <a:pt x="157" y="93"/>
                  </a:moveTo>
                  <a:lnTo>
                    <a:pt x="112" y="0"/>
                  </a:lnTo>
                  <a:lnTo>
                    <a:pt x="112" y="62"/>
                  </a:lnTo>
                  <a:lnTo>
                    <a:pt x="0" y="62"/>
                  </a:lnTo>
                  <a:lnTo>
                    <a:pt x="0" y="125"/>
                  </a:lnTo>
                  <a:lnTo>
                    <a:pt x="112" y="125"/>
                  </a:lnTo>
                  <a:lnTo>
                    <a:pt x="112" y="187"/>
                  </a:lnTo>
                  <a:lnTo>
                    <a:pt x="157" y="93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3" name="Line 203">
              <a:extLst>
                <a:ext uri="{FF2B5EF4-FFF2-40B4-BE49-F238E27FC236}">
                  <a16:creationId xmlns:a16="http://schemas.microsoft.com/office/drawing/2014/main" id="{9DAE7CB0-968D-8BC2-898D-AA576EDE2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426" y="4552032"/>
              <a:ext cx="1587" cy="185737"/>
            </a:xfrm>
            <a:prstGeom prst="line">
              <a:avLst/>
            </a:prstGeom>
            <a:noFill/>
            <a:ln w="34925" cap="rnd">
              <a:solidFill>
                <a:srgbClr val="4979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4" name="Line 204">
              <a:extLst>
                <a:ext uri="{FF2B5EF4-FFF2-40B4-BE49-F238E27FC236}">
                  <a16:creationId xmlns:a16="http://schemas.microsoft.com/office/drawing/2014/main" id="{F5F4A8EE-024E-4371-D124-C8A14AF2E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8826" y="4426619"/>
              <a:ext cx="1587" cy="125413"/>
            </a:xfrm>
            <a:prstGeom prst="line">
              <a:avLst/>
            </a:prstGeom>
            <a:noFill/>
            <a:ln w="34925" cap="rnd">
              <a:solidFill>
                <a:srgbClr val="4979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5" name="Freeform 205">
              <a:extLst>
                <a:ext uri="{FF2B5EF4-FFF2-40B4-BE49-F238E27FC236}">
                  <a16:creationId xmlns:a16="http://schemas.microsoft.com/office/drawing/2014/main" id="{50BD2C93-726C-AA98-0A18-864DDEC22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913" y="4367882"/>
              <a:ext cx="123825" cy="73025"/>
            </a:xfrm>
            <a:custGeom>
              <a:avLst/>
              <a:gdLst>
                <a:gd name="T0" fmla="*/ 0 w 78"/>
                <a:gd name="T1" fmla="*/ 2147483646 h 46"/>
                <a:gd name="T2" fmla="*/ 2147483646 w 78"/>
                <a:gd name="T3" fmla="*/ 0 h 46"/>
                <a:gd name="T4" fmla="*/ 2147483646 w 78"/>
                <a:gd name="T5" fmla="*/ 2147483646 h 46"/>
                <a:gd name="T6" fmla="*/ 0 w 78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46">
                  <a:moveTo>
                    <a:pt x="0" y="46"/>
                  </a:moveTo>
                  <a:lnTo>
                    <a:pt x="39" y="0"/>
                  </a:lnTo>
                  <a:lnTo>
                    <a:pt x="78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97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6" name="Line 206">
              <a:extLst>
                <a:ext uri="{FF2B5EF4-FFF2-40B4-BE49-F238E27FC236}">
                  <a16:creationId xmlns:a16="http://schemas.microsoft.com/office/drawing/2014/main" id="{A495A734-29A9-C3D1-A9A2-80C637394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3576" y="4426619"/>
              <a:ext cx="1587" cy="125413"/>
            </a:xfrm>
            <a:prstGeom prst="line">
              <a:avLst/>
            </a:prstGeom>
            <a:noFill/>
            <a:ln w="34925" cap="rnd">
              <a:solidFill>
                <a:srgbClr val="4979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7" name="Freeform 207">
              <a:extLst>
                <a:ext uri="{FF2B5EF4-FFF2-40B4-BE49-F238E27FC236}">
                  <a16:creationId xmlns:a16="http://schemas.microsoft.com/office/drawing/2014/main" id="{D954BD79-1A4A-5E1E-9324-35ECB0FD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076" y="4367882"/>
              <a:ext cx="125412" cy="73025"/>
            </a:xfrm>
            <a:custGeom>
              <a:avLst/>
              <a:gdLst>
                <a:gd name="T0" fmla="*/ 0 w 79"/>
                <a:gd name="T1" fmla="*/ 2147483646 h 46"/>
                <a:gd name="T2" fmla="*/ 2147483646 w 79"/>
                <a:gd name="T3" fmla="*/ 0 h 46"/>
                <a:gd name="T4" fmla="*/ 2147483646 w 79"/>
                <a:gd name="T5" fmla="*/ 2147483646 h 46"/>
                <a:gd name="T6" fmla="*/ 0 w 7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46">
                  <a:moveTo>
                    <a:pt x="0" y="46"/>
                  </a:moveTo>
                  <a:lnTo>
                    <a:pt x="40" y="0"/>
                  </a:lnTo>
                  <a:lnTo>
                    <a:pt x="79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97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8" name="Line 208">
              <a:extLst>
                <a:ext uri="{FF2B5EF4-FFF2-40B4-BE49-F238E27FC236}">
                  <a16:creationId xmlns:a16="http://schemas.microsoft.com/office/drawing/2014/main" id="{5B1C9371-919A-FF52-FD4C-F5F696A19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8826" y="4552032"/>
              <a:ext cx="1174750" cy="1587"/>
            </a:xfrm>
            <a:prstGeom prst="line">
              <a:avLst/>
            </a:prstGeom>
            <a:noFill/>
            <a:ln w="34925" cap="rnd">
              <a:solidFill>
                <a:srgbClr val="4979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9" name="AutoShape 209">
              <a:extLst>
                <a:ext uri="{FF2B5EF4-FFF2-40B4-BE49-F238E27FC236}">
                  <a16:creationId xmlns:a16="http://schemas.microsoft.com/office/drawing/2014/main" id="{98A8A4CA-E161-1B8D-EF21-DA5F3292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788" y="4750469"/>
              <a:ext cx="1395413" cy="674688"/>
            </a:xfrm>
            <a:prstGeom prst="cube">
              <a:avLst>
                <a:gd name="adj" fmla="val 13551"/>
              </a:avLst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0290" name="Rectangle 200">
              <a:extLst>
                <a:ext uri="{FF2B5EF4-FFF2-40B4-BE49-F238E27FC236}">
                  <a16:creationId xmlns:a16="http://schemas.microsoft.com/office/drawing/2014/main" id="{82ED27D0-4377-DF18-22A9-219049846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163" y="4913982"/>
              <a:ext cx="114141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0000FF"/>
                  </a:solidFill>
                </a:rPr>
                <a:t>Defect Tracking</a:t>
              </a:r>
              <a:endParaRPr lang="en-US" altLang="ko-KR" sz="1200"/>
            </a:p>
          </p:txBody>
        </p:sp>
        <p:sp>
          <p:nvSpPr>
            <p:cNvPr id="10291" name="Rectangle 201">
              <a:extLst>
                <a:ext uri="{FF2B5EF4-FFF2-40B4-BE49-F238E27FC236}">
                  <a16:creationId xmlns:a16="http://schemas.microsoft.com/office/drawing/2014/main" id="{73DC5E25-93E5-995D-DFB4-AD5BD261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976" y="5071144"/>
              <a:ext cx="1095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0000FF"/>
                  </a:solidFill>
                </a:rPr>
                <a:t>&amp;</a:t>
              </a:r>
              <a:endParaRPr lang="en-US" altLang="ko-KR" sz="1200"/>
            </a:p>
          </p:txBody>
        </p:sp>
        <p:sp>
          <p:nvSpPr>
            <p:cNvPr id="10292" name="Rectangle 202">
              <a:extLst>
                <a:ext uri="{FF2B5EF4-FFF2-40B4-BE49-F238E27FC236}">
                  <a16:creationId xmlns:a16="http://schemas.microsoft.com/office/drawing/2014/main" id="{7E41B6B8-38FA-60FF-1A62-AC4BE630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9638" y="5228307"/>
              <a:ext cx="9223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0000FF"/>
                  </a:solidFill>
                </a:rPr>
                <a:t>Maintenance</a:t>
              </a:r>
              <a:endParaRPr lang="en-US" altLang="ko-KR" sz="1200"/>
            </a:p>
          </p:txBody>
        </p:sp>
        <p:sp>
          <p:nvSpPr>
            <p:cNvPr id="10293" name="Freeform 187">
              <a:extLst>
                <a:ext uri="{FF2B5EF4-FFF2-40B4-BE49-F238E27FC236}">
                  <a16:creationId xmlns:a16="http://schemas.microsoft.com/office/drawing/2014/main" id="{F747D151-D932-D883-2BB1-B69A1ADE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576" y="3088357"/>
              <a:ext cx="61912" cy="630237"/>
            </a:xfrm>
            <a:custGeom>
              <a:avLst/>
              <a:gdLst>
                <a:gd name="T0" fmla="*/ 2147483646 w 39"/>
                <a:gd name="T1" fmla="*/ 2147483646 h 397"/>
                <a:gd name="T2" fmla="*/ 0 w 39"/>
                <a:gd name="T3" fmla="*/ 2147483646 h 397"/>
                <a:gd name="T4" fmla="*/ 0 w 39"/>
                <a:gd name="T5" fmla="*/ 2147483646 h 397"/>
                <a:gd name="T6" fmla="*/ 2147483646 w 39"/>
                <a:gd name="T7" fmla="*/ 0 h 397"/>
                <a:gd name="T8" fmla="*/ 2147483646 w 39"/>
                <a:gd name="T9" fmla="*/ 2147483646 h 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97">
                  <a:moveTo>
                    <a:pt x="39" y="350"/>
                  </a:moveTo>
                  <a:lnTo>
                    <a:pt x="0" y="397"/>
                  </a:lnTo>
                  <a:lnTo>
                    <a:pt x="0" y="47"/>
                  </a:lnTo>
                  <a:lnTo>
                    <a:pt x="39" y="0"/>
                  </a:lnTo>
                  <a:lnTo>
                    <a:pt x="39" y="350"/>
                  </a:lnTo>
                  <a:close/>
                </a:path>
              </a:pathLst>
            </a:custGeom>
            <a:solidFill>
              <a:srgbClr val="BF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87660"/>
      </p:ext>
    </p:extLst>
  </p:cSld>
  <p:clrMapOvr>
    <a:masterClrMapping/>
  </p:clrMapOvr>
  <p:transition spd="slow" advTm="6920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CB231CFF-D7B5-40EE-8739-968396D53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 dirty="0">
                <a:solidFill>
                  <a:srgbClr val="0033CC"/>
                </a:solidFill>
                <a:latin typeface="Arial Narrow" panose="020B0606020202030204" pitchFamily="34" charset="0"/>
              </a:rPr>
              <a:t>Logic Design Course Introduction</a:t>
            </a:r>
            <a:endParaRPr kumimoji="1" lang="en-US" altLang="ko-KR" sz="3600" b="0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슬라이드 번호 개체 틀 1">
            <a:extLst>
              <a:ext uri="{FF2B5EF4-FFF2-40B4-BE49-F238E27FC236}">
                <a16:creationId xmlns:a16="http://schemas.microsoft.com/office/drawing/2014/main" id="{A09C34A7-6239-4FA5-B3FC-C4A7BD66A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773F8ACF-040D-4875-806B-713A3B4A8734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E547946E-A3C6-426A-A0D8-90619BF2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732463"/>
            <a:ext cx="8374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Ø"/>
            </a:pPr>
            <a:endParaRPr kumimoji="1" lang="en-US" altLang="ko-K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CD905-1941-4E7E-89FD-7AFFC0EF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47" y="1340767"/>
            <a:ext cx="8511925" cy="485365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5750" indent="-28575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Course scope</a:t>
            </a:r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1800" dirty="0"/>
              <a:t>		Unit 1 </a:t>
            </a:r>
            <a:r>
              <a:rPr lang="en-US" altLang="ko-KR" sz="1800" i="1" dirty="0"/>
              <a:t>Introduction &amp; Number Systems and Conversion</a:t>
            </a:r>
          </a:p>
          <a:p>
            <a:pPr>
              <a:lnSpc>
                <a:spcPts val="2160"/>
              </a:lnSpc>
              <a:buFontTx/>
              <a:buNone/>
              <a:defRPr/>
            </a:pPr>
            <a:endParaRPr lang="en-US" altLang="ko-KR" sz="800" dirty="0"/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1800" dirty="0"/>
              <a:t>		Unit 9 </a:t>
            </a:r>
            <a:r>
              <a:rPr lang="en-US" altLang="ko-KR" sz="1800" i="1" dirty="0"/>
              <a:t>MUX, Decoders, &amp; PLD</a:t>
            </a:r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1800" dirty="0"/>
              <a:t>		Unit 10 </a:t>
            </a:r>
            <a:r>
              <a:rPr lang="en-US" altLang="ko-KR" sz="1800" dirty="0">
                <a:highlight>
                  <a:srgbClr val="FFFF00"/>
                </a:highlight>
              </a:rPr>
              <a:t>will be skipped</a:t>
            </a:r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1800" dirty="0"/>
              <a:t>		Unit 11 </a:t>
            </a:r>
            <a:r>
              <a:rPr lang="en-US" altLang="ko-KR" sz="1800" i="1" dirty="0"/>
              <a:t>Latches &amp; Flip-Flops</a:t>
            </a:r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800" i="1" dirty="0"/>
              <a:t>	</a:t>
            </a:r>
            <a:endParaRPr lang="en-US" altLang="ko-KR" sz="800" dirty="0"/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1800" dirty="0"/>
              <a:t>		Unit 14 </a:t>
            </a:r>
            <a:r>
              <a:rPr lang="en-US" altLang="ko-KR" sz="1800" i="1" dirty="0"/>
              <a:t>Design of State Graphs &amp; Tables</a:t>
            </a:r>
          </a:p>
          <a:p>
            <a:pPr>
              <a:lnSpc>
                <a:spcPts val="2160"/>
              </a:lnSpc>
              <a:buFontTx/>
              <a:buNone/>
              <a:defRPr/>
            </a:pPr>
            <a:r>
              <a:rPr lang="en-US" altLang="ko-KR" sz="1800" dirty="0"/>
              <a:t>		Unit 15 </a:t>
            </a:r>
            <a:r>
              <a:rPr lang="en-US" altLang="ko-KR" sz="1800" i="1" dirty="0"/>
              <a:t>Reduction of State Tables </a:t>
            </a:r>
            <a:r>
              <a:rPr lang="en-US" altLang="ko-KR" sz="1800" dirty="0">
                <a:highlight>
                  <a:srgbClr val="FFFF00"/>
                </a:highlight>
              </a:rPr>
              <a:t>(optional)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Course Grading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a few assignments (20%)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/>
              <a:t>a midterm (40 %) &amp; a final (40 %)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4F95442-360A-48BB-BB7A-075E2DD7E603}"/>
              </a:ext>
            </a:extLst>
          </p:cNvPr>
          <p:cNvSpPr/>
          <p:nvPr/>
        </p:nvSpPr>
        <p:spPr bwMode="auto">
          <a:xfrm>
            <a:off x="1619672" y="3789040"/>
            <a:ext cx="144016" cy="216024"/>
          </a:xfrm>
          <a:prstGeom prst="downArrow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-Roman" charset="0"/>
              <a:ea typeface="굴림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D8F7797-A388-40BC-B641-030AA7162573}"/>
              </a:ext>
            </a:extLst>
          </p:cNvPr>
          <p:cNvSpPr/>
          <p:nvPr/>
        </p:nvSpPr>
        <p:spPr bwMode="auto">
          <a:xfrm>
            <a:off x="1619672" y="2204864"/>
            <a:ext cx="144016" cy="216024"/>
          </a:xfrm>
          <a:prstGeom prst="downArrow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-Roman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 advTm="5069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2">
            <a:extLst>
              <a:ext uri="{FF2B5EF4-FFF2-40B4-BE49-F238E27FC236}">
                <a16:creationId xmlns:a16="http://schemas.microsoft.com/office/drawing/2014/main" id="{DCDF28BD-FEF0-4426-8F12-36109616C7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7580AA6E-B69B-4EA0-9D6B-439C0C3A90D1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8">
            <a:extLst>
              <a:ext uri="{FF2B5EF4-FFF2-40B4-BE49-F238E27FC236}">
                <a16:creationId xmlns:a16="http://schemas.microsoft.com/office/drawing/2014/main" id="{9C7055E3-B583-430F-99C3-EEE57AFC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16632"/>
            <a:ext cx="660193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/>
            <a:r>
              <a:rPr kumimoji="1" lang="en-US" altLang="ko-KR" sz="2800" dirty="0">
                <a:solidFill>
                  <a:srgbClr val="0066FF"/>
                </a:solidFill>
                <a:latin typeface="Arial Narrow" panose="020B0606020202030204" pitchFamily="34" charset="0"/>
              </a:rPr>
              <a:t>Course Map for Semiconductor </a:t>
            </a:r>
          </a:p>
          <a:p>
            <a:pPr marL="0" indent="0" eaLnBrk="1" latinLnBrk="1" hangingPunct="1"/>
            <a:r>
              <a:rPr kumimoji="1" lang="en-US" altLang="ko-KR" sz="2800" dirty="0">
                <a:solidFill>
                  <a:srgbClr val="0066FF"/>
                </a:solidFill>
                <a:latin typeface="Arial Narrow" panose="020B0606020202030204" pitchFamily="34" charset="0"/>
              </a:rPr>
              <a:t>&amp; Systems Engineering Dept.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7D131DFC-023C-4ECD-925E-8ED06E042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007" t="12009" r="7936" b="8435"/>
          <a:stretch/>
        </p:blipFill>
        <p:spPr>
          <a:xfrm>
            <a:off x="4427984" y="620688"/>
            <a:ext cx="4500116" cy="58172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2">
            <a:extLst>
              <a:ext uri="{FF2B5EF4-FFF2-40B4-BE49-F238E27FC236}">
                <a16:creationId xmlns:a16="http://schemas.microsoft.com/office/drawing/2014/main" id="{A5B729A1-5E64-450A-ABA2-8EF58121B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C46F61CB-3458-4F45-BD08-889E986C5EAD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6387" name="그림 9">
            <a:extLst>
              <a:ext uri="{FF2B5EF4-FFF2-40B4-BE49-F238E27FC236}">
                <a16:creationId xmlns:a16="http://schemas.microsoft.com/office/drawing/2014/main" id="{395D45D3-EF28-4EE1-9500-1F0C1E3CC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15888"/>
            <a:ext cx="4937125" cy="661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8">
            <a:extLst>
              <a:ext uri="{FF2B5EF4-FFF2-40B4-BE49-F238E27FC236}">
                <a16:creationId xmlns:a16="http://schemas.microsoft.com/office/drawing/2014/main" id="{DED6BFFE-764D-4ED8-8EF0-E15E476E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04664"/>
            <a:ext cx="31845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/>
            <a:r>
              <a:rPr kumimoji="1" lang="en-US" altLang="ko-KR" sz="2800" dirty="0">
                <a:solidFill>
                  <a:srgbClr val="0066FF"/>
                </a:solidFill>
                <a:latin typeface="Arial Narrow" panose="020B0606020202030204" pitchFamily="34" charset="0"/>
              </a:rPr>
              <a:t>Course Map for CS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-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-Roman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976</Words>
  <Application>Microsoft Office PowerPoint</Application>
  <PresentationFormat>화면 슬라이드 쇼(4:3)</PresentationFormat>
  <Paragraphs>176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HY견고딕</vt:lpstr>
      <vt:lpstr>Times-Roman</vt:lpstr>
      <vt:lpstr>굴림</vt:lpstr>
      <vt:lpstr>맑은 고딕</vt:lpstr>
      <vt:lpstr>Arial</vt:lpstr>
      <vt:lpstr>Arial Narrow</vt:lpstr>
      <vt:lpstr>Tahoma</vt:lpstr>
      <vt:lpstr>Wingdings</vt:lpstr>
      <vt:lpstr>기본 디자인</vt:lpstr>
      <vt:lpstr>1_디자인 사용자 지정</vt:lpstr>
      <vt:lpstr>디자인 사용자 지정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1, Introduction</dc:subject>
  <dc:creator>CS Lee</dc:creator>
  <cp:lastModifiedBy>Lee Chilgee</cp:lastModifiedBy>
  <cp:revision>176</cp:revision>
  <cp:lastPrinted>2023-02-24T05:50:19Z</cp:lastPrinted>
  <dcterms:created xsi:type="dcterms:W3CDTF">2003-08-14T08:31:30Z</dcterms:created>
  <dcterms:modified xsi:type="dcterms:W3CDTF">2023-02-24T06:10:12Z</dcterms:modified>
</cp:coreProperties>
</file>