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422" r:id="rId2"/>
    <p:sldId id="428" r:id="rId3"/>
    <p:sldId id="429" r:id="rId4"/>
    <p:sldId id="431" r:id="rId5"/>
    <p:sldId id="430" r:id="rId6"/>
    <p:sldId id="442" r:id="rId7"/>
    <p:sldId id="433" r:id="rId8"/>
    <p:sldId id="432" r:id="rId9"/>
    <p:sldId id="437" r:id="rId10"/>
    <p:sldId id="438" r:id="rId11"/>
    <p:sldId id="444" r:id="rId12"/>
    <p:sldId id="445" r:id="rId13"/>
    <p:sldId id="439" r:id="rId14"/>
    <p:sldId id="443" r:id="rId15"/>
    <p:sldId id="440" r:id="rId16"/>
    <p:sldId id="447" r:id="rId17"/>
    <p:sldId id="448" r:id="rId18"/>
    <p:sldId id="441" r:id="rId19"/>
    <p:sldId id="446" r:id="rId20"/>
  </p:sldIdLst>
  <p:sldSz cx="9144000" cy="6858000" type="screen4x3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  <a:srgbClr val="FF66FF"/>
    <a:srgbClr val="21C5FF"/>
    <a:srgbClr val="1852A8"/>
    <a:srgbClr val="81DEFF"/>
    <a:srgbClr val="FFCC00"/>
    <a:srgbClr val="FFCC66"/>
    <a:srgbClr val="FFCCFF"/>
    <a:srgbClr val="E3F2AC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11" d="100"/>
          <a:sy n="111" d="100"/>
        </p:scale>
        <p:origin x="1650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60" y="-78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Rectangle 3">
            <a:extLst>
              <a:ext uri="{FF2B5EF4-FFF2-40B4-BE49-F238E27FC236}">
                <a16:creationId xmlns:a16="http://schemas.microsoft.com/office/drawing/2014/main" id="{AC6F926F-419B-FAF2-1506-918851A3553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587" y="0"/>
            <a:ext cx="2945500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6852" name="Rectangle 4">
            <a:extLst>
              <a:ext uri="{FF2B5EF4-FFF2-40B4-BE49-F238E27FC236}">
                <a16:creationId xmlns:a16="http://schemas.microsoft.com/office/drawing/2014/main" id="{A768D83B-635F-03AA-06A5-C6C533972E6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242"/>
            <a:ext cx="2945501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6853" name="Rectangle 5">
            <a:extLst>
              <a:ext uri="{FF2B5EF4-FFF2-40B4-BE49-F238E27FC236}">
                <a16:creationId xmlns:a16="http://schemas.microsoft.com/office/drawing/2014/main" id="{ED007BD6-9E68-C7B3-E054-F5998380784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587" y="9428242"/>
            <a:ext cx="2945500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C78D6844-4DA9-41E0-9EAF-A78975B9DD6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>
            <a:extLst>
              <a:ext uri="{FF2B5EF4-FFF2-40B4-BE49-F238E27FC236}">
                <a16:creationId xmlns:a16="http://schemas.microsoft.com/office/drawing/2014/main" id="{5F2C89B6-9C95-9AE1-F306-8F7D0537D99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501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827" name="Rectangle 3">
            <a:extLst>
              <a:ext uri="{FF2B5EF4-FFF2-40B4-BE49-F238E27FC236}">
                <a16:creationId xmlns:a16="http://schemas.microsoft.com/office/drawing/2014/main" id="{674A504E-F651-4346-D3B7-07D35DB7CB7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0587" y="0"/>
            <a:ext cx="2945500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4F8EC472-FA7D-3B62-78C7-508091288E7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829" name="Rectangle 5">
            <a:extLst>
              <a:ext uri="{FF2B5EF4-FFF2-40B4-BE49-F238E27FC236}">
                <a16:creationId xmlns:a16="http://schemas.microsoft.com/office/drawing/2014/main" id="{4341C326-164E-4AB7-CA4D-52214AA2FFF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609" y="4715710"/>
            <a:ext cx="5438458" cy="446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5830" name="Rectangle 6">
            <a:extLst>
              <a:ext uri="{FF2B5EF4-FFF2-40B4-BE49-F238E27FC236}">
                <a16:creationId xmlns:a16="http://schemas.microsoft.com/office/drawing/2014/main" id="{194F6940-355D-7FD9-0819-311F6089380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242"/>
            <a:ext cx="2945501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831" name="Rectangle 7">
            <a:extLst>
              <a:ext uri="{FF2B5EF4-FFF2-40B4-BE49-F238E27FC236}">
                <a16:creationId xmlns:a16="http://schemas.microsoft.com/office/drawing/2014/main" id="{988D0566-232E-EF5F-0219-DAC09071C7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587" y="9428242"/>
            <a:ext cx="2945500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2B2C0AD2-89EB-4D80-9420-FD8B21859FD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굴림" charset="0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굴림" charset="0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굴림" charset="0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굴림" charset="0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굴림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C0DA82F-5FC2-8390-BF5A-562058BE449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6032F0-1BA9-4D52-8936-4EE39E5C0E7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3169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F4AA748-966E-043E-FC03-120DB1B7945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B3F820-D780-4030-8C36-4C3A060FB9B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94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FEB25FD-4764-A7FA-6722-6050FE541D7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B55CCA-A7DB-47CA-B765-4B8A8B0C8B7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67582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0B89310-8590-97C4-E242-E22E654E5DB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C539D1-3256-4C39-A39F-1D5997AB1B1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2034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C6ED0C1-D6ED-274D-A0BF-293632F3F93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2E681-34EC-42E6-B18B-687D8888DDA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9675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1E8B8B9-A183-4800-2AF2-7DB98CEFFA4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0649D3-D0E9-49F3-8E00-1154C457A9D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8572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3B42250-E6F0-0270-13F0-DD2B8BA02BC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BA162D-44AC-40EF-8B0A-77231FAAEAE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3326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C4FA289-8142-1C5A-0F56-D1CA9F64E92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B0EB8F-37C6-44D6-B427-AA7F21B8738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6866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BC0496C-4ECE-8DE6-5DA0-9B8C62E1046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A61F7A-5F0B-4BE6-B00C-0C639668494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66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32A43E5-E0C2-3D71-139A-61240B6A78F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ED96DA-C8C7-48AB-A25A-D1D7C59855F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668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1320E45-A4C9-A82C-29BA-F6A723B5355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AC53F6-3B19-4811-BF11-8E09B206633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8444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095266F-CC9D-55DD-562C-762EEEB21A2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95D26C-9E9F-4C84-BF30-DE0F48200CB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55525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B25B384-32B0-541E-E2C4-1D8B037A6FC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904875"/>
            <a:ext cx="9144000" cy="762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D495075-8024-BBA5-41CC-D3D70A5FC9F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41750" y="6391275"/>
            <a:ext cx="14509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b="1" dirty="0">
                <a:solidFill>
                  <a:srgbClr val="00FF00"/>
                </a:solidFill>
                <a:latin typeface="Arial" panose="020B0604020202020204" pitchFamily="34" charset="0"/>
              </a:rPr>
              <a:t>Spring 2023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D135F5D-2A0E-88BD-D2CE-DE0817C5399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0825" y="6381750"/>
            <a:ext cx="15843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b="1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 Design</a:t>
            </a:r>
          </a:p>
        </p:txBody>
      </p:sp>
      <p:sp>
        <p:nvSpPr>
          <p:cNvPr id="204805" name="Rectangle 5">
            <a:extLst>
              <a:ext uri="{FF2B5EF4-FFF2-40B4-BE49-F238E27FC236}">
                <a16:creationId xmlns:a16="http://schemas.microsoft.com/office/drawing/2014/main" id="{840685B1-647F-3D4B-64CF-084A419B1C3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10313"/>
            <a:ext cx="68421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 eaLnBrk="1" hangingPunct="1">
              <a:defRPr kumimoji="0" b="1">
                <a:solidFill>
                  <a:srgbClr val="009900"/>
                </a:solidFill>
                <a:latin typeface="Arial" panose="020B0604020202020204" pitchFamily="34" charset="0"/>
              </a:defRPr>
            </a:lvl1pPr>
          </a:lstStyle>
          <a:p>
            <a:fld id="{23F3399B-AE6F-4553-BB57-FADA044226A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굴림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  <a:cs typeface="굴림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  <a:cs typeface="굴림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  <a:cs typeface="굴림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  <a:cs typeface="굴림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굴림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굴림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굴림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굴림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굴림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29.wmf"/><Relationship Id="rId26" Type="http://schemas.openxmlformats.org/officeDocument/2006/relationships/oleObject" Target="../embeddings/oleObject16.bin"/><Relationship Id="rId39" Type="http://schemas.openxmlformats.org/officeDocument/2006/relationships/oleObject" Target="../embeddings/oleObject28.bin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2.bin"/><Relationship Id="rId34" Type="http://schemas.openxmlformats.org/officeDocument/2006/relationships/oleObject" Target="../embeddings/oleObject23.bin"/><Relationship Id="rId42" Type="http://schemas.openxmlformats.org/officeDocument/2006/relationships/image" Target="../media/image33.wmf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10.bin"/><Relationship Id="rId25" Type="http://schemas.openxmlformats.org/officeDocument/2006/relationships/oleObject" Target="../embeddings/oleObject15.bin"/><Relationship Id="rId33" Type="http://schemas.openxmlformats.org/officeDocument/2006/relationships/oleObject" Target="../embeddings/oleObject22.bin"/><Relationship Id="rId38" Type="http://schemas.openxmlformats.org/officeDocument/2006/relationships/oleObject" Target="../embeddings/oleObject27.bin"/><Relationship Id="rId2" Type="http://schemas.openxmlformats.org/officeDocument/2006/relationships/image" Target="../media/image23.jpeg"/><Relationship Id="rId16" Type="http://schemas.openxmlformats.org/officeDocument/2006/relationships/image" Target="../media/image28.wmf"/><Relationship Id="rId20" Type="http://schemas.openxmlformats.org/officeDocument/2006/relationships/image" Target="../media/image30.wmf"/><Relationship Id="rId29" Type="http://schemas.openxmlformats.org/officeDocument/2006/relationships/oleObject" Target="../embeddings/oleObject18.bin"/><Relationship Id="rId41" Type="http://schemas.openxmlformats.org/officeDocument/2006/relationships/oleObject" Target="../embeddings/oleObject30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31.wmf"/><Relationship Id="rId32" Type="http://schemas.openxmlformats.org/officeDocument/2006/relationships/oleObject" Target="../embeddings/oleObject21.bin"/><Relationship Id="rId37" Type="http://schemas.openxmlformats.org/officeDocument/2006/relationships/oleObject" Target="../embeddings/oleObject26.bin"/><Relationship Id="rId40" Type="http://schemas.openxmlformats.org/officeDocument/2006/relationships/oleObject" Target="../embeddings/oleObject29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9.bin"/><Relationship Id="rId23" Type="http://schemas.openxmlformats.org/officeDocument/2006/relationships/oleObject" Target="../embeddings/oleObject14.bin"/><Relationship Id="rId28" Type="http://schemas.openxmlformats.org/officeDocument/2006/relationships/image" Target="../media/image32.wmf"/><Relationship Id="rId36" Type="http://schemas.openxmlformats.org/officeDocument/2006/relationships/oleObject" Target="../embeddings/oleObject25.bin"/><Relationship Id="rId10" Type="http://schemas.openxmlformats.org/officeDocument/2006/relationships/image" Target="../media/image27.wmf"/><Relationship Id="rId19" Type="http://schemas.openxmlformats.org/officeDocument/2006/relationships/oleObject" Target="../embeddings/oleObject11.bin"/><Relationship Id="rId31" Type="http://schemas.openxmlformats.org/officeDocument/2006/relationships/oleObject" Target="../embeddings/oleObject20.bin"/><Relationship Id="rId4" Type="http://schemas.openxmlformats.org/officeDocument/2006/relationships/image" Target="../media/image24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8.bin"/><Relationship Id="rId22" Type="http://schemas.openxmlformats.org/officeDocument/2006/relationships/oleObject" Target="../embeddings/oleObject13.bin"/><Relationship Id="rId27" Type="http://schemas.openxmlformats.org/officeDocument/2006/relationships/oleObject" Target="../embeddings/oleObject17.bin"/><Relationship Id="rId30" Type="http://schemas.openxmlformats.org/officeDocument/2006/relationships/oleObject" Target="../embeddings/oleObject19.bin"/><Relationship Id="rId35" Type="http://schemas.openxmlformats.org/officeDocument/2006/relationships/oleObject" Target="../embeddings/oleObject2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D000CE8-CFE2-79FE-7F4B-F8D1ACF929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61F7A-5F0B-4BE6-B00C-0C639668494A}" type="slidenum">
              <a:rPr lang="en-US" altLang="ko-KR" smtClean="0"/>
              <a:pPr/>
              <a:t>1</a:t>
            </a:fld>
            <a:endParaRPr lang="en-US" altLang="ko-KR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2FF07774-706E-9EE6-D083-AFC5A3588B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2582863"/>
            <a:ext cx="25908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BE6287-EB1D-5CE3-4681-0BE6A822C2DC}"/>
              </a:ext>
            </a:extLst>
          </p:cNvPr>
          <p:cNvSpPr txBox="1"/>
          <p:nvPr/>
        </p:nvSpPr>
        <p:spPr>
          <a:xfrm>
            <a:off x="251520" y="188640"/>
            <a:ext cx="8640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1. 4-bit adder with four sources for one operand includes four three-state buffers. </a:t>
            </a:r>
            <a:r>
              <a:rPr lang="en-US" altLang="ko-KR" sz="1800" b="1" kern="100" dirty="0">
                <a:solidFill>
                  <a:srgbClr val="00B05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Redesign</a:t>
            </a:r>
            <a:r>
              <a:rPr lang="en-US" altLang="ko-KR" sz="1800" b="1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 this adder with a MUX and without any 3-state buffer.</a:t>
            </a:r>
            <a:endParaRPr lang="ko-KR" altLang="ko-KR" sz="1800" kern="100" dirty="0"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ED7F7702-6BD7-DDC0-B8FA-ED6CE4909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24744"/>
            <a:ext cx="4496714" cy="139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7A73B9E-3AF0-6C3B-7478-53039C967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4713099"/>
            <a:ext cx="2800741" cy="152421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E2B4214-39F2-45C7-7D29-C34044E17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4653136"/>
            <a:ext cx="2896004" cy="162900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714492D-2D27-F52D-7C01-BCE18A7D76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9908" y="2708920"/>
            <a:ext cx="4172532" cy="141942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03CFD96-8688-656C-ACC7-67C3B550A2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818" y="2798165"/>
            <a:ext cx="2387054" cy="135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358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D000CE8-CFE2-79FE-7F4B-F8D1ACF929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61F7A-5F0B-4BE6-B00C-0C639668494A}" type="slidenum">
              <a:rPr lang="en-US" altLang="ko-KR" smtClean="0"/>
              <a:pPr/>
              <a:t>10</a:t>
            </a:fld>
            <a:endParaRPr lang="en-US" altLang="ko-KR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2FF07774-706E-9EE6-D083-AFC5A3588B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2582863"/>
            <a:ext cx="25908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2E84B1-C1D7-E5EE-F49A-F7178536E1F3}"/>
              </a:ext>
            </a:extLst>
          </p:cNvPr>
          <p:cNvSpPr txBox="1"/>
          <p:nvPr/>
        </p:nvSpPr>
        <p:spPr>
          <a:xfrm>
            <a:off x="251520" y="188640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tabLst>
                <a:tab pos="228600" algn="l"/>
              </a:tabLst>
            </a:pPr>
            <a:r>
              <a:rPr lang="en-US" altLang="ko-KR" sz="1800" b="1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4. Compare the public transportation bus and the data transfer bus based on the figure.</a:t>
            </a:r>
            <a:endParaRPr lang="ko-KR" altLang="ko-KR" sz="1800" kern="100" dirty="0"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4F8C701-2ABD-799A-DBB4-D933BF45D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648" y="149656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BA1EC089-9323-B1F4-AC75-6DF43520E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647" y="1124744"/>
            <a:ext cx="4039861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2B562FA-7A60-5B92-6999-218550F29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90" y="3060842"/>
            <a:ext cx="6773220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212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D000CE8-CFE2-79FE-7F4B-F8D1ACF929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61F7A-5F0B-4BE6-B00C-0C639668494A}" type="slidenum">
              <a:rPr lang="en-US" altLang="ko-KR" smtClean="0"/>
              <a:pPr/>
              <a:t>11</a:t>
            </a:fld>
            <a:endParaRPr lang="en-US" altLang="ko-KR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2FF07774-706E-9EE6-D083-AFC5A3588B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2582863"/>
            <a:ext cx="25908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2E84B1-C1D7-E5EE-F49A-F7178536E1F3}"/>
              </a:ext>
            </a:extLst>
          </p:cNvPr>
          <p:cNvSpPr txBox="1"/>
          <p:nvPr/>
        </p:nvSpPr>
        <p:spPr>
          <a:xfrm>
            <a:off x="251520" y="188640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tabLst>
                <a:tab pos="228600" algn="l"/>
              </a:tabLst>
            </a:pPr>
            <a:r>
              <a:rPr lang="en-US" altLang="ko-KR" sz="1800" b="1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4. Compare the public transportation bus and the data transfer bus based on the figure.</a:t>
            </a:r>
            <a:endParaRPr lang="ko-KR" altLang="ko-KR" sz="1800" kern="100" dirty="0"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4F8C701-2ABD-799A-DBB4-D933BF45D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648" y="149656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BA1EC089-9323-B1F4-AC75-6DF43520E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647" y="1124744"/>
            <a:ext cx="4039861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CAE590-8D6B-F54B-A416-46D9208E5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150218"/>
            <a:ext cx="6125430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71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D000CE8-CFE2-79FE-7F4B-F8D1ACF929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61F7A-5F0B-4BE6-B00C-0C639668494A}" type="slidenum">
              <a:rPr lang="en-US" altLang="ko-KR" smtClean="0"/>
              <a:pPr/>
              <a:t>12</a:t>
            </a:fld>
            <a:endParaRPr lang="en-US" altLang="ko-KR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2FF07774-706E-9EE6-D083-AFC5A3588B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2582863"/>
            <a:ext cx="25908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2E84B1-C1D7-E5EE-F49A-F7178536E1F3}"/>
              </a:ext>
            </a:extLst>
          </p:cNvPr>
          <p:cNvSpPr txBox="1"/>
          <p:nvPr/>
        </p:nvSpPr>
        <p:spPr>
          <a:xfrm>
            <a:off x="251520" y="188640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tabLst>
                <a:tab pos="228600" algn="l"/>
              </a:tabLst>
            </a:pPr>
            <a:r>
              <a:rPr lang="en-US" altLang="ko-KR" sz="1800" b="1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4. Compare the public transportation bus and the data transfer bus based on the figure.</a:t>
            </a:r>
            <a:endParaRPr lang="ko-KR" altLang="ko-KR" sz="1800" kern="100" dirty="0"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4F8C701-2ABD-799A-DBB4-D933BF45D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648" y="149656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BA1EC089-9323-B1F4-AC75-6DF43520E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647" y="1124744"/>
            <a:ext cx="4039861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FD75C2A-A18E-A015-B014-30680D384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131447"/>
            <a:ext cx="6725589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645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D000CE8-CFE2-79FE-7F4B-F8D1ACF929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61F7A-5F0B-4BE6-B00C-0C639668494A}" type="slidenum">
              <a:rPr lang="en-US" altLang="ko-KR" smtClean="0"/>
              <a:pPr/>
              <a:t>13</a:t>
            </a:fld>
            <a:endParaRPr lang="en-US" altLang="ko-KR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2FF07774-706E-9EE6-D083-AFC5A3588B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2582863"/>
            <a:ext cx="25908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2E84B1-C1D7-E5EE-F49A-F7178536E1F3}"/>
              </a:ext>
            </a:extLst>
          </p:cNvPr>
          <p:cNvSpPr txBox="1"/>
          <p:nvPr/>
        </p:nvSpPr>
        <p:spPr>
          <a:xfrm>
            <a:off x="251520" y="188640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tabLst>
                <a:tab pos="228600" algn="l"/>
              </a:tabLst>
            </a:pPr>
            <a:r>
              <a:rPr lang="en-US" altLang="ko-KR" sz="1800" b="1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5. Design a Parity checker for every 1-byte period based on the given waveforms. (Software class)</a:t>
            </a:r>
            <a:endParaRPr lang="ko-KR" altLang="ko-KR" sz="1800" kern="100" dirty="0"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4F8C701-2ABD-799A-DBB4-D933BF45D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648" y="149656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8" name="Picture 1059" descr="roth+f13-02">
            <a:extLst>
              <a:ext uri="{FF2B5EF4-FFF2-40B4-BE49-F238E27FC236}">
                <a16:creationId xmlns:a16="http://schemas.microsoft.com/office/drawing/2014/main" id="{15A3BB35-F6C1-F12D-3E3B-13F612466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96752"/>
            <a:ext cx="6005528" cy="135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02C1F6-0316-A80D-72F3-31228208D261}"/>
              </a:ext>
            </a:extLst>
          </p:cNvPr>
          <p:cNvSpPr txBox="1"/>
          <p:nvPr/>
        </p:nvSpPr>
        <p:spPr>
          <a:xfrm>
            <a:off x="323528" y="2926338"/>
            <a:ext cx="8352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tabLst>
                <a:tab pos="228600" algn="l"/>
              </a:tabLst>
            </a:pPr>
            <a:r>
              <a:rPr lang="en-US" altLang="ko-KR" sz="1800" b="1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Refer 13.1</a:t>
            </a:r>
            <a:endParaRPr lang="ko-KR" altLang="ko-KR" sz="1800" kern="100" dirty="0"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D56FC92E-A56F-AF54-ABAC-BD03AA232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624" y="3356645"/>
            <a:ext cx="79248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>
                <a:solidFill>
                  <a:schemeClr val="tx2"/>
                </a:solidFill>
              </a:rPr>
              <a:t>Figure 13-3:  State Graph for Parity Checker (</a:t>
            </a:r>
            <a:r>
              <a:rPr kumimoji="0" lang="en-US" altLang="ko-KR" sz="2000" b="1">
                <a:solidFill>
                  <a:srgbClr val="FF0000"/>
                </a:solidFill>
              </a:rPr>
              <a:t>Moore Machine</a:t>
            </a:r>
            <a:r>
              <a:rPr kumimoji="0" lang="en-US" altLang="ko-KR" sz="2000" b="1">
                <a:solidFill>
                  <a:schemeClr val="tx2"/>
                </a:solidFill>
              </a:rPr>
              <a:t>)</a:t>
            </a:r>
          </a:p>
        </p:txBody>
      </p:sp>
      <p:pic>
        <p:nvPicPr>
          <p:cNvPr id="9" name="Picture 8" descr="roth+f13-03">
            <a:extLst>
              <a:ext uri="{FF2B5EF4-FFF2-40B4-BE49-F238E27FC236}">
                <a16:creationId xmlns:a16="http://schemas.microsoft.com/office/drawing/2014/main" id="{76E74896-5DC3-CD3D-CAB7-EA0B1FCA1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365" y="3933056"/>
            <a:ext cx="5328642" cy="146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AutoShape 26">
            <a:extLst>
              <a:ext uri="{FF2B5EF4-FFF2-40B4-BE49-F238E27FC236}">
                <a16:creationId xmlns:a16="http://schemas.microsoft.com/office/drawing/2014/main" id="{7949F524-E692-4EDB-36F5-6346BE568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2471" y="5445472"/>
            <a:ext cx="3600450" cy="431800"/>
          </a:xfrm>
          <a:prstGeom prst="wedgeRoundRectCallout">
            <a:avLst>
              <a:gd name="adj1" fmla="val -23130"/>
              <a:gd name="adj2" fmla="val -150938"/>
              <a:gd name="adj3" fmla="val 16667"/>
            </a:avLst>
          </a:prstGeom>
          <a:solidFill>
            <a:srgbClr val="FF00FF">
              <a:alpha val="43137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/>
              <a:t>Output associated with the state</a:t>
            </a:r>
          </a:p>
        </p:txBody>
      </p:sp>
      <p:sp>
        <p:nvSpPr>
          <p:cNvPr id="11" name="AutoShape 26">
            <a:extLst>
              <a:ext uri="{FF2B5EF4-FFF2-40B4-BE49-F238E27FC236}">
                <a16:creationId xmlns:a16="http://schemas.microsoft.com/office/drawing/2014/main" id="{F8F01E6D-C461-29D5-7FC3-DD96FEF53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8975" y="4004345"/>
            <a:ext cx="1439863" cy="431800"/>
          </a:xfrm>
          <a:prstGeom prst="wedgeRoundRectCallout">
            <a:avLst>
              <a:gd name="adj1" fmla="val -54804"/>
              <a:gd name="adj2" fmla="val 81439"/>
              <a:gd name="adj3" fmla="val 16667"/>
            </a:avLst>
          </a:prstGeom>
          <a:solidFill>
            <a:srgbClr val="FF00FF">
              <a:alpha val="43137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112024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D000CE8-CFE2-79FE-7F4B-F8D1ACF929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61F7A-5F0B-4BE6-B00C-0C639668494A}" type="slidenum">
              <a:rPr lang="en-US" altLang="ko-KR" smtClean="0"/>
              <a:pPr/>
              <a:t>14</a:t>
            </a:fld>
            <a:endParaRPr lang="en-US" altLang="ko-KR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2FF07774-706E-9EE6-D083-AFC5A3588B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2582863"/>
            <a:ext cx="25908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2E84B1-C1D7-E5EE-F49A-F7178536E1F3}"/>
              </a:ext>
            </a:extLst>
          </p:cNvPr>
          <p:cNvSpPr txBox="1"/>
          <p:nvPr/>
        </p:nvSpPr>
        <p:spPr>
          <a:xfrm>
            <a:off x="251520" y="188640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tabLst>
                <a:tab pos="228600" algn="l"/>
              </a:tabLst>
            </a:pPr>
            <a:r>
              <a:rPr lang="en-US" altLang="ko-KR" sz="1800" b="1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5. Design a Parity checker for every 1-byte period based on the given waveforms. (Software class)</a:t>
            </a:r>
            <a:endParaRPr lang="ko-KR" altLang="ko-KR" sz="1800" kern="100" dirty="0"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4F8C701-2ABD-799A-DBB4-D933BF45D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648" y="149656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Text Box 1051">
            <a:extLst>
              <a:ext uri="{FF2B5EF4-FFF2-40B4-BE49-F238E27FC236}">
                <a16:creationId xmlns:a16="http://schemas.microsoft.com/office/drawing/2014/main" id="{10A38EDC-C1DE-7DE6-82F3-31F09E5B2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268413"/>
            <a:ext cx="57150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Table 13-1. State Table for Parity Checker</a:t>
            </a:r>
          </a:p>
        </p:txBody>
      </p:sp>
      <p:sp>
        <p:nvSpPr>
          <p:cNvPr id="12" name="Text Box 1265">
            <a:extLst>
              <a:ext uri="{FF2B5EF4-FFF2-40B4-BE49-F238E27FC236}">
                <a16:creationId xmlns:a16="http://schemas.microsoft.com/office/drawing/2014/main" id="{D52462CD-AB10-BE50-FEBD-D25B6479B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437063"/>
            <a:ext cx="3744913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>
                <a:solidFill>
                  <a:schemeClr val="tx2"/>
                </a:solidFill>
              </a:rPr>
              <a:t>Figure 13-4:  Parity Checker</a:t>
            </a:r>
          </a:p>
        </p:txBody>
      </p:sp>
      <p:pic>
        <p:nvPicPr>
          <p:cNvPr id="13" name="Picture 1266" descr="roth+f13-04">
            <a:extLst>
              <a:ext uri="{FF2B5EF4-FFF2-40B4-BE49-F238E27FC236}">
                <a16:creationId xmlns:a16="http://schemas.microsoft.com/office/drawing/2014/main" id="{8756D762-515F-1DAF-CBE8-1A72E6DF2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38" y="4292600"/>
            <a:ext cx="197485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268">
            <a:extLst>
              <a:ext uri="{FF2B5EF4-FFF2-40B4-BE49-F238E27FC236}">
                <a16:creationId xmlns:a16="http://schemas.microsoft.com/office/drawing/2014/main" id="{BCE88664-C6D3-9B40-82D9-7E9DBDB423EF}"/>
              </a:ext>
            </a:extLst>
          </p:cNvPr>
          <p:cNvGrpSpPr>
            <a:grpSpLocks/>
          </p:cNvGrpSpPr>
          <p:nvPr/>
        </p:nvGrpSpPr>
        <p:grpSpPr bwMode="auto">
          <a:xfrm>
            <a:off x="755576" y="1916113"/>
            <a:ext cx="7796213" cy="2214562"/>
            <a:chOff x="192" y="1392"/>
            <a:chExt cx="4911" cy="1395"/>
          </a:xfrm>
        </p:grpSpPr>
        <p:sp>
          <p:nvSpPr>
            <p:cNvPr id="15" name="Rectangle 1089">
              <a:extLst>
                <a:ext uri="{FF2B5EF4-FFF2-40B4-BE49-F238E27FC236}">
                  <a16:creationId xmlns:a16="http://schemas.microsoft.com/office/drawing/2014/main" id="{023CEC7C-B33F-2B44-5A49-6A45CA143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2" y="1878"/>
              <a:ext cx="546" cy="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 sz="1400"/>
            </a:p>
          </p:txBody>
        </p:sp>
        <p:sp>
          <p:nvSpPr>
            <p:cNvPr id="16" name="Rectangle 1088">
              <a:extLst>
                <a:ext uri="{FF2B5EF4-FFF2-40B4-BE49-F238E27FC236}">
                  <a16:creationId xmlns:a16="http://schemas.microsoft.com/office/drawing/2014/main" id="{7AC5A412-5671-5AE3-7A95-FC5517578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878"/>
              <a:ext cx="1134" cy="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 sz="2800"/>
            </a:p>
          </p:txBody>
        </p:sp>
        <p:sp>
          <p:nvSpPr>
            <p:cNvPr id="17" name="Rectangle 1087">
              <a:extLst>
                <a:ext uri="{FF2B5EF4-FFF2-40B4-BE49-F238E27FC236}">
                  <a16:creationId xmlns:a16="http://schemas.microsoft.com/office/drawing/2014/main" id="{93F0734D-3B65-AD76-61F1-CC750BB98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878"/>
              <a:ext cx="576" cy="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 sz="2800"/>
            </a:p>
          </p:txBody>
        </p:sp>
        <p:sp>
          <p:nvSpPr>
            <p:cNvPr id="18" name="Rectangle 1086">
              <a:extLst>
                <a:ext uri="{FF2B5EF4-FFF2-40B4-BE49-F238E27FC236}">
                  <a16:creationId xmlns:a16="http://schemas.microsoft.com/office/drawing/2014/main" id="{9A28DE5E-8CAD-364E-AB3A-77874A788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2" y="1440"/>
              <a:ext cx="546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 sz="1400"/>
                <a:t>Present</a:t>
              </a:r>
            </a:p>
            <a:p>
              <a:pPr eaLnBrk="1" latinLnBrk="1" hangingPunct="1">
                <a:spcBef>
                  <a:spcPct val="20000"/>
                </a:spcBef>
              </a:pPr>
              <a:r>
                <a:rPr lang="en-US" altLang="ko-KR" sz="1400"/>
                <a:t>Output</a:t>
              </a:r>
            </a:p>
          </p:txBody>
        </p:sp>
        <p:sp>
          <p:nvSpPr>
            <p:cNvPr id="19" name="Rectangle 1085">
              <a:extLst>
                <a:ext uri="{FF2B5EF4-FFF2-40B4-BE49-F238E27FC236}">
                  <a16:creationId xmlns:a16="http://schemas.microsoft.com/office/drawing/2014/main" id="{C46DC518-4AF1-E8F3-A45B-7D7D1C6D7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440"/>
              <a:ext cx="1134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 sz="1800"/>
                <a:t>     </a:t>
              </a:r>
              <a:r>
                <a:rPr lang="en-US" altLang="ko-KR" sz="1400"/>
                <a:t>Next state</a:t>
              </a:r>
            </a:p>
            <a:p>
              <a:pPr eaLnBrk="1" latinLnBrk="1" hangingPunct="1">
                <a:spcBef>
                  <a:spcPct val="20000"/>
                </a:spcBef>
              </a:pPr>
              <a:endParaRPr lang="en-US" altLang="ko-KR" sz="1800"/>
            </a:p>
          </p:txBody>
        </p:sp>
        <p:sp>
          <p:nvSpPr>
            <p:cNvPr id="20" name="Rectangle 1084">
              <a:extLst>
                <a:ext uri="{FF2B5EF4-FFF2-40B4-BE49-F238E27FC236}">
                  <a16:creationId xmlns:a16="http://schemas.microsoft.com/office/drawing/2014/main" id="{D9C58DE5-99A4-E344-2209-F9D8D970B0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440"/>
              <a:ext cx="576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 sz="1400"/>
                <a:t>Present</a:t>
              </a:r>
            </a:p>
            <a:p>
              <a:pPr eaLnBrk="1" latinLnBrk="1" hangingPunct="1">
                <a:spcBef>
                  <a:spcPct val="20000"/>
                </a:spcBef>
              </a:pPr>
              <a:r>
                <a:rPr lang="en-US" altLang="ko-KR" sz="1400"/>
                <a:t>State</a:t>
              </a:r>
            </a:p>
          </p:txBody>
        </p:sp>
        <p:sp>
          <p:nvSpPr>
            <p:cNvPr id="21" name="Line 1090">
              <a:extLst>
                <a:ext uri="{FF2B5EF4-FFF2-40B4-BE49-F238E27FC236}">
                  <a16:creationId xmlns:a16="http://schemas.microsoft.com/office/drawing/2014/main" id="{9F88B412-EA1C-6F52-3A70-9F779B9262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1440"/>
              <a:ext cx="57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Line 1091">
              <a:extLst>
                <a:ext uri="{FF2B5EF4-FFF2-40B4-BE49-F238E27FC236}">
                  <a16:creationId xmlns:a16="http://schemas.microsoft.com/office/drawing/2014/main" id="{F61153F2-8D22-D3CC-B3E0-3736A79F6B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1878"/>
              <a:ext cx="22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Line 1092">
              <a:extLst>
                <a:ext uri="{FF2B5EF4-FFF2-40B4-BE49-F238E27FC236}">
                  <a16:creationId xmlns:a16="http://schemas.microsoft.com/office/drawing/2014/main" id="{01951B91-6D11-0986-9DFA-0228182EFC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2496"/>
              <a:ext cx="57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Line 1093">
              <a:extLst>
                <a:ext uri="{FF2B5EF4-FFF2-40B4-BE49-F238E27FC236}">
                  <a16:creationId xmlns:a16="http://schemas.microsoft.com/office/drawing/2014/main" id="{248629B3-0C2F-E41B-EB9D-16278C2D0A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1440"/>
              <a:ext cx="0" cy="43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Line 1094">
              <a:extLst>
                <a:ext uri="{FF2B5EF4-FFF2-40B4-BE49-F238E27FC236}">
                  <a16:creationId xmlns:a16="http://schemas.microsoft.com/office/drawing/2014/main" id="{6FDD6347-63A6-77CF-2DD5-6433A1D58D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440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Line 1095">
              <a:extLst>
                <a:ext uri="{FF2B5EF4-FFF2-40B4-BE49-F238E27FC236}">
                  <a16:creationId xmlns:a16="http://schemas.microsoft.com/office/drawing/2014/main" id="{155C7E0B-0570-D976-7919-5ED232BF5C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2" y="1440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Line 1096">
              <a:extLst>
                <a:ext uri="{FF2B5EF4-FFF2-40B4-BE49-F238E27FC236}">
                  <a16:creationId xmlns:a16="http://schemas.microsoft.com/office/drawing/2014/main" id="{C2637592-CFCC-08DA-F0A0-780AE7B61F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440"/>
              <a:ext cx="0" cy="43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Line 1125">
              <a:extLst>
                <a:ext uri="{FF2B5EF4-FFF2-40B4-BE49-F238E27FC236}">
                  <a16:creationId xmlns:a16="http://schemas.microsoft.com/office/drawing/2014/main" id="{56DF9789-F38D-CCA6-29F9-C81411C88D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440"/>
              <a:ext cx="113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Line 1126">
              <a:extLst>
                <a:ext uri="{FF2B5EF4-FFF2-40B4-BE49-F238E27FC236}">
                  <a16:creationId xmlns:a16="http://schemas.microsoft.com/office/drawing/2014/main" id="{B0117C02-131F-61D2-D20E-F7A48FAEB5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1878"/>
              <a:ext cx="0" cy="61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Line 1127">
              <a:extLst>
                <a:ext uri="{FF2B5EF4-FFF2-40B4-BE49-F238E27FC236}">
                  <a16:creationId xmlns:a16="http://schemas.microsoft.com/office/drawing/2014/main" id="{164420D5-EA39-F352-95C4-1B75E2BFFA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2" y="1440"/>
              <a:ext cx="54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" name="Line 1130">
              <a:extLst>
                <a:ext uri="{FF2B5EF4-FFF2-40B4-BE49-F238E27FC236}">
                  <a16:creationId xmlns:a16="http://schemas.microsoft.com/office/drawing/2014/main" id="{AFED7C01-B095-6D36-02FB-C82D838AD0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878"/>
              <a:ext cx="0" cy="61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6" name="Line 1132">
              <a:extLst>
                <a:ext uri="{FF2B5EF4-FFF2-40B4-BE49-F238E27FC236}">
                  <a16:creationId xmlns:a16="http://schemas.microsoft.com/office/drawing/2014/main" id="{FB64BF71-C341-9762-B74D-9800B149EE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496"/>
              <a:ext cx="113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7" name="Line 1135">
              <a:extLst>
                <a:ext uri="{FF2B5EF4-FFF2-40B4-BE49-F238E27FC236}">
                  <a16:creationId xmlns:a16="http://schemas.microsoft.com/office/drawing/2014/main" id="{0002D562-A051-2624-E908-1611AC4F61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2" y="2496"/>
              <a:ext cx="54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aphicFrame>
          <p:nvGraphicFramePr>
            <p:cNvPr id="4099" name="Object 1152">
              <a:extLst>
                <a:ext uri="{FF2B5EF4-FFF2-40B4-BE49-F238E27FC236}">
                  <a16:creationId xmlns:a16="http://schemas.microsoft.com/office/drawing/2014/main" id="{9C0519D8-7FAB-7DB4-76CD-475B147BD79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" y="1968"/>
            <a:ext cx="16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athType Equation" r:id="rId3" imgW="177569" imgH="202936" progId="Equation">
                    <p:embed/>
                  </p:oleObj>
                </mc:Choice>
                <mc:Fallback>
                  <p:oleObj name="MathType Equation" r:id="rId3" imgW="177569" imgH="202936" progId="Equation">
                    <p:embed/>
                    <p:pic>
                      <p:nvPicPr>
                        <p:cNvPr id="13339" name="Object 1152">
                          <a:extLst>
                            <a:ext uri="{FF2B5EF4-FFF2-40B4-BE49-F238E27FC236}">
                              <a16:creationId xmlns:a16="http://schemas.microsoft.com/office/drawing/2014/main" id="{6409B6CD-73BB-49C7-9594-543A2C2A324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1968"/>
                          <a:ext cx="16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0" name="Object 1153">
              <a:extLst>
                <a:ext uri="{FF2B5EF4-FFF2-40B4-BE49-F238E27FC236}">
                  <a16:creationId xmlns:a16="http://schemas.microsoft.com/office/drawing/2014/main" id="{0D1A56A5-E0FD-A378-33BD-0DA6FA7D615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" y="2208"/>
            <a:ext cx="15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athType Equation" r:id="rId5" imgW="164957" imgH="203024" progId="Equation">
                    <p:embed/>
                  </p:oleObj>
                </mc:Choice>
                <mc:Fallback>
                  <p:oleObj name="MathType Equation" r:id="rId5" imgW="164957" imgH="203024" progId="Equation">
                    <p:embed/>
                    <p:pic>
                      <p:nvPicPr>
                        <p:cNvPr id="13340" name="Object 1153">
                          <a:extLst>
                            <a:ext uri="{FF2B5EF4-FFF2-40B4-BE49-F238E27FC236}">
                              <a16:creationId xmlns:a16="http://schemas.microsoft.com/office/drawing/2014/main" id="{2FEBB344-CDF6-448C-B9E9-B3A6CFA4A3D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2208"/>
                          <a:ext cx="15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1" name="Object 1154">
              <a:extLst>
                <a:ext uri="{FF2B5EF4-FFF2-40B4-BE49-F238E27FC236}">
                  <a16:creationId xmlns:a16="http://schemas.microsoft.com/office/drawing/2014/main" id="{8D79E6C1-59F2-4F69-3F41-C1576C7811E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1632"/>
            <a:ext cx="336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athType Equation" r:id="rId7" imgW="406048" imgH="152268" progId="Equation">
                    <p:embed/>
                  </p:oleObj>
                </mc:Choice>
                <mc:Fallback>
                  <p:oleObj name="MathType Equation" r:id="rId7" imgW="406048" imgH="152268" progId="Equation">
                    <p:embed/>
                    <p:pic>
                      <p:nvPicPr>
                        <p:cNvPr id="13341" name="Object 1154">
                          <a:extLst>
                            <a:ext uri="{FF2B5EF4-FFF2-40B4-BE49-F238E27FC236}">
                              <a16:creationId xmlns:a16="http://schemas.microsoft.com/office/drawing/2014/main" id="{550C58ED-5953-41AF-99B9-1136E51AF84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632"/>
                          <a:ext cx="336" cy="1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2" name="Object 1161">
              <a:extLst>
                <a:ext uri="{FF2B5EF4-FFF2-40B4-BE49-F238E27FC236}">
                  <a16:creationId xmlns:a16="http://schemas.microsoft.com/office/drawing/2014/main" id="{8ED037EB-8C59-F209-5204-0CCBA9579FA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1632"/>
            <a:ext cx="336" cy="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athType Equation" r:id="rId9" imgW="393529" imgH="152334" progId="Equation">
                    <p:embed/>
                  </p:oleObj>
                </mc:Choice>
                <mc:Fallback>
                  <p:oleObj name="MathType Equation" r:id="rId9" imgW="393529" imgH="152334" progId="Equation">
                    <p:embed/>
                    <p:pic>
                      <p:nvPicPr>
                        <p:cNvPr id="13342" name="Object 1161">
                          <a:extLst>
                            <a:ext uri="{FF2B5EF4-FFF2-40B4-BE49-F238E27FC236}">
                              <a16:creationId xmlns:a16="http://schemas.microsoft.com/office/drawing/2014/main" id="{32FEB1ED-7883-48BD-BC63-E2BC279AA11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632"/>
                          <a:ext cx="336" cy="1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3" name="Object 1163">
              <a:extLst>
                <a:ext uri="{FF2B5EF4-FFF2-40B4-BE49-F238E27FC236}">
                  <a16:creationId xmlns:a16="http://schemas.microsoft.com/office/drawing/2014/main" id="{B55BC378-AD0D-E388-D631-6BE10C4E408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2" y="1968"/>
            <a:ext cx="16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athType Equation" r:id="rId11" imgW="177569" imgH="202936" progId="Equation">
                    <p:embed/>
                  </p:oleObj>
                </mc:Choice>
                <mc:Fallback>
                  <p:oleObj name="MathType Equation" r:id="rId11" imgW="177569" imgH="202936" progId="Equation">
                    <p:embed/>
                    <p:pic>
                      <p:nvPicPr>
                        <p:cNvPr id="13343" name="Object 1163">
                          <a:extLst>
                            <a:ext uri="{FF2B5EF4-FFF2-40B4-BE49-F238E27FC236}">
                              <a16:creationId xmlns:a16="http://schemas.microsoft.com/office/drawing/2014/main" id="{4C7A6CA6-93C5-411E-9669-19B9F19BC38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1968"/>
                          <a:ext cx="16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4" name="Object 1164">
              <a:extLst>
                <a:ext uri="{FF2B5EF4-FFF2-40B4-BE49-F238E27FC236}">
                  <a16:creationId xmlns:a16="http://schemas.microsoft.com/office/drawing/2014/main" id="{47ACD10A-2A25-E563-3198-5796AF7D047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36" y="2256"/>
            <a:ext cx="16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athType Equation" r:id="rId12" imgW="177569" imgH="202936" progId="Equation">
                    <p:embed/>
                  </p:oleObj>
                </mc:Choice>
                <mc:Fallback>
                  <p:oleObj name="MathType Equation" r:id="rId12" imgW="177569" imgH="202936" progId="Equation">
                    <p:embed/>
                    <p:pic>
                      <p:nvPicPr>
                        <p:cNvPr id="13344" name="Object 1164">
                          <a:extLst>
                            <a:ext uri="{FF2B5EF4-FFF2-40B4-BE49-F238E27FC236}">
                              <a16:creationId xmlns:a16="http://schemas.microsoft.com/office/drawing/2014/main" id="{4BC881F7-C19C-47DC-8E69-BA2228EC06D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256"/>
                          <a:ext cx="16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5" name="Object 1165">
              <a:extLst>
                <a:ext uri="{FF2B5EF4-FFF2-40B4-BE49-F238E27FC236}">
                  <a16:creationId xmlns:a16="http://schemas.microsoft.com/office/drawing/2014/main" id="{6DCB2771-C56A-9FFF-952A-2DACC1C59B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36" y="1968"/>
            <a:ext cx="15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athType Equation" r:id="rId13" imgW="164957" imgH="203024" progId="Equation">
                    <p:embed/>
                  </p:oleObj>
                </mc:Choice>
                <mc:Fallback>
                  <p:oleObj name="MathType Equation" r:id="rId13" imgW="164957" imgH="203024" progId="Equation">
                    <p:embed/>
                    <p:pic>
                      <p:nvPicPr>
                        <p:cNvPr id="13345" name="Object 1165">
                          <a:extLst>
                            <a:ext uri="{FF2B5EF4-FFF2-40B4-BE49-F238E27FC236}">
                              <a16:creationId xmlns:a16="http://schemas.microsoft.com/office/drawing/2014/main" id="{08F032B1-F713-4B1F-9864-24C7B7318DA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968"/>
                          <a:ext cx="15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6" name="Object 1166">
              <a:extLst>
                <a:ext uri="{FF2B5EF4-FFF2-40B4-BE49-F238E27FC236}">
                  <a16:creationId xmlns:a16="http://schemas.microsoft.com/office/drawing/2014/main" id="{58DA5E4B-D227-DEAB-323F-C4B59E76E8A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2" y="2256"/>
            <a:ext cx="15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athType Equation" r:id="rId14" imgW="164957" imgH="203024" progId="Equation">
                    <p:embed/>
                  </p:oleObj>
                </mc:Choice>
                <mc:Fallback>
                  <p:oleObj name="MathType Equation" r:id="rId14" imgW="164957" imgH="203024" progId="Equation">
                    <p:embed/>
                    <p:pic>
                      <p:nvPicPr>
                        <p:cNvPr id="13346" name="Object 1166">
                          <a:extLst>
                            <a:ext uri="{FF2B5EF4-FFF2-40B4-BE49-F238E27FC236}">
                              <a16:creationId xmlns:a16="http://schemas.microsoft.com/office/drawing/2014/main" id="{125CD290-AC1F-4EAB-87F7-9A096118233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256"/>
                          <a:ext cx="15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7" name="Object 1167">
              <a:extLst>
                <a:ext uri="{FF2B5EF4-FFF2-40B4-BE49-F238E27FC236}">
                  <a16:creationId xmlns:a16="http://schemas.microsoft.com/office/drawing/2014/main" id="{9EB1050E-1747-B951-21AE-5342BE702D7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76" y="1968"/>
            <a:ext cx="14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athType Equation" r:id="rId15" imgW="114151" imgH="152202" progId="Equation">
                    <p:embed/>
                  </p:oleObj>
                </mc:Choice>
                <mc:Fallback>
                  <p:oleObj name="MathType Equation" r:id="rId15" imgW="114151" imgH="152202" progId="Equation">
                    <p:embed/>
                    <p:pic>
                      <p:nvPicPr>
                        <p:cNvPr id="13347" name="Object 1167">
                          <a:extLst>
                            <a:ext uri="{FF2B5EF4-FFF2-40B4-BE49-F238E27FC236}">
                              <a16:creationId xmlns:a16="http://schemas.microsoft.com/office/drawing/2014/main" id="{B05CB58D-D041-4313-BF8A-492851D9D3E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6" y="1968"/>
                          <a:ext cx="14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8" name="Object 1181">
              <a:extLst>
                <a:ext uri="{FF2B5EF4-FFF2-40B4-BE49-F238E27FC236}">
                  <a16:creationId xmlns:a16="http://schemas.microsoft.com/office/drawing/2014/main" id="{BC294389-3B1A-D803-B2D4-31B06CDCAA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96" y="2256"/>
            <a:ext cx="12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athType Equation" r:id="rId17" imgW="101512" imgH="152268" progId="Equation">
                    <p:embed/>
                  </p:oleObj>
                </mc:Choice>
                <mc:Fallback>
                  <p:oleObj name="MathType Equation" r:id="rId17" imgW="101512" imgH="152268" progId="Equation">
                    <p:embed/>
                    <p:pic>
                      <p:nvPicPr>
                        <p:cNvPr id="13348" name="Object 1181">
                          <a:extLst>
                            <a:ext uri="{FF2B5EF4-FFF2-40B4-BE49-F238E27FC236}">
                              <a16:creationId xmlns:a16="http://schemas.microsoft.com/office/drawing/2014/main" id="{104EF3C3-CA31-4056-8E54-5BE2A36E9F3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6" y="2256"/>
                          <a:ext cx="12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9" name="Rectangle 1194">
              <a:extLst>
                <a:ext uri="{FF2B5EF4-FFF2-40B4-BE49-F238E27FC236}">
                  <a16:creationId xmlns:a16="http://schemas.microsoft.com/office/drawing/2014/main" id="{BCD945E2-B282-33BD-B59C-1E6123E34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1864"/>
              <a:ext cx="240" cy="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 sz="2800"/>
            </a:p>
          </p:txBody>
        </p:sp>
        <p:sp>
          <p:nvSpPr>
            <p:cNvPr id="4110" name="Rectangle 1193">
              <a:extLst>
                <a:ext uri="{FF2B5EF4-FFF2-40B4-BE49-F238E27FC236}">
                  <a16:creationId xmlns:a16="http://schemas.microsoft.com/office/drawing/2014/main" id="{8168F455-515A-F8D1-1EF9-8E85CB265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864"/>
              <a:ext cx="816" cy="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 sz="2800"/>
            </a:p>
          </p:txBody>
        </p:sp>
        <p:sp>
          <p:nvSpPr>
            <p:cNvPr id="4111" name="Rectangle 1192">
              <a:extLst>
                <a:ext uri="{FF2B5EF4-FFF2-40B4-BE49-F238E27FC236}">
                  <a16:creationId xmlns:a16="http://schemas.microsoft.com/office/drawing/2014/main" id="{B4247CCD-EB1E-1C34-C375-7A3CABBEB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864"/>
              <a:ext cx="864" cy="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 sz="2800"/>
            </a:p>
          </p:txBody>
        </p:sp>
        <p:sp>
          <p:nvSpPr>
            <p:cNvPr id="4112" name="Rectangle 1191">
              <a:extLst>
                <a:ext uri="{FF2B5EF4-FFF2-40B4-BE49-F238E27FC236}">
                  <a16:creationId xmlns:a16="http://schemas.microsoft.com/office/drawing/2014/main" id="{00E2DD5C-5091-BF31-AC01-80AFD1E7F5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864"/>
              <a:ext cx="384" cy="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 sz="2800"/>
            </a:p>
          </p:txBody>
        </p:sp>
        <p:sp>
          <p:nvSpPr>
            <p:cNvPr id="4113" name="Rectangle 1190">
              <a:extLst>
                <a:ext uri="{FF2B5EF4-FFF2-40B4-BE49-F238E27FC236}">
                  <a16:creationId xmlns:a16="http://schemas.microsoft.com/office/drawing/2014/main" id="{3E7D1DB6-1304-6E8B-90EA-B83BCDE6A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1440"/>
              <a:ext cx="240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 sz="2800"/>
            </a:p>
          </p:txBody>
        </p:sp>
        <p:sp>
          <p:nvSpPr>
            <p:cNvPr id="4114" name="Rectangle 1189">
              <a:extLst>
                <a:ext uri="{FF2B5EF4-FFF2-40B4-BE49-F238E27FC236}">
                  <a16:creationId xmlns:a16="http://schemas.microsoft.com/office/drawing/2014/main" id="{8543D924-6490-6ECA-504D-D914FFDCB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440"/>
              <a:ext cx="816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 sz="2800"/>
            </a:p>
          </p:txBody>
        </p:sp>
        <p:sp>
          <p:nvSpPr>
            <p:cNvPr id="4115" name="Rectangle 1188">
              <a:extLst>
                <a:ext uri="{FF2B5EF4-FFF2-40B4-BE49-F238E27FC236}">
                  <a16:creationId xmlns:a16="http://schemas.microsoft.com/office/drawing/2014/main" id="{0DD9684C-1EE1-7AE4-AFC7-5F13B6F31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440"/>
              <a:ext cx="864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 sz="2800"/>
            </a:p>
          </p:txBody>
        </p:sp>
        <p:sp>
          <p:nvSpPr>
            <p:cNvPr id="4116" name="Rectangle 1187">
              <a:extLst>
                <a:ext uri="{FF2B5EF4-FFF2-40B4-BE49-F238E27FC236}">
                  <a16:creationId xmlns:a16="http://schemas.microsoft.com/office/drawing/2014/main" id="{603D1C4A-4563-69A5-5738-D1981DA61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440"/>
              <a:ext cx="384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 sz="2800"/>
            </a:p>
          </p:txBody>
        </p:sp>
        <p:sp>
          <p:nvSpPr>
            <p:cNvPr id="4117" name="Line 1195">
              <a:extLst>
                <a:ext uri="{FF2B5EF4-FFF2-40B4-BE49-F238E27FC236}">
                  <a16:creationId xmlns:a16="http://schemas.microsoft.com/office/drawing/2014/main" id="{D506FCE8-E674-D9DC-44C0-DFAF4B06AB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1440"/>
              <a:ext cx="38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18" name="Line 1196">
              <a:extLst>
                <a:ext uri="{FF2B5EF4-FFF2-40B4-BE49-F238E27FC236}">
                  <a16:creationId xmlns:a16="http://schemas.microsoft.com/office/drawing/2014/main" id="{A27D2332-A22A-D136-1E9A-EF56324663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1864"/>
              <a:ext cx="23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19" name="Line 1197">
              <a:extLst>
                <a:ext uri="{FF2B5EF4-FFF2-40B4-BE49-F238E27FC236}">
                  <a16:creationId xmlns:a16="http://schemas.microsoft.com/office/drawing/2014/main" id="{040C525A-E52E-9001-5FFB-B25D66F257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448"/>
              <a:ext cx="38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20" name="Line 1198">
              <a:extLst>
                <a:ext uri="{FF2B5EF4-FFF2-40B4-BE49-F238E27FC236}">
                  <a16:creationId xmlns:a16="http://schemas.microsoft.com/office/drawing/2014/main" id="{10225F89-E1CF-AD4D-DE1B-3185870233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1440"/>
              <a:ext cx="0" cy="42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21" name="Line 1199">
              <a:extLst>
                <a:ext uri="{FF2B5EF4-FFF2-40B4-BE49-F238E27FC236}">
                  <a16:creationId xmlns:a16="http://schemas.microsoft.com/office/drawing/2014/main" id="{CE9339C5-DD5C-2237-DC14-2CCA2E4125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440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22" name="Line 1200">
              <a:extLst>
                <a:ext uri="{FF2B5EF4-FFF2-40B4-BE49-F238E27FC236}">
                  <a16:creationId xmlns:a16="http://schemas.microsoft.com/office/drawing/2014/main" id="{E7B8FD4C-0476-9C5C-1401-4848AFA73E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440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23" name="Line 1201">
              <a:extLst>
                <a:ext uri="{FF2B5EF4-FFF2-40B4-BE49-F238E27FC236}">
                  <a16:creationId xmlns:a16="http://schemas.microsoft.com/office/drawing/2014/main" id="{405BF20F-DBAA-8D98-A19B-71AF98CC36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1440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24" name="Line 1202">
              <a:extLst>
                <a:ext uri="{FF2B5EF4-FFF2-40B4-BE49-F238E27FC236}">
                  <a16:creationId xmlns:a16="http://schemas.microsoft.com/office/drawing/2014/main" id="{B106EB98-D72E-3DBA-7BD7-D9EFA677DC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1440"/>
              <a:ext cx="0" cy="42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25" name="Line 1204">
              <a:extLst>
                <a:ext uri="{FF2B5EF4-FFF2-40B4-BE49-F238E27FC236}">
                  <a16:creationId xmlns:a16="http://schemas.microsoft.com/office/drawing/2014/main" id="{0493428F-FA35-13F7-7F39-B4E32BBC25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440"/>
              <a:ext cx="86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26" name="Line 1205">
              <a:extLst>
                <a:ext uri="{FF2B5EF4-FFF2-40B4-BE49-F238E27FC236}">
                  <a16:creationId xmlns:a16="http://schemas.microsoft.com/office/drawing/2014/main" id="{274E56F1-550C-7903-2074-D46C84E526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1864"/>
              <a:ext cx="0" cy="58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27" name="Line 1206">
              <a:extLst>
                <a:ext uri="{FF2B5EF4-FFF2-40B4-BE49-F238E27FC236}">
                  <a16:creationId xmlns:a16="http://schemas.microsoft.com/office/drawing/2014/main" id="{6B84ED7A-B908-8C3E-D2EF-DFC5F0FC7C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440"/>
              <a:ext cx="81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28" name="Line 1208">
              <a:extLst>
                <a:ext uri="{FF2B5EF4-FFF2-40B4-BE49-F238E27FC236}">
                  <a16:creationId xmlns:a16="http://schemas.microsoft.com/office/drawing/2014/main" id="{D5EC9D0E-EA61-C3D0-6E81-BF91DE6927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1440"/>
              <a:ext cx="24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29" name="Line 1211">
              <a:extLst>
                <a:ext uri="{FF2B5EF4-FFF2-40B4-BE49-F238E27FC236}">
                  <a16:creationId xmlns:a16="http://schemas.microsoft.com/office/drawing/2014/main" id="{59773FC2-DE73-71FB-3FE3-B82CA0F23D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1864"/>
              <a:ext cx="0" cy="58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30" name="Line 1213">
              <a:extLst>
                <a:ext uri="{FF2B5EF4-FFF2-40B4-BE49-F238E27FC236}">
                  <a16:creationId xmlns:a16="http://schemas.microsoft.com/office/drawing/2014/main" id="{21F795E6-06AD-B873-5F24-E64BF81578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448"/>
              <a:ext cx="86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31" name="Line 1216">
              <a:extLst>
                <a:ext uri="{FF2B5EF4-FFF2-40B4-BE49-F238E27FC236}">
                  <a16:creationId xmlns:a16="http://schemas.microsoft.com/office/drawing/2014/main" id="{B7F600E3-8A98-7F9E-53A0-63D073D479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448"/>
              <a:ext cx="81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32" name="Line 1220">
              <a:extLst>
                <a:ext uri="{FF2B5EF4-FFF2-40B4-BE49-F238E27FC236}">
                  <a16:creationId xmlns:a16="http://schemas.microsoft.com/office/drawing/2014/main" id="{48D9BD55-17C1-C9D0-DCC2-D85CDAE737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2448"/>
              <a:ext cx="24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aphicFrame>
          <p:nvGraphicFramePr>
            <p:cNvPr id="4133" name="Object 1227">
              <a:extLst>
                <a:ext uri="{FF2B5EF4-FFF2-40B4-BE49-F238E27FC236}">
                  <a16:creationId xmlns:a16="http://schemas.microsoft.com/office/drawing/2014/main" id="{5E2B2B9E-FB85-F209-4BC4-F46EA04D8BD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8" y="1440"/>
            <a:ext cx="15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athType Equation" r:id="rId19" imgW="152334" imgH="190417" progId="Equation">
                    <p:embed/>
                  </p:oleObj>
                </mc:Choice>
                <mc:Fallback>
                  <p:oleObj name="MathType Equation" r:id="rId19" imgW="152334" imgH="190417" progId="Equation">
                    <p:embed/>
                    <p:pic>
                      <p:nvPicPr>
                        <p:cNvPr id="13373" name="Object 1227">
                          <a:extLst>
                            <a:ext uri="{FF2B5EF4-FFF2-40B4-BE49-F238E27FC236}">
                              <a16:creationId xmlns:a16="http://schemas.microsoft.com/office/drawing/2014/main" id="{5FAB4630-6584-43C4-B7F7-92488164662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8" y="1440"/>
                          <a:ext cx="15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34" name="Object 1228">
              <a:extLst>
                <a:ext uri="{FF2B5EF4-FFF2-40B4-BE49-F238E27FC236}">
                  <a16:creationId xmlns:a16="http://schemas.microsoft.com/office/drawing/2014/main" id="{B7ABC6C2-F373-2F3A-1228-1CF658135D2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28" y="1920"/>
            <a:ext cx="14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athType Equation" r:id="rId21" imgW="114151" imgH="152202" progId="Equation">
                    <p:embed/>
                  </p:oleObj>
                </mc:Choice>
                <mc:Fallback>
                  <p:oleObj name="MathType Equation" r:id="rId21" imgW="114151" imgH="152202" progId="Equation">
                    <p:embed/>
                    <p:pic>
                      <p:nvPicPr>
                        <p:cNvPr id="13374" name="Object 1228">
                          <a:extLst>
                            <a:ext uri="{FF2B5EF4-FFF2-40B4-BE49-F238E27FC236}">
                              <a16:creationId xmlns:a16="http://schemas.microsoft.com/office/drawing/2014/main" id="{4E4487E2-D67E-4B5D-997C-543B3F71149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1920"/>
                          <a:ext cx="14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35" name="Object 1230">
              <a:extLst>
                <a:ext uri="{FF2B5EF4-FFF2-40B4-BE49-F238E27FC236}">
                  <a16:creationId xmlns:a16="http://schemas.microsoft.com/office/drawing/2014/main" id="{03AF59A8-CFE7-8051-B3A7-CCD6B26E30D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28" y="2256"/>
            <a:ext cx="12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athType Equation" r:id="rId22" imgW="101512" imgH="152268" progId="Equation">
                    <p:embed/>
                  </p:oleObj>
                </mc:Choice>
                <mc:Fallback>
                  <p:oleObj name="MathType Equation" r:id="rId22" imgW="101512" imgH="152268" progId="Equation">
                    <p:embed/>
                    <p:pic>
                      <p:nvPicPr>
                        <p:cNvPr id="13375" name="Object 1230">
                          <a:extLst>
                            <a:ext uri="{FF2B5EF4-FFF2-40B4-BE49-F238E27FC236}">
                              <a16:creationId xmlns:a16="http://schemas.microsoft.com/office/drawing/2014/main" id="{ACBCA26A-C593-4001-86F2-6CA35741B13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2256"/>
                          <a:ext cx="12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36" name="Object 1231">
              <a:extLst>
                <a:ext uri="{FF2B5EF4-FFF2-40B4-BE49-F238E27FC236}">
                  <a16:creationId xmlns:a16="http://schemas.microsoft.com/office/drawing/2014/main" id="{2F1F657F-1B75-C2A8-FAF8-D15A3C18891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70" y="1392"/>
            <a:ext cx="22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athType Equation" r:id="rId23" imgW="215806" imgH="228501" progId="Equation">
                    <p:embed/>
                  </p:oleObj>
                </mc:Choice>
                <mc:Fallback>
                  <p:oleObj name="MathType Equation" r:id="rId23" imgW="215806" imgH="228501" progId="Equation">
                    <p:embed/>
                    <p:pic>
                      <p:nvPicPr>
                        <p:cNvPr id="13376" name="Object 1231">
                          <a:extLst>
                            <a:ext uri="{FF2B5EF4-FFF2-40B4-BE49-F238E27FC236}">
                              <a16:creationId xmlns:a16="http://schemas.microsoft.com/office/drawing/2014/main" id="{56042987-54A0-4252-92C1-7B3D3251B18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0" y="1392"/>
                          <a:ext cx="22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37" name="Object 1235">
              <a:extLst>
                <a:ext uri="{FF2B5EF4-FFF2-40B4-BE49-F238E27FC236}">
                  <a16:creationId xmlns:a16="http://schemas.microsoft.com/office/drawing/2014/main" id="{1F3770AC-C2BB-5696-9634-9237E93E4A6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16" y="1680"/>
            <a:ext cx="336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athType Equation" r:id="rId25" imgW="406048" imgH="152268" progId="Equation">
                    <p:embed/>
                  </p:oleObj>
                </mc:Choice>
                <mc:Fallback>
                  <p:oleObj name="MathType Equation" r:id="rId25" imgW="406048" imgH="152268" progId="Equation">
                    <p:embed/>
                    <p:pic>
                      <p:nvPicPr>
                        <p:cNvPr id="13377" name="Object 1235">
                          <a:extLst>
                            <a:ext uri="{FF2B5EF4-FFF2-40B4-BE49-F238E27FC236}">
                              <a16:creationId xmlns:a16="http://schemas.microsoft.com/office/drawing/2014/main" id="{7CB3EA40-58AC-43C9-BD3A-C36060DF4BD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1680"/>
                          <a:ext cx="336" cy="1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38" name="Object 1237">
              <a:extLst>
                <a:ext uri="{FF2B5EF4-FFF2-40B4-BE49-F238E27FC236}">
                  <a16:creationId xmlns:a16="http://schemas.microsoft.com/office/drawing/2014/main" id="{9694D0DF-D8D0-F899-0962-B0F1B65EF47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48" y="1680"/>
            <a:ext cx="336" cy="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athType Equation" r:id="rId26" imgW="393529" imgH="152334" progId="Equation">
                    <p:embed/>
                  </p:oleObj>
                </mc:Choice>
                <mc:Fallback>
                  <p:oleObj name="MathType Equation" r:id="rId26" imgW="393529" imgH="152334" progId="Equation">
                    <p:embed/>
                    <p:pic>
                      <p:nvPicPr>
                        <p:cNvPr id="13378" name="Object 1237">
                          <a:extLst>
                            <a:ext uri="{FF2B5EF4-FFF2-40B4-BE49-F238E27FC236}">
                              <a16:creationId xmlns:a16="http://schemas.microsoft.com/office/drawing/2014/main" id="{DDC4FDEE-7467-4F7D-A450-AE54AADEF1B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1680"/>
                          <a:ext cx="336" cy="1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39" name="Object 1238">
              <a:extLst>
                <a:ext uri="{FF2B5EF4-FFF2-40B4-BE49-F238E27FC236}">
                  <a16:creationId xmlns:a16="http://schemas.microsoft.com/office/drawing/2014/main" id="{191B8A56-51EA-F10E-393C-30F0385485F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72" y="1440"/>
            <a:ext cx="17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athType Equation" r:id="rId27" imgW="139639" imgH="152334" progId="Equation">
                    <p:embed/>
                  </p:oleObj>
                </mc:Choice>
                <mc:Fallback>
                  <p:oleObj name="MathType Equation" r:id="rId27" imgW="139639" imgH="152334" progId="Equation">
                    <p:embed/>
                    <p:pic>
                      <p:nvPicPr>
                        <p:cNvPr id="13379" name="Object 1238">
                          <a:extLst>
                            <a:ext uri="{FF2B5EF4-FFF2-40B4-BE49-F238E27FC236}">
                              <a16:creationId xmlns:a16="http://schemas.microsoft.com/office/drawing/2014/main" id="{683632A8-D496-4C6A-B9BF-071CB8FB823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1440"/>
                          <a:ext cx="17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40" name="Object 1239">
              <a:extLst>
                <a:ext uri="{FF2B5EF4-FFF2-40B4-BE49-F238E27FC236}">
                  <a16:creationId xmlns:a16="http://schemas.microsoft.com/office/drawing/2014/main" id="{FD06A807-735E-4EF5-7211-B7620EC6272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80" y="1680"/>
            <a:ext cx="336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athType Equation" r:id="rId29" imgW="406048" imgH="152268" progId="Equation">
                    <p:embed/>
                  </p:oleObj>
                </mc:Choice>
                <mc:Fallback>
                  <p:oleObj name="MathType Equation" r:id="rId29" imgW="406048" imgH="152268" progId="Equation">
                    <p:embed/>
                    <p:pic>
                      <p:nvPicPr>
                        <p:cNvPr id="13380" name="Object 1239">
                          <a:extLst>
                            <a:ext uri="{FF2B5EF4-FFF2-40B4-BE49-F238E27FC236}">
                              <a16:creationId xmlns:a16="http://schemas.microsoft.com/office/drawing/2014/main" id="{75D95FA5-B5DF-4227-87C3-42C1CAED382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1680"/>
                          <a:ext cx="336" cy="1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41" name="Object 1241">
              <a:extLst>
                <a:ext uri="{FF2B5EF4-FFF2-40B4-BE49-F238E27FC236}">
                  <a16:creationId xmlns:a16="http://schemas.microsoft.com/office/drawing/2014/main" id="{B1D9C645-4071-0AAA-F036-1FDBC3EFA84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64" y="1680"/>
            <a:ext cx="336" cy="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athType Equation" r:id="rId30" imgW="393529" imgH="152334" progId="Equation">
                    <p:embed/>
                  </p:oleObj>
                </mc:Choice>
                <mc:Fallback>
                  <p:oleObj name="MathType Equation" r:id="rId30" imgW="393529" imgH="152334" progId="Equation">
                    <p:embed/>
                    <p:pic>
                      <p:nvPicPr>
                        <p:cNvPr id="13381" name="Object 1241">
                          <a:extLst>
                            <a:ext uri="{FF2B5EF4-FFF2-40B4-BE49-F238E27FC236}">
                              <a16:creationId xmlns:a16="http://schemas.microsoft.com/office/drawing/2014/main" id="{BCD1EB2C-09EB-4F43-B38D-D3F4DC5A727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1680"/>
                          <a:ext cx="336" cy="1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42" name="Object 1244">
              <a:extLst>
                <a:ext uri="{FF2B5EF4-FFF2-40B4-BE49-F238E27FC236}">
                  <a16:creationId xmlns:a16="http://schemas.microsoft.com/office/drawing/2014/main" id="{89F20AB8-422B-C08A-B3E0-6C13489D417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2" y="1920"/>
            <a:ext cx="14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athType Equation" r:id="rId31" imgW="114151" imgH="152202" progId="Equation">
                    <p:embed/>
                  </p:oleObj>
                </mc:Choice>
                <mc:Fallback>
                  <p:oleObj name="MathType Equation" r:id="rId31" imgW="114151" imgH="152202" progId="Equation">
                    <p:embed/>
                    <p:pic>
                      <p:nvPicPr>
                        <p:cNvPr id="13382" name="Object 1244">
                          <a:extLst>
                            <a:ext uri="{FF2B5EF4-FFF2-40B4-BE49-F238E27FC236}">
                              <a16:creationId xmlns:a16="http://schemas.microsoft.com/office/drawing/2014/main" id="{94117B3C-DADC-42B5-B43E-93DBC6F680C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1920"/>
                          <a:ext cx="14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43" name="Object 1245">
              <a:extLst>
                <a:ext uri="{FF2B5EF4-FFF2-40B4-BE49-F238E27FC236}">
                  <a16:creationId xmlns:a16="http://schemas.microsoft.com/office/drawing/2014/main" id="{EC1154B9-C165-24BC-2DFA-2EE9B50956B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92" y="1920"/>
            <a:ext cx="12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athType Equation" r:id="rId32" imgW="101512" imgH="152268" progId="Equation">
                    <p:embed/>
                  </p:oleObj>
                </mc:Choice>
                <mc:Fallback>
                  <p:oleObj name="MathType Equation" r:id="rId32" imgW="101512" imgH="152268" progId="Equation">
                    <p:embed/>
                    <p:pic>
                      <p:nvPicPr>
                        <p:cNvPr id="13383" name="Object 1245">
                          <a:extLst>
                            <a:ext uri="{FF2B5EF4-FFF2-40B4-BE49-F238E27FC236}">
                              <a16:creationId xmlns:a16="http://schemas.microsoft.com/office/drawing/2014/main" id="{C0A8156E-2652-4834-B6A6-96ECB2E2C83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1920"/>
                          <a:ext cx="12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44" name="Object 1246">
              <a:extLst>
                <a:ext uri="{FF2B5EF4-FFF2-40B4-BE49-F238E27FC236}">
                  <a16:creationId xmlns:a16="http://schemas.microsoft.com/office/drawing/2014/main" id="{438C1455-9D8A-199E-D035-B76821B3FB6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2" y="2256"/>
            <a:ext cx="12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athType Equation" r:id="rId33" imgW="101512" imgH="152268" progId="Equation">
                    <p:embed/>
                  </p:oleObj>
                </mc:Choice>
                <mc:Fallback>
                  <p:oleObj name="MathType Equation" r:id="rId33" imgW="101512" imgH="152268" progId="Equation">
                    <p:embed/>
                    <p:pic>
                      <p:nvPicPr>
                        <p:cNvPr id="13384" name="Object 1246">
                          <a:extLst>
                            <a:ext uri="{FF2B5EF4-FFF2-40B4-BE49-F238E27FC236}">
                              <a16:creationId xmlns:a16="http://schemas.microsoft.com/office/drawing/2014/main" id="{04C04D1B-FC83-4F0E-9762-90F4FEF09BC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2256"/>
                          <a:ext cx="12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45" name="Object 1247">
              <a:extLst>
                <a:ext uri="{FF2B5EF4-FFF2-40B4-BE49-F238E27FC236}">
                  <a16:creationId xmlns:a16="http://schemas.microsoft.com/office/drawing/2014/main" id="{4809062E-2ADE-8DC4-F9C5-80E836F5362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92" y="2256"/>
            <a:ext cx="14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athType Equation" r:id="rId34" imgW="114151" imgH="152202" progId="Equation">
                    <p:embed/>
                  </p:oleObj>
                </mc:Choice>
                <mc:Fallback>
                  <p:oleObj name="MathType Equation" r:id="rId34" imgW="114151" imgH="152202" progId="Equation">
                    <p:embed/>
                    <p:pic>
                      <p:nvPicPr>
                        <p:cNvPr id="13385" name="Object 1247">
                          <a:extLst>
                            <a:ext uri="{FF2B5EF4-FFF2-40B4-BE49-F238E27FC236}">
                              <a16:creationId xmlns:a16="http://schemas.microsoft.com/office/drawing/2014/main" id="{BD75D647-0DC2-45AB-8121-61E9F0A83F5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2256"/>
                          <a:ext cx="14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46" name="Object 1248">
              <a:extLst>
                <a:ext uri="{FF2B5EF4-FFF2-40B4-BE49-F238E27FC236}">
                  <a16:creationId xmlns:a16="http://schemas.microsoft.com/office/drawing/2014/main" id="{94BD42C0-7BDA-26E9-5467-451A925407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24" y="1920"/>
            <a:ext cx="14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athType Equation" r:id="rId35" imgW="114151" imgH="152202" progId="Equation">
                    <p:embed/>
                  </p:oleObj>
                </mc:Choice>
                <mc:Fallback>
                  <p:oleObj name="MathType Equation" r:id="rId35" imgW="114151" imgH="152202" progId="Equation">
                    <p:embed/>
                    <p:pic>
                      <p:nvPicPr>
                        <p:cNvPr id="13386" name="Object 1248">
                          <a:extLst>
                            <a:ext uri="{FF2B5EF4-FFF2-40B4-BE49-F238E27FC236}">
                              <a16:creationId xmlns:a16="http://schemas.microsoft.com/office/drawing/2014/main" id="{69B11B2E-913E-44FF-A460-8EBE867791E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920"/>
                          <a:ext cx="14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47" name="Object 1249">
              <a:extLst>
                <a:ext uri="{FF2B5EF4-FFF2-40B4-BE49-F238E27FC236}">
                  <a16:creationId xmlns:a16="http://schemas.microsoft.com/office/drawing/2014/main" id="{4A7180F0-6716-2435-FF76-1D0F8C9297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08" y="1920"/>
            <a:ext cx="12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athType Equation" r:id="rId36" imgW="101512" imgH="152268" progId="Equation">
                    <p:embed/>
                  </p:oleObj>
                </mc:Choice>
                <mc:Fallback>
                  <p:oleObj name="MathType Equation" r:id="rId36" imgW="101512" imgH="152268" progId="Equation">
                    <p:embed/>
                    <p:pic>
                      <p:nvPicPr>
                        <p:cNvPr id="13387" name="Object 1249">
                          <a:extLst>
                            <a:ext uri="{FF2B5EF4-FFF2-40B4-BE49-F238E27FC236}">
                              <a16:creationId xmlns:a16="http://schemas.microsoft.com/office/drawing/2014/main" id="{83AC805D-4BE1-4470-980F-1BF73581034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920"/>
                          <a:ext cx="12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48" name="Object 1250">
              <a:extLst>
                <a:ext uri="{FF2B5EF4-FFF2-40B4-BE49-F238E27FC236}">
                  <a16:creationId xmlns:a16="http://schemas.microsoft.com/office/drawing/2014/main" id="{0FED3C7F-7129-7395-3C43-695830FBC4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08" y="2256"/>
            <a:ext cx="12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athType Equation" r:id="rId37" imgW="101512" imgH="152268" progId="Equation">
                    <p:embed/>
                  </p:oleObj>
                </mc:Choice>
                <mc:Fallback>
                  <p:oleObj name="MathType Equation" r:id="rId37" imgW="101512" imgH="152268" progId="Equation">
                    <p:embed/>
                    <p:pic>
                      <p:nvPicPr>
                        <p:cNvPr id="13388" name="Object 1250">
                          <a:extLst>
                            <a:ext uri="{FF2B5EF4-FFF2-40B4-BE49-F238E27FC236}">
                              <a16:creationId xmlns:a16="http://schemas.microsoft.com/office/drawing/2014/main" id="{B0EADFD1-732A-47E0-A6C6-9A8273DBBB8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2256"/>
                          <a:ext cx="12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49" name="Object 1251">
              <a:extLst>
                <a:ext uri="{FF2B5EF4-FFF2-40B4-BE49-F238E27FC236}">
                  <a16:creationId xmlns:a16="http://schemas.microsoft.com/office/drawing/2014/main" id="{A811F2DD-04EC-8B2B-A869-55255917291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24" y="2256"/>
            <a:ext cx="14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athType Equation" r:id="rId38" imgW="114151" imgH="152202" progId="Equation">
                    <p:embed/>
                  </p:oleObj>
                </mc:Choice>
                <mc:Fallback>
                  <p:oleObj name="MathType Equation" r:id="rId38" imgW="114151" imgH="152202" progId="Equation">
                    <p:embed/>
                    <p:pic>
                      <p:nvPicPr>
                        <p:cNvPr id="13389" name="Object 1251">
                          <a:extLst>
                            <a:ext uri="{FF2B5EF4-FFF2-40B4-BE49-F238E27FC236}">
                              <a16:creationId xmlns:a16="http://schemas.microsoft.com/office/drawing/2014/main" id="{32A2629A-87C5-456B-A81D-C80C6B1BDC5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256"/>
                          <a:ext cx="14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50" name="Object 1252">
              <a:extLst>
                <a:ext uri="{FF2B5EF4-FFF2-40B4-BE49-F238E27FC236}">
                  <a16:creationId xmlns:a16="http://schemas.microsoft.com/office/drawing/2014/main" id="{3695C067-49C3-25B0-A6BC-2A62C1F45D3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96" y="1920"/>
            <a:ext cx="14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athType Equation" r:id="rId39" imgW="114151" imgH="152202" progId="Equation">
                    <p:embed/>
                  </p:oleObj>
                </mc:Choice>
                <mc:Fallback>
                  <p:oleObj name="MathType Equation" r:id="rId39" imgW="114151" imgH="152202" progId="Equation">
                    <p:embed/>
                    <p:pic>
                      <p:nvPicPr>
                        <p:cNvPr id="13390" name="Object 1252">
                          <a:extLst>
                            <a:ext uri="{FF2B5EF4-FFF2-40B4-BE49-F238E27FC236}">
                              <a16:creationId xmlns:a16="http://schemas.microsoft.com/office/drawing/2014/main" id="{09536BDC-5207-497C-87C2-C901EDF5C17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1920"/>
                          <a:ext cx="14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51" name="Object 1253">
              <a:extLst>
                <a:ext uri="{FF2B5EF4-FFF2-40B4-BE49-F238E27FC236}">
                  <a16:creationId xmlns:a16="http://schemas.microsoft.com/office/drawing/2014/main" id="{565870EE-9918-6136-009E-560547E7F4F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96" y="2256"/>
            <a:ext cx="12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athType Equation" r:id="rId40" imgW="101512" imgH="152268" progId="Equation">
                    <p:embed/>
                  </p:oleObj>
                </mc:Choice>
                <mc:Fallback>
                  <p:oleObj name="MathType Equation" r:id="rId40" imgW="101512" imgH="152268" progId="Equation">
                    <p:embed/>
                    <p:pic>
                      <p:nvPicPr>
                        <p:cNvPr id="13391" name="Object 1253">
                          <a:extLst>
                            <a:ext uri="{FF2B5EF4-FFF2-40B4-BE49-F238E27FC236}">
                              <a16:creationId xmlns:a16="http://schemas.microsoft.com/office/drawing/2014/main" id="{E5AE13FD-C05B-48CB-8B57-8D5CD5C4D19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2256"/>
                          <a:ext cx="12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52" name="Object 1254">
              <a:extLst>
                <a:ext uri="{FF2B5EF4-FFF2-40B4-BE49-F238E27FC236}">
                  <a16:creationId xmlns:a16="http://schemas.microsoft.com/office/drawing/2014/main" id="{372A9A6E-7CEE-DEA3-EEC5-D1A29CD18E0C}"/>
                </a:ext>
              </a:extLst>
            </p:cNvPr>
            <p:cNvGraphicFramePr>
              <a:graphicFrameLocks noChangeAspect="1"/>
            </p:cNvGraphicFramePr>
            <p:nvPr/>
          </p:nvGraphicFramePr>
          <p:xfrm flipH="1">
            <a:off x="4914" y="1650"/>
            <a:ext cx="108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1" imgW="114151" imgH="215619" progId="Equation.3">
                    <p:embed/>
                  </p:oleObj>
                </mc:Choice>
                <mc:Fallback>
                  <p:oleObj name="Equation" r:id="rId41" imgW="114151" imgH="215619" progId="Equation.3">
                    <p:embed/>
                    <p:pic>
                      <p:nvPicPr>
                        <p:cNvPr id="13392" name="Object 1254">
                          <a:extLst>
                            <a:ext uri="{FF2B5EF4-FFF2-40B4-BE49-F238E27FC236}">
                              <a16:creationId xmlns:a16="http://schemas.microsoft.com/office/drawing/2014/main" id="{66276465-3E2A-444F-A438-4C72C32A6E0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4914" y="1650"/>
                          <a:ext cx="108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53" name="Text Box 1260">
              <a:extLst>
                <a:ext uri="{FF2B5EF4-FFF2-40B4-BE49-F238E27FC236}">
                  <a16:creationId xmlns:a16="http://schemas.microsoft.com/office/drawing/2014/main" id="{897D70FC-C2D8-D4D2-494E-626BD44257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0" y="2568"/>
              <a:ext cx="28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/>
                <a:t>(a)</a:t>
              </a:r>
            </a:p>
          </p:txBody>
        </p:sp>
        <p:sp>
          <p:nvSpPr>
            <p:cNvPr id="4154" name="Text Box 1261">
              <a:extLst>
                <a:ext uri="{FF2B5EF4-FFF2-40B4-BE49-F238E27FC236}">
                  <a16:creationId xmlns:a16="http://schemas.microsoft.com/office/drawing/2014/main" id="{5DF04F03-23ED-2AFC-8D61-F37C69D6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4" y="2575"/>
              <a:ext cx="29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/>
                <a:t>(b)</a:t>
              </a:r>
            </a:p>
          </p:txBody>
        </p:sp>
        <p:sp>
          <p:nvSpPr>
            <p:cNvPr id="4155" name="Text Box 1267">
              <a:extLst>
                <a:ext uri="{FF2B5EF4-FFF2-40B4-BE49-F238E27FC236}">
                  <a16:creationId xmlns:a16="http://schemas.microsoft.com/office/drawing/2014/main" id="{0ADA8D3F-AED3-6677-D7FB-6674DCA5C0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3" y="148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400">
                  <a:latin typeface="Times New Roman" panose="02020603050405020304" pitchFamily="18" charset="0"/>
                </a:rPr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2585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D000CE8-CFE2-79FE-7F4B-F8D1ACF929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61F7A-5F0B-4BE6-B00C-0C639668494A}" type="slidenum">
              <a:rPr lang="en-US" altLang="ko-KR" smtClean="0"/>
              <a:pPr/>
              <a:t>15</a:t>
            </a:fld>
            <a:endParaRPr lang="en-US" altLang="ko-KR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2FF07774-706E-9EE6-D083-AFC5A3588B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2582863"/>
            <a:ext cx="25908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2E84B1-C1D7-E5EE-F49A-F7178536E1F3}"/>
              </a:ext>
            </a:extLst>
          </p:cNvPr>
          <p:cNvSpPr txBox="1"/>
          <p:nvPr/>
        </p:nvSpPr>
        <p:spPr>
          <a:xfrm>
            <a:off x="251520" y="188640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tabLst>
                <a:tab pos="228600" algn="l"/>
              </a:tabLst>
            </a:pPr>
            <a:r>
              <a:rPr lang="en-US" altLang="ko-KR" sz="1800" b="1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5. Design a Moore sequential circuit based on the given waveforms. (Semiconductor class)</a:t>
            </a:r>
            <a:endParaRPr lang="ko-KR" altLang="ko-KR" sz="1800" kern="100" dirty="0"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4F8C701-2ABD-799A-DBB4-D933BF45D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648" y="149656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2" name="Picture 7" descr="roth+f13-06">
            <a:extLst>
              <a:ext uri="{FF2B5EF4-FFF2-40B4-BE49-F238E27FC236}">
                <a16:creationId xmlns:a16="http://schemas.microsoft.com/office/drawing/2014/main" id="{3875D9DD-5455-3B57-B66A-1A374B302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535" y="1128018"/>
            <a:ext cx="3592513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12">
            <a:extLst>
              <a:ext uri="{FF2B5EF4-FFF2-40B4-BE49-F238E27FC236}">
                <a16:creationId xmlns:a16="http://schemas.microsoft.com/office/drawing/2014/main" id="{4EEF5037-C950-4365-93D2-E290066D3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047" y="3428454"/>
            <a:ext cx="662622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>
                <a:solidFill>
                  <a:schemeClr val="tx2"/>
                </a:solidFill>
              </a:rPr>
              <a:t>Figure 13-5:  Moore Sequential Circuit to be Analyzed</a:t>
            </a:r>
          </a:p>
        </p:txBody>
      </p:sp>
      <p:pic>
        <p:nvPicPr>
          <p:cNvPr id="6" name="Picture 13" descr="roth+f13-05">
            <a:extLst>
              <a:ext uri="{FF2B5EF4-FFF2-40B4-BE49-F238E27FC236}">
                <a16:creationId xmlns:a16="http://schemas.microsoft.com/office/drawing/2014/main" id="{A6489F49-21DC-A889-7970-820A5C686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772" y="3914229"/>
            <a:ext cx="3743325" cy="225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5486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D000CE8-CFE2-79FE-7F4B-F8D1ACF929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61F7A-5F0B-4BE6-B00C-0C639668494A}" type="slidenum">
              <a:rPr lang="en-US" altLang="ko-KR" smtClean="0"/>
              <a:pPr/>
              <a:t>16</a:t>
            </a:fld>
            <a:endParaRPr lang="en-US" altLang="ko-KR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2FF07774-706E-9EE6-D083-AFC5A3588B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2582863"/>
            <a:ext cx="25908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2E84B1-C1D7-E5EE-F49A-F7178536E1F3}"/>
              </a:ext>
            </a:extLst>
          </p:cNvPr>
          <p:cNvSpPr txBox="1"/>
          <p:nvPr/>
        </p:nvSpPr>
        <p:spPr>
          <a:xfrm>
            <a:off x="251520" y="188640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tabLst>
                <a:tab pos="228600" algn="l"/>
              </a:tabLst>
            </a:pPr>
            <a:r>
              <a:rPr lang="en-US" altLang="ko-KR" sz="1800" b="1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6. Design a Mealy type sequence detector for finding ‘010” OR “011” from a continuous sequential inputs with JK type flip-flops.</a:t>
            </a:r>
            <a:endParaRPr lang="ko-KR" altLang="ko-KR" sz="1800" kern="100" dirty="0"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4F8C701-2ABD-799A-DBB4-D933BF45D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648" y="149656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491E7C8-FF30-38D6-4A50-E9B3E94645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382" b="52100"/>
          <a:stretch/>
        </p:blipFill>
        <p:spPr>
          <a:xfrm>
            <a:off x="2407763" y="1656184"/>
            <a:ext cx="3316365" cy="328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915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D000CE8-CFE2-79FE-7F4B-F8D1ACF929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61F7A-5F0B-4BE6-B00C-0C639668494A}" type="slidenum">
              <a:rPr lang="en-US" altLang="ko-KR" smtClean="0"/>
              <a:pPr/>
              <a:t>17</a:t>
            </a:fld>
            <a:endParaRPr lang="en-US" altLang="ko-KR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2FF07774-706E-9EE6-D083-AFC5A3588B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2582863"/>
            <a:ext cx="25908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2E84B1-C1D7-E5EE-F49A-F7178536E1F3}"/>
              </a:ext>
            </a:extLst>
          </p:cNvPr>
          <p:cNvSpPr txBox="1"/>
          <p:nvPr/>
        </p:nvSpPr>
        <p:spPr>
          <a:xfrm>
            <a:off x="251520" y="188640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tabLst>
                <a:tab pos="228600" algn="l"/>
              </a:tabLst>
            </a:pPr>
            <a:r>
              <a:rPr lang="en-US" altLang="ko-KR" sz="1800" b="1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6. Design a Mealy type sequence detector for finding ‘010” OR “011” from a continuous sequential inputs with JK type flip-flops.</a:t>
            </a:r>
            <a:endParaRPr lang="ko-KR" altLang="ko-KR" sz="1800" kern="100" dirty="0"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4F8C701-2ABD-799A-DBB4-D933BF45D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648" y="149656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491E7C8-FF30-38D6-4A50-E9B3E94645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" t="51050"/>
          <a:stretch/>
        </p:blipFill>
        <p:spPr>
          <a:xfrm>
            <a:off x="1331640" y="1484784"/>
            <a:ext cx="4823557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190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D000CE8-CFE2-79FE-7F4B-F8D1ACF929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61F7A-5F0B-4BE6-B00C-0C639668494A}" type="slidenum">
              <a:rPr lang="en-US" altLang="ko-KR" smtClean="0"/>
              <a:pPr/>
              <a:t>18</a:t>
            </a:fld>
            <a:endParaRPr lang="en-US" altLang="ko-KR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2FF07774-706E-9EE6-D083-AFC5A3588B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2582863"/>
            <a:ext cx="25908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2E84B1-C1D7-E5EE-F49A-F7178536E1F3}"/>
              </a:ext>
            </a:extLst>
          </p:cNvPr>
          <p:cNvSpPr txBox="1"/>
          <p:nvPr/>
        </p:nvSpPr>
        <p:spPr>
          <a:xfrm>
            <a:off x="251520" y="188640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tabLst>
                <a:tab pos="228600" algn="l"/>
              </a:tabLst>
            </a:pPr>
            <a:r>
              <a:rPr lang="en-US" altLang="ko-KR" sz="1800" b="1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6. Design a Mealy type sequence detector for finding ‘010” OR “011” from a continuous sequential inputs with JK type flip-flops.</a:t>
            </a:r>
            <a:endParaRPr lang="ko-KR" altLang="ko-KR" sz="1800" kern="100" dirty="0"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4F8C701-2ABD-799A-DBB4-D933BF45D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648" y="149656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944D8C-5E11-1729-0BFB-1692AA5E8B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16" b="53150"/>
          <a:stretch/>
        </p:blipFill>
        <p:spPr>
          <a:xfrm>
            <a:off x="1115616" y="1368152"/>
            <a:ext cx="6446331" cy="378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469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D000CE8-CFE2-79FE-7F4B-F8D1ACF929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61F7A-5F0B-4BE6-B00C-0C639668494A}" type="slidenum">
              <a:rPr lang="en-US" altLang="ko-KR" smtClean="0"/>
              <a:pPr/>
              <a:t>19</a:t>
            </a:fld>
            <a:endParaRPr lang="en-US" altLang="ko-KR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2FF07774-706E-9EE6-D083-AFC5A3588B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2582863"/>
            <a:ext cx="25908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2E84B1-C1D7-E5EE-F49A-F7178536E1F3}"/>
              </a:ext>
            </a:extLst>
          </p:cNvPr>
          <p:cNvSpPr txBox="1"/>
          <p:nvPr/>
        </p:nvSpPr>
        <p:spPr>
          <a:xfrm>
            <a:off x="251520" y="188640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tabLst>
                <a:tab pos="228600" algn="l"/>
              </a:tabLst>
            </a:pPr>
            <a:r>
              <a:rPr lang="en-US" altLang="ko-KR" sz="1800" b="1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6. Design a Mealy type sequence detector for finding ‘010” OR “011” from a continuous sequential inputs with JK type flip-flops.</a:t>
            </a:r>
            <a:endParaRPr lang="ko-KR" altLang="ko-KR" sz="1800" kern="100" dirty="0"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4F8C701-2ABD-799A-DBB4-D933BF45D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648" y="149656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944D8C-5E11-1729-0BFB-1692AA5E8B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3" t="47900"/>
          <a:stretch/>
        </p:blipFill>
        <p:spPr>
          <a:xfrm>
            <a:off x="1187624" y="1412776"/>
            <a:ext cx="6196585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743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D000CE8-CFE2-79FE-7F4B-F8D1ACF929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61F7A-5F0B-4BE6-B00C-0C639668494A}" type="slidenum">
              <a:rPr lang="en-US" altLang="ko-KR" smtClean="0"/>
              <a:pPr/>
              <a:t>2</a:t>
            </a:fld>
            <a:endParaRPr lang="en-US" altLang="ko-KR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2FF07774-706E-9EE6-D083-AFC5A3588B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2582863"/>
            <a:ext cx="25908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BE6287-EB1D-5CE3-4681-0BE6A822C2DC}"/>
              </a:ext>
            </a:extLst>
          </p:cNvPr>
          <p:cNvSpPr txBox="1"/>
          <p:nvPr/>
        </p:nvSpPr>
        <p:spPr>
          <a:xfrm>
            <a:off x="251520" y="188640"/>
            <a:ext cx="8640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1. 4-bit adder with four sources for one operand includes four three-state buffers. </a:t>
            </a:r>
            <a:r>
              <a:rPr lang="en-US" altLang="ko-KR" sz="1800" b="1" kern="100" dirty="0">
                <a:solidFill>
                  <a:srgbClr val="00B05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Redesign</a:t>
            </a:r>
            <a:r>
              <a:rPr lang="en-US" altLang="ko-KR" sz="1800" b="1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 this adder with a MUX and without any 3-state buffer.</a:t>
            </a:r>
            <a:endParaRPr lang="ko-KR" altLang="ko-KR" sz="1800" kern="100" dirty="0"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ED7F7702-6BD7-DDC0-B8FA-ED6CE4909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24744"/>
            <a:ext cx="4496714" cy="139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16D1F89-91F6-91D1-7C69-602468E15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361" y="2942599"/>
            <a:ext cx="2562583" cy="16385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CD4BEAB-793C-0D27-2E23-2D39ACD0C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1365" y="2848457"/>
            <a:ext cx="2353003" cy="187668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63463D0-2B29-66D0-304E-B575EC2BE6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600" y="4770257"/>
            <a:ext cx="3029373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591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D000CE8-CFE2-79FE-7F4B-F8D1ACF929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61F7A-5F0B-4BE6-B00C-0C639668494A}" type="slidenum">
              <a:rPr lang="en-US" altLang="ko-KR" smtClean="0"/>
              <a:pPr/>
              <a:t>3</a:t>
            </a:fld>
            <a:endParaRPr lang="en-US" altLang="ko-KR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2FF07774-706E-9EE6-D083-AFC5A3588B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2582863"/>
            <a:ext cx="25908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4ACD8C-5AAB-4575-3F3A-CF581BE4C0EF}"/>
              </a:ext>
            </a:extLst>
          </p:cNvPr>
          <p:cNvSpPr txBox="1"/>
          <p:nvPr/>
        </p:nvSpPr>
        <p:spPr>
          <a:xfrm>
            <a:off x="338590" y="179929"/>
            <a:ext cx="57402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tabLst>
                <a:tab pos="228600" algn="l"/>
              </a:tabLst>
            </a:pPr>
            <a:r>
              <a:rPr lang="en-US" altLang="ko-KR" sz="1600" b="1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2. For SR, JK and T type flip-flops</a:t>
            </a:r>
            <a:endParaRPr lang="ko-KR" altLang="ko-KR" sz="1100" kern="100" dirty="0"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algn="just" latinLnBrk="1">
              <a:tabLst>
                <a:tab pos="228600" algn="l"/>
              </a:tabLst>
            </a:pPr>
            <a:r>
              <a:rPr lang="en-US" altLang="ko-KR" sz="1600" b="1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	a) Derive the </a:t>
            </a:r>
            <a:r>
              <a:rPr lang="en-US" altLang="ko-KR" sz="1600" b="1" kern="100" dirty="0">
                <a:solidFill>
                  <a:srgbClr val="00B05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characteristic and excitation equations</a:t>
            </a:r>
            <a:endParaRPr lang="ko-KR" altLang="ko-KR" sz="1100" kern="100" dirty="0">
              <a:solidFill>
                <a:srgbClr val="00B050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AF17DAB-DF1E-395B-20AF-95DFA37B0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12776"/>
            <a:ext cx="5791200" cy="359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3A47355-028F-9A49-9F13-9AEFB54B5C8B}"/>
              </a:ext>
            </a:extLst>
          </p:cNvPr>
          <p:cNvSpPr/>
          <p:nvPr/>
        </p:nvSpPr>
        <p:spPr>
          <a:xfrm>
            <a:off x="3492104" y="2146201"/>
            <a:ext cx="720725" cy="576262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CFAFED4-919B-998C-9C7C-71C6FF92AC45}"/>
              </a:ext>
            </a:extLst>
          </p:cNvPr>
          <p:cNvSpPr/>
          <p:nvPr/>
        </p:nvSpPr>
        <p:spPr>
          <a:xfrm>
            <a:off x="3492104" y="2760563"/>
            <a:ext cx="720725" cy="576263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BD7429C-6CFE-5FA0-68E2-8BC7098F3DA2}"/>
              </a:ext>
            </a:extLst>
          </p:cNvPr>
          <p:cNvSpPr/>
          <p:nvPr/>
        </p:nvSpPr>
        <p:spPr>
          <a:xfrm>
            <a:off x="3492104" y="3370163"/>
            <a:ext cx="720725" cy="576263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EA2FD8F-80CF-2721-649E-73BDF31902CE}"/>
              </a:ext>
            </a:extLst>
          </p:cNvPr>
          <p:cNvSpPr/>
          <p:nvPr/>
        </p:nvSpPr>
        <p:spPr>
          <a:xfrm>
            <a:off x="3492104" y="3963888"/>
            <a:ext cx="720725" cy="57626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TextBox 2">
            <a:extLst>
              <a:ext uri="{FF2B5EF4-FFF2-40B4-BE49-F238E27FC236}">
                <a16:creationId xmlns:a16="http://schemas.microsoft.com/office/drawing/2014/main" id="{A4C4AF8E-E519-8E1E-BC78-259CE852F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7154" y="2290663"/>
            <a:ext cx="1655762" cy="346075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/>
              <a:t>No Change</a:t>
            </a:r>
            <a:endParaRPr lang="ko-KR" altLang="en-US"/>
          </a:p>
        </p:txBody>
      </p:sp>
      <p:sp>
        <p:nvSpPr>
          <p:cNvPr id="20" name="TextBox 35">
            <a:extLst>
              <a:ext uri="{FF2B5EF4-FFF2-40B4-BE49-F238E27FC236}">
                <a16:creationId xmlns:a16="http://schemas.microsoft.com/office/drawing/2014/main" id="{046FD1E2-4CA1-23D2-E797-5FE8506E7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7154" y="2906613"/>
            <a:ext cx="1687512" cy="346075"/>
          </a:xfrm>
          <a:prstGeom prst="rect">
            <a:avLst/>
          </a:prstGeom>
          <a:noFill/>
          <a:ln w="3810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/>
              <a:t>R=1 Reset</a:t>
            </a:r>
            <a:endParaRPr lang="ko-KR" altLang="en-US"/>
          </a:p>
        </p:txBody>
      </p:sp>
      <p:sp>
        <p:nvSpPr>
          <p:cNvPr id="21" name="TextBox 36">
            <a:extLst>
              <a:ext uri="{FF2B5EF4-FFF2-40B4-BE49-F238E27FC236}">
                <a16:creationId xmlns:a16="http://schemas.microsoft.com/office/drawing/2014/main" id="{0D82ABBA-04ED-7683-FBE6-C4B8AAA48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7154" y="3514626"/>
            <a:ext cx="1687512" cy="338137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/>
              <a:t>S=1 Set</a:t>
            </a:r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0FC94FC-D9AB-B112-EC25-BB7F82BCFFFC}"/>
              </a:ext>
            </a:extLst>
          </p:cNvPr>
          <p:cNvSpPr/>
          <p:nvPr/>
        </p:nvSpPr>
        <p:spPr>
          <a:xfrm>
            <a:off x="5508229" y="4090888"/>
            <a:ext cx="1655762" cy="4762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232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D000CE8-CFE2-79FE-7F4B-F8D1ACF929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61F7A-5F0B-4BE6-B00C-0C639668494A}" type="slidenum">
              <a:rPr lang="en-US" altLang="ko-KR" smtClean="0"/>
              <a:pPr/>
              <a:t>4</a:t>
            </a:fld>
            <a:endParaRPr lang="en-US" altLang="ko-KR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2FF07774-706E-9EE6-D083-AFC5A3588B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2582863"/>
            <a:ext cx="25908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075023F-C454-5313-C036-FC80841DF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811" y="2538288"/>
            <a:ext cx="6106377" cy="17814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568F59-286B-CCCC-595E-9D871800CFB4}"/>
              </a:ext>
            </a:extLst>
          </p:cNvPr>
          <p:cNvSpPr txBox="1"/>
          <p:nvPr/>
        </p:nvSpPr>
        <p:spPr>
          <a:xfrm>
            <a:off x="490990" y="179929"/>
            <a:ext cx="57402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tabLst>
                <a:tab pos="228600" algn="l"/>
              </a:tabLst>
            </a:pPr>
            <a:r>
              <a:rPr lang="en-US" altLang="ko-KR" sz="1600" b="1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2. For SR, JK and T type flip-flops</a:t>
            </a:r>
            <a:endParaRPr lang="ko-KR" altLang="ko-KR" sz="1100" kern="100" dirty="0"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algn="just" latinLnBrk="1">
              <a:tabLst>
                <a:tab pos="228600" algn="l"/>
              </a:tabLst>
            </a:pPr>
            <a:r>
              <a:rPr lang="en-US" altLang="ko-KR" sz="1600" b="1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	a) Derive the </a:t>
            </a:r>
            <a:r>
              <a:rPr lang="en-US" altLang="ko-KR" sz="1600" b="1" kern="100" dirty="0">
                <a:solidFill>
                  <a:srgbClr val="00B05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characteristic and excitation equations</a:t>
            </a:r>
            <a:endParaRPr lang="ko-KR" altLang="ko-KR" sz="1100" kern="100" dirty="0">
              <a:solidFill>
                <a:srgbClr val="00B050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407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D000CE8-CFE2-79FE-7F4B-F8D1ACF929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61F7A-5F0B-4BE6-B00C-0C639668494A}" type="slidenum">
              <a:rPr lang="en-US" altLang="ko-KR" smtClean="0"/>
              <a:pPr/>
              <a:t>5</a:t>
            </a:fld>
            <a:endParaRPr lang="en-US" altLang="ko-KR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2FF07774-706E-9EE6-D083-AFC5A3588B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2582863"/>
            <a:ext cx="25908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6D7C31-C7D0-682A-36D3-35B879C77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04" y="1196752"/>
            <a:ext cx="5658640" cy="52394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9D9AB6-D512-E87A-0D92-82B2AB34EA30}"/>
              </a:ext>
            </a:extLst>
          </p:cNvPr>
          <p:cNvSpPr txBox="1"/>
          <p:nvPr/>
        </p:nvSpPr>
        <p:spPr>
          <a:xfrm>
            <a:off x="338590" y="179929"/>
            <a:ext cx="57402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tabLst>
                <a:tab pos="228600" algn="l"/>
              </a:tabLst>
            </a:pPr>
            <a:r>
              <a:rPr lang="en-US" altLang="ko-KR" sz="1600" b="1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2. For SR, JK and T type flip-flops</a:t>
            </a:r>
            <a:endParaRPr lang="ko-KR" altLang="ko-KR" sz="1100" kern="100" dirty="0"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algn="just" latinLnBrk="1">
              <a:tabLst>
                <a:tab pos="228600" algn="l"/>
              </a:tabLst>
            </a:pPr>
            <a:r>
              <a:rPr lang="en-US" altLang="ko-KR" sz="1600" b="1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	a) Derive the </a:t>
            </a:r>
            <a:r>
              <a:rPr lang="en-US" altLang="ko-KR" sz="1600" b="1" kern="100" dirty="0">
                <a:solidFill>
                  <a:srgbClr val="00B05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characteristic and excitation equations</a:t>
            </a:r>
            <a:endParaRPr lang="ko-KR" altLang="ko-KR" sz="1100" kern="100" dirty="0">
              <a:solidFill>
                <a:srgbClr val="00B050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272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D000CE8-CFE2-79FE-7F4B-F8D1ACF929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61F7A-5F0B-4BE6-B00C-0C639668494A}" type="slidenum">
              <a:rPr lang="en-US" altLang="ko-KR" smtClean="0"/>
              <a:pPr/>
              <a:t>6</a:t>
            </a:fld>
            <a:endParaRPr lang="en-US" altLang="ko-KR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2FF07774-706E-9EE6-D083-AFC5A3588B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2582863"/>
            <a:ext cx="25908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9D9AB6-D512-E87A-0D92-82B2AB34EA30}"/>
              </a:ext>
            </a:extLst>
          </p:cNvPr>
          <p:cNvSpPr txBox="1"/>
          <p:nvPr/>
        </p:nvSpPr>
        <p:spPr>
          <a:xfrm>
            <a:off x="338590" y="179929"/>
            <a:ext cx="57402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tabLst>
                <a:tab pos="228600" algn="l"/>
              </a:tabLst>
            </a:pPr>
            <a:r>
              <a:rPr lang="en-US" altLang="ko-KR" sz="1600" b="1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2. For SR, JK and T type flip-flops</a:t>
            </a:r>
            <a:endParaRPr lang="ko-KR" altLang="ko-KR" sz="1100" kern="100" dirty="0"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algn="just" latinLnBrk="1">
              <a:tabLst>
                <a:tab pos="228600" algn="l"/>
              </a:tabLst>
            </a:pPr>
            <a:r>
              <a:rPr lang="en-US" altLang="ko-KR" sz="1600" b="1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	b) Convert a JK flip-flop to a T flip-flop.</a:t>
            </a:r>
            <a:endParaRPr lang="ko-KR" altLang="ko-KR" sz="1100" kern="100" dirty="0"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BF3022D-92EA-6CC9-0C7E-13C981627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412776"/>
            <a:ext cx="2590987" cy="2376264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9E1E03E6-DD5C-C1C6-41E3-5F2F077B0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460" y="2680865"/>
            <a:ext cx="5415996" cy="3052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3946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D000CE8-CFE2-79FE-7F4B-F8D1ACF929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61F7A-5F0B-4BE6-B00C-0C639668494A}" type="slidenum">
              <a:rPr lang="en-US" altLang="ko-KR" smtClean="0"/>
              <a:pPr/>
              <a:t>7</a:t>
            </a:fld>
            <a:endParaRPr lang="en-US" altLang="ko-KR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2FF07774-706E-9EE6-D083-AFC5A3588B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2582863"/>
            <a:ext cx="25908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2E84B1-C1D7-E5EE-F49A-F7178536E1F3}"/>
              </a:ext>
            </a:extLst>
          </p:cNvPr>
          <p:cNvSpPr txBox="1"/>
          <p:nvPr/>
        </p:nvSpPr>
        <p:spPr>
          <a:xfrm>
            <a:off x="251520" y="323364"/>
            <a:ext cx="8352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tabLst>
                <a:tab pos="228600" algn="l"/>
              </a:tabLst>
            </a:pPr>
            <a:r>
              <a:rPr lang="en-US" altLang="ko-KR" sz="1800" b="1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3. Design an odd number counter (0, 1, 3, …, 7, 0) with SR type flip-flops.</a:t>
            </a:r>
            <a:endParaRPr lang="ko-KR" altLang="ko-KR" sz="1800" kern="100" dirty="0"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1DDDA3-5BEB-4B01-E8FC-91C3452A2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009" y="1162763"/>
            <a:ext cx="5409279" cy="550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692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D000CE8-CFE2-79FE-7F4B-F8D1ACF929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61F7A-5F0B-4BE6-B00C-0C639668494A}" type="slidenum">
              <a:rPr lang="en-US" altLang="ko-KR" smtClean="0"/>
              <a:pPr/>
              <a:t>8</a:t>
            </a:fld>
            <a:endParaRPr lang="en-US" altLang="ko-KR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2FF07774-706E-9EE6-D083-AFC5A3588B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2582863"/>
            <a:ext cx="25908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2E84B1-C1D7-E5EE-F49A-F7178536E1F3}"/>
              </a:ext>
            </a:extLst>
          </p:cNvPr>
          <p:cNvSpPr txBox="1"/>
          <p:nvPr/>
        </p:nvSpPr>
        <p:spPr>
          <a:xfrm>
            <a:off x="251520" y="323364"/>
            <a:ext cx="8352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tabLst>
                <a:tab pos="228600" algn="l"/>
              </a:tabLst>
            </a:pPr>
            <a:r>
              <a:rPr lang="en-US" altLang="ko-KR" sz="1800" b="1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3. Design an odd number counter (0, 1, 3, …, 7, 0) with SR type flip-flops.</a:t>
            </a:r>
            <a:endParaRPr lang="ko-KR" altLang="ko-KR" sz="1800" kern="100" dirty="0"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AEF753A-E09C-C1FC-49B7-A00CF40FD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175" y="874200"/>
            <a:ext cx="5025089" cy="586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707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D000CE8-CFE2-79FE-7F4B-F8D1ACF929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61F7A-5F0B-4BE6-B00C-0C639668494A}" type="slidenum">
              <a:rPr lang="en-US" altLang="ko-KR" smtClean="0"/>
              <a:pPr/>
              <a:t>9</a:t>
            </a:fld>
            <a:endParaRPr lang="en-US" altLang="ko-KR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2FF07774-706E-9EE6-D083-AFC5A3588B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2582863"/>
            <a:ext cx="25908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2E84B1-C1D7-E5EE-F49A-F7178536E1F3}"/>
              </a:ext>
            </a:extLst>
          </p:cNvPr>
          <p:cNvSpPr txBox="1"/>
          <p:nvPr/>
        </p:nvSpPr>
        <p:spPr>
          <a:xfrm>
            <a:off x="251520" y="188640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tabLst>
                <a:tab pos="228600" algn="l"/>
              </a:tabLst>
            </a:pPr>
            <a:r>
              <a:rPr lang="en-US" altLang="ko-KR" sz="1800" b="1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4. Compare the public transportation bus and the data transfer bus based on the figure.</a:t>
            </a:r>
            <a:endParaRPr lang="ko-KR" altLang="ko-KR" sz="1800" kern="100" dirty="0"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4F8C701-2ABD-799A-DBB4-D933BF45D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648" y="149656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BA1EC089-9323-B1F4-AC75-6DF43520E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647" y="1124744"/>
            <a:ext cx="4039861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39D8A33-E191-5EF1-00C1-A8BF3C741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996952"/>
            <a:ext cx="6630325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2739"/>
      </p:ext>
    </p:extLst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4958</TotalTime>
  <Words>499</Words>
  <Application>Microsoft Office PowerPoint</Application>
  <PresentationFormat>화면 슬라이드 쇼(4:3)</PresentationFormat>
  <Paragraphs>60</Paragraphs>
  <Slides>19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굴림</vt:lpstr>
      <vt:lpstr>바탕</vt:lpstr>
      <vt:lpstr>Arial</vt:lpstr>
      <vt:lpstr>Times New Roman</vt:lpstr>
      <vt:lpstr>1_기본 디자인</vt:lpstr>
      <vt:lpstr>MathType Equation</vt:lpstr>
      <vt:lpstr>Equation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SKKU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ch13, Deruvation of State tables</dc:title>
  <dc:subject>Logic Design</dc:subject>
  <dc:creator>CS Lee</dc:creator>
  <cp:lastModifiedBy>Lee Chilgee</cp:lastModifiedBy>
  <cp:revision>256</cp:revision>
  <cp:lastPrinted>2023-05-16T10:16:11Z</cp:lastPrinted>
  <dcterms:created xsi:type="dcterms:W3CDTF">2003-08-14T08:31:30Z</dcterms:created>
  <dcterms:modified xsi:type="dcterms:W3CDTF">2023-05-27T11:20:59Z</dcterms:modified>
</cp:coreProperties>
</file>