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4" r:id="rId3"/>
    <p:sldId id="307" r:id="rId4"/>
    <p:sldId id="257" r:id="rId5"/>
    <p:sldId id="283" r:id="rId6"/>
    <p:sldId id="305" r:id="rId7"/>
    <p:sldId id="259" r:id="rId8"/>
    <p:sldId id="260" r:id="rId9"/>
    <p:sldId id="308" r:id="rId10"/>
    <p:sldId id="262" r:id="rId11"/>
    <p:sldId id="263" r:id="rId12"/>
    <p:sldId id="284" r:id="rId13"/>
    <p:sldId id="264" r:id="rId14"/>
    <p:sldId id="266" r:id="rId15"/>
    <p:sldId id="268" r:id="rId16"/>
    <p:sldId id="272" r:id="rId17"/>
    <p:sldId id="285" r:id="rId18"/>
    <p:sldId id="306" r:id="rId19"/>
    <p:sldId id="271" r:id="rId20"/>
    <p:sldId id="309" r:id="rId21"/>
    <p:sldId id="273" r:id="rId22"/>
    <p:sldId id="275" r:id="rId23"/>
    <p:sldId id="274" r:id="rId24"/>
    <p:sldId id="276" r:id="rId25"/>
    <p:sldId id="310" r:id="rId26"/>
    <p:sldId id="27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11" r:id="rId40"/>
    <p:sldId id="301" r:id="rId41"/>
    <p:sldId id="302" r:id="rId42"/>
    <p:sldId id="303" r:id="rId43"/>
    <p:sldId id="312" r:id="rId4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4AAE1"/>
    <a:srgbClr val="EDF0A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2A752FA-B250-4A67-8773-62E603D1B6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002347A-BDC4-4A0E-B36C-EFDE300708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B70BA4B-0406-4611-B061-E003E59A6C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AF3817F9-6507-46FA-9823-1EE351364E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55A14DE-5DE2-4C2E-B3BC-79266A218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97182C1-E9CE-4F0F-8405-66EFAD3EB5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E335B9-181A-4C11-B63C-4552D61101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6B4ED2E-2B8A-4F07-8D97-FA9C7F9574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B430627-97DF-43FA-BBD8-F37C98E12F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DFDCF6F-25B1-45D3-AAEC-A78305264B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066123EA-F7D5-47B2-8C66-13F6E4F3C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28606D1-8C18-4905-8334-6032086583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CCD636-F51F-460B-BCC0-7524D694F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CBABF3-A986-416C-B6C0-C62E826E8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569A82-574A-4DF5-A236-B71AE1937D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B9E3-114D-47F6-A25D-8E41DB61B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34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9CCD87-3430-4DC8-9153-BEADE23118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4735-32D1-4410-817D-400E84610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1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AF98E-D13A-49AF-997A-B6FC387D2F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5947-ADF8-4A54-A02E-19E0AC12F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6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BBDD6-830E-4792-A762-32EF67A46B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9D56-C4DD-416D-9E1D-273EF0056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33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C1A43F-41DF-49F2-A33D-B33F62204A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68E2-51B1-4087-BE5D-DC62B9BCDE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7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93324A-39BE-4AF8-8D05-E77211697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E635-F8D7-4220-BCDF-12533A8971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0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3165E3-E7E6-4C42-AF18-64D05C2004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0948-BEA0-41EC-B542-7542D382CC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16A3E6-8918-41B2-AE9D-725EC783E1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27E7-5716-4945-BA94-90F736049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9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6FAC52-F7F6-4561-9326-28E4C04C40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E158-2188-46D5-A0C6-1577181211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7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0D3AA4-71F7-49CE-96E5-CC1654C211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6ABA-3E7C-404E-B00D-4C50A6D02A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281CDF-4681-49A4-9849-A9EAB1DAE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C1A6B-65CB-4B39-9C9E-5DE34C338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1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69BC0-894F-47E9-BF08-06F71CFC3E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7647-1CEB-484D-83CC-9BB6698B78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0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B8FEB3-3F8B-4C73-AA4F-5D91F99683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F49F-26B8-467D-84EE-5C5AEA80C6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7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CC8C95-B9A0-4818-ADE2-0C6FC84070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4FD74C-3100-4E6D-9D84-6F5E990D79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E1A592-ABBE-4781-A77B-CA85450A9E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9835E85A-F0FF-4A0E-A2CD-7A8771596D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99E2E9-9403-4C76-B545-C082342581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w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5EBEEEF6-15EA-48B4-A920-F84621FA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12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14E15FD4-C15F-48A1-B503-EB05F55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133600"/>
            <a:ext cx="59055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12.1	Registers and Register Transfers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12.2	Shift Registers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12.3	Design of Binary Counters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12.4	Counters for Other Sequences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12.5	Counter Design Using S-R and J-K Flip-Flops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12.6	Derivation of Flip-Flop Input Equations--Summary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Problems</a:t>
            </a:r>
            <a:endParaRPr kumimoji="0" lang="en-US" altLang="ko-KR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303060D6-05D7-41E7-A8A4-2B291A51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981075"/>
            <a:ext cx="838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REGISTERS AND COUNTERS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05FF206B-6FAE-4030-BB46-1669C084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326BBF2C-CBBF-4AAF-B8E6-3FAA26482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F352A0-38B9-4423-8A7C-2076ACB30A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8F34CE-0FAE-47CA-BCC5-FA4F4A580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CB9B0AA0-0682-461E-9116-EA87F986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6019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12-8 8-Bit Serial-in, Serial-out Shift Register</a:t>
            </a:r>
            <a:r>
              <a:rPr lang="en-US" altLang="ko-KR" b="1"/>
              <a:t> </a:t>
            </a:r>
          </a:p>
        </p:txBody>
      </p:sp>
      <p:pic>
        <p:nvPicPr>
          <p:cNvPr id="14341" name="Picture 6">
            <a:extLst>
              <a:ext uri="{FF2B5EF4-FFF2-40B4-BE49-F238E27FC236}">
                <a16:creationId xmlns:a16="http://schemas.microsoft.com/office/drawing/2014/main" id="{78D6F0C8-83E0-401B-91E4-441B0F71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98688"/>
            <a:ext cx="8645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DD23E06-2145-433D-929F-D11BDCFBF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C91BE8A-22B3-4C10-A177-F5649887C54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E65FD2-66B2-459E-A790-AEE715F1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5364" name="Text Box 30">
            <a:extLst>
              <a:ext uri="{FF2B5EF4-FFF2-40B4-BE49-F238E27FC236}">
                <a16:creationId xmlns:a16="http://schemas.microsoft.com/office/drawing/2014/main" id="{02AC8C28-834B-4ECC-8BE3-E8E945D3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196975"/>
            <a:ext cx="65484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12-9 Typical Timing Diagram for Shift Register </a:t>
            </a:r>
          </a:p>
        </p:txBody>
      </p:sp>
      <p:pic>
        <p:nvPicPr>
          <p:cNvPr id="15365" name="Picture 6">
            <a:extLst>
              <a:ext uri="{FF2B5EF4-FFF2-40B4-BE49-F238E27FC236}">
                <a16:creationId xmlns:a16="http://schemas.microsoft.com/office/drawing/2014/main" id="{C7657CB2-6720-496F-9985-42F2ACCB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95513"/>
            <a:ext cx="859948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0DC96195-CE7F-40E5-BE70-71B8DB4F8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F2A24FB-237A-4622-B841-80AC54057D8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8D7D1EF-18C1-4A78-ADF2-2BC0952FF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90D02A3E-7210-481E-B937-333C54C1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7080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12-10 Parallel-in, Parallel-Out Right Shift Register </a:t>
            </a:r>
          </a:p>
        </p:txBody>
      </p:sp>
      <p:pic>
        <p:nvPicPr>
          <p:cNvPr id="16389" name="Picture 4" descr="roth+f12-10">
            <a:extLst>
              <a:ext uri="{FF2B5EF4-FFF2-40B4-BE49-F238E27FC236}">
                <a16:creationId xmlns:a16="http://schemas.microsoft.com/office/drawing/2014/main" id="{4C061C0D-08CB-463B-8CC3-43BEDCC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22425"/>
            <a:ext cx="6686550" cy="48339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DA5090DC-416F-4C3A-81B2-C1F254048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E8AB7D-BEC4-44DB-B3DA-2F2AD08CFCD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F09A74-1C13-4BA1-A3CA-F518FCD79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7412" name="Text Box 17">
            <a:extLst>
              <a:ext uri="{FF2B5EF4-FFF2-40B4-BE49-F238E27FC236}">
                <a16:creationId xmlns:a16="http://schemas.microsoft.com/office/drawing/2014/main" id="{CC488E8D-56B2-4CEB-871E-3F28C2F1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46910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Shift Register Operation (Table 12-1)</a:t>
            </a:r>
          </a:p>
        </p:txBody>
      </p:sp>
      <p:sp>
        <p:nvSpPr>
          <p:cNvPr id="17413" name="Text Box 24">
            <a:extLst>
              <a:ext uri="{FF2B5EF4-FFF2-40B4-BE49-F238E27FC236}">
                <a16:creationId xmlns:a16="http://schemas.microsoft.com/office/drawing/2014/main" id="{5256A712-8D28-4AEB-A27D-8C9F9381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9550"/>
            <a:ext cx="59864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F/F outputs are </a:t>
            </a:r>
          </a:p>
        </p:txBody>
      </p:sp>
      <p:graphicFrame>
        <p:nvGraphicFramePr>
          <p:cNvPr id="17414" name="Object 25">
            <a:extLst>
              <a:ext uri="{FF2B5EF4-FFF2-40B4-BE49-F238E27FC236}">
                <a16:creationId xmlns:a16="http://schemas.microsoft.com/office/drawing/2014/main" id="{24390CAC-E434-40D2-894C-1D0FC49F9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22788"/>
          <a:ext cx="44053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990600" progId="Equation.3">
                  <p:embed/>
                </p:oleObj>
              </mc:Choice>
              <mc:Fallback>
                <p:oleObj name="Equation" r:id="rId2" imgW="2260600" imgH="990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22788"/>
                        <a:ext cx="4405312" cy="1930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">
            <a:extLst>
              <a:ext uri="{FF2B5EF4-FFF2-40B4-BE49-F238E27FC236}">
                <a16:creationId xmlns:a16="http://schemas.microsoft.com/office/drawing/2014/main" id="{475944A3-EBBE-4910-843F-23D6B6255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687513"/>
          <a:ext cx="69977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1155700" progId="Equation.3">
                  <p:embed/>
                </p:oleObj>
              </mc:Choice>
              <mc:Fallback>
                <p:oleObj name="Equation" r:id="rId4" imgW="34163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87513"/>
                        <a:ext cx="6997700" cy="2184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07C8EC98-5319-4F5E-8A2C-69F6D37C3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DA72801-75C1-4A6B-8FC3-E7BB57988E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FDB13E0-6C01-45B0-8365-48D210F46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8436" name="Text Box 24">
            <a:extLst>
              <a:ext uri="{FF2B5EF4-FFF2-40B4-BE49-F238E27FC236}">
                <a16:creationId xmlns:a16="http://schemas.microsoft.com/office/drawing/2014/main" id="{13121880-1955-43A5-8345-76D0AC1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48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12-11 Timing Diagram for Shift Register </a:t>
            </a:r>
          </a:p>
        </p:txBody>
      </p:sp>
      <p:pic>
        <p:nvPicPr>
          <p:cNvPr id="18437" name="Picture 6">
            <a:extLst>
              <a:ext uri="{FF2B5EF4-FFF2-40B4-BE49-F238E27FC236}">
                <a16:creationId xmlns:a16="http://schemas.microsoft.com/office/drawing/2014/main" id="{625A7EC2-5E8A-4BE3-B8A1-D7466FDA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9250"/>
            <a:ext cx="734536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923CDAA7-0EA2-4B60-89CE-0FE07781E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A67F2F3-D2E5-41A3-803E-A18FFEFB35F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539007-2F8A-460A-AB4A-C30433DFE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9460" name="Text Box 17">
            <a:extLst>
              <a:ext uri="{FF2B5EF4-FFF2-40B4-BE49-F238E27FC236}">
                <a16:creationId xmlns:a16="http://schemas.microsoft.com/office/drawing/2014/main" id="{CEC5C104-C4C9-4AE1-814B-94C3BC44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862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12-12 Shift Register with Inverted Feedback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</a:t>
            </a:r>
            <a:r>
              <a:rPr lang="en-US" altLang="ko-KR" sz="2000" b="1">
                <a:sym typeface="Wingdings" panose="05000000000000000000" pitchFamily="2" charset="2"/>
              </a:rPr>
              <a:t> </a:t>
            </a:r>
            <a:r>
              <a:rPr lang="en-US" altLang="ko-KR" sz="2000" b="1" i="1">
                <a:sym typeface="Wingdings" panose="05000000000000000000" pitchFamily="2" charset="2"/>
              </a:rPr>
              <a:t>Johnson Counter</a:t>
            </a:r>
            <a:endParaRPr lang="en-US" altLang="ko-KR" sz="2000" b="1" i="1"/>
          </a:p>
        </p:txBody>
      </p:sp>
      <p:pic>
        <p:nvPicPr>
          <p:cNvPr id="19461" name="Picture 20" descr="roth+f12-12">
            <a:extLst>
              <a:ext uri="{FF2B5EF4-FFF2-40B4-BE49-F238E27FC236}">
                <a16:creationId xmlns:a16="http://schemas.microsoft.com/office/drawing/2014/main" id="{E6FCC586-74AE-4615-9ABA-9E9552BE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90800"/>
            <a:ext cx="8424863" cy="2422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22">
            <a:extLst>
              <a:ext uri="{FF2B5EF4-FFF2-40B4-BE49-F238E27FC236}">
                <a16:creationId xmlns:a16="http://schemas.microsoft.com/office/drawing/2014/main" id="{2F358151-DC77-4D9D-90BE-DF4AE504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5181600"/>
            <a:ext cx="25923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A 3-bit shift register </a:t>
            </a:r>
          </a:p>
        </p:txBody>
      </p:sp>
      <p:sp>
        <p:nvSpPr>
          <p:cNvPr id="19463" name="Text Box 23">
            <a:extLst>
              <a:ext uri="{FF2B5EF4-FFF2-40B4-BE49-F238E27FC236}">
                <a16:creationId xmlns:a16="http://schemas.microsoft.com/office/drawing/2014/main" id="{2DA4C57B-C809-4217-92D5-16831851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181600"/>
            <a:ext cx="22320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Successive states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51065BAE-47DA-4D09-936B-759A6BDD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76CDFE-2581-4C9D-9476-73F7952B477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78B37D1-5668-4183-B3F0-A58831D4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0484" name="Text Box 44">
            <a:extLst>
              <a:ext uri="{FF2B5EF4-FFF2-40B4-BE49-F238E27FC236}">
                <a16:creationId xmlns:a16="http://schemas.microsoft.com/office/drawing/2014/main" id="{DB1A658E-4D20-4968-B84C-7AB7F7B2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38750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sp>
        <p:nvSpPr>
          <p:cNvPr id="20485" name="Text Box 17">
            <a:extLst>
              <a:ext uri="{FF2B5EF4-FFF2-40B4-BE49-F238E27FC236}">
                <a16:creationId xmlns:a16="http://schemas.microsoft.com/office/drawing/2014/main" id="{3195BCFA-B9B8-4B4F-8210-2E535588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12-14 Synchronous Binary Counter</a:t>
            </a:r>
            <a:endParaRPr lang="en-US" altLang="ko-KR" sz="2000" b="1" i="1"/>
          </a:p>
        </p:txBody>
      </p:sp>
      <p:pic>
        <p:nvPicPr>
          <p:cNvPr id="20486" name="Picture 9">
            <a:extLst>
              <a:ext uri="{FF2B5EF4-FFF2-40B4-BE49-F238E27FC236}">
                <a16:creationId xmlns:a16="http://schemas.microsoft.com/office/drawing/2014/main" id="{C8EBB1E3-DB4F-4604-91AA-C5F7C90E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8" y="1844824"/>
            <a:ext cx="6408738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77B66BEC-DF4C-43F9-A456-4CBF25001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0CA8387-4355-4A7A-AC1C-C717875294B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62">
            <a:extLst>
              <a:ext uri="{FF2B5EF4-FFF2-40B4-BE49-F238E27FC236}">
                <a16:creationId xmlns:a16="http://schemas.microsoft.com/office/drawing/2014/main" id="{A907B5B5-289B-4EE6-AAED-F1334BBA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7920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State Table for Binary Counter using T Flip-Flops (Table 12-2)</a:t>
            </a:r>
          </a:p>
        </p:txBody>
      </p:sp>
      <p:grpSp>
        <p:nvGrpSpPr>
          <p:cNvPr id="21508" name="Group 70">
            <a:extLst>
              <a:ext uri="{FF2B5EF4-FFF2-40B4-BE49-F238E27FC236}">
                <a16:creationId xmlns:a16="http://schemas.microsoft.com/office/drawing/2014/main" id="{67F5AD49-10E7-4C12-989F-28A45AB60D13}"/>
              </a:ext>
            </a:extLst>
          </p:cNvPr>
          <p:cNvGrpSpPr>
            <a:grpSpLocks/>
          </p:cNvGrpSpPr>
          <p:nvPr/>
        </p:nvGrpSpPr>
        <p:grpSpPr bwMode="auto">
          <a:xfrm>
            <a:off x="385936" y="2708275"/>
            <a:ext cx="5410200" cy="3663950"/>
            <a:chOff x="912" y="1488"/>
            <a:chExt cx="3408" cy="2308"/>
          </a:xfrm>
        </p:grpSpPr>
        <p:graphicFrame>
          <p:nvGraphicFramePr>
            <p:cNvPr id="21519" name="Object 63">
              <a:extLst>
                <a:ext uri="{FF2B5EF4-FFF2-40B4-BE49-F238E27FC236}">
                  <a16:creationId xmlns:a16="http://schemas.microsoft.com/office/drawing/2014/main" id="{660AFC33-43C8-44F8-8946-E63E46BDB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5" y="1488"/>
            <a:ext cx="3357" cy="2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38500" imgH="2260600" progId="Equation.3">
                    <p:embed/>
                  </p:oleObj>
                </mc:Choice>
                <mc:Fallback>
                  <p:oleObj name="Equation" r:id="rId2" imgW="3238500" imgH="22606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488"/>
                          <a:ext cx="3357" cy="2308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64">
              <a:extLst>
                <a:ext uri="{FF2B5EF4-FFF2-40B4-BE49-F238E27FC236}">
                  <a16:creationId xmlns:a16="http://schemas.microsoft.com/office/drawing/2014/main" id="{5967B4CA-760A-4B6D-B123-E8967184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96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66">
              <a:extLst>
                <a:ext uri="{FF2B5EF4-FFF2-40B4-BE49-F238E27FC236}">
                  <a16:creationId xmlns:a16="http://schemas.microsoft.com/office/drawing/2014/main" id="{A123E20C-2FDE-4F77-A875-FBFFB1AF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68">
              <a:extLst>
                <a:ext uri="{FF2B5EF4-FFF2-40B4-BE49-F238E27FC236}">
                  <a16:creationId xmlns:a16="http://schemas.microsoft.com/office/drawing/2014/main" id="{D9B431EE-E480-441D-95E8-22D40A13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09" name="Text Box 71">
            <a:extLst>
              <a:ext uri="{FF2B5EF4-FFF2-40B4-BE49-F238E27FC236}">
                <a16:creationId xmlns:a16="http://schemas.microsoft.com/office/drawing/2014/main" id="{254795DF-AECA-4DB3-9C90-3593212D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pic>
        <p:nvPicPr>
          <p:cNvPr id="21510" name="그림 4">
            <a:extLst>
              <a:ext uri="{FF2B5EF4-FFF2-40B4-BE49-F238E27FC236}">
                <a16:creationId xmlns:a16="http://schemas.microsoft.com/office/drawing/2014/main" id="{1D636858-5E33-4A77-8086-8FBAC8851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3716338"/>
            <a:ext cx="27495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62">
            <a:extLst>
              <a:ext uri="{FF2B5EF4-FFF2-40B4-BE49-F238E27FC236}">
                <a16:creationId xmlns:a16="http://schemas.microsoft.com/office/drawing/2014/main" id="{1A093CCE-133B-405D-ACED-70D1C75A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3068638"/>
            <a:ext cx="2028825" cy="369887"/>
          </a:xfrm>
          <a:prstGeom prst="rect">
            <a:avLst/>
          </a:prstGeom>
          <a:solidFill>
            <a:srgbClr val="F4AA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Use two fingers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D0AB67-30BF-41EC-A0BA-32D89EF22779}"/>
              </a:ext>
            </a:extLst>
          </p:cNvPr>
          <p:cNvSpPr/>
          <p:nvPr/>
        </p:nvSpPr>
        <p:spPr>
          <a:xfrm>
            <a:off x="395288" y="3470275"/>
            <a:ext cx="298450" cy="319088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10198A-CEC9-4BC8-9B07-695B2A6C803B}"/>
              </a:ext>
            </a:extLst>
          </p:cNvPr>
          <p:cNvSpPr/>
          <p:nvPr/>
        </p:nvSpPr>
        <p:spPr>
          <a:xfrm>
            <a:off x="2101850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D1E48B-717E-4FF0-B5B2-724008757559}"/>
              </a:ext>
            </a:extLst>
          </p:cNvPr>
          <p:cNvSpPr/>
          <p:nvPr/>
        </p:nvSpPr>
        <p:spPr>
          <a:xfrm>
            <a:off x="4189413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B4AF9-8463-47FD-A9F6-25E94474868E}"/>
              </a:ext>
            </a:extLst>
          </p:cNvPr>
          <p:cNvSpPr/>
          <p:nvPr/>
        </p:nvSpPr>
        <p:spPr>
          <a:xfrm>
            <a:off x="1231900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789CDD-5107-4D58-B587-55CEE1C820A5}"/>
              </a:ext>
            </a:extLst>
          </p:cNvPr>
          <p:cNvSpPr/>
          <p:nvPr/>
        </p:nvSpPr>
        <p:spPr>
          <a:xfrm>
            <a:off x="3151188" y="3479800"/>
            <a:ext cx="298450" cy="3190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033D86-460D-4960-8CBD-DE68BB3227AF}"/>
              </a:ext>
            </a:extLst>
          </p:cNvPr>
          <p:cNvSpPr/>
          <p:nvPr/>
        </p:nvSpPr>
        <p:spPr>
          <a:xfrm>
            <a:off x="5121275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518" name="Rectangle 2">
            <a:extLst>
              <a:ext uri="{FF2B5EF4-FFF2-40B4-BE49-F238E27FC236}">
                <a16:creationId xmlns:a16="http://schemas.microsoft.com/office/drawing/2014/main" id="{6EB7C591-4D82-4FEB-B4B9-758EA4EF6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65F893E9-3257-4DD4-A5A6-51D4B5633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074BF8-2618-440A-9054-2BE920A16A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FDD2C-C7D9-4436-8214-A2A87357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ECB091F6-68A4-4D7C-B111-5D42BF67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96975"/>
            <a:ext cx="5842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12-15 Karnaugh Maps for Binary Counter</a:t>
            </a:r>
          </a:p>
        </p:txBody>
      </p:sp>
      <p:pic>
        <p:nvPicPr>
          <p:cNvPr id="22533" name="Picture 16">
            <a:extLst>
              <a:ext uri="{FF2B5EF4-FFF2-40B4-BE49-F238E27FC236}">
                <a16:creationId xmlns:a16="http://schemas.microsoft.com/office/drawing/2014/main" id="{6BAF3FED-A63C-4368-BCC6-8120D649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49403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>
            <a:extLst>
              <a:ext uri="{FF2B5EF4-FFF2-40B4-BE49-F238E27FC236}">
                <a16:creationId xmlns:a16="http://schemas.microsoft.com/office/drawing/2014/main" id="{1680A5E6-5818-483A-8010-2CA27A0C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805488"/>
            <a:ext cx="2511425" cy="400050"/>
          </a:xfrm>
          <a:prstGeom prst="rect">
            <a:avLst/>
          </a:prstGeom>
          <a:solidFill>
            <a:srgbClr val="EDF0A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=1,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B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C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AB</a:t>
            </a:r>
          </a:p>
        </p:txBody>
      </p:sp>
      <p:grpSp>
        <p:nvGrpSpPr>
          <p:cNvPr id="22535" name="그룹 18">
            <a:extLst>
              <a:ext uri="{FF2B5EF4-FFF2-40B4-BE49-F238E27FC236}">
                <a16:creationId xmlns:a16="http://schemas.microsoft.com/office/drawing/2014/main" id="{7D3068F6-5556-4D41-8CCF-C5D130D2A5DD}"/>
              </a:ext>
            </a:extLst>
          </p:cNvPr>
          <p:cNvGrpSpPr>
            <a:grpSpLocks/>
          </p:cNvGrpSpPr>
          <p:nvPr/>
        </p:nvGrpSpPr>
        <p:grpSpPr bwMode="auto">
          <a:xfrm>
            <a:off x="6083871" y="2924175"/>
            <a:ext cx="2664593" cy="3025105"/>
            <a:chOff x="6012160" y="2721347"/>
            <a:chExt cx="2808312" cy="3648405"/>
          </a:xfrm>
        </p:grpSpPr>
        <p:pic>
          <p:nvPicPr>
            <p:cNvPr id="22536" name="그림 19">
              <a:extLst>
                <a:ext uri="{FF2B5EF4-FFF2-40B4-BE49-F238E27FC236}">
                  <a16:creationId xmlns:a16="http://schemas.microsoft.com/office/drawing/2014/main" id="{8D31CEFC-D550-4532-868D-F89804353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56110" y="3177398"/>
              <a:ext cx="3648405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Box 20">
              <a:extLst>
                <a:ext uri="{FF2B5EF4-FFF2-40B4-BE49-F238E27FC236}">
                  <a16:creationId xmlns:a16="http://schemas.microsoft.com/office/drawing/2014/main" id="{4C880C20-BD76-4E95-99C3-43523833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067780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thumb</a:t>
              </a:r>
              <a:endParaRPr lang="ko-KR" altLang="en-US" b="1"/>
            </a:p>
          </p:txBody>
        </p:sp>
        <p:sp>
          <p:nvSpPr>
            <p:cNvPr id="22538" name="TextBox 21">
              <a:extLst>
                <a:ext uri="{FF2B5EF4-FFF2-40B4-BE49-F238E27FC236}">
                  <a16:creationId xmlns:a16="http://schemas.microsoft.com/office/drawing/2014/main" id="{BF10CA96-3C32-42BF-9D87-8080C7B8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814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index</a:t>
              </a:r>
              <a:endParaRPr lang="ko-KR" altLang="en-US" b="1"/>
            </a:p>
          </p:txBody>
        </p:sp>
        <p:sp>
          <p:nvSpPr>
            <p:cNvPr id="22539" name="TextBox 22">
              <a:extLst>
                <a:ext uri="{FF2B5EF4-FFF2-40B4-BE49-F238E27FC236}">
                  <a16:creationId xmlns:a16="http://schemas.microsoft.com/office/drawing/2014/main" id="{FDFB16C6-2041-4C28-972F-A3D9401B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3131676"/>
              <a:ext cx="9361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middle</a:t>
              </a:r>
              <a:endParaRPr lang="ko-KR" altLang="en-US" b="1"/>
            </a:p>
          </p:txBody>
        </p:sp>
        <p:sp>
          <p:nvSpPr>
            <p:cNvPr id="22540" name="TextBox 23">
              <a:extLst>
                <a:ext uri="{FF2B5EF4-FFF2-40B4-BE49-F238E27FC236}">
                  <a16:creationId xmlns:a16="http://schemas.microsoft.com/office/drawing/2014/main" id="{25A834A5-D30D-4479-B91D-E1CEB725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036" y="3419708"/>
              <a:ext cx="592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ring</a:t>
              </a:r>
              <a:endParaRPr lang="ko-KR" altLang="en-US" b="1"/>
            </a:p>
          </p:txBody>
        </p:sp>
        <p:sp>
          <p:nvSpPr>
            <p:cNvPr id="22541" name="TextBox 24">
              <a:extLst>
                <a:ext uri="{FF2B5EF4-FFF2-40B4-BE49-F238E27FC236}">
                  <a16:creationId xmlns:a16="http://schemas.microsoft.com/office/drawing/2014/main" id="{77FA7201-AB90-45CA-8BBC-9A984C4B6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807" y="3995772"/>
              <a:ext cx="6646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little</a:t>
              </a:r>
              <a:endParaRPr lang="ko-KR" altLang="en-US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>
            <a:extLst>
              <a:ext uri="{FF2B5EF4-FFF2-40B4-BE49-F238E27FC236}">
                <a16:creationId xmlns:a16="http://schemas.microsoft.com/office/drawing/2014/main" id="{E4025BE8-D084-4BEC-A8E7-44421070B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4E6369F-556F-4DA0-AB58-F3F7E0424FD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0A95A69-E9C6-4CED-B895-5C04CBC21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3556" name="Text Box 14">
            <a:extLst>
              <a:ext uri="{FF2B5EF4-FFF2-40B4-BE49-F238E27FC236}">
                <a16:creationId xmlns:a16="http://schemas.microsoft.com/office/drawing/2014/main" id="{62E79F6C-989D-4191-B799-008631FB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12-16 Binary Counter with D Flip-Flops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09EE0E65-F85D-4A1D-B13A-81DCF004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6413"/>
            <a:ext cx="6821487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A31CC602-2AF1-4780-9095-660B95BA9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C98E038-6B26-460A-997F-6711353917D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E8E591-EA94-4183-8BD1-6E0F038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CB972A8-D359-4440-AFF1-8140C65A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5538"/>
            <a:ext cx="8515350" cy="518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9875" indent="-2698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registers. Understand how to transfer data between registers using tri-state bus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shift register operation, how to build them and analyze operation. Construct a timing diagram for a shift register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binary counters, how to build them using F/F and gates and analyze operation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present state and desired next state of F/F, determine the required F/F/ inputs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desired counting sequence for a counter, derive F/F input equations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procedures used for deriving F/F input equation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Construct a timing diagram for a counter by tracing signals through the circuit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859BCD71-D9D6-4A26-BB6D-876601C4E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96516-A507-408E-8EB7-7E714B85B90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3E5D264-9097-42AF-AA33-595D43B70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4580" name="Text Box 14">
            <a:extLst>
              <a:ext uri="{FF2B5EF4-FFF2-40B4-BE49-F238E27FC236}">
                <a16:creationId xmlns:a16="http://schemas.microsoft.com/office/drawing/2014/main" id="{1D5EE103-9C98-400D-99E8-758983BD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Karnaugh Maps for D Flip-Flops</a:t>
            </a:r>
          </a:p>
        </p:txBody>
      </p:sp>
      <p:pic>
        <p:nvPicPr>
          <p:cNvPr id="24581" name="Picture 9">
            <a:extLst>
              <a:ext uri="{FF2B5EF4-FFF2-40B4-BE49-F238E27FC236}">
                <a16:creationId xmlns:a16="http://schemas.microsoft.com/office/drawing/2014/main" id="{ABE4CFE1-5234-4B18-BD2E-B4504913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54006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4">
            <a:extLst>
              <a:ext uri="{FF2B5EF4-FFF2-40B4-BE49-F238E27FC236}">
                <a16:creationId xmlns:a16="http://schemas.microsoft.com/office/drawing/2014/main" id="{C543508E-88E1-4B48-A1D7-FEF2A2D0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6264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The D input equations derived from the maps are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066EE32-A547-4895-AF4C-2A59F17DF3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8294" y="5301208"/>
            <a:ext cx="6750050" cy="1128713"/>
          </a:xfrm>
          <a:prstGeom prst="rect">
            <a:avLst/>
          </a:prstGeom>
          <a:blipFill>
            <a:blip r:embed="rId3"/>
            <a:stretch>
              <a:fillRect b="-108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F113EA36-668E-47B9-8528-4A347E9C4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1BEDDC-6187-4559-9C9A-B0714150087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97144D9-E654-46E6-932D-0B97D2096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269875"/>
            <a:ext cx="822960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5604" name="Text Box 16">
            <a:extLst>
              <a:ext uri="{FF2B5EF4-FFF2-40B4-BE49-F238E27FC236}">
                <a16:creationId xmlns:a16="http://schemas.microsoft.com/office/drawing/2014/main" id="{7408D126-6294-46BB-A4A4-D35053BE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3453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12-18 State Graph and Table for Up-Down counter</a:t>
            </a:r>
          </a:p>
        </p:txBody>
      </p:sp>
      <p:grpSp>
        <p:nvGrpSpPr>
          <p:cNvPr id="25605" name="Group 26">
            <a:extLst>
              <a:ext uri="{FF2B5EF4-FFF2-40B4-BE49-F238E27FC236}">
                <a16:creationId xmlns:a16="http://schemas.microsoft.com/office/drawing/2014/main" id="{4F756A88-D0BF-4DA7-9AA3-57EEBED6E8C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916113"/>
            <a:ext cx="3132138" cy="4321175"/>
            <a:chOff x="3312" y="1392"/>
            <a:chExt cx="1683" cy="2400"/>
          </a:xfrm>
        </p:grpSpPr>
        <p:graphicFrame>
          <p:nvGraphicFramePr>
            <p:cNvPr id="25608" name="Object 0">
              <a:extLst>
                <a:ext uri="{FF2B5EF4-FFF2-40B4-BE49-F238E27FC236}">
                  <a16:creationId xmlns:a16="http://schemas.microsoft.com/office/drawing/2014/main" id="{DD00C16C-D9D9-4998-92DF-3B8FB30F0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92"/>
            <a:ext cx="1587" cy="2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36700" imgH="2260600" progId="Equation.3">
                    <p:embed/>
                  </p:oleObj>
                </mc:Choice>
                <mc:Fallback>
                  <p:oleObj name="Equation" r:id="rId2" imgW="1536700" imgH="22606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92"/>
                          <a:ext cx="1587" cy="2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21">
              <a:extLst>
                <a:ext uri="{FF2B5EF4-FFF2-40B4-BE49-F238E27FC236}">
                  <a16:creationId xmlns:a16="http://schemas.microsoft.com/office/drawing/2014/main" id="{8D9409BA-D2EC-4E93-BF3B-B5D55832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Line 23">
              <a:extLst>
                <a:ext uri="{FF2B5EF4-FFF2-40B4-BE49-F238E27FC236}">
                  <a16:creationId xmlns:a16="http://schemas.microsoft.com/office/drawing/2014/main" id="{2DDA09EC-28AD-4817-B416-AFA06DDD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392"/>
              <a:ext cx="0" cy="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Line 24">
              <a:extLst>
                <a:ext uri="{FF2B5EF4-FFF2-40B4-BE49-F238E27FC236}">
                  <a16:creationId xmlns:a16="http://schemas.microsoft.com/office/drawing/2014/main" id="{3E33389D-B1DC-4356-BE29-553ABBE57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Line 25">
              <a:extLst>
                <a:ext uri="{FF2B5EF4-FFF2-40B4-BE49-F238E27FC236}">
                  <a16:creationId xmlns:a16="http://schemas.microsoft.com/office/drawing/2014/main" id="{A6D39383-C586-41DD-9873-CE3756DCE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06" name="Text Box 27">
            <a:extLst>
              <a:ext uri="{FF2B5EF4-FFF2-40B4-BE49-F238E27FC236}">
                <a16:creationId xmlns:a16="http://schemas.microsoft.com/office/drawing/2014/main" id="{7D8D920D-5149-4BF2-9A03-98AA4A80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646738"/>
            <a:ext cx="3024187" cy="77946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U=1, Up counting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D=1, Down counting</a:t>
            </a:r>
          </a:p>
        </p:txBody>
      </p:sp>
      <p:pic>
        <p:nvPicPr>
          <p:cNvPr id="25607" name="Picture 13">
            <a:extLst>
              <a:ext uri="{FF2B5EF4-FFF2-40B4-BE49-F238E27FC236}">
                <a16:creationId xmlns:a16="http://schemas.microsoft.com/office/drawing/2014/main" id="{2E03106F-0888-4E01-8B57-B80A1E16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11325"/>
            <a:ext cx="376713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0A94CD00-FBAE-45C4-84A5-9B7D1EB01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C47A3F-427A-4834-92DD-0AA9650985C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14B162-89A8-451C-BF01-51A2FF018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 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45FBAEFD-7463-40BB-9E64-0B452A60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53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corresponding logic equations are </a:t>
            </a:r>
          </a:p>
        </p:txBody>
      </p:sp>
      <p:graphicFrame>
        <p:nvGraphicFramePr>
          <p:cNvPr id="26629" name="Object 0">
            <a:extLst>
              <a:ext uri="{FF2B5EF4-FFF2-40B4-BE49-F238E27FC236}">
                <a16:creationId xmlns:a16="http://schemas.microsoft.com/office/drawing/2014/main" id="{DE2E97C2-DB8F-4E82-9CFD-89076720C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700213"/>
          <a:ext cx="37338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736600" progId="Equation.3">
                  <p:embed/>
                </p:oleObj>
              </mc:Choice>
              <mc:Fallback>
                <p:oleObj name="Equation" r:id="rId2" imgW="18923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700213"/>
                        <a:ext cx="3733800" cy="145256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0">
            <a:extLst>
              <a:ext uri="{FF2B5EF4-FFF2-40B4-BE49-F238E27FC236}">
                <a16:creationId xmlns:a16="http://schemas.microsoft.com/office/drawing/2014/main" id="{EE544271-E042-4881-810A-BCA3F8DF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6172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When U=0 and D=1, these equations reduce to</a:t>
            </a:r>
          </a:p>
        </p:txBody>
      </p:sp>
      <p:graphicFrame>
        <p:nvGraphicFramePr>
          <p:cNvPr id="26631" name="Object 1">
            <a:extLst>
              <a:ext uri="{FF2B5EF4-FFF2-40B4-BE49-F238E27FC236}">
                <a16:creationId xmlns:a16="http://schemas.microsoft.com/office/drawing/2014/main" id="{A9627D8F-A98F-4EA5-8B37-0E9DB7BA8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69342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800" imgH="736600" progId="Equation.3">
                  <p:embed/>
                </p:oleObj>
              </mc:Choice>
              <mc:Fallback>
                <p:oleObj name="Equation" r:id="rId4" imgW="3479800" imgH="736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6934200" cy="14668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>
            <a:extLst>
              <a:ext uri="{FF2B5EF4-FFF2-40B4-BE49-F238E27FC236}">
                <a16:creationId xmlns:a16="http://schemas.microsoft.com/office/drawing/2014/main" id="{DC47738C-0CE7-451F-8468-6B40BE21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553075"/>
            <a:ext cx="3176588" cy="6842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U=D=0, no change</a:t>
            </a: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U=D=1, not allowed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4DFCA84E-2234-43BF-AE8D-4635BE6C2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2BA230C-C12F-494F-9047-2920084BC96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E4164D-8A14-4C8B-BD30-5D26A69F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7652" name="Text Box 35">
            <a:extLst>
              <a:ext uri="{FF2B5EF4-FFF2-40B4-BE49-F238E27FC236}">
                <a16:creationId xmlns:a16="http://schemas.microsoft.com/office/drawing/2014/main" id="{6D8EA899-4DD4-4BD9-B728-427E20FB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up-down counter can be implemented using D F/F and gate</a:t>
            </a:r>
          </a:p>
        </p:txBody>
      </p:sp>
      <p:sp>
        <p:nvSpPr>
          <p:cNvPr id="27653" name="Text Box 39">
            <a:extLst>
              <a:ext uri="{FF2B5EF4-FFF2-40B4-BE49-F238E27FC236}">
                <a16:creationId xmlns:a16="http://schemas.microsoft.com/office/drawing/2014/main" id="{4B03755E-8298-4714-8DC3-B70290E3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20574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12-19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Binary Up-Down Counter</a:t>
            </a:r>
          </a:p>
        </p:txBody>
      </p:sp>
      <p:pic>
        <p:nvPicPr>
          <p:cNvPr id="27654" name="Picture 40" descr="roth+f12-18">
            <a:extLst>
              <a:ext uri="{FF2B5EF4-FFF2-40B4-BE49-F238E27FC236}">
                <a16:creationId xmlns:a16="http://schemas.microsoft.com/office/drawing/2014/main" id="{D8315DA3-9B39-429C-8214-8D4ADD43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773238"/>
            <a:ext cx="5038725" cy="4595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D89F901B-3667-40A5-84A3-9FF2C9D54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8E4BE4-FA8E-416F-870E-739EDBCA83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0FAABE-A5DC-437C-9756-F5827149A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8676" name="Text Box 32">
            <a:extLst>
              <a:ext uri="{FF2B5EF4-FFF2-40B4-BE49-F238E27FC236}">
                <a16:creationId xmlns:a16="http://schemas.microsoft.com/office/drawing/2014/main" id="{601BEC7F-45BA-436C-9B9A-97A353E8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64817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12-20 Loadable Counter with Count Enable</a:t>
            </a:r>
          </a:p>
        </p:txBody>
      </p:sp>
      <p:pic>
        <p:nvPicPr>
          <p:cNvPr id="28677" name="Picture 36" descr="roth+f12-19a">
            <a:extLst>
              <a:ext uri="{FF2B5EF4-FFF2-40B4-BE49-F238E27FC236}">
                <a16:creationId xmlns:a16="http://schemas.microsoft.com/office/drawing/2014/main" id="{967B6DE8-692E-4B1D-8C64-4B3A86B2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3500437" cy="2736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37">
            <a:extLst>
              <a:ext uri="{FF2B5EF4-FFF2-40B4-BE49-F238E27FC236}">
                <a16:creationId xmlns:a16="http://schemas.microsoft.com/office/drawing/2014/main" id="{1C06121B-758C-46BE-BDC5-C8F97B6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84713"/>
            <a:ext cx="2895600" cy="785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Summarizes the counter 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operation</a:t>
            </a:r>
          </a:p>
        </p:txBody>
      </p:sp>
      <p:pic>
        <p:nvPicPr>
          <p:cNvPr id="28679" name="Picture 17" descr="fig_12-19">
            <a:extLst>
              <a:ext uri="{FF2B5EF4-FFF2-40B4-BE49-F238E27FC236}">
                <a16:creationId xmlns:a16="http://schemas.microsoft.com/office/drawing/2014/main" id="{F459F606-0FC8-4B5E-8240-1FDA08E4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1"/>
          <a:stretch>
            <a:fillRect/>
          </a:stretch>
        </p:blipFill>
        <p:spPr bwMode="auto">
          <a:xfrm>
            <a:off x="3432175" y="3860800"/>
            <a:ext cx="55324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F0C8F68C-FB2A-4EF2-A6FC-8F0490B8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7E2E931-028C-4BB0-964B-D83C255CE2F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A549317-1605-4061-B688-A643673C8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9700" name="Text Box 16">
            <a:extLst>
              <a:ext uri="{FF2B5EF4-FFF2-40B4-BE49-F238E27FC236}">
                <a16:creationId xmlns:a16="http://schemas.microsoft.com/office/drawing/2014/main" id="{00E8EA7C-FEF4-4D5E-AB26-A4CD53C3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688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12-21 Circuit for Figure 12-20</a:t>
            </a:r>
            <a:endParaRPr lang="en-US" altLang="ko-KR" sz="200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463D3848-CF4D-483B-BB73-42F6B7B5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7010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67967C7E-5689-4DC4-8B22-345FBBC7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ACD725-B9B9-4D47-831F-DAC963E0FB3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B34D3F-238D-477F-8FA0-F620D8762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D5B4E9EC-B474-46EA-8513-422B62A9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6477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counter</a:t>
            </a:r>
          </a:p>
        </p:txBody>
      </p:sp>
      <p:graphicFrame>
        <p:nvGraphicFramePr>
          <p:cNvPr id="30725" name="Object 0">
            <a:extLst>
              <a:ext uri="{FF2B5EF4-FFF2-40B4-BE49-F238E27FC236}">
                <a16:creationId xmlns:a16="http://schemas.microsoft.com/office/drawing/2014/main" id="{E86B880E-19DF-4180-A74B-EB7065478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00213"/>
          <a:ext cx="69199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736600" progId="Equation.3">
                  <p:embed/>
                </p:oleObj>
              </mc:Choice>
              <mc:Fallback>
                <p:oleObj name="Equation" r:id="rId2" imgW="28321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6919913" cy="1800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4598B289-308A-4D5A-ADAF-3A8E977EC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A22E1D-5393-4524-8C9E-1C050124536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073D23F-C642-42A6-8C56-ADFD4C8DF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8B64A54-8DC7-42D2-8E3A-4E8EE36A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8077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sequence of states of a counter is not in straight binary order.</a:t>
            </a: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8FF43A43-C596-434D-946B-927E901B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144713"/>
            <a:ext cx="2959100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Graph for Counter</a:t>
            </a:r>
          </a:p>
        </p:txBody>
      </p:sp>
      <p:pic>
        <p:nvPicPr>
          <p:cNvPr id="31750" name="Picture 7" descr="roth+f12-21">
            <a:extLst>
              <a:ext uri="{FF2B5EF4-FFF2-40B4-BE49-F238E27FC236}">
                <a16:creationId xmlns:a16="http://schemas.microsoft.com/office/drawing/2014/main" id="{4F90B243-1ED1-4A78-B49A-8C03B1DE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1871663" cy="1801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Text Box 8">
            <a:extLst>
              <a:ext uri="{FF2B5EF4-FFF2-40B4-BE49-F238E27FC236}">
                <a16:creationId xmlns:a16="http://schemas.microsoft.com/office/drawing/2014/main" id="{D15007AE-8F64-462E-9545-61BFF6E3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32004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Table for Figure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(Table 12-3)</a:t>
            </a:r>
          </a:p>
        </p:txBody>
      </p:sp>
      <p:pic>
        <p:nvPicPr>
          <p:cNvPr id="31752" name="그림 2">
            <a:extLst>
              <a:ext uri="{FF2B5EF4-FFF2-40B4-BE49-F238E27FC236}">
                <a16:creationId xmlns:a16="http://schemas.microsoft.com/office/drawing/2014/main" id="{6BFDF43A-C408-4DE1-AB56-03D1DC28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3808413"/>
            <a:ext cx="30734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4AD25ADB-56F5-439D-873F-F32D3847B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C0BF03-0338-4380-8D7D-3B8C7728D54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89FCB0C-3BD9-4A12-A258-FECC058A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7B0DEF4-C298-499C-961B-EDBD6FD21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534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12-23 The next-state maps are easily plotted from Table 12-3</a:t>
            </a:r>
            <a:endParaRPr lang="en-US" altLang="ko-KR" b="1"/>
          </a:p>
        </p:txBody>
      </p:sp>
      <p:grpSp>
        <p:nvGrpSpPr>
          <p:cNvPr id="32773" name="Group 17">
            <a:extLst>
              <a:ext uri="{FF2B5EF4-FFF2-40B4-BE49-F238E27FC236}">
                <a16:creationId xmlns:a16="http://schemas.microsoft.com/office/drawing/2014/main" id="{90984491-A59D-49E0-AA25-F7093414135D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989262"/>
            <a:ext cx="1440160" cy="1655762"/>
            <a:chOff x="249" y="2969"/>
            <a:chExt cx="907" cy="960"/>
          </a:xfrm>
        </p:grpSpPr>
        <p:graphicFrame>
          <p:nvGraphicFramePr>
            <p:cNvPr id="32776" name="Object 1">
              <a:extLst>
                <a:ext uri="{FF2B5EF4-FFF2-40B4-BE49-F238E27FC236}">
                  <a16:creationId xmlns:a16="http://schemas.microsoft.com/office/drawing/2014/main" id="{516FD2B7-2A2E-40BE-8BB2-1C6C681F4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969"/>
            <a:ext cx="869" cy="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400" imgH="1117600" progId="Equation.3">
                    <p:embed/>
                  </p:oleObj>
                </mc:Choice>
                <mc:Fallback>
                  <p:oleObj name="Equation" r:id="rId2" imgW="1041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2969"/>
                          <a:ext cx="869" cy="934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Line 8">
              <a:extLst>
                <a:ext uri="{FF2B5EF4-FFF2-40B4-BE49-F238E27FC236}">
                  <a16:creationId xmlns:a16="http://schemas.microsoft.com/office/drawing/2014/main" id="{B3AA164D-7C9E-44EA-9ECD-E7B88E24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158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8" name="Line 9">
              <a:extLst>
                <a:ext uri="{FF2B5EF4-FFF2-40B4-BE49-F238E27FC236}">
                  <a16:creationId xmlns:a16="http://schemas.microsoft.com/office/drawing/2014/main" id="{1DA2D0BC-6A85-4E66-A81A-4C8EC986B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97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32774" name="Object 0">
            <a:extLst>
              <a:ext uri="{FF2B5EF4-FFF2-40B4-BE49-F238E27FC236}">
                <a16:creationId xmlns:a16="http://schemas.microsoft.com/office/drawing/2014/main" id="{BD1AE7C1-7289-4A4A-8D15-0BA3E1BC71D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609893"/>
              </p:ext>
            </p:extLst>
          </p:nvPr>
        </p:nvGraphicFramePr>
        <p:xfrm>
          <a:off x="768003" y="3717032"/>
          <a:ext cx="1371653" cy="41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28600" progId="Equation.3">
                  <p:embed/>
                </p:oleObj>
              </mc:Choice>
              <mc:Fallback>
                <p:oleObj name="Equation" r:id="rId4" imgW="7493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03" y="3717032"/>
                        <a:ext cx="1371653" cy="419206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8">
            <a:extLst>
              <a:ext uri="{FF2B5EF4-FFF2-40B4-BE49-F238E27FC236}">
                <a16:creationId xmlns:a16="http://schemas.microsoft.com/office/drawing/2014/main" id="{F44B7C94-3C42-4952-99A9-43F444DAB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50046"/>
          <a:stretch/>
        </p:blipFill>
        <p:spPr bwMode="auto">
          <a:xfrm>
            <a:off x="2514600" y="4005064"/>
            <a:ext cx="6172199" cy="23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471848-E553-4654-D7B3-91875AE8FC9E}"/>
              </a:ext>
            </a:extLst>
          </p:cNvPr>
          <p:cNvGrpSpPr/>
          <p:nvPr/>
        </p:nvGrpSpPr>
        <p:grpSpPr>
          <a:xfrm>
            <a:off x="3131841" y="1772816"/>
            <a:ext cx="3528392" cy="2160240"/>
            <a:chOff x="3131840" y="1772816"/>
            <a:chExt cx="3384372" cy="197102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0C9E99D1-82DF-18CA-B169-CD77CCD5F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 t="33353" r="14429" b="57118"/>
            <a:stretch/>
          </p:blipFill>
          <p:spPr bwMode="auto">
            <a:xfrm>
              <a:off x="6216757" y="1838517"/>
              <a:ext cx="299455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5F2DC0B7-F2FC-A14C-B6A2-94D2E4C76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91" t="33353" r="47191" b="57118"/>
            <a:stretch/>
          </p:blipFill>
          <p:spPr bwMode="auto">
            <a:xfrm>
              <a:off x="5885288" y="1835679"/>
              <a:ext cx="360036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916C8ED-2529-0A8D-723C-F0111DCE50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2" t="33357" r="80900" b="57114"/>
            <a:stretch/>
          </p:blipFill>
          <p:spPr bwMode="auto">
            <a:xfrm>
              <a:off x="5564777" y="1826536"/>
              <a:ext cx="360049" cy="28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2">
              <a:extLst>
                <a:ext uri="{FF2B5EF4-FFF2-40B4-BE49-F238E27FC236}">
                  <a16:creationId xmlns:a16="http://schemas.microsoft.com/office/drawing/2014/main" id="{89D4A8D6-DFB9-3BE2-0006-810C4122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772816"/>
              <a:ext cx="2354038" cy="197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305C1D-8D54-1B8D-6CB6-A18C8BAA6CAE}"/>
                </a:ext>
              </a:extLst>
            </p:cNvPr>
            <p:cNvCxnSpPr/>
            <p:nvPr/>
          </p:nvCxnSpPr>
          <p:spPr>
            <a:xfrm>
              <a:off x="5485878" y="1916832"/>
              <a:ext cx="0" cy="18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DFF8BF2-BB09-E0B4-51D1-BA97A4FA5FCC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04" y="2087520"/>
              <a:ext cx="9499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A5BDC2CC-8768-485D-8F6D-6F4AB0386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9FA837-66EC-413A-8629-FF785B95072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73F30AF-9D1D-4383-BD28-9EC67E588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3796" name="Text Box 9">
            <a:extLst>
              <a:ext uri="{FF2B5EF4-FFF2-40B4-BE49-F238E27FC236}">
                <a16:creationId xmlns:a16="http://schemas.microsoft.com/office/drawing/2014/main" id="{F9033F3E-935A-4E3C-BBDD-1FBB8B3B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196975"/>
            <a:ext cx="61976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12-24 Counter Design Using T Flip-Flops</a:t>
            </a:r>
          </a:p>
        </p:txBody>
      </p:sp>
      <p:pic>
        <p:nvPicPr>
          <p:cNvPr id="33797" name="Picture 13">
            <a:extLst>
              <a:ext uri="{FF2B5EF4-FFF2-40B4-BE49-F238E27FC236}">
                <a16:creationId xmlns:a16="http://schemas.microsoft.com/office/drawing/2014/main" id="{5ADA2C48-5FEF-4F85-8AFA-AE21135C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065962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E334B7-6585-2CC1-596B-0FA2B2F193E9}"/>
              </a:ext>
            </a:extLst>
          </p:cNvPr>
          <p:cNvGrpSpPr/>
          <p:nvPr/>
        </p:nvGrpSpPr>
        <p:grpSpPr>
          <a:xfrm>
            <a:off x="1048941" y="4236870"/>
            <a:ext cx="5035227" cy="2216466"/>
            <a:chOff x="4321833" y="2881745"/>
            <a:chExt cx="5009349" cy="2156081"/>
          </a:xfrm>
        </p:grpSpPr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CBF2D5FE-0170-8473-6996-797C196CC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3" t="51618" b="-578"/>
            <a:stretch/>
          </p:blipFill>
          <p:spPr bwMode="auto">
            <a:xfrm>
              <a:off x="4321833" y="2881745"/>
              <a:ext cx="5009349" cy="215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91CACB-16E3-F818-02C1-71AAECE24065}"/>
                </a:ext>
              </a:extLst>
            </p:cNvPr>
            <p:cNvSpPr/>
            <p:nvPr/>
          </p:nvSpPr>
          <p:spPr>
            <a:xfrm>
              <a:off x="4321833" y="2881745"/>
              <a:ext cx="448575" cy="793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EB98F5-A05A-9683-2521-90E7C02CC506}"/>
                </a:ext>
              </a:extLst>
            </p:cNvPr>
            <p:cNvSpPr/>
            <p:nvPr/>
          </p:nvSpPr>
          <p:spPr>
            <a:xfrm>
              <a:off x="4321833" y="4632385"/>
              <a:ext cx="1173193" cy="17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71" name="슬라이드 번호 개체 틀 1">
            <a:extLst>
              <a:ext uri="{FF2B5EF4-FFF2-40B4-BE49-F238E27FC236}">
                <a16:creationId xmlns:a16="http://schemas.microsoft.com/office/drawing/2014/main" id="{4B4FFF00-17C4-40C5-AC1D-236AF792A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D9D6C-72A6-4B43-A868-6F1EEAD0B23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26">
            <a:extLst>
              <a:ext uri="{FF2B5EF4-FFF2-40B4-BE49-F238E27FC236}">
                <a16:creationId xmlns:a16="http://schemas.microsoft.com/office/drawing/2014/main" id="{E24CA41D-A1C7-4B33-838B-2A8E9A62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7173" name="Text Box 1027">
            <a:extLst>
              <a:ext uri="{FF2B5EF4-FFF2-40B4-BE49-F238E27FC236}">
                <a16:creationId xmlns:a16="http://schemas.microsoft.com/office/drawing/2014/main" id="{7FB513BA-4D0B-4090-8AE1-47DF331C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124744"/>
            <a:ext cx="7875587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Figure 12-1 </a:t>
            </a:r>
            <a:r>
              <a:rPr lang="en-US" altLang="ko-KR" sz="2000" b="1" dirty="0"/>
              <a:t>4-Bit D Flip-Flop Registers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F1345F-2DB9-D0FC-4705-E4DA8524EB6A}"/>
              </a:ext>
            </a:extLst>
          </p:cNvPr>
          <p:cNvGrpSpPr/>
          <p:nvPr/>
        </p:nvGrpSpPr>
        <p:grpSpPr>
          <a:xfrm>
            <a:off x="971898" y="1700808"/>
            <a:ext cx="5040262" cy="2139177"/>
            <a:chOff x="1397479" y="862642"/>
            <a:chExt cx="5040262" cy="2139177"/>
          </a:xfrm>
        </p:grpSpPr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1FBF2730-CF1D-3A3D-90AD-9F53658A9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t="-313" r="502" b="51737"/>
            <a:stretch/>
          </p:blipFill>
          <p:spPr bwMode="auto">
            <a:xfrm>
              <a:off x="1483743" y="862642"/>
              <a:ext cx="4953998" cy="213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CE15B7-793C-9E76-7815-F386539B8183}"/>
                </a:ext>
              </a:extLst>
            </p:cNvPr>
            <p:cNvSpPr/>
            <p:nvPr/>
          </p:nvSpPr>
          <p:spPr>
            <a:xfrm>
              <a:off x="1397479" y="1112808"/>
              <a:ext cx="1328468" cy="26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D6DA34-5294-0C55-0838-23BB4A2FDB43}"/>
                </a:ext>
              </a:extLst>
            </p:cNvPr>
            <p:cNvSpPr/>
            <p:nvPr/>
          </p:nvSpPr>
          <p:spPr>
            <a:xfrm>
              <a:off x="1673525" y="2803585"/>
              <a:ext cx="276045" cy="198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3">
            <a:extLst>
              <a:ext uri="{FF2B5EF4-FFF2-40B4-BE49-F238E27FC236}">
                <a16:creationId xmlns:a16="http://schemas.microsoft.com/office/drawing/2014/main" id="{61C31269-5F46-FAE7-4311-65DF5C733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5686" r="62044" b="87812"/>
          <a:stretch/>
        </p:blipFill>
        <p:spPr bwMode="auto">
          <a:xfrm>
            <a:off x="611560" y="1628800"/>
            <a:ext cx="1782619" cy="28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D255F055-0C5F-08B2-6EC9-836FA357D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90775" r="62851" b="3734"/>
          <a:stretch/>
        </p:blipFill>
        <p:spPr bwMode="auto">
          <a:xfrm>
            <a:off x="611560" y="4123565"/>
            <a:ext cx="1722930" cy="24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id="{758F1D83-04FA-6DE8-3C01-3BD1A029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43718" r="75046" b="29194"/>
          <a:stretch/>
        </p:blipFill>
        <p:spPr bwMode="auto">
          <a:xfrm>
            <a:off x="6835669" y="4509120"/>
            <a:ext cx="1552755" cy="11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E95E1FB2-F62B-165B-1933-6D839A67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70806" r="84527" b="23306"/>
          <a:stretch/>
        </p:blipFill>
        <p:spPr bwMode="auto">
          <a:xfrm>
            <a:off x="6753943" y="4149080"/>
            <a:ext cx="914401" cy="25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126A2181-1FFB-4E6B-9273-7886C3ECF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BCE207-6DD2-4B81-A1A6-7C0BE8B2E6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6A0E3B8-0A7F-44DA-96A8-4014A102B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3FC0F2C3-1F85-43D0-81EE-94DBE316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9812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12-25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Timing Diagram for Figure 12-24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6772C9F-173C-40A1-85CD-1E5B2E9B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69" y="4365104"/>
            <a:ext cx="19812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Fig 12-26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State Graph for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Counter</a:t>
            </a:r>
          </a:p>
        </p:txBody>
      </p:sp>
      <p:pic>
        <p:nvPicPr>
          <p:cNvPr id="34822" name="Picture 6" descr="roth+f12-25">
            <a:extLst>
              <a:ext uri="{FF2B5EF4-FFF2-40B4-BE49-F238E27FC236}">
                <a16:creationId xmlns:a16="http://schemas.microsoft.com/office/drawing/2014/main" id="{0290DC9B-76F7-4737-9021-D4B675CF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149080"/>
            <a:ext cx="2895600" cy="2098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9">
            <a:extLst>
              <a:ext uri="{FF2B5EF4-FFF2-40B4-BE49-F238E27FC236}">
                <a16:creationId xmlns:a16="http://schemas.microsoft.com/office/drawing/2014/main" id="{820A4E80-7405-48CA-9500-D40CE52D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58" y="1215579"/>
            <a:ext cx="4397722" cy="277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C4CD50A-6BB1-4314-AA82-73B582B73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89B0A2E-AD24-4B33-A74B-99722BA0BD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B00F12-632D-48E9-8668-EBF5F1CA2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A0A8341E-4D30-43FB-A888-026387C3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524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Summary: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6A8314BB-D039-4D93-90F1-C86F2451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153400" cy="2073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Form a state table which gives the next F/F states for each combination of present F/F states.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Plot the next-state K-maps from the table.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Plot a T input map for each F/F 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Find the T input equations from the maps and realize the circuit.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1">
            <a:extLst>
              <a:ext uri="{FF2B5EF4-FFF2-40B4-BE49-F238E27FC236}">
                <a16:creationId xmlns:a16="http://schemas.microsoft.com/office/drawing/2014/main" id="{2C2D6E15-3120-41CC-9EC5-538FC624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124200"/>
            <a:ext cx="48085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슬라이드 번호 개체 틀 3">
            <a:extLst>
              <a:ext uri="{FF2B5EF4-FFF2-40B4-BE49-F238E27FC236}">
                <a16:creationId xmlns:a16="http://schemas.microsoft.com/office/drawing/2014/main" id="{E3379B03-3BC3-4101-98C0-00C998CBE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B783B3-042B-4EC8-BFE0-562DEC37BA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37DC27A-C3A3-46C7-85CD-47AEB325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55FC8FAD-1E2D-4FEC-A6B3-3D83E669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943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Counter Design Using D Flip-Flop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78F303C4-D4C6-4A94-8ACD-D87E3C8D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634682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Following equations can be read from Figure 12-22(a):</a:t>
            </a:r>
          </a:p>
        </p:txBody>
      </p:sp>
      <p:graphicFrame>
        <p:nvGraphicFramePr>
          <p:cNvPr id="36871" name="Object 5">
            <a:extLst>
              <a:ext uri="{FF2B5EF4-FFF2-40B4-BE49-F238E27FC236}">
                <a16:creationId xmlns:a16="http://schemas.microsoft.com/office/drawing/2014/main" id="{457FA96A-3073-48A5-813C-3E97CF692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34893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736600" progId="Equation.3">
                  <p:embed/>
                </p:oleObj>
              </mc:Choice>
              <mc:Fallback>
                <p:oleObj name="Equation" r:id="rId3" imgW="20447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3489325" cy="12573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6">
            <a:extLst>
              <a:ext uri="{FF2B5EF4-FFF2-40B4-BE49-F238E27FC236}">
                <a16:creationId xmlns:a16="http://schemas.microsoft.com/office/drawing/2014/main" id="{B04E3F43-5D02-42D8-8F6D-26833BC8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0800"/>
            <a:ext cx="28194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12-27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 of Figure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Using D Flip-Flops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CFC66F15-8142-4C0D-B65D-657705D7E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297799-7E9A-474E-AF45-1E51B16C02D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CF35B36-D85D-4A18-B47F-DBBC69C5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D2CFDAD6-F1AE-4B98-86EC-89C5B63B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4419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S-R Flip-Flop Inputs (Table 12-5)</a:t>
            </a:r>
          </a:p>
        </p:txBody>
      </p:sp>
      <p:grpSp>
        <p:nvGrpSpPr>
          <p:cNvPr id="37893" name="Group 29">
            <a:extLst>
              <a:ext uri="{FF2B5EF4-FFF2-40B4-BE49-F238E27FC236}">
                <a16:creationId xmlns:a16="http://schemas.microsoft.com/office/drawing/2014/main" id="{3F77E81C-B160-44A9-9D8B-2D72DD94CF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3429000" cy="3429000"/>
            <a:chOff x="288" y="1344"/>
            <a:chExt cx="2160" cy="2160"/>
          </a:xfrm>
        </p:grpSpPr>
        <p:graphicFrame>
          <p:nvGraphicFramePr>
            <p:cNvPr id="37909" name="Object 3">
              <a:extLst>
                <a:ext uri="{FF2B5EF4-FFF2-40B4-BE49-F238E27FC236}">
                  <a16:creationId xmlns:a16="http://schemas.microsoft.com/office/drawing/2014/main" id="{87A8AF0E-789D-41BC-8581-EDE63C3D8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" y="1344"/>
            <a:ext cx="1238" cy="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0" imgH="2019300" progId="Equation.3">
                    <p:embed/>
                  </p:oleObj>
                </mc:Choice>
                <mc:Fallback>
                  <p:oleObj name="Equation" r:id="rId2" imgW="1143000" imgH="2019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1344"/>
                          <a:ext cx="1238" cy="2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Line 5">
              <a:extLst>
                <a:ext uri="{FF2B5EF4-FFF2-40B4-BE49-F238E27FC236}">
                  <a16:creationId xmlns:a16="http://schemas.microsoft.com/office/drawing/2014/main" id="{94868FBB-0AD8-4BD0-8CE3-D40A851C6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01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Line 6">
              <a:extLst>
                <a:ext uri="{FF2B5EF4-FFF2-40B4-BE49-F238E27FC236}">
                  <a16:creationId xmlns:a16="http://schemas.microsoft.com/office/drawing/2014/main" id="{0B2D8ED2-007C-4C4B-8EC5-7B3261771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395"/>
              <a:ext cx="0" cy="2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AutoShape 7">
              <a:extLst>
                <a:ext uri="{FF2B5EF4-FFF2-40B4-BE49-F238E27FC236}">
                  <a16:creationId xmlns:a16="http://schemas.microsoft.com/office/drawing/2014/main" id="{CC1CD68A-CB19-4E6E-8FB3-71FD178F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093"/>
              <a:ext cx="53" cy="411"/>
            </a:xfrm>
            <a:prstGeom prst="rightBrace">
              <a:avLst>
                <a:gd name="adj1" fmla="val 646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13" name="Text Box 8">
              <a:extLst>
                <a:ext uri="{FF2B5EF4-FFF2-40B4-BE49-F238E27FC236}">
                  <a16:creationId xmlns:a16="http://schemas.microsoft.com/office/drawing/2014/main" id="{39678518-C6F1-409A-89A7-2FD49A5B7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144"/>
              <a:ext cx="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/>
                <a:t>Inputs not allowed</a:t>
              </a:r>
            </a:p>
          </p:txBody>
        </p:sp>
      </p:grpSp>
      <p:sp>
        <p:nvSpPr>
          <p:cNvPr id="37894" name="Text Box 10">
            <a:extLst>
              <a:ext uri="{FF2B5EF4-FFF2-40B4-BE49-F238E27FC236}">
                <a16:creationId xmlns:a16="http://schemas.microsoft.com/office/drawing/2014/main" id="{FF558248-E370-47CA-8747-9AC5EF4F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(a)</a:t>
            </a:r>
          </a:p>
        </p:txBody>
      </p:sp>
      <p:grpSp>
        <p:nvGrpSpPr>
          <p:cNvPr id="37895" name="Group 32">
            <a:extLst>
              <a:ext uri="{FF2B5EF4-FFF2-40B4-BE49-F238E27FC236}">
                <a16:creationId xmlns:a16="http://schemas.microsoft.com/office/drawing/2014/main" id="{8A3DD69C-1325-487F-955E-0143B57CBB3E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2133600"/>
            <a:ext cx="2286000" cy="2800350"/>
            <a:chOff x="2230" y="1344"/>
            <a:chExt cx="1440" cy="1764"/>
          </a:xfrm>
        </p:grpSpPr>
        <p:graphicFrame>
          <p:nvGraphicFramePr>
            <p:cNvPr id="37904" name="Object 2">
              <a:extLst>
                <a:ext uri="{FF2B5EF4-FFF2-40B4-BE49-F238E27FC236}">
                  <a16:creationId xmlns:a16="http://schemas.microsoft.com/office/drawing/2014/main" id="{F82D0983-4FD3-4C1D-ADA4-F6600200D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0" y="1344"/>
            <a:ext cx="1440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0" imgH="1574800" progId="Equation.3">
                    <p:embed/>
                  </p:oleObj>
                </mc:Choice>
                <mc:Fallback>
                  <p:oleObj name="Equation" r:id="rId4" imgW="1270000" imgH="1574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1344"/>
                          <a:ext cx="1440" cy="1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Line 12">
              <a:extLst>
                <a:ext uri="{FF2B5EF4-FFF2-40B4-BE49-F238E27FC236}">
                  <a16:creationId xmlns:a16="http://schemas.microsoft.com/office/drawing/2014/main" id="{EEB54EFC-DA8F-4F41-ABA5-B7B739DBE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161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6" name="Line 13">
              <a:extLst>
                <a:ext uri="{FF2B5EF4-FFF2-40B4-BE49-F238E27FC236}">
                  <a16:creationId xmlns:a16="http://schemas.microsoft.com/office/drawing/2014/main" id="{7A0C93A5-C3A6-43D5-952D-46883A3EA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409"/>
              <a:ext cx="0" cy="1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7" name="AutoShape 14">
              <a:extLst>
                <a:ext uri="{FF2B5EF4-FFF2-40B4-BE49-F238E27FC236}">
                  <a16:creationId xmlns:a16="http://schemas.microsoft.com/office/drawing/2014/main" id="{4B8FA8DC-7BBB-4712-A4F7-E785DDBD6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663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08" name="AutoShape 15">
              <a:extLst>
                <a:ext uri="{FF2B5EF4-FFF2-40B4-BE49-F238E27FC236}">
                  <a16:creationId xmlns:a16="http://schemas.microsoft.com/office/drawing/2014/main" id="{07EBE804-575D-4FD4-9B78-91B4D60A2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9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37896" name="Text Box 18">
            <a:extLst>
              <a:ext uri="{FF2B5EF4-FFF2-40B4-BE49-F238E27FC236}">
                <a16:creationId xmlns:a16="http://schemas.microsoft.com/office/drawing/2014/main" id="{A3BEC5A1-4966-4C37-B29F-A6902A5E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</a:t>
            </a:r>
            <a:r>
              <a:rPr lang="en-US" altLang="ko-KR" b="1"/>
              <a:t>(b)</a:t>
            </a:r>
          </a:p>
        </p:txBody>
      </p:sp>
      <p:grpSp>
        <p:nvGrpSpPr>
          <p:cNvPr id="37897" name="Group 31">
            <a:extLst>
              <a:ext uri="{FF2B5EF4-FFF2-40B4-BE49-F238E27FC236}">
                <a16:creationId xmlns:a16="http://schemas.microsoft.com/office/drawing/2014/main" id="{6F05445D-0809-498D-9251-A10ECCAF3D1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133600"/>
            <a:ext cx="1981200" cy="2133600"/>
            <a:chOff x="4224" y="1344"/>
            <a:chExt cx="1248" cy="1344"/>
          </a:xfrm>
        </p:grpSpPr>
        <p:graphicFrame>
          <p:nvGraphicFramePr>
            <p:cNvPr id="37901" name="Object 1">
              <a:extLst>
                <a:ext uri="{FF2B5EF4-FFF2-40B4-BE49-F238E27FC236}">
                  <a16:creationId xmlns:a16="http://schemas.microsoft.com/office/drawing/2014/main" id="{7D4EC5C5-6B99-4EEA-B74A-81988117F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44"/>
            <a:ext cx="1236" cy="1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0" imgH="1117600" progId="Equation.3">
                    <p:embed/>
                  </p:oleObj>
                </mc:Choice>
                <mc:Fallback>
                  <p:oleObj name="Equation" r:id="rId6" imgW="12700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44"/>
                          <a:ext cx="1236" cy="1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22">
              <a:extLst>
                <a:ext uri="{FF2B5EF4-FFF2-40B4-BE49-F238E27FC236}">
                  <a16:creationId xmlns:a16="http://schemas.microsoft.com/office/drawing/2014/main" id="{0D6B9314-7D02-4BFD-ADE9-44B4A9CB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6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23">
              <a:extLst>
                <a:ext uri="{FF2B5EF4-FFF2-40B4-BE49-F238E27FC236}">
                  <a16:creationId xmlns:a16="http://schemas.microsoft.com/office/drawing/2014/main" id="{76ABEF1A-E991-450B-9B9F-511C400AF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34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8" name="Text Box 27">
            <a:extLst>
              <a:ext uri="{FF2B5EF4-FFF2-40B4-BE49-F238E27FC236}">
                <a16:creationId xmlns:a16="http://schemas.microsoft.com/office/drawing/2014/main" id="{9CF1BA47-F4E6-4C14-B353-E1A0DD6B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638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</a:t>
            </a:r>
          </a:p>
        </p:txBody>
      </p:sp>
      <p:sp>
        <p:nvSpPr>
          <p:cNvPr id="37899" name="Text Box 28">
            <a:extLst>
              <a:ext uri="{FF2B5EF4-FFF2-40B4-BE49-F238E27FC236}">
                <a16:creationId xmlns:a16="http://schemas.microsoft.com/office/drawing/2014/main" id="{5A7A712A-0310-4869-B4B2-B0CF2A59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 (c)</a:t>
            </a:r>
          </a:p>
        </p:txBody>
      </p:sp>
      <p:sp>
        <p:nvSpPr>
          <p:cNvPr id="37900" name="Text Box 33">
            <a:extLst>
              <a:ext uri="{FF2B5EF4-FFF2-40B4-BE49-F238E27FC236}">
                <a16:creationId xmlns:a16="http://schemas.microsoft.com/office/drawing/2014/main" id="{AFC7B4BD-6C6A-471C-B61D-805CF79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1519238"/>
            <a:ext cx="2043113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4">
            <a:extLst>
              <a:ext uri="{FF2B5EF4-FFF2-40B4-BE49-F238E27FC236}">
                <a16:creationId xmlns:a16="http://schemas.microsoft.com/office/drawing/2014/main" id="{FDCEBC93-753C-4784-A999-FD2A5EFB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22938"/>
            <a:ext cx="145415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>
            <a:extLst>
              <a:ext uri="{FF2B5EF4-FFF2-40B4-BE49-F238E27FC236}">
                <a16:creationId xmlns:a16="http://schemas.microsoft.com/office/drawing/2014/main" id="{5852A871-F83F-4FC0-8597-5E172D0A9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F2F5A04-73AF-41B0-904E-3FF5EA4257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25245ED-7E62-4032-8346-EF6C2423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64D2712B-69B4-4DB6-AEE7-358FE42F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1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S and R flip-flop inputs (Table 12-6)</a:t>
            </a:r>
          </a:p>
        </p:txBody>
      </p:sp>
      <p:grpSp>
        <p:nvGrpSpPr>
          <p:cNvPr id="38918" name="Group 17">
            <a:extLst>
              <a:ext uri="{FF2B5EF4-FFF2-40B4-BE49-F238E27FC236}">
                <a16:creationId xmlns:a16="http://schemas.microsoft.com/office/drawing/2014/main" id="{0F697A6C-9FDA-4A31-858D-F185E7204E9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7210425" cy="4176713"/>
            <a:chOff x="528" y="1392"/>
            <a:chExt cx="4224" cy="2256"/>
          </a:xfrm>
        </p:grpSpPr>
        <p:graphicFrame>
          <p:nvGraphicFramePr>
            <p:cNvPr id="38919" name="Object 0">
              <a:extLst>
                <a:ext uri="{FF2B5EF4-FFF2-40B4-BE49-F238E27FC236}">
                  <a16:creationId xmlns:a16="http://schemas.microsoft.com/office/drawing/2014/main" id="{3A19B8D0-F227-42A4-A982-6E8522740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392"/>
            <a:ext cx="4118" cy="2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29000" imgH="2032000" progId="Equation.3">
                    <p:embed/>
                  </p:oleObj>
                </mc:Choice>
                <mc:Fallback>
                  <p:oleObj name="Equation" r:id="rId3" imgW="3429000" imgH="20320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92"/>
                          <a:ext cx="4118" cy="2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Line 6">
              <a:extLst>
                <a:ext uri="{FF2B5EF4-FFF2-40B4-BE49-F238E27FC236}">
                  <a16:creationId xmlns:a16="http://schemas.microsoft.com/office/drawing/2014/main" id="{09330522-CF3C-4BFB-A3CC-7C0FF685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22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1" name="Line 7">
              <a:extLst>
                <a:ext uri="{FF2B5EF4-FFF2-40B4-BE49-F238E27FC236}">
                  <a16:creationId xmlns:a16="http://schemas.microsoft.com/office/drawing/2014/main" id="{4ED64730-C742-4DA5-9461-3F4570577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BC648A5B-0147-42C6-807F-409E071F3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29"/>
              <a:ext cx="0" cy="221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8E8BC7F7-FA2E-4ADE-8D98-3AB8EBD2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DF560FA0-F736-4457-BD59-0DEDB591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Line 11">
              <a:extLst>
                <a:ext uri="{FF2B5EF4-FFF2-40B4-BE49-F238E27FC236}">
                  <a16:creationId xmlns:a16="http://schemas.microsoft.com/office/drawing/2014/main" id="{CB99CC96-3995-4C0B-A7CF-C8DCA78EC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5EBA187F-B87A-43A0-A38B-2217A0511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AACDF687-D594-496E-A797-90749A3A5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>
            <a:extLst>
              <a:ext uri="{FF2B5EF4-FFF2-40B4-BE49-F238E27FC236}">
                <a16:creationId xmlns:a16="http://schemas.microsoft.com/office/drawing/2014/main" id="{77651321-163F-4638-A091-6B325EA7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82688"/>
            <a:ext cx="73279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D0CD920-61A8-4B9B-94AB-4F738AA03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F81ED8-BEDD-4EB5-86A2-247190569A5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B41BB12-8796-4D3F-A7E4-8909D9CE2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287338"/>
            <a:ext cx="86868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537E3127-8940-49AD-B19B-A7E343F24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1682750" cy="1892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 Design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Using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S-R Flip-Flop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36D1B399-7942-4463-B43A-AC67CE771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98E886-E322-4ECB-ADA7-31AC6FB0AB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FC90777-AC58-4777-B61F-FD9D9795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pSp>
        <p:nvGrpSpPr>
          <p:cNvPr id="40964" name="Group 12">
            <a:extLst>
              <a:ext uri="{FF2B5EF4-FFF2-40B4-BE49-F238E27FC236}">
                <a16:creationId xmlns:a16="http://schemas.microsoft.com/office/drawing/2014/main" id="{8842FD70-F18E-4FCF-AB4C-A4044B354E5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1901825" cy="3200400"/>
            <a:chOff x="240" y="1296"/>
            <a:chExt cx="1198" cy="2016"/>
          </a:xfrm>
        </p:grpSpPr>
        <p:graphicFrame>
          <p:nvGraphicFramePr>
            <p:cNvPr id="40983" name="Object 2">
              <a:extLst>
                <a:ext uri="{FF2B5EF4-FFF2-40B4-BE49-F238E27FC236}">
                  <a16:creationId xmlns:a16="http://schemas.microsoft.com/office/drawing/2014/main" id="{B9AD5C70-1778-4A5F-8BC7-BAA05DA3E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296"/>
            <a:ext cx="1150" cy="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400" imgH="2032000" progId="Equation.3">
                    <p:embed/>
                  </p:oleObj>
                </mc:Choice>
                <mc:Fallback>
                  <p:oleObj name="Equation" r:id="rId2" imgW="1168400" imgH="203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96"/>
                          <a:ext cx="1150" cy="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Line 6">
              <a:extLst>
                <a:ext uri="{FF2B5EF4-FFF2-40B4-BE49-F238E27FC236}">
                  <a16:creationId xmlns:a16="http://schemas.microsoft.com/office/drawing/2014/main" id="{8ABF20DD-8813-47FA-BA98-3E98F4E2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Line 7">
              <a:extLst>
                <a:ext uri="{FF2B5EF4-FFF2-40B4-BE49-F238E27FC236}">
                  <a16:creationId xmlns:a16="http://schemas.microsoft.com/office/drawing/2014/main" id="{0F92ED86-F461-401A-B398-C5D6734B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5" name="Group 14">
            <a:extLst>
              <a:ext uri="{FF2B5EF4-FFF2-40B4-BE49-F238E27FC236}">
                <a16:creationId xmlns:a16="http://schemas.microsoft.com/office/drawing/2014/main" id="{8BB9CF5E-26F2-43AF-8BD4-D4591F1F2E2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133600"/>
            <a:ext cx="2438400" cy="2133600"/>
            <a:chOff x="3792" y="1584"/>
            <a:chExt cx="1536" cy="1344"/>
          </a:xfrm>
        </p:grpSpPr>
        <p:graphicFrame>
          <p:nvGraphicFramePr>
            <p:cNvPr id="40980" name="Object 1">
              <a:extLst>
                <a:ext uri="{FF2B5EF4-FFF2-40B4-BE49-F238E27FC236}">
                  <a16:creationId xmlns:a16="http://schemas.microsoft.com/office/drawing/2014/main" id="{806B75D4-63C5-4471-807B-C2DC02AF8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584"/>
            <a:ext cx="1488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95400" imgH="1117600" progId="Equation.3">
                    <p:embed/>
                  </p:oleObj>
                </mc:Choice>
                <mc:Fallback>
                  <p:oleObj name="Equation" r:id="rId4" imgW="1295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84"/>
                          <a:ext cx="1488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Line 10">
              <a:extLst>
                <a:ext uri="{FF2B5EF4-FFF2-40B4-BE49-F238E27FC236}">
                  <a16:creationId xmlns:a16="http://schemas.microsoft.com/office/drawing/2014/main" id="{B74790B5-C060-4065-BA89-9CB42E8AE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Line 11">
              <a:extLst>
                <a:ext uri="{FF2B5EF4-FFF2-40B4-BE49-F238E27FC236}">
                  <a16:creationId xmlns:a16="http://schemas.microsoft.com/office/drawing/2014/main" id="{0BECDDBB-6E16-447C-B157-936F3EE48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6" name="Group 19">
            <a:extLst>
              <a:ext uri="{FF2B5EF4-FFF2-40B4-BE49-F238E27FC236}">
                <a16:creationId xmlns:a16="http://schemas.microsoft.com/office/drawing/2014/main" id="{DCBBEB17-B135-48A8-A578-B2B2A7F9916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33600"/>
            <a:ext cx="2149475" cy="3276600"/>
            <a:chOff x="2016" y="1344"/>
            <a:chExt cx="1354" cy="2064"/>
          </a:xfrm>
        </p:grpSpPr>
        <p:grpSp>
          <p:nvGrpSpPr>
            <p:cNvPr id="40972" name="Group 13">
              <a:extLst>
                <a:ext uri="{FF2B5EF4-FFF2-40B4-BE49-F238E27FC236}">
                  <a16:creationId xmlns:a16="http://schemas.microsoft.com/office/drawing/2014/main" id="{16A668F9-88A5-43B8-897F-FF5A722D9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344"/>
              <a:ext cx="1354" cy="2064"/>
              <a:chOff x="1920" y="1296"/>
              <a:chExt cx="1354" cy="2064"/>
            </a:xfrm>
          </p:grpSpPr>
          <p:graphicFrame>
            <p:nvGraphicFramePr>
              <p:cNvPr id="40977" name="Object 0">
                <a:extLst>
                  <a:ext uri="{FF2B5EF4-FFF2-40B4-BE49-F238E27FC236}">
                    <a16:creationId xmlns:a16="http://schemas.microsoft.com/office/drawing/2014/main" id="{1EC0EE8F-B156-4162-9494-573514303A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296"/>
              <a:ext cx="1306" cy="2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95400" imgH="2032000" progId="Equation.3">
                      <p:embed/>
                    </p:oleObj>
                  </mc:Choice>
                  <mc:Fallback>
                    <p:oleObj name="Equation" r:id="rId6" imgW="1295400" imgH="2032000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96"/>
                            <a:ext cx="1306" cy="20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8" name="Line 8">
                <a:extLst>
                  <a:ext uri="{FF2B5EF4-FFF2-40B4-BE49-F238E27FC236}">
                    <a16:creationId xmlns:a16="http://schemas.microsoft.com/office/drawing/2014/main" id="{EFDA9A4F-B2D7-4611-8A30-532980A72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979" name="Line 9">
                <a:extLst>
                  <a:ext uri="{FF2B5EF4-FFF2-40B4-BE49-F238E27FC236}">
                    <a16:creationId xmlns:a16="http://schemas.microsoft.com/office/drawing/2014/main" id="{FF728AC9-287A-4B02-B0D6-6B1C1E2FC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973" name="AutoShape 15">
              <a:extLst>
                <a:ext uri="{FF2B5EF4-FFF2-40B4-BE49-F238E27FC236}">
                  <a16:creationId xmlns:a16="http://schemas.microsoft.com/office/drawing/2014/main" id="{E894447D-6099-43F5-BF9C-34489F59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63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4" name="AutoShape 16">
              <a:extLst>
                <a:ext uri="{FF2B5EF4-FFF2-40B4-BE49-F238E27FC236}">
                  <a16:creationId xmlns:a16="http://schemas.microsoft.com/office/drawing/2014/main" id="{B2FA77A2-4961-40AD-A25C-1604A8EB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1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5" name="AutoShape 17">
              <a:extLst>
                <a:ext uri="{FF2B5EF4-FFF2-40B4-BE49-F238E27FC236}">
                  <a16:creationId xmlns:a16="http://schemas.microsoft.com/office/drawing/2014/main" id="{31DC5F92-562E-4DD8-B348-FA2FDA0F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6" name="AutoShape 18">
              <a:extLst>
                <a:ext uri="{FF2B5EF4-FFF2-40B4-BE49-F238E27FC236}">
                  <a16:creationId xmlns:a16="http://schemas.microsoft.com/office/drawing/2014/main" id="{DF0910F6-A472-4EEF-AC39-B65D788C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02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40967" name="Text Box 20">
            <a:extLst>
              <a:ext uri="{FF2B5EF4-FFF2-40B4-BE49-F238E27FC236}">
                <a16:creationId xmlns:a16="http://schemas.microsoft.com/office/drawing/2014/main" id="{4440EA24-0C5A-45C2-B84F-2C90E166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  </a:t>
            </a:r>
            <a:r>
              <a:rPr lang="en-US" altLang="ko-KR" b="1"/>
              <a:t>(a)</a:t>
            </a:r>
          </a:p>
        </p:txBody>
      </p:sp>
      <p:sp>
        <p:nvSpPr>
          <p:cNvPr id="40968" name="Text Box 21">
            <a:extLst>
              <a:ext uri="{FF2B5EF4-FFF2-40B4-BE49-F238E27FC236}">
                <a16:creationId xmlns:a16="http://schemas.microsoft.com/office/drawing/2014/main" id="{F5943775-3F89-4823-AE0C-8EE90CC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(b)</a:t>
            </a:r>
          </a:p>
        </p:txBody>
      </p:sp>
      <p:sp>
        <p:nvSpPr>
          <p:cNvPr id="40969" name="Text Box 22">
            <a:extLst>
              <a:ext uri="{FF2B5EF4-FFF2-40B4-BE49-F238E27FC236}">
                <a16:creationId xmlns:a16="http://schemas.microsoft.com/office/drawing/2014/main" id="{C9848974-3756-4744-9EC9-B54D861B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38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(c) </a:t>
            </a:r>
          </a:p>
        </p:txBody>
      </p:sp>
      <p:sp>
        <p:nvSpPr>
          <p:cNvPr id="40970" name="Text Box 23">
            <a:extLst>
              <a:ext uri="{FF2B5EF4-FFF2-40B4-BE49-F238E27FC236}">
                <a16:creationId xmlns:a16="http://schemas.microsoft.com/office/drawing/2014/main" id="{B033F012-266C-4CE0-91C2-60E1024C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2063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J-K Flip-Flop Inputs (Table 12-7)</a:t>
            </a:r>
          </a:p>
        </p:txBody>
      </p:sp>
      <p:sp>
        <p:nvSpPr>
          <p:cNvPr id="40971" name="Text Box 24">
            <a:extLst>
              <a:ext uri="{FF2B5EF4-FFF2-40B4-BE49-F238E27FC236}">
                <a16:creationId xmlns:a16="http://schemas.microsoft.com/office/drawing/2014/main" id="{7076FDD7-FCA8-426C-8C4D-6037DE6F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519238"/>
            <a:ext cx="2043112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1301F498-BBCC-49A4-9301-D791BFEA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893326-98D2-4759-B998-4210ECA03F1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DB332D-4872-4F29-9429-D59A0372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DCD2B978-3AA1-4792-A670-2C9ED9407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63246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2032000" progId="Equation.3">
                  <p:embed/>
                </p:oleObj>
              </mc:Choice>
              <mc:Fallback>
                <p:oleObj name="Equation" r:id="rId2" imgW="3454400" imgH="203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324600" cy="37211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Line 4">
            <a:extLst>
              <a:ext uri="{FF2B5EF4-FFF2-40B4-BE49-F238E27FC236}">
                <a16:creationId xmlns:a16="http://schemas.microsoft.com/office/drawing/2014/main" id="{E4366789-F9F9-4B87-AFE2-BE8D7E433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38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0" name="Line 5">
            <a:extLst>
              <a:ext uri="{FF2B5EF4-FFF2-40B4-BE49-F238E27FC236}">
                <a16:creationId xmlns:a16="http://schemas.microsoft.com/office/drawing/2014/main" id="{BD4DD2F0-1019-483C-A3AC-65617F431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1" name="Line 6">
            <a:extLst>
              <a:ext uri="{FF2B5EF4-FFF2-40B4-BE49-F238E27FC236}">
                <a16:creationId xmlns:a16="http://schemas.microsoft.com/office/drawing/2014/main" id="{C65E873D-16AB-45EB-A5B5-FA7BF65F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33600"/>
            <a:ext cx="0" cy="3657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542B269D-0DAD-4EAC-B3FD-041B0D82D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4A0A37A4-F367-4FDD-878A-E5FCD0FCE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F3879FE8-43A0-4553-B2A6-1C7C8A2A4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273EAB1E-0D57-46F7-A0E7-CDDAE0177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9C15DA99-C20A-4A3E-8775-36267887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D19F2AF7-F39F-4966-AB69-0D491EA3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/>
          </a:p>
        </p:txBody>
      </p:sp>
      <p:sp>
        <p:nvSpPr>
          <p:cNvPr id="41998" name="Text Box 15">
            <a:extLst>
              <a:ext uri="{FF2B5EF4-FFF2-40B4-BE49-F238E27FC236}">
                <a16:creationId xmlns:a16="http://schemas.microsoft.com/office/drawing/2014/main" id="{F544F472-7B57-4C10-80B0-C3DC101E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066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J and K flip-flop inputs (Table 12-8)</a:t>
            </a:r>
          </a:p>
        </p:txBody>
      </p:sp>
      <p:pic>
        <p:nvPicPr>
          <p:cNvPr id="41999" name="그림 4">
            <a:extLst>
              <a:ext uri="{FF2B5EF4-FFF2-40B4-BE49-F238E27FC236}">
                <a16:creationId xmlns:a16="http://schemas.microsoft.com/office/drawing/2014/main" id="{9FC935DA-E066-4C90-9501-78952229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30875"/>
            <a:ext cx="145415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C5EF2A2B-004A-422F-98A8-B8B29D23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74BD47-0032-4188-A44B-FA35F3CD135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62E18F8-DE60-446D-92F6-BF615523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 Counter of Figure 12-22 Using J-K Flip-Flops </a:t>
            </a:r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D197D6A4-3701-4711-B665-F2351EC7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30400"/>
            <a:ext cx="734536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C026A93B-6E4E-4400-BE8F-6B9DBA3EE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07A8762E-DAC7-4DF2-9E93-E6BB51B58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B4A614-4638-4E20-9D88-2AF1B22D5C3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AEFD99EC-5635-471F-9C7C-499D5FDE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12-31(c) Logic Circuit (omitting the feedback lines)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00088363-E5BF-4C7C-BCCA-F0E5D7F1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B682393A-67A0-4548-8FF5-8D2D6F2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" b="12604"/>
          <a:stretch>
            <a:fillRect/>
          </a:stretch>
        </p:blipFill>
        <p:spPr bwMode="auto">
          <a:xfrm>
            <a:off x="358775" y="2036763"/>
            <a:ext cx="853440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>
            <a:extLst>
              <a:ext uri="{FF2B5EF4-FFF2-40B4-BE49-F238E27FC236}">
                <a16:creationId xmlns:a16="http://schemas.microsoft.com/office/drawing/2014/main" id="{227EDF4D-D370-43F4-BE14-F5A098D6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4" y="1631950"/>
            <a:ext cx="6954838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슬라이드 번호 개체 틀 5">
            <a:extLst>
              <a:ext uri="{FF2B5EF4-FFF2-40B4-BE49-F238E27FC236}">
                <a16:creationId xmlns:a16="http://schemas.microsoft.com/office/drawing/2014/main" id="{A90BD417-A647-4BFB-8708-0D15BDFF9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2BC8469-6C26-43EA-B558-851FE41ABC5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6905C65-109D-4FCC-A3FD-B217D31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8197" name="Text Box 23">
            <a:extLst>
              <a:ext uri="{FF2B5EF4-FFF2-40B4-BE49-F238E27FC236}">
                <a16:creationId xmlns:a16="http://schemas.microsoft.com/office/drawing/2014/main" id="{0CA61EA8-94CE-4FC2-83A8-8CB7F3DA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410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 Data Transfer Between Registers  </a:t>
            </a: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587CE981-04A5-252A-8426-4B2567D3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8" y="5696421"/>
            <a:ext cx="9207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</a:rPr>
              <a:t>Error?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FA0E0047-2E01-4ACE-BE3E-7195EF2E3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7AD3044-7DA4-49ED-8D85-DEBF5889ED8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CDA2CB-3DFE-4F7D-8697-15A3C91E4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7B88C9DB-6FAF-49EE-AAD8-E0ADA397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8736013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Determination of Flip-Flop Input Equations from Next-State Equations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Using Karnaugh Maps   (Table 12-9)</a:t>
            </a:r>
          </a:p>
        </p:txBody>
      </p:sp>
      <p:pic>
        <p:nvPicPr>
          <p:cNvPr id="45061" name="Picture 4" descr="table">
            <a:extLst>
              <a:ext uri="{FF2B5EF4-FFF2-40B4-BE49-F238E27FC236}">
                <a16:creationId xmlns:a16="http://schemas.microsoft.com/office/drawing/2014/main" id="{5BAAD99B-5FD6-44D3-893A-A5A68330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8988"/>
            <a:ext cx="8443913" cy="439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E68CBF4F-2711-4B5C-885F-A573C8B25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286FFC-F95A-4B66-8D10-5F45BE1BD8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6923D1-B0C7-4BFA-B223-C52F98CB8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271463"/>
            <a:ext cx="864235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49BB1C29-7B97-465A-A3C3-D328A132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329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(illustrating the use of Table 12-9)</a:t>
            </a:r>
          </a:p>
        </p:txBody>
      </p:sp>
      <p:pic>
        <p:nvPicPr>
          <p:cNvPr id="46085" name="Picture 6">
            <a:extLst>
              <a:ext uri="{FF2B5EF4-FFF2-40B4-BE49-F238E27FC236}">
                <a16:creationId xmlns:a16="http://schemas.microsoft.com/office/drawing/2014/main" id="{9CE0AE4A-9614-4480-9B4C-BC2E95B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00213"/>
            <a:ext cx="5319713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CB6AEBF4-5086-4FFB-B14E-902EAC45A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D6A1C0-6BF4-4F15-83DE-AAF7FFB56D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C518C0C-3363-4F94-B552-21EA34B0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3FBB276F-6ADF-43EB-87AE-0CEC754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133600" cy="20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12-32(a)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Flip-Flop Input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Equations Using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4-Variable Maps</a:t>
            </a:r>
          </a:p>
        </p:txBody>
      </p:sp>
      <p:pic>
        <p:nvPicPr>
          <p:cNvPr id="47109" name="Picture 7">
            <a:extLst>
              <a:ext uri="{FF2B5EF4-FFF2-40B4-BE49-F238E27FC236}">
                <a16:creationId xmlns:a16="http://schemas.microsoft.com/office/drawing/2014/main" id="{BA930343-77BB-4388-8D6B-79E34A89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6205538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>
            <a:extLst>
              <a:ext uri="{FF2B5EF4-FFF2-40B4-BE49-F238E27FC236}">
                <a16:creationId xmlns:a16="http://schemas.microsoft.com/office/drawing/2014/main" id="{2FF25513-9E0D-4183-9BFD-43986B58D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206776-6629-4941-892F-F93C474FCC6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34597E-B59E-4546-BD91-596D8087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82EEE1E3-5AB4-40F4-A48C-6B29C2E9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90775"/>
            <a:ext cx="4176712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3">
            <a:extLst>
              <a:ext uri="{FF2B5EF4-FFF2-40B4-BE49-F238E27FC236}">
                <a16:creationId xmlns:a16="http://schemas.microsoft.com/office/drawing/2014/main" id="{0AA02E78-BC7C-43AF-AFB5-F4AF3CA0F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588375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12-32(b) (c)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 Flip-Flop Input  Equations Using 4-Variable Maps</a:t>
            </a: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E59A24D4-52A8-44FE-A713-C9EB4A2A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314575"/>
            <a:ext cx="4225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>
            <a:extLst>
              <a:ext uri="{FF2B5EF4-FFF2-40B4-BE49-F238E27FC236}">
                <a16:creationId xmlns:a16="http://schemas.microsoft.com/office/drawing/2014/main" id="{4AB09CFC-2C11-4BA2-953C-ECEA0D5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785938"/>
            <a:ext cx="7969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슬라이드 번호 개체 틀 1">
            <a:extLst>
              <a:ext uri="{FF2B5EF4-FFF2-40B4-BE49-F238E27FC236}">
                <a16:creationId xmlns:a16="http://schemas.microsoft.com/office/drawing/2014/main" id="{5EE30CD5-7241-40F8-83D0-72E8A34AA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2004E3-ECC4-466B-8B1C-4FC3932B03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F915510-370F-4691-A655-C6F31349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C3A3E26-6410-4858-91ED-8202DC02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268413"/>
            <a:ext cx="8042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12-3 Logic Diagram for 8-Bit Register with Tri-State Output</a:t>
            </a:r>
            <a:r>
              <a:rPr lang="en-US" altLang="ko-KR" b="1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>
            <a:extLst>
              <a:ext uri="{FF2B5EF4-FFF2-40B4-BE49-F238E27FC236}">
                <a16:creationId xmlns:a16="http://schemas.microsoft.com/office/drawing/2014/main" id="{26500F04-B56D-4F62-9F92-89EBF9E0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FCEB1B-17D2-499D-8F0F-2EEC3C1315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1026">
            <a:extLst>
              <a:ext uri="{FF2B5EF4-FFF2-40B4-BE49-F238E27FC236}">
                <a16:creationId xmlns:a16="http://schemas.microsoft.com/office/drawing/2014/main" id="{431A4C02-578A-4021-B876-3C9076C4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63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12-4 Data Transfer Using a Tri-State Bus</a:t>
            </a:r>
            <a:r>
              <a:rPr lang="en-US" altLang="ko-KR" b="1"/>
              <a:t> </a:t>
            </a:r>
          </a:p>
        </p:txBody>
      </p:sp>
      <p:sp>
        <p:nvSpPr>
          <p:cNvPr id="10244" name="Text Box 1028">
            <a:extLst>
              <a:ext uri="{FF2B5EF4-FFF2-40B4-BE49-F238E27FC236}">
                <a16:creationId xmlns:a16="http://schemas.microsoft.com/office/drawing/2014/main" id="{3C190718-03BF-46B7-A8E3-1415CD04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E6C3A7E4-A790-4B37-92DE-283495A5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344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029">
            <a:extLst>
              <a:ext uri="{FF2B5EF4-FFF2-40B4-BE49-F238E27FC236}">
                <a16:creationId xmlns:a16="http://schemas.microsoft.com/office/drawing/2014/main" id="{A50A061C-1F58-4CCC-914E-CF0A1C7C3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156200"/>
          <a:ext cx="30765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889000" progId="Equation.3">
                  <p:embed/>
                </p:oleObj>
              </mc:Choice>
              <mc:Fallback>
                <p:oleObj name="Equation" r:id="rId3" imgW="2108200" imgH="889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156200"/>
                        <a:ext cx="30765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3">
            <a:extLst>
              <a:ext uri="{FF2B5EF4-FFF2-40B4-BE49-F238E27FC236}">
                <a16:creationId xmlns:a16="http://schemas.microsoft.com/office/drawing/2014/main" id="{FEC1ABA6-CE85-D4D8-D8E6-3D9B4E8D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8" y="5445224"/>
            <a:ext cx="9207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</a:rPr>
              <a:t>Error?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6">
            <a:extLst>
              <a:ext uri="{FF2B5EF4-FFF2-40B4-BE49-F238E27FC236}">
                <a16:creationId xmlns:a16="http://schemas.microsoft.com/office/drawing/2014/main" id="{210C1DD8-5917-4BA2-B2A8-57E855C79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0D6425-4EDE-49E7-8D99-F65153D437C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B4A9F96-4C00-4534-A4CD-8D65910B5F1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60350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1268" name="Text Box 14">
            <a:extLst>
              <a:ext uri="{FF2B5EF4-FFF2-40B4-BE49-F238E27FC236}">
                <a16:creationId xmlns:a16="http://schemas.microsoft.com/office/drawing/2014/main" id="{70D9371D-2960-4B67-B7F8-2680414E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Parallel Adder with Accumulator</a:t>
            </a:r>
          </a:p>
        </p:txBody>
      </p:sp>
      <p:sp>
        <p:nvSpPr>
          <p:cNvPr id="11269" name="Text Box 19">
            <a:extLst>
              <a:ext uri="{FF2B5EF4-FFF2-40B4-BE49-F238E27FC236}">
                <a16:creationId xmlns:a16="http://schemas.microsoft.com/office/drawing/2014/main" id="{529F752B-8CD3-452B-B5FF-1CE90FF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844675"/>
            <a:ext cx="579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12-5 N-Bit Parallel Adder with Accumulator </a:t>
            </a:r>
          </a:p>
        </p:txBody>
      </p:sp>
      <p:pic>
        <p:nvPicPr>
          <p:cNvPr id="11270" name="Picture 8">
            <a:extLst>
              <a:ext uri="{FF2B5EF4-FFF2-40B4-BE49-F238E27FC236}">
                <a16:creationId xmlns:a16="http://schemas.microsoft.com/office/drawing/2014/main" id="{EB026180-3FBE-4EFD-8D6F-61DC5D62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8408987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3A5AF7B5-42EE-4399-A7C1-90E1EDBFA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45F89B-D259-431C-B770-BE8A18DFDA0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89FC692-601C-4961-8B40-1316F1426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2292" name="Text Box 56">
            <a:extLst>
              <a:ext uri="{FF2B5EF4-FFF2-40B4-BE49-F238E27FC236}">
                <a16:creationId xmlns:a16="http://schemas.microsoft.com/office/drawing/2014/main" id="{4D521713-EA11-47AA-A789-DCBB597C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130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12-6 Adder Cell with Multiplexer</a:t>
            </a: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6351F9B-46D4-4C5A-B144-2446DBC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55102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26319CD5-A055-42E6-B059-645302CD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81163"/>
            <a:ext cx="58150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슬라이드 번호 개체 틀 6">
            <a:extLst>
              <a:ext uri="{FF2B5EF4-FFF2-40B4-BE49-F238E27FC236}">
                <a16:creationId xmlns:a16="http://schemas.microsoft.com/office/drawing/2014/main" id="{FDD54794-BDAC-4D90-A0B3-0185052A5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F773AA-2810-42D7-8B96-DB6FDA11B4C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EE3FED5-223E-412E-B52B-E52526B1595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188913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F606AA28-C81F-49D0-BC99-5720ED15D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38163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12-7 Right-Shift Register</a:t>
            </a:r>
            <a:r>
              <a:rPr lang="en-US" altLang="ko-KR" sz="2000"/>
              <a:t> </a:t>
            </a:r>
          </a:p>
        </p:txBody>
      </p:sp>
      <p:sp>
        <p:nvSpPr>
          <p:cNvPr id="13318" name="Text Box 24">
            <a:extLst>
              <a:ext uri="{FF2B5EF4-FFF2-40B4-BE49-F238E27FC236}">
                <a16:creationId xmlns:a16="http://schemas.microsoft.com/office/drawing/2014/main" id="{05EED056-0E31-48FE-94B1-04135592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89438"/>
            <a:ext cx="3313113" cy="12001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Input sequence : </a:t>
            </a:r>
            <a:r>
              <a:rPr lang="en-US" altLang="ko-KR" b="1">
                <a:solidFill>
                  <a:srgbClr val="FF0000"/>
                </a:solidFill>
              </a:rPr>
              <a:t>1 1 0 1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0101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010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101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b="1">
                <a:sym typeface="Wingdings" panose="05000000000000000000" pitchFamily="2" charset="2"/>
              </a:rPr>
              <a:t>110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011</a:t>
            </a:r>
            <a:endParaRPr lang="en-US" altLang="ko-KR" b="1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1A6694FF-FED1-4B3F-8CBB-A741CC134A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5600" y="1484313"/>
            <a:ext cx="1152525" cy="196850"/>
          </a:xfrm>
          <a:prstGeom prst="curvedConnector3">
            <a:avLst>
              <a:gd name="adj1" fmla="val 50000"/>
            </a:avLst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0">
            <a:extLst>
              <a:ext uri="{FF2B5EF4-FFF2-40B4-BE49-F238E27FC236}">
                <a16:creationId xmlns:a16="http://schemas.microsoft.com/office/drawing/2014/main" id="{A78FF9E1-9C9D-4E2B-86E5-C489F9D0822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59563" y="1228725"/>
            <a:ext cx="890587" cy="400050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/>
              <a:t>cyclic</a:t>
            </a:r>
            <a:endParaRPr lang="ko-KR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</TotalTime>
  <Words>1074</Words>
  <Application>Microsoft Office PowerPoint</Application>
  <PresentationFormat>화면 슬라이드 쇼(4:3)</PresentationFormat>
  <Paragraphs>219</Paragraphs>
  <Slides>43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굴림</vt:lpstr>
      <vt:lpstr>Arial</vt:lpstr>
      <vt:lpstr>Arial Narrow</vt:lpstr>
      <vt:lpstr>1_기본 디자인</vt:lpstr>
      <vt:lpstr>Equation</vt:lpstr>
      <vt:lpstr>PowerPoint 프레젠테이션</vt:lpstr>
      <vt:lpstr>PowerPoint 프레젠테이션</vt:lpstr>
      <vt:lpstr>PowerPoint 프레젠테이션</vt:lpstr>
      <vt:lpstr>12.1 Registers and Register Transfers</vt:lpstr>
      <vt:lpstr>PowerPoint 프레젠테이션</vt:lpstr>
      <vt:lpstr>PowerPoint 프레젠테이션</vt:lpstr>
      <vt:lpstr>12.1 Registers and Register Transfers</vt:lpstr>
      <vt:lpstr>12.1 Registers and Register Transfers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 </vt:lpstr>
      <vt:lpstr>12.3 Design of Binary Counters</vt:lpstr>
      <vt:lpstr>12.3 Design of Binary Counters</vt:lpstr>
      <vt:lpstr>12.3 Design of Binary Counters</vt:lpstr>
      <vt:lpstr>12.3 Design of Binary Counters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</vt:vector>
  </TitlesOfParts>
  <Company>sicdl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Ch12, Registers &amp; Counters</dc:title>
  <dc:subject>Logic Design</dc:subject>
  <dc:creator>CS Lee</dc:creator>
  <cp:lastModifiedBy>Lee Chilgee</cp:lastModifiedBy>
  <cp:revision>168</cp:revision>
  <cp:lastPrinted>2020-05-13T05:50:35Z</cp:lastPrinted>
  <dcterms:created xsi:type="dcterms:W3CDTF">2003-08-14T08:31:30Z</dcterms:created>
  <dcterms:modified xsi:type="dcterms:W3CDTF">2023-04-26T02:21:00Z</dcterms:modified>
</cp:coreProperties>
</file>