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07" r:id="rId3"/>
    <p:sldId id="305" r:id="rId4"/>
    <p:sldId id="312" r:id="rId5"/>
    <p:sldId id="259" r:id="rId6"/>
    <p:sldId id="313" r:id="rId7"/>
    <p:sldId id="315" r:id="rId8"/>
    <p:sldId id="301" r:id="rId9"/>
    <p:sldId id="308" r:id="rId10"/>
    <p:sldId id="302" r:id="rId11"/>
    <p:sldId id="306" r:id="rId12"/>
    <p:sldId id="309" r:id="rId13"/>
    <p:sldId id="316" r:id="rId14"/>
    <p:sldId id="317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0099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51" d="100"/>
          <a:sy n="51" d="100"/>
        </p:scale>
        <p:origin x="74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631BEFA-72D3-4D47-8D3C-DB5C060FC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D5F3711-11F1-4873-8C1A-E5154B4C43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7556BAD-C90C-456E-B87A-476680DF24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2138A85-1486-442D-AECA-4BA4768BD2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E2383E4-6CCB-4969-A263-E6A63405D1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9651EE4-4641-4C9F-B8CE-526F7CA153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B50687A-A516-463C-8E2E-267E37C45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FE4E18-0848-4BD8-977A-6719D42C29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697781C8-E858-4432-A8F0-E8BA14F0A9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11C5E6DB-E024-4B0B-9432-B70CD75F8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22CA9E5-0FD3-49C8-B197-AFEFA54F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FCEC284-5C36-48F8-ABDC-609703357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58F3368-E675-4929-9237-3448D0D1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618C1-DA46-4750-9BEE-CA5F98130A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432F90-C6BA-4FDC-B75E-2B3CF7952D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970C-4D8B-43BD-8C2F-7C18F4D7B9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9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0B5F03C-0593-44C7-9FF9-0177841F9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A87E-21D0-43B4-90B6-9A296BCED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0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F547DCD-230F-4D89-A107-1FC53C3D5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1B62-55B8-4DD9-A99C-27A81E4B0F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9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52ED6CB-5818-4334-8069-567FF66FEA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5521-D998-45FE-BD09-80D8B7498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597EEB-37F5-4B38-8D91-BCD76EF0E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1CEA-63B2-415F-9190-16F396AB73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2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3607C38-5806-4712-AF6A-117C2AF35C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7A5F-CA10-4E8E-8E1F-454F8ECE2A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4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CED4DF4-FED9-4FA0-A9B2-D397438A65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BB45B-4061-426B-A9C9-45F61AA97D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6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F445651-E0D5-433D-901B-A1382914F6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C8AB-15E4-4FEB-B150-67E9419E8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5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0F6EC2-899C-4031-BA6A-732DD4992D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219F-0BA9-4223-A049-08443441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0ACF19-1FA3-406E-836C-7082DEBC7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084F-28A1-4749-BBCA-DE8230EE6A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13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>
            <a:extLst>
              <a:ext uri="{FF2B5EF4-FFF2-40B4-BE49-F238E27FC236}">
                <a16:creationId xmlns:a16="http://schemas.microsoft.com/office/drawing/2014/main" id="{D4A3A089-EA6E-41C3-9DD5-2EB487D47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6313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47DD9F2F-7BAD-4011-9E2F-87B49AAC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BE8FB349-530F-4A95-899C-2A2DA698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381750"/>
            <a:ext cx="1512888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1E61A03-1275-42FD-8512-ABA7E47224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467FEC-034A-4086-966E-2C70ADC616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e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6C706EE5-8523-48E2-B3E3-5ABD03FA6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A86B0D-065D-4410-8AA8-F3E3DFDBDB9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640D29B-2022-42D4-A26F-6B420C241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2800" dirty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</a:t>
            </a:r>
            <a:r>
              <a:rPr kumimoji="0" lang="en-US" altLang="ko-KR" sz="2800" dirty="0" err="1">
                <a:solidFill>
                  <a:srgbClr val="3333FF"/>
                </a:solidFill>
                <a:latin typeface="Arial Narrow" panose="020B0606020202030204" pitchFamily="34" charset="0"/>
              </a:rPr>
              <a:t>DeMorgan’s</a:t>
            </a:r>
            <a:r>
              <a:rPr kumimoji="0" lang="en-US" altLang="ko-KR" sz="2800" dirty="0">
                <a:solidFill>
                  <a:srgbClr val="3333FF"/>
                </a:solidFill>
                <a:latin typeface="Arial Narrow" panose="020B0606020202030204" pitchFamily="34" charset="0"/>
              </a:rPr>
              <a:t> Laws</a:t>
            </a:r>
          </a:p>
        </p:txBody>
      </p:sp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8537F2DC-8E62-45D3-B27D-D1BC05B6F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320800"/>
          <a:ext cx="40322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165100" progId="Equation.3">
                  <p:embed/>
                </p:oleObj>
              </mc:Choice>
              <mc:Fallback>
                <p:oleObj name="Equation" r:id="rId2" imgW="2184400" imgH="1651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8537F2DC-8E62-45D3-B27D-D1BC05B6F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320800"/>
                        <a:ext cx="4032250" cy="339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CFF4629B-182D-41E7-86B7-7B1C1A7AC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008188"/>
          <a:ext cx="4392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431800" progId="Equation.3">
                  <p:embed/>
                </p:oleObj>
              </mc:Choice>
              <mc:Fallback>
                <p:oleObj name="Equation" r:id="rId4" imgW="2374900" imgH="431800" progId="Equation.3">
                  <p:embed/>
                  <p:pic>
                    <p:nvPicPr>
                      <p:cNvPr id="19461" name="Object 6">
                        <a:extLst>
                          <a:ext uri="{FF2B5EF4-FFF2-40B4-BE49-F238E27FC236}">
                            <a16:creationId xmlns:a16="http://schemas.microsoft.com/office/drawing/2014/main" id="{CFF4629B-182D-41E7-86B7-7B1C1A7AC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08188"/>
                        <a:ext cx="4392613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>
            <a:extLst>
              <a:ext uri="{FF2B5EF4-FFF2-40B4-BE49-F238E27FC236}">
                <a16:creationId xmlns:a16="http://schemas.microsoft.com/office/drawing/2014/main" id="{F86A8886-21E0-49AE-8FCA-7F360175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1268413"/>
            <a:ext cx="24003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Commutative Laws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F6CF173F-52C0-45D9-A04F-6FBB3F39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989138"/>
            <a:ext cx="2195513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Associative Laws</a:t>
            </a:r>
          </a:p>
        </p:txBody>
      </p:sp>
      <p:graphicFrame>
        <p:nvGraphicFramePr>
          <p:cNvPr id="60453" name="Group 37">
            <a:extLst>
              <a:ext uri="{FF2B5EF4-FFF2-40B4-BE49-F238E27FC236}">
                <a16:creationId xmlns:a16="http://schemas.microsoft.com/office/drawing/2014/main" id="{15724D9F-49CD-4747-8E96-EA6BC6BFAFA2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3068638"/>
          <a:ext cx="5353050" cy="3035556"/>
        </p:xfrm>
        <a:graphic>
          <a:graphicData uri="http://schemas.openxmlformats.org/drawingml/2006/table">
            <a:tbl>
              <a:tblPr/>
              <a:tblGrid>
                <a:gridCol w="133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 Y  Z</a:t>
                      </a:r>
                    </a:p>
                  </a:txBody>
                  <a:tcPr marL="91435" marR="91435" marT="45657" marB="4565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XY    YZ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(XY)Z    X(YZ)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0  1  1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1  1  1</a:t>
                      </a:r>
                    </a:p>
                  </a:txBody>
                  <a:tcPr marL="91435" marR="91435" marT="45657" marB="4565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1      1 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1          1</a:t>
                      </a:r>
                    </a:p>
                  </a:txBody>
                  <a:tcPr marL="91435" marR="91435"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77" name="Text Box 35">
            <a:extLst>
              <a:ext uri="{FF2B5EF4-FFF2-40B4-BE49-F238E27FC236}">
                <a16:creationId xmlns:a16="http://schemas.microsoft.com/office/drawing/2014/main" id="{F93CC7E0-4909-4664-94F1-3D28A94B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997200"/>
            <a:ext cx="27003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Proof of Associate Law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66"/>
    </mc:Choice>
    <mc:Fallback xmlns="">
      <p:transition spd="slow" advTm="1178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C7D342E8-D28C-4DFF-B454-C25AFCB9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46C7EE8-DB06-480C-9709-8E857BE0D8B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E779A4D-5B1F-492E-B48F-AA3B70DD4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332656"/>
            <a:ext cx="821925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2.7 Multiplying Out and Factoring</a:t>
            </a:r>
          </a:p>
        </p:txBody>
      </p:sp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id="{0D1B6938-C565-4991-9E51-8D2BC56F6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0338" y="3789363"/>
          <a:ext cx="2330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03200" progId="Equation.3">
                  <p:embed/>
                </p:oleObj>
              </mc:Choice>
              <mc:Fallback>
                <p:oleObj name="Equation" r:id="rId2" imgW="1054100" imgH="203200" progId="Equation.3">
                  <p:embed/>
                  <p:pic>
                    <p:nvPicPr>
                      <p:cNvPr id="24580" name="Object 6">
                        <a:extLst>
                          <a:ext uri="{FF2B5EF4-FFF2-40B4-BE49-F238E27FC236}">
                            <a16:creationId xmlns:a16="http://schemas.microsoft.com/office/drawing/2014/main" id="{0D1B6938-C565-4991-9E51-8D2BC56F6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789363"/>
                        <a:ext cx="23304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19">
            <a:extLst>
              <a:ext uri="{FF2B5EF4-FFF2-40B4-BE49-F238E27FC236}">
                <a16:creationId xmlns:a16="http://schemas.microsoft.com/office/drawing/2014/main" id="{E6AAFCC6-D9FE-4DFA-9497-14AC7045BF67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2636838"/>
            <a:ext cx="2278062" cy="825500"/>
            <a:chOff x="2307" y="1776"/>
            <a:chExt cx="1662" cy="585"/>
          </a:xfrm>
        </p:grpSpPr>
        <p:graphicFrame>
          <p:nvGraphicFramePr>
            <p:cNvPr id="24592" name="Object 7">
              <a:extLst>
                <a:ext uri="{FF2B5EF4-FFF2-40B4-BE49-F238E27FC236}">
                  <a16:creationId xmlns:a16="http://schemas.microsoft.com/office/drawing/2014/main" id="{41E3304F-6EC5-4617-B93F-C79E01F92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5" y="2112"/>
            <a:ext cx="142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559" imgH="177723" progId="Equation.3">
                    <p:embed/>
                  </p:oleObj>
                </mc:Choice>
                <mc:Fallback>
                  <p:oleObj name="Equation" r:id="rId4" imgW="1015559" imgH="177723" progId="Equation.3">
                    <p:embed/>
                    <p:pic>
                      <p:nvPicPr>
                        <p:cNvPr id="24592" name="Object 7">
                          <a:extLst>
                            <a:ext uri="{FF2B5EF4-FFF2-40B4-BE49-F238E27FC236}">
                              <a16:creationId xmlns:a16="http://schemas.microsoft.com/office/drawing/2014/main" id="{41E3304F-6EC5-4617-B93F-C79E01F92D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2112"/>
                          <a:ext cx="142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8">
              <a:extLst>
                <a:ext uri="{FF2B5EF4-FFF2-40B4-BE49-F238E27FC236}">
                  <a16:creationId xmlns:a16="http://schemas.microsoft.com/office/drawing/2014/main" id="{34A36EF9-33EB-4870-93E8-7D26AA58F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7" y="1776"/>
            <a:ext cx="166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55199" imgH="177723" progId="Equation.3">
                    <p:embed/>
                  </p:oleObj>
                </mc:Choice>
                <mc:Fallback>
                  <p:oleObj name="Equation" r:id="rId6" imgW="1155199" imgH="177723" progId="Equation.3">
                    <p:embed/>
                    <p:pic>
                      <p:nvPicPr>
                        <p:cNvPr id="24593" name="Object 8">
                          <a:extLst>
                            <a:ext uri="{FF2B5EF4-FFF2-40B4-BE49-F238E27FC236}">
                              <a16:creationId xmlns:a16="http://schemas.microsoft.com/office/drawing/2014/main" id="{34A36EF9-33EB-4870-93E8-7D26AA58F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1776"/>
                          <a:ext cx="166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2" name="Object 9">
            <a:extLst>
              <a:ext uri="{FF2B5EF4-FFF2-40B4-BE49-F238E27FC236}">
                <a16:creationId xmlns:a16="http://schemas.microsoft.com/office/drawing/2014/main" id="{9FD417A6-0C5C-4EB5-AAEE-0AAA484DC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675" y="1916113"/>
          <a:ext cx="2698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366" imgH="177723" progId="Equation.3">
                  <p:embed/>
                </p:oleObj>
              </mc:Choice>
              <mc:Fallback>
                <p:oleObj name="Equation" r:id="rId8" imgW="1231366" imgH="177723" progId="Equation.3">
                  <p:embed/>
                  <p:pic>
                    <p:nvPicPr>
                      <p:cNvPr id="24582" name="Object 9">
                        <a:extLst>
                          <a:ext uri="{FF2B5EF4-FFF2-40B4-BE49-F238E27FC236}">
                            <a16:creationId xmlns:a16="http://schemas.microsoft.com/office/drawing/2014/main" id="{9FD417A6-0C5C-4EB5-AAEE-0AAA484DC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1916113"/>
                        <a:ext cx="2698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0">
            <a:extLst>
              <a:ext uri="{FF2B5EF4-FFF2-40B4-BE49-F238E27FC236}">
                <a16:creationId xmlns:a16="http://schemas.microsoft.com/office/drawing/2014/main" id="{4DB06747-AB58-467A-B46F-F5C10055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268413"/>
            <a:ext cx="8456613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To obtain a sum-of-product form </a:t>
            </a:r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Multiplying out using distributive laws</a:t>
            </a:r>
            <a:endParaRPr lang="en-US" altLang="ko-KR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4" name="Rectangle 11">
            <a:extLst>
              <a:ext uri="{FF2B5EF4-FFF2-40B4-BE49-F238E27FC236}">
                <a16:creationId xmlns:a16="http://schemas.microsoft.com/office/drawing/2014/main" id="{87E78973-0036-4208-B028-64D1CAC6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916113"/>
            <a:ext cx="2690812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Sum of product form</a:t>
            </a:r>
          </a:p>
        </p:txBody>
      </p:sp>
      <p:grpSp>
        <p:nvGrpSpPr>
          <p:cNvPr id="24585" name="Group 18">
            <a:extLst>
              <a:ext uri="{FF2B5EF4-FFF2-40B4-BE49-F238E27FC236}">
                <a16:creationId xmlns:a16="http://schemas.microsoft.com/office/drawing/2014/main" id="{8A6F434A-3D3D-4D80-A65C-AF6D12CFBA31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2674938"/>
            <a:ext cx="609600" cy="609600"/>
            <a:chOff x="1632" y="1872"/>
            <a:chExt cx="384" cy="384"/>
          </a:xfrm>
        </p:grpSpPr>
        <p:sp>
          <p:nvSpPr>
            <p:cNvPr id="24590" name="Line 12">
              <a:extLst>
                <a:ext uri="{FF2B5EF4-FFF2-40B4-BE49-F238E27FC236}">
                  <a16:creationId xmlns:a16="http://schemas.microsoft.com/office/drawing/2014/main" id="{1D12FC96-C12E-4068-BB9B-B30283599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Line 13">
              <a:extLst>
                <a:ext uri="{FF2B5EF4-FFF2-40B4-BE49-F238E27FC236}">
                  <a16:creationId xmlns:a16="http://schemas.microsoft.com/office/drawing/2014/main" id="{6AD1FA45-4242-4192-8EC1-11F43572C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6" name="Rectangle 14">
            <a:extLst>
              <a:ext uri="{FF2B5EF4-FFF2-40B4-BE49-F238E27FC236}">
                <a16:creationId xmlns:a16="http://schemas.microsoft.com/office/drawing/2014/main" id="{7EDC4CE2-FFAD-40B3-B571-EAFD73D0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256540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Still considered to be  in sum of product form</a:t>
            </a:r>
          </a:p>
        </p:txBody>
      </p:sp>
      <p:sp>
        <p:nvSpPr>
          <p:cNvPr id="24587" name="Rectangle 15">
            <a:extLst>
              <a:ext uri="{FF2B5EF4-FFF2-40B4-BE49-F238E27FC236}">
                <a16:creationId xmlns:a16="http://schemas.microsoft.com/office/drawing/2014/main" id="{A5810F55-F02B-4C5C-B96D-06B52C12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789363"/>
            <a:ext cx="33401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Not in Sum of product form</a:t>
            </a:r>
          </a:p>
        </p:txBody>
      </p:sp>
      <p:graphicFrame>
        <p:nvGraphicFramePr>
          <p:cNvPr id="24588" name="Object 16">
            <a:extLst>
              <a:ext uri="{FF2B5EF4-FFF2-40B4-BE49-F238E27FC236}">
                <a16:creationId xmlns:a16="http://schemas.microsoft.com/office/drawing/2014/main" id="{BDF37D87-D4A9-43FA-8A93-E500E712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68863"/>
          <a:ext cx="72501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94100" imgH="635000" progId="Equation.3">
                  <p:embed/>
                </p:oleObj>
              </mc:Choice>
              <mc:Fallback>
                <p:oleObj name="Equation" r:id="rId10" imgW="3594100" imgH="635000" progId="Equation.3">
                  <p:embed/>
                  <p:pic>
                    <p:nvPicPr>
                      <p:cNvPr id="24588" name="Object 16">
                        <a:extLst>
                          <a:ext uri="{FF2B5EF4-FFF2-40B4-BE49-F238E27FC236}">
                            <a16:creationId xmlns:a16="http://schemas.microsoft.com/office/drawing/2014/main" id="{BDF37D87-D4A9-43FA-8A93-E500E7122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68863"/>
                        <a:ext cx="7250113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7">
            <a:extLst>
              <a:ext uri="{FF2B5EF4-FFF2-40B4-BE49-F238E27FC236}">
                <a16:creationId xmlns:a16="http://schemas.microsoft.com/office/drawing/2014/main" id="{AE0FB458-C11F-49F5-A024-CE281E1E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4437063"/>
            <a:ext cx="5638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Multiplying out and eliminating redundant terms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40"/>
    </mc:Choice>
    <mc:Fallback xmlns="">
      <p:transition spd="slow" advTm="1667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524A2FAD-8E1F-4F53-9873-2601B5387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BF4C5B-BB33-4E84-949F-62DC6B5AC70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0DBB5BBD-6F6B-412B-9F8F-876BC5E5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0DBB5BBD-6F6B-412B-9F8F-876BC5E5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4D848FA1-75DC-4ACB-BC4F-6B5AA1DCE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25604" name="Object 5">
                        <a:extLst>
                          <a:ext uri="{FF2B5EF4-FFF2-40B4-BE49-F238E27FC236}">
                            <a16:creationId xmlns:a16="http://schemas.microsoft.com/office/drawing/2014/main" id="{4D848FA1-75DC-4ACB-BC4F-6B5AA1DCE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52A1C844-DF73-45C4-8959-DAE6CF070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25605" name="Object 6">
                        <a:extLst>
                          <a:ext uri="{FF2B5EF4-FFF2-40B4-BE49-F238E27FC236}">
                            <a16:creationId xmlns:a16="http://schemas.microsoft.com/office/drawing/2014/main" id="{52A1C844-DF73-45C4-8959-DAE6CF070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9EE89EB7-A0FC-449B-88D5-434827FA8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25606" name="Object 7">
                        <a:extLst>
                          <a:ext uri="{FF2B5EF4-FFF2-40B4-BE49-F238E27FC236}">
                            <a16:creationId xmlns:a16="http://schemas.microsoft.com/office/drawing/2014/main" id="{9EE89EB7-A0FC-449B-88D5-434827FA8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>
            <a:extLst>
              <a:ext uri="{FF2B5EF4-FFF2-40B4-BE49-F238E27FC236}">
                <a16:creationId xmlns:a16="http://schemas.microsoft.com/office/drawing/2014/main" id="{C22A2E01-01FF-42E8-AD22-A672BF368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25607" name="Object 8">
                        <a:extLst>
                          <a:ext uri="{FF2B5EF4-FFF2-40B4-BE49-F238E27FC236}">
                            <a16:creationId xmlns:a16="http://schemas.microsoft.com/office/drawing/2014/main" id="{C22A2E01-01FF-42E8-AD22-A672BF368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9">
            <a:extLst>
              <a:ext uri="{FF2B5EF4-FFF2-40B4-BE49-F238E27FC236}">
                <a16:creationId xmlns:a16="http://schemas.microsoft.com/office/drawing/2014/main" id="{4FD3F78B-636B-4705-8DE1-8FBE70034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00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25608" name="Object 9">
                        <a:extLst>
                          <a:ext uri="{FF2B5EF4-FFF2-40B4-BE49-F238E27FC236}">
                            <a16:creationId xmlns:a16="http://schemas.microsoft.com/office/drawing/2014/main" id="{4FD3F78B-636B-4705-8DE1-8FBE70034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00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">
            <a:extLst>
              <a:ext uri="{FF2B5EF4-FFF2-40B4-BE49-F238E27FC236}">
                <a16:creationId xmlns:a16="http://schemas.microsoft.com/office/drawing/2014/main" id="{4E1B0E6C-32B9-4B6C-9965-8D48385E2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2636838"/>
          <a:ext cx="26003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227" imgH="431613" progId="Equation.3">
                  <p:embed/>
                </p:oleObj>
              </mc:Choice>
              <mc:Fallback>
                <p:oleObj name="Equation" r:id="rId9" imgW="1320227" imgH="431613" progId="Equation.3">
                  <p:embed/>
                  <p:pic>
                    <p:nvPicPr>
                      <p:cNvPr id="25609" name="Object 10">
                        <a:extLst>
                          <a:ext uri="{FF2B5EF4-FFF2-40B4-BE49-F238E27FC236}">
                            <a16:creationId xmlns:a16="http://schemas.microsoft.com/office/drawing/2014/main" id="{4E1B0E6C-32B9-4B6C-9965-8D48385E2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2636838"/>
                        <a:ext cx="26003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1">
            <a:extLst>
              <a:ext uri="{FF2B5EF4-FFF2-40B4-BE49-F238E27FC236}">
                <a16:creationId xmlns:a16="http://schemas.microsoft.com/office/drawing/2014/main" id="{19EF8C9D-19E6-491B-865F-741FBC514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1938338"/>
          <a:ext cx="3930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1" imgW="1943100" imgH="203200" progId="Equation.3">
                  <p:embed/>
                </p:oleObj>
              </mc:Choice>
              <mc:Fallback>
                <p:oleObj name="수식" r:id="rId11" imgW="1943100" imgH="203200" progId="Equation.3">
                  <p:embed/>
                  <p:pic>
                    <p:nvPicPr>
                      <p:cNvPr id="25610" name="Object 11">
                        <a:extLst>
                          <a:ext uri="{FF2B5EF4-FFF2-40B4-BE49-F238E27FC236}">
                            <a16:creationId xmlns:a16="http://schemas.microsoft.com/office/drawing/2014/main" id="{19EF8C9D-19E6-491B-865F-741FBC514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938338"/>
                        <a:ext cx="39306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3">
            <a:extLst>
              <a:ext uri="{FF2B5EF4-FFF2-40B4-BE49-F238E27FC236}">
                <a16:creationId xmlns:a16="http://schemas.microsoft.com/office/drawing/2014/main" id="{61F1B350-CF40-456D-9D11-C28EF4E9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268413"/>
            <a:ext cx="788035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To obtain a product of sum form </a:t>
            </a:r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Factoring using distributive laws</a:t>
            </a:r>
          </a:p>
        </p:txBody>
      </p:sp>
      <p:sp>
        <p:nvSpPr>
          <p:cNvPr id="25612" name="Rectangle 14">
            <a:extLst>
              <a:ext uri="{FF2B5EF4-FFF2-40B4-BE49-F238E27FC236}">
                <a16:creationId xmlns:a16="http://schemas.microsoft.com/office/drawing/2014/main" id="{98088A60-92AB-4AD7-BCC7-07B01850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1916113"/>
            <a:ext cx="2547938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Product of sum form</a:t>
            </a:r>
          </a:p>
        </p:txBody>
      </p:sp>
      <p:sp>
        <p:nvSpPr>
          <p:cNvPr id="25613" name="Rectangle 15">
            <a:extLst>
              <a:ext uri="{FF2B5EF4-FFF2-40B4-BE49-F238E27FC236}">
                <a16:creationId xmlns:a16="http://schemas.microsoft.com/office/drawing/2014/main" id="{7527F16B-EAAD-4A45-8540-032655BD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256540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Still considered to be  in  product of sum form</a:t>
            </a:r>
          </a:p>
        </p:txBody>
      </p:sp>
      <p:grpSp>
        <p:nvGrpSpPr>
          <p:cNvPr id="25614" name="Group 23">
            <a:extLst>
              <a:ext uri="{FF2B5EF4-FFF2-40B4-BE49-F238E27FC236}">
                <a16:creationId xmlns:a16="http://schemas.microsoft.com/office/drawing/2014/main" id="{BB936AD1-EFB0-4FDB-B189-9EA1A6C2F32D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708275"/>
            <a:ext cx="457200" cy="533400"/>
            <a:chOff x="1680" y="1952"/>
            <a:chExt cx="288" cy="336"/>
          </a:xfrm>
        </p:grpSpPr>
        <p:sp>
          <p:nvSpPr>
            <p:cNvPr id="25620" name="Line 16">
              <a:extLst>
                <a:ext uri="{FF2B5EF4-FFF2-40B4-BE49-F238E27FC236}">
                  <a16:creationId xmlns:a16="http://schemas.microsoft.com/office/drawing/2014/main" id="{AFBBA841-5D44-43D4-A66F-1899D3373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17">
              <a:extLst>
                <a:ext uri="{FF2B5EF4-FFF2-40B4-BE49-F238E27FC236}">
                  <a16:creationId xmlns:a16="http://schemas.microsoft.com/office/drawing/2014/main" id="{EF2F3B1F-DF51-4BBC-8776-B6117D775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15" name="Rectangle 18">
            <a:extLst>
              <a:ext uri="{FF2B5EF4-FFF2-40B4-BE49-F238E27FC236}">
                <a16:creationId xmlns:a16="http://schemas.microsoft.com/office/drawing/2014/main" id="{4C0896FC-9A80-4B6E-8710-8DFD2FC4A3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2.7 Multiplying Out and Factoring</a:t>
            </a:r>
          </a:p>
        </p:txBody>
      </p:sp>
      <p:graphicFrame>
        <p:nvGraphicFramePr>
          <p:cNvPr id="25616" name="Object 19">
            <a:extLst>
              <a:ext uri="{FF2B5EF4-FFF2-40B4-BE49-F238E27FC236}">
                <a16:creationId xmlns:a16="http://schemas.microsoft.com/office/drawing/2014/main" id="{B002345E-3775-4CDD-947B-BDB67B3E8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3827463"/>
          <a:ext cx="27051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7532" imgH="203112" progId="Equation.3">
                  <p:embed/>
                </p:oleObj>
              </mc:Choice>
              <mc:Fallback>
                <p:oleObj name="Equation" r:id="rId13" imgW="1307532" imgH="203112" progId="Equation.3">
                  <p:embed/>
                  <p:pic>
                    <p:nvPicPr>
                      <p:cNvPr id="25616" name="Object 19">
                        <a:extLst>
                          <a:ext uri="{FF2B5EF4-FFF2-40B4-BE49-F238E27FC236}">
                            <a16:creationId xmlns:a16="http://schemas.microsoft.com/office/drawing/2014/main" id="{B002345E-3775-4CDD-947B-BDB67B3E8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827463"/>
                        <a:ext cx="27051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20">
            <a:extLst>
              <a:ext uri="{FF2B5EF4-FFF2-40B4-BE49-F238E27FC236}">
                <a16:creationId xmlns:a16="http://schemas.microsoft.com/office/drawing/2014/main" id="{A0CDB3B5-3E59-42EF-9214-3F6E7C5D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3840163"/>
            <a:ext cx="32670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Not in product of sum form</a:t>
            </a:r>
          </a:p>
        </p:txBody>
      </p:sp>
      <p:graphicFrame>
        <p:nvGraphicFramePr>
          <p:cNvPr id="25618" name="Object 21">
            <a:extLst>
              <a:ext uri="{FF2B5EF4-FFF2-40B4-BE49-F238E27FC236}">
                <a16:creationId xmlns:a16="http://schemas.microsoft.com/office/drawing/2014/main" id="{D67B88C6-0FB6-46E5-A9CE-73E80CD31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5084763"/>
          <a:ext cx="702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90900" imgH="203200" progId="Equation.3">
                  <p:embed/>
                </p:oleObj>
              </mc:Choice>
              <mc:Fallback>
                <p:oleObj name="Equation" r:id="rId15" imgW="3390900" imgH="203200" progId="Equation.3">
                  <p:embed/>
                  <p:pic>
                    <p:nvPicPr>
                      <p:cNvPr id="25618" name="Object 21">
                        <a:extLst>
                          <a:ext uri="{FF2B5EF4-FFF2-40B4-BE49-F238E27FC236}">
                            <a16:creationId xmlns:a16="http://schemas.microsoft.com/office/drawing/2014/main" id="{D67B88C6-0FB6-46E5-A9CE-73E80CD31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084763"/>
                        <a:ext cx="70278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Rectangle 22">
            <a:extLst>
              <a:ext uri="{FF2B5EF4-FFF2-40B4-BE49-F238E27FC236}">
                <a16:creationId xmlns:a16="http://schemas.microsoft.com/office/drawing/2014/main" id="{10EC4437-6213-4C2E-A339-6A36EB51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4392613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Factoring to obtain a product of sum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20"/>
    </mc:Choice>
    <mc:Fallback xmlns="">
      <p:transition spd="slow" advTm="1320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3766E8CF-EAEA-4811-8B48-A37847059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1E4CED7-C694-4EB2-8257-5C4D98FD292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ED207982-C57C-4CD0-8AD5-0CF2A88BBDA3}"/>
              </a:ext>
            </a:extLst>
          </p:cNvPr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3231080462"/>
              </p:ext>
            </p:extLst>
          </p:nvPr>
        </p:nvGraphicFramePr>
        <p:xfrm>
          <a:off x="1187128" y="1850647"/>
          <a:ext cx="2592784" cy="165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69533" imgH="3928669" progId="Visio.Drawing.6">
                  <p:embed/>
                </p:oleObj>
              </mc:Choice>
              <mc:Fallback>
                <p:oleObj name="Visio" r:id="rId2" imgW="6169533" imgH="3928669" progId="Visio.Drawing.6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ED207982-C57C-4CD0-8AD5-0CF2A88BB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28" y="1850647"/>
                        <a:ext cx="2592784" cy="165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7A07CC73-6FA5-4A93-8945-8F3A6942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171323"/>
              </p:ext>
            </p:extLst>
          </p:nvPr>
        </p:nvGraphicFramePr>
        <p:xfrm>
          <a:off x="1257995" y="4371867"/>
          <a:ext cx="2305893" cy="164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55689" imgH="4760570" progId="Visio.Drawing.6">
                  <p:embed/>
                </p:oleObj>
              </mc:Choice>
              <mc:Fallback>
                <p:oleObj name="Visio" r:id="rId4" imgW="6655689" imgH="4760570" progId="Visio.Drawing.6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7A07CC73-6FA5-4A93-8945-8F3A69427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995" y="4371867"/>
                        <a:ext cx="2305893" cy="1649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1206DF44-6EE2-4689-91F2-B3159F0CB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89442"/>
              </p:ext>
            </p:extLst>
          </p:nvPr>
        </p:nvGraphicFramePr>
        <p:xfrm>
          <a:off x="4355976" y="2060153"/>
          <a:ext cx="3163561" cy="11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122926" imgH="1866189" progId="Visio.Drawing.6">
                  <p:embed/>
                </p:oleObj>
              </mc:Choice>
              <mc:Fallback>
                <p:oleObj name="Visio" r:id="rId6" imgW="5122926" imgH="1866189" progId="Visio.Drawing.6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1206DF44-6EE2-4689-91F2-B3159F0CB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60153"/>
                        <a:ext cx="3163561" cy="11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1799DF74-757F-4DE9-BB00-F14CA44A8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09147"/>
              </p:ext>
            </p:extLst>
          </p:nvPr>
        </p:nvGraphicFramePr>
        <p:xfrm>
          <a:off x="3995936" y="4555694"/>
          <a:ext cx="2663825" cy="111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058918" imgH="2333142" progId="Visio.Drawing.6">
                  <p:embed/>
                </p:oleObj>
              </mc:Choice>
              <mc:Fallback>
                <p:oleObj name="Visio" r:id="rId8" imgW="5058918" imgH="2333142" progId="Visio.Drawing.6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1799DF74-757F-4DE9-BB00-F14CA44A8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555694"/>
                        <a:ext cx="2663825" cy="111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0">
            <a:extLst>
              <a:ext uri="{FF2B5EF4-FFF2-40B4-BE49-F238E27FC236}">
                <a16:creationId xmlns:a16="http://schemas.microsoft.com/office/drawing/2014/main" id="{6CED661B-3097-4D5A-BD06-B53DCF68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696072"/>
            <a:ext cx="27559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Sum of product form</a:t>
            </a:r>
          </a:p>
        </p:txBody>
      </p:sp>
      <p:sp>
        <p:nvSpPr>
          <p:cNvPr id="26633" name="Rectangle 11">
            <a:extLst>
              <a:ext uri="{FF2B5EF4-FFF2-40B4-BE49-F238E27FC236}">
                <a16:creationId xmlns:a16="http://schemas.microsoft.com/office/drawing/2014/main" id="{F99F79D3-09FE-469D-81C9-84673AE6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351" y="6000328"/>
            <a:ext cx="266382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Product of sum form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9ECB7B2-BFFE-42DA-8DDE-5AE27C76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68760"/>
            <a:ext cx="3816424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Arial Narrow" panose="020B0606020202030204" pitchFamily="34" charset="0"/>
              </a:rPr>
              <a:t>Circuits for SOP and POS form</a:t>
            </a:r>
            <a:endParaRPr lang="en-US" altLang="ko-KR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02C0DFE9-6DDE-451A-8038-C66596DD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kern="0">
                <a:solidFill>
                  <a:srgbClr val="3333FF"/>
                </a:solidFill>
                <a:latin typeface="Arial Narrow" panose="020B0606020202030204" pitchFamily="34" charset="0"/>
              </a:rPr>
              <a:t>2.7 Multiplying Out and Factoring</a:t>
            </a:r>
            <a:endParaRPr lang="en-US" altLang="ko-KR" sz="36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39"/>
    </mc:Choice>
    <mc:Fallback xmlns="">
      <p:transition spd="slow" advTm="1507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2DF028-0F41-48A2-9384-FD02F52FC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21B62-55B8-4DD9-A99C-27A81E4B0F5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DA696B5-989B-479E-B4A4-CC9F477EF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847667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608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20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altLang="ko-KR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 to find Inverse Expressions</a:t>
            </a:r>
            <a:r>
              <a:rPr lang="en-US" altLang="ko-KR" sz="2000" b="1" dirty="0">
                <a:latin typeface="Arial" panose="020B0604020202020204" pitchFamily="34" charset="0"/>
              </a:rPr>
              <a:t>:</a:t>
            </a:r>
          </a:p>
          <a:p>
            <a:pPr marL="788988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or inverse of any Boolean expression can be found using </a:t>
            </a:r>
            <a:r>
              <a:rPr lang="en-US" altLang="ko-K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</a:t>
            </a:r>
          </a:p>
          <a:p>
            <a:pPr marL="788988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Laws for n-variable expression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95D64E-7292-447F-AC52-910367E4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87567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235DF935-2907-49E2-914D-3B6A300E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15" y="5241394"/>
            <a:ext cx="8847667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608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of the product is the sum of the complements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complement of the sum is the product of the complements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C0167F69-764F-4FAC-B0F1-94DD6121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2.8 Complementing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28376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29"/>
    </mc:Choice>
    <mc:Fallback xmlns="">
      <p:transition spd="slow" advTm="1319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2DF028-0F41-48A2-9384-FD02F52FC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21B62-55B8-4DD9-A99C-27A81E4B0F5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C0167F69-764F-4FAC-B0F1-94DD6121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2.8 Complementing Boolean Expressions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57A813-ACFF-4345-A220-01D2E7B0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2" y="1379798"/>
            <a:ext cx="9144000" cy="4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15"/>
    </mc:Choice>
    <mc:Fallback xmlns="">
      <p:transition spd="slow" advTm="589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D2E4324D-28F9-4590-A9EC-8043EF1ED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334325-6E3D-49E6-85AE-B88609FDB6F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8B902CBC-EAD5-4C2C-BE3F-D4387E95741D}"/>
              </a:ext>
            </a:extLst>
          </p:cNvPr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13960476"/>
              </p:ext>
            </p:extLst>
          </p:nvPr>
        </p:nvGraphicFramePr>
        <p:xfrm>
          <a:off x="971600" y="1988840"/>
          <a:ext cx="5729064" cy="167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64502" imgH="1866189" progId="Visio.Drawing.6">
                  <p:embed/>
                </p:oleObj>
              </mc:Choice>
              <mc:Fallback>
                <p:oleObj name="Visio" r:id="rId2" imgW="7064502" imgH="1866189" progId="Visio.Drawing.6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8B902CBC-EAD5-4C2C-BE3F-D4387E957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5729064" cy="1671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>
            <a:extLst>
              <a:ext uri="{FF2B5EF4-FFF2-40B4-BE49-F238E27FC236}">
                <a16:creationId xmlns:a16="http://schemas.microsoft.com/office/drawing/2014/main" id="{D583C05B-C77F-449C-B921-EEF9DDAF6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17012"/>
              </p:ext>
            </p:extLst>
          </p:nvPr>
        </p:nvGraphicFramePr>
        <p:xfrm>
          <a:off x="899592" y="4149080"/>
          <a:ext cx="5729064" cy="161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449818" imgH="2383536" progId="Visio.Drawing.6">
                  <p:embed/>
                </p:oleObj>
              </mc:Choice>
              <mc:Fallback>
                <p:oleObj name="Visio" r:id="rId4" imgW="8449818" imgH="2383536" progId="Visio.Drawing.6">
                  <p:embed/>
                  <p:pic>
                    <p:nvPicPr>
                      <p:cNvPr id="20485" name="Object 7">
                        <a:extLst>
                          <a:ext uri="{FF2B5EF4-FFF2-40B4-BE49-F238E27FC236}">
                            <a16:creationId xmlns:a16="http://schemas.microsoft.com/office/drawing/2014/main" id="{D583C05B-C77F-449C-B921-EEF9DDAF6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49080"/>
                        <a:ext cx="5729064" cy="161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1E9F75E9-8E46-4ED4-BF31-9796FCA3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268760"/>
            <a:ext cx="4139059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Associative Laws for AND </a:t>
            </a:r>
            <a:r>
              <a:rPr lang="en-US" altLang="ko-KR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OR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B1BDB2-EF5C-4F15-8348-8E7F56A8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51"/>
    </mc:Choice>
    <mc:Fallback xmlns="">
      <p:transition spd="slow" advTm="881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2DB8A350-1269-4F26-90DB-17F4C9953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00175"/>
          <a:ext cx="32400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6811" imgH="165028" progId="Equation.3">
                  <p:embed/>
                </p:oleObj>
              </mc:Choice>
              <mc:Fallback>
                <p:oleObj name="Equation" r:id="rId2" imgW="1586811" imgH="165028" progId="Equation.3">
                  <p:embed/>
                  <p:pic>
                    <p:nvPicPr>
                      <p:cNvPr id="21507" name="Object 4">
                        <a:extLst>
                          <a:ext uri="{FF2B5EF4-FFF2-40B4-BE49-F238E27FC236}">
                            <a16:creationId xmlns:a16="http://schemas.microsoft.com/office/drawing/2014/main" id="{2DB8A350-1269-4F26-90DB-17F4C9953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00175"/>
                        <a:ext cx="32400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806FE201-4827-426B-833B-537933FB4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6488" y="2760663"/>
          <a:ext cx="2725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227" imgH="203112" progId="Equation.3">
                  <p:embed/>
                </p:oleObj>
              </mc:Choice>
              <mc:Fallback>
                <p:oleObj name="Equation" r:id="rId4" imgW="1320227" imgH="203112" progId="Equation.3">
                  <p:embed/>
                  <p:pic>
                    <p:nvPicPr>
                      <p:cNvPr id="21508" name="Object 5">
                        <a:extLst>
                          <a:ext uri="{FF2B5EF4-FFF2-40B4-BE49-F238E27FC236}">
                            <a16:creationId xmlns:a16="http://schemas.microsoft.com/office/drawing/2014/main" id="{806FE201-4827-426B-833B-537933FB4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760663"/>
                        <a:ext cx="2725737" cy="419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4BB5375E-D6F8-41AE-A259-EABA6E893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4724400"/>
          <a:ext cx="6750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700" imgH="660400" progId="Equation.3">
                  <p:embed/>
                </p:oleObj>
              </mc:Choice>
              <mc:Fallback>
                <p:oleObj name="Equation" r:id="rId6" imgW="3822700" imgH="660400" progId="Equation.3">
                  <p:embed/>
                  <p:pic>
                    <p:nvPicPr>
                      <p:cNvPr id="21509" name="Object 6">
                        <a:extLst>
                          <a:ext uri="{FF2B5EF4-FFF2-40B4-BE49-F238E27FC236}">
                            <a16:creationId xmlns:a16="http://schemas.microsoft.com/office/drawing/2014/main" id="{4BB5375E-D6F8-41AE-A259-EABA6E893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724400"/>
                        <a:ext cx="67500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3D79EA8B-DE23-476D-83B2-894E62378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989138"/>
          <a:ext cx="42402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200" imgH="177800" progId="Equation.3">
                  <p:embed/>
                </p:oleObj>
              </mc:Choice>
              <mc:Fallback>
                <p:oleObj name="Equation" r:id="rId8" imgW="2108200" imgH="177800" progId="Equation.3">
                  <p:embed/>
                  <p:pic>
                    <p:nvPicPr>
                      <p:cNvPr id="21510" name="Object 7">
                        <a:extLst>
                          <a:ext uri="{FF2B5EF4-FFF2-40B4-BE49-F238E27FC236}">
                            <a16:creationId xmlns:a16="http://schemas.microsoft.com/office/drawing/2014/main" id="{3D79EA8B-DE23-476D-83B2-894E62378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989138"/>
                        <a:ext cx="42402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>
            <a:extLst>
              <a:ext uri="{FF2B5EF4-FFF2-40B4-BE49-F238E27FC236}">
                <a16:creationId xmlns:a16="http://schemas.microsoft.com/office/drawing/2014/main" id="{6D285171-8F0E-431E-90DE-9CD5936D6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3294063"/>
          <a:ext cx="3233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6811" imgH="203112" progId="Equation.3">
                  <p:embed/>
                </p:oleObj>
              </mc:Choice>
              <mc:Fallback>
                <p:oleObj name="Equation" r:id="rId10" imgW="1586811" imgH="203112" progId="Equation.3">
                  <p:embed/>
                  <p:pic>
                    <p:nvPicPr>
                      <p:cNvPr id="21511" name="Object 9">
                        <a:extLst>
                          <a:ext uri="{FF2B5EF4-FFF2-40B4-BE49-F238E27FC236}">
                            <a16:creationId xmlns:a16="http://schemas.microsoft.com/office/drawing/2014/main" id="{6D285171-8F0E-431E-90DE-9CD5936D6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294063"/>
                        <a:ext cx="3233737" cy="4143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11">
            <a:extLst>
              <a:ext uri="{FF2B5EF4-FFF2-40B4-BE49-F238E27FC236}">
                <a16:creationId xmlns:a16="http://schemas.microsoft.com/office/drawing/2014/main" id="{C4C253E1-6192-4A69-82BD-00243A5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63663"/>
            <a:ext cx="958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21514" name="Text Box 12">
            <a:extLst>
              <a:ext uri="{FF2B5EF4-FFF2-40B4-BE49-F238E27FC236}">
                <a16:creationId xmlns:a16="http://schemas.microsoft.com/office/drawing/2014/main" id="{76E7EA3F-0B4B-439A-9370-CD09AD465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9588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5900C103-D4C5-4090-BDC5-1ABFB768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60663"/>
            <a:ext cx="2615208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Distributive Laws</a:t>
            </a:r>
          </a:p>
        </p:txBody>
      </p:sp>
      <p:sp>
        <p:nvSpPr>
          <p:cNvPr id="21516" name="Text Box 14">
            <a:extLst>
              <a:ext uri="{FF2B5EF4-FFF2-40B4-BE49-F238E27FC236}">
                <a16:creationId xmlns:a16="http://schemas.microsoft.com/office/drawing/2014/main" id="{94F5BFA9-826D-4B92-B315-C111CD68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2819400" cy="9159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i="1"/>
              <a:t>Valid only Boolean algebra not for ordinary algebra</a:t>
            </a:r>
          </a:p>
        </p:txBody>
      </p:sp>
      <p:sp>
        <p:nvSpPr>
          <p:cNvPr id="21517" name="Freeform 16">
            <a:extLst>
              <a:ext uri="{FF2B5EF4-FFF2-40B4-BE49-F238E27FC236}">
                <a16:creationId xmlns:a16="http://schemas.microsoft.com/office/drawing/2014/main" id="{91A887AF-D565-45DB-9AE1-A593556C02CF}"/>
              </a:ext>
            </a:extLst>
          </p:cNvPr>
          <p:cNvSpPr>
            <a:spLocks/>
          </p:cNvSpPr>
          <p:nvPr/>
        </p:nvSpPr>
        <p:spPr bwMode="auto">
          <a:xfrm>
            <a:off x="3492500" y="3716338"/>
            <a:ext cx="533400" cy="419100"/>
          </a:xfrm>
          <a:custGeom>
            <a:avLst/>
            <a:gdLst>
              <a:gd name="T0" fmla="*/ 0 w 336"/>
              <a:gd name="T1" fmla="*/ 2147483646 h 264"/>
              <a:gd name="T2" fmla="*/ 2147483646 w 336"/>
              <a:gd name="T3" fmla="*/ 2147483646 h 264"/>
              <a:gd name="T4" fmla="*/ 2147483646 w 336"/>
              <a:gd name="T5" fmla="*/ 2147483646 h 264"/>
              <a:gd name="T6" fmla="*/ 2147483646 w 336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64"/>
              <a:gd name="T14" fmla="*/ 336 w 336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64">
                <a:moveTo>
                  <a:pt x="0" y="240"/>
                </a:moveTo>
                <a:cubicBezTo>
                  <a:pt x="72" y="252"/>
                  <a:pt x="144" y="264"/>
                  <a:pt x="192" y="240"/>
                </a:cubicBezTo>
                <a:cubicBezTo>
                  <a:pt x="240" y="216"/>
                  <a:pt x="264" y="136"/>
                  <a:pt x="288" y="96"/>
                </a:cubicBezTo>
                <a:cubicBezTo>
                  <a:pt x="312" y="56"/>
                  <a:pt x="328" y="1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8" name="Rectangle 17">
            <a:extLst>
              <a:ext uri="{FF2B5EF4-FFF2-40B4-BE49-F238E27FC236}">
                <a16:creationId xmlns:a16="http://schemas.microsoft.com/office/drawing/2014/main" id="{25E14787-ACBB-4FAA-A477-AE49134F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52963"/>
            <a:ext cx="95885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93"/>
    </mc:Choice>
    <mc:Fallback xmlns="">
      <p:transition spd="slow" advTm="1421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</a:t>
            </a:r>
            <a:r>
              <a:rPr kumimoji="0" lang="en-US" altLang="ko-KR" sz="2800" kern="0" dirty="0" err="1">
                <a:solidFill>
                  <a:srgbClr val="3333FF"/>
                </a:solidFill>
                <a:latin typeface="Arial Narrow" panose="020B0606020202030204" pitchFamily="34" charset="0"/>
              </a:rPr>
              <a:t>DeMorgan’s</a:t>
            </a:r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 Laws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7FE1D9B-05C6-4B69-AFD2-0DDD6142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752"/>
            <a:ext cx="2615208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 err="1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DeMorgan’s</a:t>
            </a:r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7E59A02-6DCE-4019-80BD-D145CC10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110" y="2852936"/>
            <a:ext cx="8123238" cy="171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69">
            <a:extLst>
              <a:ext uri="{FF2B5EF4-FFF2-40B4-BE49-F238E27FC236}">
                <a16:creationId xmlns:a16="http://schemas.microsoft.com/office/drawing/2014/main" id="{0A335300-C341-4279-8854-016DBA0A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4568105"/>
            <a:ext cx="3838575" cy="373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DeMorgan’s</a:t>
            </a:r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Laws for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variables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41AF726-1B38-47EA-BB89-04F3AC5F16E5}"/>
              </a:ext>
            </a:extLst>
          </p:cNvPr>
          <p:cNvSpPr txBox="1">
            <a:spLocks/>
          </p:cNvSpPr>
          <p:nvPr/>
        </p:nvSpPr>
        <p:spPr>
          <a:xfrm>
            <a:off x="838200" y="4170539"/>
            <a:ext cx="7848600" cy="38669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5FB53-E621-4D66-B3E7-EFAC9D95D9A4}"/>
              </a:ext>
            </a:extLst>
          </p:cNvPr>
          <p:cNvSpPr txBox="1"/>
          <p:nvPr/>
        </p:nvSpPr>
        <p:spPr>
          <a:xfrm>
            <a:off x="649739" y="1772816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(X + Y)’ = X’Y’</a:t>
            </a:r>
          </a:p>
          <a:p>
            <a:r>
              <a:rPr lang="en-US" altLang="ko-KR" sz="2000" b="1" dirty="0"/>
              <a:t>(XY)’ = X’ + Y’</a:t>
            </a:r>
            <a:endParaRPr lang="ko-KR" altLang="en-US" sz="2000" b="1" dirty="0"/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2673610E-1FF3-4E64-92FB-DE6055E9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7" y="2564904"/>
            <a:ext cx="3803848" cy="373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Proof with truth table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5DA019-DAF3-424E-A718-76217306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004776"/>
            <a:ext cx="5291787" cy="713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3E9F2-E26B-4CAE-B5D0-DE1ED5ED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12" y="5897060"/>
            <a:ext cx="7559695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02"/>
    </mc:Choice>
    <mc:Fallback xmlns="">
      <p:transition spd="slow" advTm="2359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C1836391-A711-4A60-BBE6-6281441DF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498AB7-A9A5-467C-9726-01A1E3C3565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478" name="Group 238">
            <a:extLst>
              <a:ext uri="{FF2B5EF4-FFF2-40B4-BE49-F238E27FC236}">
                <a16:creationId xmlns:a16="http://schemas.microsoft.com/office/drawing/2014/main" id="{CA70F6C4-E76E-499B-B31E-E168F21F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27524"/>
              </p:ext>
            </p:extLst>
          </p:nvPr>
        </p:nvGraphicFramePr>
        <p:xfrm>
          <a:off x="304800" y="2747565"/>
          <a:ext cx="8716965" cy="1833563"/>
        </p:xfrm>
        <a:graphic>
          <a:graphicData uri="http://schemas.openxmlformats.org/drawingml/2006/table">
            <a:tbl>
              <a:tblPr/>
              <a:tblGrid>
                <a:gridCol w="100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5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1433" marR="914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 B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B’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 = A’B+AB’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 B’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B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F’ = A’B’ + AB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1433" marR="914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03" name="Object 239">
            <a:extLst>
              <a:ext uri="{FF2B5EF4-FFF2-40B4-BE49-F238E27FC236}">
                <a16:creationId xmlns:a16="http://schemas.microsoft.com/office/drawing/2014/main" id="{86E4658D-D679-4874-867B-7D322D324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18554"/>
              </p:ext>
            </p:extLst>
          </p:nvPr>
        </p:nvGraphicFramePr>
        <p:xfrm>
          <a:off x="684213" y="5912445"/>
          <a:ext cx="7200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0200" imgH="228600" progId="Equation.3">
                  <p:embed/>
                </p:oleObj>
              </mc:Choice>
              <mc:Fallback>
                <p:oleObj name="Equation" r:id="rId2" imgW="4140200" imgH="228600" progId="Equation.3">
                  <p:embed/>
                  <p:pic>
                    <p:nvPicPr>
                      <p:cNvPr id="28703" name="Object 239">
                        <a:extLst>
                          <a:ext uri="{FF2B5EF4-FFF2-40B4-BE49-F238E27FC236}">
                            <a16:creationId xmlns:a16="http://schemas.microsoft.com/office/drawing/2014/main" id="{86E4658D-D679-4874-867B-7D322D324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912445"/>
                        <a:ext cx="7200900" cy="396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240">
            <a:extLst>
              <a:ext uri="{FF2B5EF4-FFF2-40B4-BE49-F238E27FC236}">
                <a16:creationId xmlns:a16="http://schemas.microsoft.com/office/drawing/2014/main" id="{1DE86732-BCF3-42BC-A11A-033576F38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37299"/>
              </p:ext>
            </p:extLst>
          </p:nvPr>
        </p:nvGraphicFramePr>
        <p:xfrm>
          <a:off x="1258888" y="5407620"/>
          <a:ext cx="6121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228600" progId="Equation.3">
                  <p:embed/>
                </p:oleObj>
              </mc:Choice>
              <mc:Fallback>
                <p:oleObj name="Equation" r:id="rId4" imgW="3657600" imgH="228600" progId="Equation.3">
                  <p:embed/>
                  <p:pic>
                    <p:nvPicPr>
                      <p:cNvPr id="28704" name="Object 240">
                        <a:extLst>
                          <a:ext uri="{FF2B5EF4-FFF2-40B4-BE49-F238E27FC236}">
                            <a16:creationId xmlns:a16="http://schemas.microsoft.com/office/drawing/2014/main" id="{1DE86732-BCF3-42BC-A11A-033576F38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07620"/>
                        <a:ext cx="6121400" cy="382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Rectangle 242">
            <a:extLst>
              <a:ext uri="{FF2B5EF4-FFF2-40B4-BE49-F238E27FC236}">
                <a16:creationId xmlns:a16="http://schemas.microsoft.com/office/drawing/2014/main" id="{24C1DDB7-A23F-4955-93D1-A4AA0B2D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883172"/>
            <a:ext cx="24082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Inverse of </a:t>
            </a:r>
            <a:r>
              <a:rPr lang="en-US" altLang="ko-KR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A’B+AB’</a:t>
            </a:r>
            <a:endParaRPr lang="en-US" altLang="ko-KR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8" name="Rectangle 244">
            <a:extLst>
              <a:ext uri="{FF2B5EF4-FFF2-40B4-BE49-F238E27FC236}">
                <a16:creationId xmlns:a16="http://schemas.microsoft.com/office/drawing/2014/main" id="{430EF471-93D0-461B-AF26-87C9445E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4831357"/>
            <a:ext cx="8599487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Dual : formed by replacing AND with OR, OR with AND, 0 with 1, 1 with 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9D25F1B-D3D6-4B51-8E2C-697E5F56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</a:t>
            </a:r>
            <a:r>
              <a:rPr kumimoji="0" lang="en-US" altLang="ko-KR" sz="2800" kern="0" dirty="0" err="1">
                <a:solidFill>
                  <a:srgbClr val="3333FF"/>
                </a:solidFill>
                <a:latin typeface="Arial Narrow" panose="020B0606020202030204" pitchFamily="34" charset="0"/>
              </a:rPr>
              <a:t>DeMorgan’s</a:t>
            </a:r>
            <a:r>
              <a:rPr kumimoji="0" lang="en-US" altLang="ko-KR" sz="2800" kern="0" dirty="0">
                <a:solidFill>
                  <a:srgbClr val="3333FF"/>
                </a:solidFill>
                <a:latin typeface="Arial Narrow" panose="020B0606020202030204" pitchFamily="34" charset="0"/>
              </a:rPr>
              <a:t> Laws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215E0EF-0E0B-432A-A727-28D5A71E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8" y="1163623"/>
            <a:ext cx="4042886" cy="5292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 err="1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DeMorgan’s</a:t>
            </a:r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 application</a:t>
            </a:r>
          </a:p>
        </p:txBody>
      </p:sp>
      <p:graphicFrame>
        <p:nvGraphicFramePr>
          <p:cNvPr id="13" name="Object 241">
            <a:extLst>
              <a:ext uri="{FF2B5EF4-FFF2-40B4-BE49-F238E27FC236}">
                <a16:creationId xmlns:a16="http://schemas.microsoft.com/office/drawing/2014/main" id="{9A07ACB0-AAC6-47E4-BBC0-4550FB757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84279"/>
              </p:ext>
            </p:extLst>
          </p:nvPr>
        </p:nvGraphicFramePr>
        <p:xfrm>
          <a:off x="2930058" y="1875653"/>
          <a:ext cx="5442221" cy="73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600" imgH="406400" progId="Equation.3">
                  <p:embed/>
                </p:oleObj>
              </mc:Choice>
              <mc:Fallback>
                <p:oleObj name="Equation" r:id="rId6" imgW="3022600" imgH="406400" progId="Equation.3">
                  <p:embed/>
                  <p:pic>
                    <p:nvPicPr>
                      <p:cNvPr id="13" name="Object 241">
                        <a:extLst>
                          <a:ext uri="{FF2B5EF4-FFF2-40B4-BE49-F238E27FC236}">
                            <a16:creationId xmlns:a16="http://schemas.microsoft.com/office/drawing/2014/main" id="{9A07ACB0-AAC6-47E4-BBC0-4550FB757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058" y="1875653"/>
                        <a:ext cx="5442221" cy="73280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59"/>
    </mc:Choice>
    <mc:Fallback xmlns="">
      <p:transition spd="slow" advTm="1708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7FE1D9B-05C6-4B69-AFD2-0DDD6142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752"/>
            <a:ext cx="326328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 digest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(Table 2-3)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6661C85-065A-455D-AF3C-4D644F9B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49388"/>
          <a:stretch>
            <a:fillRect/>
          </a:stretch>
        </p:blipFill>
        <p:spPr bwMode="auto">
          <a:xfrm>
            <a:off x="411971" y="2079848"/>
            <a:ext cx="86576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4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91"/>
    </mc:Choice>
    <mc:Fallback xmlns="">
      <p:transition spd="slow" advTm="393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EC5DA1C-6B52-4FAA-8174-646F58DE2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11241E-9744-4ED5-80DF-7FA879A0EA4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9979AC9-6DD4-41FB-BEE7-A8E86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13950"/>
            <a:ext cx="896347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800" kern="0">
                <a:solidFill>
                  <a:srgbClr val="3333FF"/>
                </a:solidFill>
                <a:latin typeface="Arial Narrow" panose="020B0606020202030204" pitchFamily="34" charset="0"/>
              </a:rPr>
              <a:t>2.5 Commutative, Associative, Distributive, and DeMorgan’s Laws</a:t>
            </a:r>
            <a:endParaRPr kumimoji="0" lang="en-US" altLang="ko-KR" sz="2800" kern="0" dirty="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7FE1D9B-05C6-4B69-AFD2-0DDD6142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752"/>
            <a:ext cx="326328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tx2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Laws digest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pitchFamily="18" charset="0"/>
              </a:rPr>
              <a:t> (Table 2-3)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67CFC1-0CED-4C57-A93D-751F0ED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988840"/>
            <a:ext cx="84969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59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4"/>
    </mc:Choice>
    <mc:Fallback xmlns="">
      <p:transition spd="slow" advTm="130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29D13D65-67EC-498B-91C5-C2EC405F2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9A9B5E-F44E-4E15-8F7F-BD796FD698F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03CF778-9727-4FB1-9D56-AE111C8DF7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2656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2.6 Simplification Theorems</a:t>
            </a:r>
          </a:p>
        </p:txBody>
      </p:sp>
      <p:grpSp>
        <p:nvGrpSpPr>
          <p:cNvPr id="22532" name="Group 15">
            <a:extLst>
              <a:ext uri="{FF2B5EF4-FFF2-40B4-BE49-F238E27FC236}">
                <a16:creationId xmlns:a16="http://schemas.microsoft.com/office/drawing/2014/main" id="{BF356A29-510D-4005-AD19-079855D990B0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008313"/>
            <a:ext cx="6635750" cy="1223962"/>
            <a:chOff x="1104" y="2160"/>
            <a:chExt cx="4557" cy="958"/>
          </a:xfrm>
        </p:grpSpPr>
        <p:graphicFrame>
          <p:nvGraphicFramePr>
            <p:cNvPr id="22539" name="Object 6">
              <a:extLst>
                <a:ext uri="{FF2B5EF4-FFF2-40B4-BE49-F238E27FC236}">
                  <a16:creationId xmlns:a16="http://schemas.microsoft.com/office/drawing/2014/main" id="{77501172-05AE-4542-BFDA-AE00B5DFC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784"/>
            <a:ext cx="455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68600" imgH="203200" progId="Equation.3">
                    <p:embed/>
                  </p:oleObj>
                </mc:Choice>
                <mc:Fallback>
                  <p:oleObj name="Equation" r:id="rId2" imgW="2768600" imgH="203200" progId="Equation.3">
                    <p:embed/>
                    <p:pic>
                      <p:nvPicPr>
                        <p:cNvPr id="22539" name="Object 6">
                          <a:extLst>
                            <a:ext uri="{FF2B5EF4-FFF2-40B4-BE49-F238E27FC236}">
                              <a16:creationId xmlns:a16="http://schemas.microsoft.com/office/drawing/2014/main" id="{77501172-05AE-4542-BFDA-AE00B5DFC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4557" cy="33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7">
              <a:extLst>
                <a:ext uri="{FF2B5EF4-FFF2-40B4-BE49-F238E27FC236}">
                  <a16:creationId xmlns:a16="http://schemas.microsoft.com/office/drawing/2014/main" id="{405F7205-BA4C-46A1-834F-2626B98DA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71"/>
            <a:ext cx="363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0" imgH="203200" progId="Equation.3">
                    <p:embed/>
                  </p:oleObj>
                </mc:Choice>
                <mc:Fallback>
                  <p:oleObj name="Equation" r:id="rId4" imgW="2286000" imgH="203200" progId="Equation.3">
                    <p:embed/>
                    <p:pic>
                      <p:nvPicPr>
                        <p:cNvPr id="22540" name="Object 7">
                          <a:extLst>
                            <a:ext uri="{FF2B5EF4-FFF2-40B4-BE49-F238E27FC236}">
                              <a16:creationId xmlns:a16="http://schemas.microsoft.com/office/drawing/2014/main" id="{405F7205-BA4C-46A1-834F-2626B98DAC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71"/>
                          <a:ext cx="3636" cy="32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8">
              <a:extLst>
                <a:ext uri="{FF2B5EF4-FFF2-40B4-BE49-F238E27FC236}">
                  <a16:creationId xmlns:a16="http://schemas.microsoft.com/office/drawing/2014/main" id="{8A4D5751-DB73-4544-97EF-6BA79EB72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60"/>
            <a:ext cx="424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28900" imgH="203200" progId="Equation.3">
                    <p:embed/>
                  </p:oleObj>
                </mc:Choice>
                <mc:Fallback>
                  <p:oleObj name="Equation" r:id="rId6" imgW="2628900" imgH="203200" progId="Equation.3">
                    <p:embed/>
                    <p:pic>
                      <p:nvPicPr>
                        <p:cNvPr id="22541" name="Object 8">
                          <a:extLst>
                            <a:ext uri="{FF2B5EF4-FFF2-40B4-BE49-F238E27FC236}">
                              <a16:creationId xmlns:a16="http://schemas.microsoft.com/office/drawing/2014/main" id="{8A4D5751-DB73-4544-97EF-6BA79EB72A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60"/>
                          <a:ext cx="4242" cy="32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9">
            <a:extLst>
              <a:ext uri="{FF2B5EF4-FFF2-40B4-BE49-F238E27FC236}">
                <a16:creationId xmlns:a16="http://schemas.microsoft.com/office/drawing/2014/main" id="{7DF467A6-6885-46D3-B712-67E642B5D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1341438"/>
          <a:ext cx="505936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660400" progId="Equation.3">
                  <p:embed/>
                </p:oleObj>
              </mc:Choice>
              <mc:Fallback>
                <p:oleObj name="Equation" r:id="rId8" imgW="2527300" imgH="660400" progId="Equation.3">
                  <p:embed/>
                  <p:pic>
                    <p:nvPicPr>
                      <p:cNvPr id="22533" name="Object 9">
                        <a:extLst>
                          <a:ext uri="{FF2B5EF4-FFF2-40B4-BE49-F238E27FC236}">
                            <a16:creationId xmlns:a16="http://schemas.microsoft.com/office/drawing/2014/main" id="{7DF467A6-6885-46D3-B712-67E642B5D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341438"/>
                        <a:ext cx="5059363" cy="1323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0">
            <a:extLst>
              <a:ext uri="{FF2B5EF4-FFF2-40B4-BE49-F238E27FC236}">
                <a16:creationId xmlns:a16="http://schemas.microsoft.com/office/drawing/2014/main" id="{10880812-FBE7-4823-A42A-71957E07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2362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Useful Theorems for Simplification</a:t>
            </a:r>
          </a:p>
        </p:txBody>
      </p:sp>
      <p:sp>
        <p:nvSpPr>
          <p:cNvPr id="22535" name="Rectangle 11">
            <a:extLst>
              <a:ext uri="{FF2B5EF4-FFF2-40B4-BE49-F238E27FC236}">
                <a16:creationId xmlns:a16="http://schemas.microsoft.com/office/drawing/2014/main" id="{E56C8872-9317-4FCD-B419-914420AD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3863"/>
            <a:ext cx="10668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536" name="Object 12">
            <a:extLst>
              <a:ext uri="{FF2B5EF4-FFF2-40B4-BE49-F238E27FC236}">
                <a16:creationId xmlns:a16="http://schemas.microsoft.com/office/drawing/2014/main" id="{5E591B19-65BB-45D0-BAA9-38A466A1F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941888"/>
          <a:ext cx="25146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840099" imgH="1913738" progId="Visio.Drawing.6">
                  <p:embed/>
                </p:oleObj>
              </mc:Choice>
              <mc:Fallback>
                <p:oleObj name="Visio" r:id="rId10" imgW="3840099" imgH="1913738" progId="Visio.Drawing.6">
                  <p:embed/>
                  <p:pic>
                    <p:nvPicPr>
                      <p:cNvPr id="22536" name="Object 12">
                        <a:extLst>
                          <a:ext uri="{FF2B5EF4-FFF2-40B4-BE49-F238E27FC236}">
                            <a16:creationId xmlns:a16="http://schemas.microsoft.com/office/drawing/2014/main" id="{5E591B19-65BB-45D0-BAA9-38A466A1F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941888"/>
                        <a:ext cx="25146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3">
            <a:extLst>
              <a:ext uri="{FF2B5EF4-FFF2-40B4-BE49-F238E27FC236}">
                <a16:creationId xmlns:a16="http://schemas.microsoft.com/office/drawing/2014/main" id="{B8FA1AEB-481A-4671-8C85-CE1741E1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86325"/>
          <a:ext cx="2819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4050030" imgH="1942186" progId="Visio.Drawing.6">
                  <p:embed/>
                </p:oleObj>
              </mc:Choice>
              <mc:Fallback>
                <p:oleObj name="VISIO" r:id="rId12" imgW="4050030" imgH="1942186" progId="Visio.Drawing.6">
                  <p:embed/>
                  <p:pic>
                    <p:nvPicPr>
                      <p:cNvPr id="22537" name="Object 13">
                        <a:extLst>
                          <a:ext uri="{FF2B5EF4-FFF2-40B4-BE49-F238E27FC236}">
                            <a16:creationId xmlns:a16="http://schemas.microsoft.com/office/drawing/2014/main" id="{B8FA1AEB-481A-4671-8C85-CE1741E10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86325"/>
                        <a:ext cx="2819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4">
            <a:extLst>
              <a:ext uri="{FF2B5EF4-FFF2-40B4-BE49-F238E27FC236}">
                <a16:creationId xmlns:a16="http://schemas.microsoft.com/office/drawing/2014/main" id="{82C357EB-7944-4FAD-B7E1-235B2AD0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08500"/>
            <a:ext cx="28194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  with Switch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02"/>
    </mc:Choice>
    <mc:Fallback xmlns="">
      <p:transition spd="slow" advTm="1945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29FC839F-8764-489A-8760-D1B5E616D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CC901D-F548-4ABD-9D31-F6321CA0E6F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BC364E0-B1AB-475F-9C43-DB05A8337F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2100" y="1447800"/>
            <a:ext cx="3055938" cy="381000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000" b="1">
                <a:latin typeface="Times New Roman" panose="02020603050405020304" pitchFamily="18" charset="0"/>
              </a:rPr>
              <a:t>Equivalent Gate Circuits</a:t>
            </a:r>
          </a:p>
        </p:txBody>
      </p:sp>
      <p:graphicFrame>
        <p:nvGraphicFramePr>
          <p:cNvPr id="23556" name="Object 8">
            <a:extLst>
              <a:ext uri="{FF2B5EF4-FFF2-40B4-BE49-F238E27FC236}">
                <a16:creationId xmlns:a16="http://schemas.microsoft.com/office/drawing/2014/main" id="{F50EC5DE-F509-493B-8795-4DBF291B8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33600"/>
          <a:ext cx="26209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90500" progId="Equation.3">
                  <p:embed/>
                </p:oleObj>
              </mc:Choice>
              <mc:Fallback>
                <p:oleObj name="Equation" r:id="rId2" imgW="1016000" imgH="190500" progId="Equation.3">
                  <p:embed/>
                  <p:pic>
                    <p:nvPicPr>
                      <p:cNvPr id="23556" name="Object 8">
                        <a:extLst>
                          <a:ext uri="{FF2B5EF4-FFF2-40B4-BE49-F238E27FC236}">
                            <a16:creationId xmlns:a16="http://schemas.microsoft.com/office/drawing/2014/main" id="{F50EC5DE-F509-493B-8795-4DBF291B8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26209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10">
            <a:extLst>
              <a:ext uri="{FF2B5EF4-FFF2-40B4-BE49-F238E27FC236}">
                <a16:creationId xmlns:a16="http://schemas.microsoft.com/office/drawing/2014/main" id="{C7489DAC-D6AA-44AA-AB64-610FBAB3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245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2.6 Simplification Theorems</a:t>
            </a:r>
          </a:p>
        </p:txBody>
      </p:sp>
      <p:grpSp>
        <p:nvGrpSpPr>
          <p:cNvPr id="23558" name="Group 12">
            <a:extLst>
              <a:ext uri="{FF2B5EF4-FFF2-40B4-BE49-F238E27FC236}">
                <a16:creationId xmlns:a16="http://schemas.microsoft.com/office/drawing/2014/main" id="{8FD5D00E-C7FD-4B1E-88E7-FED2C612E322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348038"/>
            <a:ext cx="7850188" cy="1471612"/>
            <a:chOff x="520" y="2109"/>
            <a:chExt cx="4945" cy="927"/>
          </a:xfrm>
        </p:grpSpPr>
        <p:graphicFrame>
          <p:nvGraphicFramePr>
            <p:cNvPr id="23559" name="Object 4">
              <a:extLst>
                <a:ext uri="{FF2B5EF4-FFF2-40B4-BE49-F238E27FC236}">
                  <a16:creationId xmlns:a16="http://schemas.microsoft.com/office/drawing/2014/main" id="{E02DC180-A7A1-4881-B95C-1CD5113123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" y="2109"/>
            <a:ext cx="2496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7549134" imgH="2209597" progId="Visio.Drawing.6">
                    <p:embed/>
                  </p:oleObj>
                </mc:Choice>
                <mc:Fallback>
                  <p:oleObj name="Visio" r:id="rId4" imgW="7549134" imgH="2209597" progId="Visio.Drawing.6">
                    <p:embed/>
                    <p:pic>
                      <p:nvPicPr>
                        <p:cNvPr id="23559" name="Object 4">
                          <a:extLst>
                            <a:ext uri="{FF2B5EF4-FFF2-40B4-BE49-F238E27FC236}">
                              <a16:creationId xmlns:a16="http://schemas.microsoft.com/office/drawing/2014/main" id="{E02DC180-A7A1-4881-B95C-1CD5113123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2109"/>
                          <a:ext cx="2496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5">
              <a:extLst>
                <a:ext uri="{FF2B5EF4-FFF2-40B4-BE49-F238E27FC236}">
                  <a16:creationId xmlns:a16="http://schemas.microsoft.com/office/drawing/2014/main" id="{ADC9B5DC-ACC5-4346-AAC0-64649AC0D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1" y="2296"/>
            <a:ext cx="1584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3178683" imgH="1483766" progId="Visio.Drawing.6">
                    <p:embed/>
                  </p:oleObj>
                </mc:Choice>
                <mc:Fallback>
                  <p:oleObj name="Visio" r:id="rId6" imgW="3178683" imgH="1483766" progId="Visio.Drawing.6">
                    <p:embed/>
                    <p:pic>
                      <p:nvPicPr>
                        <p:cNvPr id="23560" name="Object 5">
                          <a:extLst>
                            <a:ext uri="{FF2B5EF4-FFF2-40B4-BE49-F238E27FC236}">
                              <a16:creationId xmlns:a16="http://schemas.microsoft.com/office/drawing/2014/main" id="{ADC9B5DC-ACC5-4346-AAC0-64649AC0DA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2296"/>
                          <a:ext cx="1584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Rectangle 11">
              <a:extLst>
                <a:ext uri="{FF2B5EF4-FFF2-40B4-BE49-F238E27FC236}">
                  <a16:creationId xmlns:a16="http://schemas.microsoft.com/office/drawing/2014/main" id="{8EE25FD8-7180-494A-A752-D3553E54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2341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61"/>
    </mc:Choice>
    <mc:Fallback xmlns="">
      <p:transition spd="slow" advTm="46961"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509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굴림</vt:lpstr>
      <vt:lpstr>Arial</vt:lpstr>
      <vt:lpstr>Arial Narrow</vt:lpstr>
      <vt:lpstr>Times New Roman</vt:lpstr>
      <vt:lpstr>Wingdings</vt:lpstr>
      <vt:lpstr>기본 디자인</vt:lpstr>
      <vt:lpstr>Equation</vt:lpstr>
      <vt:lpstr>Visio</vt:lpstr>
      <vt:lpstr>VISIO</vt:lpstr>
      <vt:lpstr>수식</vt:lpstr>
      <vt:lpstr>2.5 Commutative, Associative, Distributive, and DeMorgan’s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2.6 Simplification Theorems</vt:lpstr>
      <vt:lpstr>Equivalent Gate Circuits</vt:lpstr>
      <vt:lpstr>2.7 Multiplying Out and Factoring</vt:lpstr>
      <vt:lpstr>2.7 Multiplying Out and Factoring</vt:lpstr>
      <vt:lpstr>PowerPoint Presentation</vt:lpstr>
      <vt:lpstr>PowerPoint Presentation</vt:lpstr>
      <vt:lpstr>PowerPoint Presentation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2</dc:subject>
  <dc:creator>CS Lee</dc:creator>
  <cp:lastModifiedBy>이 건</cp:lastModifiedBy>
  <cp:revision>122</cp:revision>
  <dcterms:created xsi:type="dcterms:W3CDTF">2003-08-14T09:04:08Z</dcterms:created>
  <dcterms:modified xsi:type="dcterms:W3CDTF">2023-03-13T04:37:11Z</dcterms:modified>
</cp:coreProperties>
</file>