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9" r:id="rId3"/>
    <p:sldId id="283" r:id="rId4"/>
    <p:sldId id="570" r:id="rId5"/>
    <p:sldId id="569" r:id="rId6"/>
    <p:sldId id="286" r:id="rId7"/>
    <p:sldId id="287" r:id="rId8"/>
    <p:sldId id="288" r:id="rId9"/>
    <p:sldId id="280" r:id="rId10"/>
    <p:sldId id="258" r:id="rId11"/>
    <p:sldId id="293" r:id="rId12"/>
    <p:sldId id="259" r:id="rId13"/>
    <p:sldId id="260" r:id="rId14"/>
    <p:sldId id="261" r:id="rId15"/>
    <p:sldId id="262" r:id="rId16"/>
    <p:sldId id="263" r:id="rId17"/>
    <p:sldId id="284" r:id="rId18"/>
    <p:sldId id="289" r:id="rId19"/>
    <p:sldId id="292" r:id="rId20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  <a:srgbClr val="FFFFCC"/>
    <a:srgbClr val="EDF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590" autoAdjust="0"/>
  </p:normalViewPr>
  <p:slideViewPr>
    <p:cSldViewPr>
      <p:cViewPr varScale="1">
        <p:scale>
          <a:sx n="111" d="100"/>
          <a:sy n="111" d="100"/>
        </p:scale>
        <p:origin x="136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DA9F39D4-2775-42AE-92DD-BC6BFB35DE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534FED3E-C1AB-4A21-8A67-12A2CAC9B52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8A7A722B-02CE-47E6-915B-79E088F9F9D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5BE26FFE-EB01-49B8-9A5D-0573C0F1543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B266DAED-30D2-4FB5-989F-2560EC421A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3693C909-E243-4273-A0D4-FC02CDDB8E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5E50E43-8377-40D3-9246-C6F359EFEAC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04D82EC-6531-4911-8847-0C9308CC393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272D7F68-86F4-417A-A1D9-6CA1621281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97286" name="Rectangle 6">
            <a:extLst>
              <a:ext uri="{FF2B5EF4-FFF2-40B4-BE49-F238E27FC236}">
                <a16:creationId xmlns:a16="http://schemas.microsoft.com/office/drawing/2014/main" id="{D2A80FA4-D0D1-4E4F-BE2C-FD5E6C4EF0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7287" name="Rectangle 7">
            <a:extLst>
              <a:ext uri="{FF2B5EF4-FFF2-40B4-BE49-F238E27FC236}">
                <a16:creationId xmlns:a16="http://schemas.microsoft.com/office/drawing/2014/main" id="{4C2604AF-3174-4D7A-82AC-24B118F650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D235272-721D-4DC1-BC1B-AAC3919513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7DB75F9-7938-470A-B703-E1E5834040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A853B69-4F8E-4BD8-ACB1-2AB83A37E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2C24A88-64F9-4120-AD53-3F5FCF1DBF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C044-2094-46AF-A75E-5B8F9A1C70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143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59C5C9D-5D40-4625-A827-561B89AF3A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AC580-BA30-46C0-9142-82C856AB77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653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E119EA-BFC1-4F40-BDB4-0DB1A37A7C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115FF-B4C8-4CAD-B23D-40A098D7E6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79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31EB380-06A5-45AA-AAC6-988DB71613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5C334-CA52-4F44-A2EF-63A570B2D7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7155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430F34-0C01-481F-8CBC-E87A8E8A1A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90115-D428-4A6D-B693-578FB5F67B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777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11668E-E3BE-4234-B6D1-0398D22E3E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D3D53-60FC-43C6-BBA4-9A8E9E0BE4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268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AEAEDE5-983A-43B0-AA5C-EF0EC7712A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296A1-C440-45B8-9D79-5DE165D091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793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CAF228-670C-4B3B-8460-8E0B6AB99E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EDFC7-9A00-47DF-9140-7D99C775F5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991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4ADDEA3-3A60-496B-8518-C89E6732D1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935B5-0EC4-427C-8ECE-A7873B6E34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521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F327A69-03D0-425D-8EDD-46D3CB509F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F6DB7-CA4D-4AD5-9974-C288D51FBE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881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68AE45B-2A94-4A78-B6CD-AE0BACB90D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AEE1C-0682-4717-9AE9-D53174020B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21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5EC4AA-C571-430C-A9F2-25222BB889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49C44-78A4-47E4-B302-46495EA8B7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671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C717EE-A0F9-4465-A243-83284A7F57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41EB7-D2D2-4AFC-AB9E-0C66C9402A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50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DC3A093-A865-40AE-B0CB-90EE44C69D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92314A8-EA80-4954-9AE4-F7161F0A3E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79838" y="6402388"/>
            <a:ext cx="145097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38E0732-C14B-4358-BF6A-5C084DE88E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58432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600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E984A5D1-E439-479E-93A5-1765DBE856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sz="160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A585879-774D-4809-B5C0-326A18DB83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00808A8B-F19F-4559-B33A-1A1FEEE00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3375"/>
            <a:ext cx="83820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0033CC"/>
                </a:solidFill>
                <a:latin typeface="Arial Narrow" panose="020B0606020202030204" pitchFamily="34" charset="0"/>
              </a:rPr>
              <a:t>Unit 8</a:t>
            </a:r>
            <a:endParaRPr lang="en-US" altLang="ko-KR" sz="400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E83A6F7B-C1E8-4B02-A8B7-695056243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565400"/>
            <a:ext cx="4738687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1600" b="1" i="1">
                <a:latin typeface="Arial" panose="020B0604020202020204" pitchFamily="34" charset="0"/>
                <a:cs typeface="Arial" panose="020B0604020202020204" pitchFamily="34" charset="0"/>
              </a:rPr>
              <a:t>This chapter in the book includes:</a:t>
            </a:r>
          </a:p>
          <a:p>
            <a:pPr eaLnBrk="1" hangingPunct="1"/>
            <a:endParaRPr kumimoji="0" lang="en-US" altLang="ko-KR" sz="16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Objectives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Study Guide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8.1	Review of Combinational Circuit Design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8.2	Design of Circuits with Limited Gate Fan-in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8.3	</a:t>
            </a:r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</a:rPr>
              <a:t>Gate delays and Timing Diagrams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8.4	Hazards in Combinational Logic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8.5	Simulation and Testing of Logic Circuits</a:t>
            </a: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71AB25AC-6551-48A6-9CDC-9AEED746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1052513"/>
            <a:ext cx="838200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3600">
                <a:solidFill>
                  <a:srgbClr val="CC0000"/>
                </a:solidFill>
                <a:latin typeface="Arial Narrow" panose="020B0606020202030204" pitchFamily="34" charset="0"/>
              </a:rPr>
              <a:t>Combinational Circuit Design </a:t>
            </a:r>
            <a:br>
              <a:rPr lang="en-US" altLang="ko-KR" sz="3600">
                <a:solidFill>
                  <a:srgbClr val="CC0000"/>
                </a:solidFill>
                <a:latin typeface="Arial Narrow" panose="020B0606020202030204" pitchFamily="34" charset="0"/>
              </a:rPr>
            </a:br>
            <a:r>
              <a:rPr lang="en-US" altLang="ko-KR" sz="3600">
                <a:solidFill>
                  <a:srgbClr val="CC0000"/>
                </a:solidFill>
                <a:latin typeface="Arial Narrow" panose="020B0606020202030204" pitchFamily="34" charset="0"/>
              </a:rPr>
              <a:t>and Simulation Using Gate</a:t>
            </a:r>
            <a:r>
              <a:rPr lang="en-US" altLang="ko-KR" sz="4000">
                <a:solidFill>
                  <a:srgbClr val="CC0000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4101" name="그림 1">
            <a:extLst>
              <a:ext uri="{FF2B5EF4-FFF2-40B4-BE49-F238E27FC236}">
                <a16:creationId xmlns:a16="http://schemas.microsoft.com/office/drawing/2014/main" id="{42054523-91FC-448D-8C78-22DD7F363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81300"/>
            <a:ext cx="2303462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4">
            <a:extLst>
              <a:ext uri="{FF2B5EF4-FFF2-40B4-BE49-F238E27FC236}">
                <a16:creationId xmlns:a16="http://schemas.microsoft.com/office/drawing/2014/main" id="{B9B4622A-48F2-4E02-A8BA-32D93A1731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CC6CFE8-912E-40C6-9453-B03EE6E5A30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14339" name="Picture 18" descr="roth+f08-05">
            <a:extLst>
              <a:ext uri="{FF2B5EF4-FFF2-40B4-BE49-F238E27FC236}">
                <a16:creationId xmlns:a16="http://schemas.microsoft.com/office/drawing/2014/main" id="{DA410048-676C-44C8-97C2-84DAEE773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76475"/>
            <a:ext cx="8229600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20">
            <a:extLst>
              <a:ext uri="{FF2B5EF4-FFF2-40B4-BE49-F238E27FC236}">
                <a16:creationId xmlns:a16="http://schemas.microsoft.com/office/drawing/2014/main" id="{377E96E5-E2DB-4050-9965-53EFB2511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48244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2000" b="1">
                <a:solidFill>
                  <a:schemeClr val="tx2"/>
                </a:solidFill>
              </a:rPr>
              <a:t> Timing Diagram for AND-NOR Circuit</a:t>
            </a:r>
          </a:p>
        </p:txBody>
      </p:sp>
      <p:sp>
        <p:nvSpPr>
          <p:cNvPr id="14341" name="Rectangle 22">
            <a:extLst>
              <a:ext uri="{FF2B5EF4-FFF2-40B4-BE49-F238E27FC236}">
                <a16:creationId xmlns:a16="http://schemas.microsoft.com/office/drawing/2014/main" id="{3A63236D-A39B-44B7-8066-6DED1B25F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527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8.3 Gate Delays and Timing Diagrams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>
            <a:extLst>
              <a:ext uri="{FF2B5EF4-FFF2-40B4-BE49-F238E27FC236}">
                <a16:creationId xmlns:a16="http://schemas.microsoft.com/office/drawing/2014/main" id="{3379B26B-AE49-4FA4-9D87-DD37D78011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2FE17CF-286B-4C95-8397-562257BDADF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15363" name="Picture 4" descr="roth+f08-06">
            <a:extLst>
              <a:ext uri="{FF2B5EF4-FFF2-40B4-BE49-F238E27FC236}">
                <a16:creationId xmlns:a16="http://schemas.microsoft.com/office/drawing/2014/main" id="{94DAEE99-D2CC-4A5C-8ACD-052613FDF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49500"/>
            <a:ext cx="84582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5">
            <a:extLst>
              <a:ext uri="{FF2B5EF4-FFF2-40B4-BE49-F238E27FC236}">
                <a16:creationId xmlns:a16="http://schemas.microsoft.com/office/drawing/2014/main" id="{84451A65-C637-4ABE-8AB7-E50555ADE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2063"/>
            <a:ext cx="49149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2000" b="1">
                <a:solidFill>
                  <a:schemeClr val="tx2"/>
                </a:solidFill>
              </a:rPr>
              <a:t> Timing Diagram for Circuit with Delay</a:t>
            </a:r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C7BB520E-8A22-4ED0-9C2A-8051AD371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527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8.3 Gate Delays and Timing Diagrams</a:t>
            </a:r>
          </a:p>
        </p:txBody>
      </p:sp>
      <p:sp>
        <p:nvSpPr>
          <p:cNvPr id="15366" name="Line 7">
            <a:extLst>
              <a:ext uri="{FF2B5EF4-FFF2-40B4-BE49-F238E27FC236}">
                <a16:creationId xmlns:a16="http://schemas.microsoft.com/office/drawing/2014/main" id="{E897CE84-83C3-47BF-9D06-3DCE28F52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4292600"/>
            <a:ext cx="792162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7" name="Line 8">
            <a:extLst>
              <a:ext uri="{FF2B5EF4-FFF2-40B4-BE49-F238E27FC236}">
                <a16:creationId xmlns:a16="http://schemas.microsoft.com/office/drawing/2014/main" id="{18DE1C69-70D8-4E01-B66A-BF6E93F70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4292600"/>
            <a:ext cx="165735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8" name="Line 9">
            <a:extLst>
              <a:ext uri="{FF2B5EF4-FFF2-40B4-BE49-F238E27FC236}">
                <a16:creationId xmlns:a16="http://schemas.microsoft.com/office/drawing/2014/main" id="{5403FDA9-8983-49C2-973D-95D36BEFD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292600"/>
            <a:ext cx="792163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9" name="Line 10">
            <a:extLst>
              <a:ext uri="{FF2B5EF4-FFF2-40B4-BE49-F238E27FC236}">
                <a16:creationId xmlns:a16="http://schemas.microsoft.com/office/drawing/2014/main" id="{5D3E6348-84A3-4AD8-B655-D4C76BB77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960813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70" name="Line 11">
            <a:extLst>
              <a:ext uri="{FF2B5EF4-FFF2-40B4-BE49-F238E27FC236}">
                <a16:creationId xmlns:a16="http://schemas.microsoft.com/office/drawing/2014/main" id="{E0D02AED-43D0-42D0-A3F5-BCAC2D021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050" y="3956050"/>
            <a:ext cx="79057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모서리가 둥근 사각형 설명선 1">
            <a:extLst>
              <a:ext uri="{FF2B5EF4-FFF2-40B4-BE49-F238E27FC236}">
                <a16:creationId xmlns:a16="http://schemas.microsoft.com/office/drawing/2014/main" id="{5533C398-891C-48B1-AD5F-E0D7AD8EFC25}"/>
              </a:ext>
            </a:extLst>
          </p:cNvPr>
          <p:cNvSpPr/>
          <p:nvPr/>
        </p:nvSpPr>
        <p:spPr>
          <a:xfrm>
            <a:off x="684213" y="4652963"/>
            <a:ext cx="2879725" cy="360362"/>
          </a:xfrm>
          <a:prstGeom prst="wedgeRoundRectCallout">
            <a:avLst>
              <a:gd name="adj1" fmla="val -29414"/>
              <a:gd name="adj2" fmla="val -206590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372" name="Text Box 5">
            <a:extLst>
              <a:ext uri="{FF2B5EF4-FFF2-40B4-BE49-F238E27FC236}">
                <a16:creationId xmlns:a16="http://schemas.microsoft.com/office/drawing/2014/main" id="{17895BD4-CE7F-417B-A956-6C808BB3E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4624388"/>
            <a:ext cx="2817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2000" b="1">
                <a:solidFill>
                  <a:schemeClr val="tx2"/>
                </a:solidFill>
              </a:rPr>
              <a:t> No propagation delay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6">
            <a:extLst>
              <a:ext uri="{FF2B5EF4-FFF2-40B4-BE49-F238E27FC236}">
                <a16:creationId xmlns:a16="http://schemas.microsoft.com/office/drawing/2014/main" id="{88D3F97C-7BE2-4B44-9034-FFD737D524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EFBAFB9-5A13-4D85-B547-FEAB6C8B3D5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AD58102-34EF-4EBF-BAF5-4D2CB1535A03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57200" y="258763"/>
            <a:ext cx="8229600" cy="649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8.4	Hazards in Combinational Logic</a:t>
            </a:r>
          </a:p>
        </p:txBody>
      </p:sp>
      <p:pic>
        <p:nvPicPr>
          <p:cNvPr id="16388" name="Picture 19" descr="roth+f08-07">
            <a:extLst>
              <a:ext uri="{FF2B5EF4-FFF2-40B4-BE49-F238E27FC236}">
                <a16:creationId xmlns:a16="http://schemas.microsoft.com/office/drawing/2014/main" id="{A4A9DE09-E395-4D85-A2DB-1A95FCB92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4724400"/>
            <a:ext cx="7932738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20">
            <a:extLst>
              <a:ext uri="{FF2B5EF4-FFF2-40B4-BE49-F238E27FC236}">
                <a16:creationId xmlns:a16="http://schemas.microsoft.com/office/drawing/2014/main" id="{74006505-3034-4480-B6B1-3FA67BEBC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3933825"/>
            <a:ext cx="25923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b="1">
                <a:solidFill>
                  <a:schemeClr val="tx2"/>
                </a:solidFill>
              </a:rPr>
              <a:t> </a:t>
            </a:r>
            <a:r>
              <a:rPr kumimoji="0" lang="en-US" altLang="ko-KR" sz="2000" b="1">
                <a:solidFill>
                  <a:schemeClr val="tx2"/>
                </a:solidFill>
              </a:rPr>
              <a:t>Types of Hazards</a:t>
            </a:r>
          </a:p>
        </p:txBody>
      </p:sp>
      <p:pic>
        <p:nvPicPr>
          <p:cNvPr id="16390" name="그림 2">
            <a:extLst>
              <a:ext uri="{FF2B5EF4-FFF2-40B4-BE49-F238E27FC236}">
                <a16:creationId xmlns:a16="http://schemas.microsoft.com/office/drawing/2014/main" id="{E9D2AC70-174D-42BE-AB0F-7E78F49C8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341438"/>
            <a:ext cx="3695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그림 5">
            <a:extLst>
              <a:ext uri="{FF2B5EF4-FFF2-40B4-BE49-F238E27FC236}">
                <a16:creationId xmlns:a16="http://schemas.microsoft.com/office/drawing/2014/main" id="{B8BD7ABE-E738-4E79-9712-DAAE29E22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88" y="1341438"/>
            <a:ext cx="33528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>
            <a:extLst>
              <a:ext uri="{FF2B5EF4-FFF2-40B4-BE49-F238E27FC236}">
                <a16:creationId xmlns:a16="http://schemas.microsoft.com/office/drawing/2014/main" id="{457C98D4-BD38-4EF1-BE0E-3287264D0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E10F32B-8CD5-4C6F-82CE-069A5469DA6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17411" name="Picture 57" descr="roth+f08-08">
            <a:extLst>
              <a:ext uri="{FF2B5EF4-FFF2-40B4-BE49-F238E27FC236}">
                <a16:creationId xmlns:a16="http://schemas.microsoft.com/office/drawing/2014/main" id="{043C1029-6906-4200-8E34-718B9266B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268413"/>
            <a:ext cx="5943600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59">
            <a:extLst>
              <a:ext uri="{FF2B5EF4-FFF2-40B4-BE49-F238E27FC236}">
                <a16:creationId xmlns:a16="http://schemas.microsoft.com/office/drawing/2014/main" id="{8F20667E-0281-4631-BC30-8B9BE2CE1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33305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2000" b="1">
                <a:solidFill>
                  <a:schemeClr val="tx2"/>
                </a:solidFill>
              </a:rPr>
              <a:t>Detection of a 1-Hazard</a:t>
            </a:r>
          </a:p>
        </p:txBody>
      </p:sp>
      <p:sp>
        <p:nvSpPr>
          <p:cNvPr id="17413" name="Rectangle 62">
            <a:extLst>
              <a:ext uri="{FF2B5EF4-FFF2-40B4-BE49-F238E27FC236}">
                <a16:creationId xmlns:a16="http://schemas.microsoft.com/office/drawing/2014/main" id="{DFEB7588-77A6-4BCD-A7DF-071D8D88CF4A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57200" y="258763"/>
            <a:ext cx="8229600" cy="577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8.4	Hazards in Combinational Logic</a:t>
            </a:r>
          </a:p>
        </p:txBody>
      </p:sp>
      <p:sp>
        <p:nvSpPr>
          <p:cNvPr id="17414" name="Text Box 63">
            <a:extLst>
              <a:ext uri="{FF2B5EF4-FFF2-40B4-BE49-F238E27FC236}">
                <a16:creationId xmlns:a16="http://schemas.microsoft.com/office/drawing/2014/main" id="{5B9AFFC6-7C04-4916-81B2-5117E3A97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773238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>
                <a:solidFill>
                  <a:srgbClr val="FF0000"/>
                </a:solidFill>
              </a:rPr>
              <a:t>A = 1</a:t>
            </a:r>
          </a:p>
        </p:txBody>
      </p:sp>
      <p:sp>
        <p:nvSpPr>
          <p:cNvPr id="17415" name="Text Box 64">
            <a:extLst>
              <a:ext uri="{FF2B5EF4-FFF2-40B4-BE49-F238E27FC236}">
                <a16:creationId xmlns:a16="http://schemas.microsoft.com/office/drawing/2014/main" id="{88F8FE59-C3DA-4E99-97F9-EBE1ACE67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141663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>
                <a:solidFill>
                  <a:srgbClr val="FF0000"/>
                </a:solidFill>
              </a:rPr>
              <a:t>C = 1</a:t>
            </a:r>
          </a:p>
        </p:txBody>
      </p:sp>
      <p:sp>
        <p:nvSpPr>
          <p:cNvPr id="17416" name="Oval 65">
            <a:extLst>
              <a:ext uri="{FF2B5EF4-FFF2-40B4-BE49-F238E27FC236}">
                <a16:creationId xmlns:a16="http://schemas.microsoft.com/office/drawing/2014/main" id="{AA48E9D1-5F55-40BF-849B-667FB7C5E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45125"/>
            <a:ext cx="1368425" cy="3603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17417" name="Text Box 66">
            <a:extLst>
              <a:ext uri="{FF2B5EF4-FFF2-40B4-BE49-F238E27FC236}">
                <a16:creationId xmlns:a16="http://schemas.microsoft.com/office/drawing/2014/main" id="{FDC23B75-D4F2-4C5F-AAF6-E76FE66B7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141663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>
                <a:solidFill>
                  <a:srgbClr val="FF0000"/>
                </a:solidFill>
              </a:rPr>
              <a:t>F = 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6">
            <a:extLst>
              <a:ext uri="{FF2B5EF4-FFF2-40B4-BE49-F238E27FC236}">
                <a16:creationId xmlns:a16="http://schemas.microsoft.com/office/drawing/2014/main" id="{7333499B-CB93-4033-93B4-FD026905E9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987C8D4-8361-47E2-805E-339628EC62C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18435" name="Picture 24" descr="roth+f08-09">
            <a:extLst>
              <a:ext uri="{FF2B5EF4-FFF2-40B4-BE49-F238E27FC236}">
                <a16:creationId xmlns:a16="http://schemas.microsoft.com/office/drawing/2014/main" id="{E33EF0B0-09CB-4FD4-A676-43B77641AC1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7416800" cy="3275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25">
            <a:extLst>
              <a:ext uri="{FF2B5EF4-FFF2-40B4-BE49-F238E27FC236}">
                <a16:creationId xmlns:a16="http://schemas.microsoft.com/office/drawing/2014/main" id="{7A906A25-8D23-41C1-A08A-98781E123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262063"/>
            <a:ext cx="3659187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b="1">
                <a:solidFill>
                  <a:schemeClr val="tx2"/>
                </a:solidFill>
              </a:rPr>
              <a:t> </a:t>
            </a:r>
            <a:r>
              <a:rPr kumimoji="0" lang="en-US" altLang="ko-KR" sz="2000" b="1">
                <a:solidFill>
                  <a:schemeClr val="tx2"/>
                </a:solidFill>
              </a:rPr>
              <a:t>Circuit with Hazard Removed</a:t>
            </a:r>
          </a:p>
        </p:txBody>
      </p:sp>
      <p:sp>
        <p:nvSpPr>
          <p:cNvPr id="18437" name="Rectangle 26">
            <a:extLst>
              <a:ext uri="{FF2B5EF4-FFF2-40B4-BE49-F238E27FC236}">
                <a16:creationId xmlns:a16="http://schemas.microsoft.com/office/drawing/2014/main" id="{F75AB0C0-D4FD-4333-9E24-9E7C4E075997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57200" y="333375"/>
            <a:ext cx="8229600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8.4	Hazards in Combinational Logic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4">
            <a:extLst>
              <a:ext uri="{FF2B5EF4-FFF2-40B4-BE49-F238E27FC236}">
                <a16:creationId xmlns:a16="http://schemas.microsoft.com/office/drawing/2014/main" id="{E4B90231-EB71-4FB7-AEDF-61C969A5C1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D85F429-C610-4DF4-8975-A25308E034A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19459" name="Picture 14" descr="roth+f08-10">
            <a:extLst>
              <a:ext uri="{FF2B5EF4-FFF2-40B4-BE49-F238E27FC236}">
                <a16:creationId xmlns:a16="http://schemas.microsoft.com/office/drawing/2014/main" id="{5EA893BB-F287-4428-B60D-7FFCD6584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74825"/>
            <a:ext cx="5729288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15">
            <a:extLst>
              <a:ext uri="{FF2B5EF4-FFF2-40B4-BE49-F238E27FC236}">
                <a16:creationId xmlns:a16="http://schemas.microsoft.com/office/drawing/2014/main" id="{8BCB1CFA-42B9-4A0D-9E8D-4BD8B306D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1196975"/>
            <a:ext cx="40068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b="1">
                <a:solidFill>
                  <a:schemeClr val="tx2"/>
                </a:solidFill>
              </a:rPr>
              <a:t> </a:t>
            </a:r>
            <a:r>
              <a:rPr kumimoji="0" lang="en-US" altLang="ko-KR" sz="2000" b="1">
                <a:solidFill>
                  <a:schemeClr val="tx2"/>
                </a:solidFill>
              </a:rPr>
              <a:t>Detection of a Static 0-Hazard</a:t>
            </a:r>
          </a:p>
        </p:txBody>
      </p:sp>
      <p:graphicFrame>
        <p:nvGraphicFramePr>
          <p:cNvPr id="19461" name="Object 16">
            <a:extLst>
              <a:ext uri="{FF2B5EF4-FFF2-40B4-BE49-F238E27FC236}">
                <a16:creationId xmlns:a16="http://schemas.microsoft.com/office/drawing/2014/main" id="{ACC1A6FC-8C73-4141-A8D7-AD19990E5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3450" y="1235075"/>
          <a:ext cx="34290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Equation" r:id="rId3" imgW="1955800" imgH="190500" progId="Equation">
                  <p:embed/>
                </p:oleObj>
              </mc:Choice>
              <mc:Fallback>
                <p:oleObj name="MathType Equation" r:id="rId3" imgW="1955800" imgH="190500" progId="Equation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1235075"/>
                        <a:ext cx="3429000" cy="33337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17">
            <a:extLst>
              <a:ext uri="{FF2B5EF4-FFF2-40B4-BE49-F238E27FC236}">
                <a16:creationId xmlns:a16="http://schemas.microsoft.com/office/drawing/2014/main" id="{F97889AC-D384-4F2B-A466-AEE443BF2FF6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57200" y="333375"/>
            <a:ext cx="8229600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8.4	Hazards in Combinational Logic</a:t>
            </a:r>
          </a:p>
        </p:txBody>
      </p:sp>
      <p:sp>
        <p:nvSpPr>
          <p:cNvPr id="19463" name="Oval 18">
            <a:extLst>
              <a:ext uri="{FF2B5EF4-FFF2-40B4-BE49-F238E27FC236}">
                <a16:creationId xmlns:a16="http://schemas.microsoft.com/office/drawing/2014/main" id="{F70D28EF-E81E-4C70-AB82-26A4B46EC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732463"/>
            <a:ext cx="1368425" cy="3603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>
            <a:extLst>
              <a:ext uri="{FF2B5EF4-FFF2-40B4-BE49-F238E27FC236}">
                <a16:creationId xmlns:a16="http://schemas.microsoft.com/office/drawing/2014/main" id="{7ADEF782-A967-466C-8993-65AC8CBBA7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4E53E36-11E5-47D1-AA87-3DAC5745AB79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Text Box 33">
            <a:extLst>
              <a:ext uri="{FF2B5EF4-FFF2-40B4-BE49-F238E27FC236}">
                <a16:creationId xmlns:a16="http://schemas.microsoft.com/office/drawing/2014/main" id="{A5EB7683-94FF-46BE-80BE-60E9514C6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268413"/>
            <a:ext cx="4475162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2000" b="1">
                <a:solidFill>
                  <a:schemeClr val="tx2"/>
                </a:solidFill>
              </a:rPr>
              <a:t> Karnaugh Map Removing Hazards</a:t>
            </a:r>
            <a:r>
              <a:rPr kumimoji="0" lang="en-US" altLang="ko-KR" b="1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0484" name="Picture 34" descr="roth+f08-11">
            <a:extLst>
              <a:ext uri="{FF2B5EF4-FFF2-40B4-BE49-F238E27FC236}">
                <a16:creationId xmlns:a16="http://schemas.microsoft.com/office/drawing/2014/main" id="{9A4F2DBB-EE1B-4FF7-8791-30D37E2BC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89138"/>
            <a:ext cx="3065462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5" name="Object 36">
            <a:extLst>
              <a:ext uri="{FF2B5EF4-FFF2-40B4-BE49-F238E27FC236}">
                <a16:creationId xmlns:a16="http://schemas.microsoft.com/office/drawing/2014/main" id="{63AD34D8-7E91-403F-B1C1-6BE6552AE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445125"/>
          <a:ext cx="68580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Equation" r:id="rId3" imgW="3886200" imgH="190500" progId="Equation">
                  <p:embed/>
                </p:oleObj>
              </mc:Choice>
              <mc:Fallback>
                <p:oleObj name="MathType Equation" r:id="rId3" imgW="3886200" imgH="190500" progId="Equation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45125"/>
                        <a:ext cx="6858000" cy="33655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37">
            <a:extLst>
              <a:ext uri="{FF2B5EF4-FFF2-40B4-BE49-F238E27FC236}">
                <a16:creationId xmlns:a16="http://schemas.microsoft.com/office/drawing/2014/main" id="{2502A285-8EF3-4330-9E17-AAC8FE4805AB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57200" y="333375"/>
            <a:ext cx="8229600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8.4	Hazards in Combinational Logic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8AFB7BA-47A9-426F-B9F7-DCF370EEB4EA}"/>
              </a:ext>
            </a:extLst>
          </p:cNvPr>
          <p:cNvSpPr/>
          <p:nvPr/>
        </p:nvSpPr>
        <p:spPr>
          <a:xfrm>
            <a:off x="1896078" y="3140968"/>
            <a:ext cx="1944216" cy="28803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566A27C-2234-4F41-9710-A8D6EFE56394}"/>
              </a:ext>
            </a:extLst>
          </p:cNvPr>
          <p:cNvSpPr/>
          <p:nvPr/>
        </p:nvSpPr>
        <p:spPr>
          <a:xfrm>
            <a:off x="2987824" y="3717032"/>
            <a:ext cx="288032" cy="79208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8442223-ACD4-4133-8AC0-A3183C8B0D7A}"/>
              </a:ext>
            </a:extLst>
          </p:cNvPr>
          <p:cNvGrpSpPr/>
          <p:nvPr/>
        </p:nvGrpSpPr>
        <p:grpSpPr>
          <a:xfrm>
            <a:off x="2411760" y="4221088"/>
            <a:ext cx="360040" cy="936302"/>
            <a:chOff x="7308304" y="2204666"/>
            <a:chExt cx="360040" cy="936302"/>
          </a:xfrm>
        </p:grpSpPr>
        <p:sp>
          <p:nvSpPr>
            <p:cNvPr id="4" name="원호 3">
              <a:extLst>
                <a:ext uri="{FF2B5EF4-FFF2-40B4-BE49-F238E27FC236}">
                  <a16:creationId xmlns:a16="http://schemas.microsoft.com/office/drawing/2014/main" id="{78A9349C-7133-43E2-8CDD-02D21425EF8D}"/>
                </a:ext>
              </a:extLst>
            </p:cNvPr>
            <p:cNvSpPr/>
            <p:nvPr/>
          </p:nvSpPr>
          <p:spPr>
            <a:xfrm>
              <a:off x="7308304" y="2204666"/>
              <a:ext cx="360040" cy="936302"/>
            </a:xfrm>
            <a:prstGeom prst="arc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AE985731-5383-484C-9148-79291818F9FF}"/>
                </a:ext>
              </a:extLst>
            </p:cNvPr>
            <p:cNvSpPr/>
            <p:nvPr/>
          </p:nvSpPr>
          <p:spPr>
            <a:xfrm flipH="1">
              <a:off x="7308304" y="2219728"/>
              <a:ext cx="360040" cy="921042"/>
            </a:xfrm>
            <a:prstGeom prst="arc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2CC5832-4014-4670-ADA2-125C38AF3BB9}"/>
              </a:ext>
            </a:extLst>
          </p:cNvPr>
          <p:cNvGrpSpPr/>
          <p:nvPr/>
        </p:nvGrpSpPr>
        <p:grpSpPr>
          <a:xfrm flipV="1">
            <a:off x="2403134" y="1991840"/>
            <a:ext cx="360040" cy="935906"/>
            <a:chOff x="7308304" y="2204666"/>
            <a:chExt cx="360040" cy="936302"/>
          </a:xfrm>
        </p:grpSpPr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14B10F66-5226-44EF-930D-E764E4807CC3}"/>
                </a:ext>
              </a:extLst>
            </p:cNvPr>
            <p:cNvSpPr/>
            <p:nvPr/>
          </p:nvSpPr>
          <p:spPr>
            <a:xfrm>
              <a:off x="7308304" y="2204666"/>
              <a:ext cx="360040" cy="936302"/>
            </a:xfrm>
            <a:prstGeom prst="arc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D122E281-554A-4235-BB81-B76072D5D5CA}"/>
                </a:ext>
              </a:extLst>
            </p:cNvPr>
            <p:cNvSpPr/>
            <p:nvPr/>
          </p:nvSpPr>
          <p:spPr>
            <a:xfrm flipH="1">
              <a:off x="7308304" y="2219728"/>
              <a:ext cx="360040" cy="921042"/>
            </a:xfrm>
            <a:prstGeom prst="arc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868F3AD3-0433-45C3-8815-8C84C714C2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73EABE6-BBB6-42A7-A25F-12743EE3416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D021DA2B-84B6-49FD-A90F-D8C9693FE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531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8.5	Simulation and Testing of Logic Circuit</a:t>
            </a:r>
          </a:p>
        </p:txBody>
      </p:sp>
      <p:pic>
        <p:nvPicPr>
          <p:cNvPr id="21508" name="Picture 9" descr="roth+f08-12">
            <a:extLst>
              <a:ext uri="{FF2B5EF4-FFF2-40B4-BE49-F238E27FC236}">
                <a16:creationId xmlns:a16="http://schemas.microsoft.com/office/drawing/2014/main" id="{F62624D6-975D-4C1D-B517-3E5DE2E31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35175"/>
            <a:ext cx="80010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>
            <a:extLst>
              <a:ext uri="{FF2B5EF4-FFF2-40B4-BE49-F238E27FC236}">
                <a16:creationId xmlns:a16="http://schemas.microsoft.com/office/drawing/2014/main" id="{BF15F763-B08C-465E-9A60-D0F42A21DE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3E804B9-7005-48B4-A19A-2C8DA67101C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4072" name="Group 104">
            <a:extLst>
              <a:ext uri="{FF2B5EF4-FFF2-40B4-BE49-F238E27FC236}">
                <a16:creationId xmlns:a16="http://schemas.microsoft.com/office/drawing/2014/main" id="{2B5A8DF2-D534-4877-92A7-97D2FC76B743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2239963"/>
          <a:ext cx="2667000" cy="270192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 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   1   X  Z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0   0   0  0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   1   X 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   X   X 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   X   X  X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073" name="Group 105">
            <a:extLst>
              <a:ext uri="{FF2B5EF4-FFF2-40B4-BE49-F238E27FC236}">
                <a16:creationId xmlns:a16="http://schemas.microsoft.com/office/drawing/2014/main" id="{65E0F6A1-C821-4181-947C-A00425147E6B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2239963"/>
          <a:ext cx="2667000" cy="270192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   1   X  Z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   1   X 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1   1   1  1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   1   X 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   1   X  X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45" name="Text Box 120">
            <a:extLst>
              <a:ext uri="{FF2B5EF4-FFF2-40B4-BE49-F238E27FC236}">
                <a16:creationId xmlns:a16="http://schemas.microsoft.com/office/drawing/2014/main" id="{6A65894A-27AE-43DF-AE56-F7FF5F808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1268413"/>
            <a:ext cx="63484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/>
              <a:t> </a:t>
            </a:r>
            <a:r>
              <a:rPr lang="en-US" altLang="ko-KR" sz="2000" b="1"/>
              <a:t>And and OR Functions for Four-Valued Simulation</a:t>
            </a:r>
          </a:p>
        </p:txBody>
      </p:sp>
      <p:sp>
        <p:nvSpPr>
          <p:cNvPr id="22546" name="Rectangle 121">
            <a:extLst>
              <a:ext uri="{FF2B5EF4-FFF2-40B4-BE49-F238E27FC236}">
                <a16:creationId xmlns:a16="http://schemas.microsoft.com/office/drawing/2014/main" id="{64BE8B94-5513-40A5-969D-89A8A814A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531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8.5	Simulation and Testing of Logic Circuit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3">
            <a:extLst>
              <a:ext uri="{FF2B5EF4-FFF2-40B4-BE49-F238E27FC236}">
                <a16:creationId xmlns:a16="http://schemas.microsoft.com/office/drawing/2014/main" id="{7EFDD859-4F69-4277-8F7E-F7CD7F90AE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0969CD5-02B6-4809-B557-94E93A2136E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23555" name="Picture 4" descr="roth+f08-13">
            <a:extLst>
              <a:ext uri="{FF2B5EF4-FFF2-40B4-BE49-F238E27FC236}">
                <a16:creationId xmlns:a16="http://schemas.microsoft.com/office/drawing/2014/main" id="{E3921A03-908E-4A75-8E12-708675DC9E20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41663"/>
            <a:ext cx="6477000" cy="197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5">
            <a:extLst>
              <a:ext uri="{FF2B5EF4-FFF2-40B4-BE49-F238E27FC236}">
                <a16:creationId xmlns:a16="http://schemas.microsoft.com/office/drawing/2014/main" id="{51CFD9C6-7BAF-47AC-BFB1-2D63D9FB5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2063"/>
            <a:ext cx="44640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2000" b="1">
                <a:solidFill>
                  <a:schemeClr val="tx2"/>
                </a:solidFill>
              </a:rPr>
              <a:t>Logic Circuit with Incorrect Output</a:t>
            </a:r>
          </a:p>
        </p:txBody>
      </p:sp>
      <p:sp>
        <p:nvSpPr>
          <p:cNvPr id="23557" name="Text Box 6">
            <a:extLst>
              <a:ext uri="{FF2B5EF4-FFF2-40B4-BE49-F238E27FC236}">
                <a16:creationId xmlns:a16="http://schemas.microsoft.com/office/drawing/2014/main" id="{70180404-3EC1-490C-8010-6862190EA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05025"/>
            <a:ext cx="1147763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/>
              <a:t>Example:</a:t>
            </a:r>
          </a:p>
        </p:txBody>
      </p:sp>
      <p:graphicFrame>
        <p:nvGraphicFramePr>
          <p:cNvPr id="23558" name="Object 7">
            <a:extLst>
              <a:ext uri="{FF2B5EF4-FFF2-40B4-BE49-F238E27FC236}">
                <a16:creationId xmlns:a16="http://schemas.microsoft.com/office/drawing/2014/main" id="{07A51267-6A9A-4883-9B17-AFA4C63839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181225"/>
          <a:ext cx="3810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Equation" r:id="rId3" imgW="2133600" imgH="190500" progId="Equation">
                  <p:embed/>
                </p:oleObj>
              </mc:Choice>
              <mc:Fallback>
                <p:oleObj name="MathType Equation" r:id="rId3" imgW="2133600" imgH="190500" progId="Equation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81225"/>
                        <a:ext cx="3810000" cy="33972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8">
            <a:extLst>
              <a:ext uri="{FF2B5EF4-FFF2-40B4-BE49-F238E27FC236}">
                <a16:creationId xmlns:a16="http://schemas.microsoft.com/office/drawing/2014/main" id="{C85A0872-E82F-4905-8684-A0FC07B79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531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8.5	Simulation and Testing of Logic Circuit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1">
            <a:extLst>
              <a:ext uri="{FF2B5EF4-FFF2-40B4-BE49-F238E27FC236}">
                <a16:creationId xmlns:a16="http://schemas.microsoft.com/office/drawing/2014/main" id="{2223E191-D204-4284-918C-885C00B002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594C669-8960-44C5-894C-1F5D32501B3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9B482A4-A674-4F6D-9B1C-59A688D34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4813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6B84AA52-4EB5-4F2B-B93B-1239553F5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38250"/>
            <a:ext cx="8686800" cy="4711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defTabSz="452438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628650" indent="-265113" defTabSz="452438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52438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52438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52438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52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52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52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52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Topics introduced in this chapter :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Draw a timing diagram for a combinational circuit with gate delays       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Define static 0-and 1-hazards and dynamic hazard</a:t>
            </a:r>
          </a:p>
          <a:p>
            <a:pPr lvl="1" eaLnBrk="1" latin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ko-KR" b="1"/>
              <a:t>Given a combinational circuit, find all of the static 0-and 1-hazards. For each hazard,specify the order in which the gate outputs must switch in order for the hazard to actually produce a false output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Given switching function, realize it using a two-level circuit which is free of static and dynamic hazards (for single input variable changes)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Design a multiple-output NAND or NOR circuit using gates with limited fan-in.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Explain the operation of a logic simulator that uses four-valued logic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/>
              <a:t>Test and debug a logic circuit design using a simulator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1">
            <a:extLst>
              <a:ext uri="{FF2B5EF4-FFF2-40B4-BE49-F238E27FC236}">
                <a16:creationId xmlns:a16="http://schemas.microsoft.com/office/drawing/2014/main" id="{FE36C2AF-0944-421E-9B97-D16469D3BF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73A7461-25BC-4131-990A-32877AFF70FB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A3536618-58B0-4EF2-9A87-03ACDCB04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33375"/>
            <a:ext cx="88392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8.1 </a:t>
            </a:r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Review of Combinational Circuit Design</a:t>
            </a:r>
          </a:p>
        </p:txBody>
      </p:sp>
      <p:sp>
        <p:nvSpPr>
          <p:cNvPr id="7172" name="Text Box 8">
            <a:extLst>
              <a:ext uri="{FF2B5EF4-FFF2-40B4-BE49-F238E27FC236}">
                <a16:creationId xmlns:a16="http://schemas.microsoft.com/office/drawing/2014/main" id="{25A66AA3-8509-433B-9DDF-4D5236AFB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871220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Circuit Design Steps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C6B339A9-D860-4E51-8C5D-B8BBAFCC4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804754"/>
            <a:ext cx="8559800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2000" b="1" dirty="0"/>
              <a:t>Step 1: </a:t>
            </a:r>
            <a:r>
              <a:rPr lang="en-US" altLang="ko-KR" sz="2000" dirty="0"/>
              <a:t>set up a </a:t>
            </a:r>
            <a:r>
              <a:rPr lang="en-US" altLang="ko-KR" sz="2000" dirty="0">
                <a:highlight>
                  <a:srgbClr val="FFFF00"/>
                </a:highlight>
              </a:rPr>
              <a:t>truth table</a:t>
            </a:r>
            <a:r>
              <a:rPr lang="en-US" altLang="ko-KR" sz="2000" dirty="0"/>
              <a:t> which specifies the output(s) as a function of the input variables</a:t>
            </a:r>
            <a:r>
              <a:rPr lang="en-US" altLang="ko-KR" sz="2000" b="1" dirty="0"/>
              <a:t> 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8C9DFB5-2321-453C-8384-F415130E7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865130"/>
            <a:ext cx="8559800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2000" b="1" dirty="0"/>
              <a:t>Step 2: </a:t>
            </a:r>
            <a:r>
              <a:rPr lang="en-US" altLang="ko-KR" sz="2000" dirty="0"/>
              <a:t>derive </a:t>
            </a:r>
            <a:r>
              <a:rPr lang="en-US" altLang="ko-KR" sz="2000" dirty="0">
                <a:highlight>
                  <a:srgbClr val="FFFF00"/>
                </a:highlight>
              </a:rPr>
              <a:t>simplified algebraic expressions</a:t>
            </a:r>
            <a:r>
              <a:rPr lang="en-US" altLang="ko-KR" sz="2000" dirty="0"/>
              <a:t> for the output functions </a:t>
            </a:r>
            <a:r>
              <a:rPr lang="en-US" altLang="ko-KR" sz="2000" dirty="0">
                <a:highlight>
                  <a:srgbClr val="FFFF00"/>
                </a:highlight>
              </a:rPr>
              <a:t>using Karnaugh maps, the Quine-McCluskey method</a:t>
            </a:r>
            <a:endParaRPr lang="en-US" altLang="ko-KR" sz="2000" b="1" dirty="0">
              <a:highlight>
                <a:srgbClr val="FFFF00"/>
              </a:highlight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5F34E0B1-48E1-411C-AC2C-492095741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037002"/>
            <a:ext cx="855980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2000" b="1" dirty="0"/>
              <a:t>Step 3: </a:t>
            </a:r>
            <a:r>
              <a:rPr lang="en-US" altLang="ko-KR" sz="2000" dirty="0"/>
              <a:t>realize the proper </a:t>
            </a:r>
            <a:r>
              <a:rPr lang="en-US" altLang="ko-KR" sz="2000" dirty="0">
                <a:highlight>
                  <a:srgbClr val="FFFF00"/>
                </a:highlight>
              </a:rPr>
              <a:t>gate circuit</a:t>
            </a:r>
            <a:endParaRPr lang="en-US" altLang="ko-KR" sz="2000" b="1" dirty="0">
              <a:highlight>
                <a:srgbClr val="FFFF00"/>
              </a:highlight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84E2CF65-A133-44D7-9222-5B2F36E88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797152"/>
            <a:ext cx="8559800" cy="1015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2000" b="1" dirty="0"/>
              <a:t>Step 4: realize m</a:t>
            </a:r>
            <a:r>
              <a:rPr lang="en-US" altLang="ko-KR" sz="2000" dirty="0"/>
              <a:t>inimum two-level </a:t>
            </a:r>
            <a:r>
              <a:rPr lang="en-US" altLang="ko-KR" sz="2000" dirty="0">
                <a:highlight>
                  <a:srgbClr val="FFFF00"/>
                </a:highlight>
              </a:rPr>
              <a:t>AND-OR, NAND-NAND, OR-NAND, and NOR-OR (OR-AND, NOR-NOR, AND-NOR, and NAND-AND) circuits</a:t>
            </a:r>
            <a:r>
              <a:rPr lang="en-US" altLang="ko-KR" sz="2000" dirty="0"/>
              <a:t> using the minimum sum of products</a:t>
            </a:r>
            <a:endParaRPr lang="en-US" altLang="ko-KR" sz="2000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1">
            <a:extLst>
              <a:ext uri="{FF2B5EF4-FFF2-40B4-BE49-F238E27FC236}">
                <a16:creationId xmlns:a16="http://schemas.microsoft.com/office/drawing/2014/main" id="{CC76A366-382F-4075-9B1D-556428DDB4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D023074-796E-47EE-9F52-4FD8ED81925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1CB564E2-C119-4524-AB9E-6CD200BA5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33375"/>
            <a:ext cx="88392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8.1 </a:t>
            </a:r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Review of Combinational Circuit Design</a:t>
            </a:r>
          </a:p>
        </p:txBody>
      </p:sp>
      <p:sp>
        <p:nvSpPr>
          <p:cNvPr id="8196" name="Text Box 8">
            <a:extLst>
              <a:ext uri="{FF2B5EF4-FFF2-40B4-BE49-F238E27FC236}">
                <a16:creationId xmlns:a16="http://schemas.microsoft.com/office/drawing/2014/main" id="{8C083789-B5B3-4CB8-A5FD-8B25FEE07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871220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Circuit Design Steps</a:t>
            </a:r>
          </a:p>
        </p:txBody>
      </p:sp>
      <p:sp>
        <p:nvSpPr>
          <p:cNvPr id="8197" name="Text Box 8">
            <a:extLst>
              <a:ext uri="{FF2B5EF4-FFF2-40B4-BE49-F238E27FC236}">
                <a16:creationId xmlns:a16="http://schemas.microsoft.com/office/drawing/2014/main" id="{18C7A256-3575-42E7-8DDB-C60D1C1A6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804988"/>
            <a:ext cx="8559800" cy="7080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Step 5: </a:t>
            </a:r>
            <a:r>
              <a:rPr lang="en-US" altLang="ko-KR" sz="2000"/>
              <a:t>Design the multi-level, multiple-output NAND-gate circuits by first designing a circuit of AND and OR gates (the minimum SOP)</a:t>
            </a:r>
            <a:endParaRPr lang="en-US" altLang="ko-KR" sz="2000" b="1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6426DAC4-65EC-4267-8D82-A426450B0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865130"/>
            <a:ext cx="8559800" cy="1938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/>
              <a:t>Step 5e: </a:t>
            </a:r>
            <a:r>
              <a:rPr lang="en-US" altLang="ko-KR" sz="2000" dirty="0"/>
              <a:t>Design of multi-level, multiple-output NOR-gate circuits is most easily accomplished by first designing a circuit of AND </a:t>
            </a:r>
            <a:r>
              <a:rPr lang="en-US" altLang="ko-KR" sz="2000" dirty="0" err="1"/>
              <a:t>and</a:t>
            </a:r>
            <a:r>
              <a:rPr lang="en-US" altLang="ko-KR" sz="2000" dirty="0"/>
              <a:t> OR gates.</a:t>
            </a:r>
          </a:p>
          <a:p>
            <a:pPr>
              <a:defRPr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ko-KR" sz="2000" dirty="0"/>
              <a:t>In this case, the minimum sum-of-products expressions for the </a:t>
            </a:r>
            <a:r>
              <a:rPr lang="en-US" altLang="ko-KR" sz="2000" i="1" dirty="0"/>
              <a:t>complements </a:t>
            </a:r>
            <a:r>
              <a:rPr lang="en-US" altLang="ko-KR" sz="2000" dirty="0"/>
              <a:t>of the output functions is found.</a:t>
            </a:r>
            <a:endParaRPr lang="en-US" altLang="ko-KR" sz="2000" b="1" dirty="0">
              <a:highlight>
                <a:srgbClr val="FFFF00"/>
              </a:highlight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1C9B134C-1DE8-4E28-88D0-47D427272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090407"/>
            <a:ext cx="8668072" cy="7078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000" b="1" dirty="0"/>
              <a:t>Why NAND/NOR?</a:t>
            </a:r>
          </a:p>
          <a:p>
            <a:pPr>
              <a:defRPr/>
            </a:pPr>
            <a:r>
              <a:rPr lang="en-US" altLang="ko-KR" sz="2000" b="1" dirty="0"/>
              <a:t>Money!!!</a:t>
            </a:r>
            <a:endParaRPr lang="en-US" altLang="ko-KR" sz="2000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>
            <a:extLst>
              <a:ext uri="{FF2B5EF4-FFF2-40B4-BE49-F238E27FC236}">
                <a16:creationId xmlns:a16="http://schemas.microsoft.com/office/drawing/2014/main" id="{EB06279B-6B48-4FC1-8942-35249A6CB6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13A13DC-1615-4D8C-92C4-083340030D1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7C2B790A-7963-49A7-899B-ABC6A327F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33375"/>
            <a:ext cx="88392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8.2 Design of Circuits with Limited Gate Fan-in</a:t>
            </a:r>
          </a:p>
        </p:txBody>
      </p:sp>
      <p:sp>
        <p:nvSpPr>
          <p:cNvPr id="9220" name="Text Box 8">
            <a:extLst>
              <a:ext uri="{FF2B5EF4-FFF2-40B4-BE49-F238E27FC236}">
                <a16:creationId xmlns:a16="http://schemas.microsoft.com/office/drawing/2014/main" id="{B93B5913-A035-42F2-B2D3-261D532A6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871220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Example: </a:t>
            </a:r>
          </a:p>
          <a:p>
            <a:pPr eaLnBrk="1" latinLnBrk="1" hangingPunct="1"/>
            <a:r>
              <a:rPr lang="en-US" altLang="ko-KR" sz="2000" b="1"/>
              <a:t>Realize  f(a,b,c,d) = </a:t>
            </a:r>
            <a:r>
              <a:rPr lang="el-GR" altLang="ko-KR" sz="2000" b="1">
                <a:latin typeface="Arial" panose="020B0604020202020204" pitchFamily="34" charset="0"/>
              </a:rPr>
              <a:t>Σ</a:t>
            </a:r>
            <a:r>
              <a:rPr lang="en-US" altLang="ko-KR" sz="2000" b="1">
                <a:latin typeface="Arial" panose="020B0604020202020204" pitchFamily="34" charset="0"/>
              </a:rPr>
              <a:t> </a:t>
            </a:r>
            <a:r>
              <a:rPr lang="en-US" altLang="ko-KR" sz="2000" b="1"/>
              <a:t>m(0,3,4,5,8,9,10,14,15) using 3-input NOR gate</a:t>
            </a:r>
          </a:p>
        </p:txBody>
      </p:sp>
      <p:pic>
        <p:nvPicPr>
          <p:cNvPr id="9221" name="Picture 9" descr="roth+u08-01">
            <a:extLst>
              <a:ext uri="{FF2B5EF4-FFF2-40B4-BE49-F238E27FC236}">
                <a16:creationId xmlns:a16="http://schemas.microsoft.com/office/drawing/2014/main" id="{44007E43-8678-4101-8EB0-AB97D2DFC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49500"/>
            <a:ext cx="43942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AutoShape 48">
            <a:extLst>
              <a:ext uri="{FF2B5EF4-FFF2-40B4-BE49-F238E27FC236}">
                <a16:creationId xmlns:a16="http://schemas.microsoft.com/office/drawing/2014/main" id="{08EC08EF-D282-48CD-A174-21DFB348E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276475"/>
            <a:ext cx="1008062" cy="431800"/>
          </a:xfrm>
          <a:prstGeom prst="wedgeRectCallout">
            <a:avLst>
              <a:gd name="adj1" fmla="val -20394"/>
              <a:gd name="adj2" fmla="val -115074"/>
            </a:avLst>
          </a:prstGeom>
          <a:solidFill>
            <a:srgbClr val="0000FF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b="1">
                <a:solidFill>
                  <a:srgbClr val="FFFFCC"/>
                </a:solidFill>
              </a:rPr>
              <a:t>max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2">
            <a:extLst>
              <a:ext uri="{FF2B5EF4-FFF2-40B4-BE49-F238E27FC236}">
                <a16:creationId xmlns:a16="http://schemas.microsoft.com/office/drawing/2014/main" id="{CCC5BCC1-4B77-4B63-A389-21DBD45A2E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CF00907-2AED-409F-9E5C-5038665B7DBB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10243" name="Picture 6" descr="roth+f08-01">
            <a:extLst>
              <a:ext uri="{FF2B5EF4-FFF2-40B4-BE49-F238E27FC236}">
                <a16:creationId xmlns:a16="http://schemas.microsoft.com/office/drawing/2014/main" id="{D95EA26E-D603-4092-9B77-5805AD093ED1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997200"/>
            <a:ext cx="6048375" cy="25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10">
            <a:extLst>
              <a:ext uri="{FF2B5EF4-FFF2-40B4-BE49-F238E27FC236}">
                <a16:creationId xmlns:a16="http://schemas.microsoft.com/office/drawing/2014/main" id="{016A71BD-EA72-40CF-BB1F-DBBAD09F3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4813"/>
            <a:ext cx="8839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8.2 Design of Circuits with Limited Gate Fan-in</a:t>
            </a:r>
          </a:p>
        </p:txBody>
      </p:sp>
      <p:graphicFrame>
        <p:nvGraphicFramePr>
          <p:cNvPr id="10245" name="Object 11">
            <a:extLst>
              <a:ext uri="{FF2B5EF4-FFF2-40B4-BE49-F238E27FC236}">
                <a16:creationId xmlns:a16="http://schemas.microsoft.com/office/drawing/2014/main" id="{3D82826C-C95A-44F0-AC80-F31EBE0BD946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973138" y="1412875"/>
          <a:ext cx="57594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95600" imgH="431800" progId="Equation.3">
                  <p:embed/>
                </p:oleObj>
              </mc:Choice>
              <mc:Fallback>
                <p:oleObj name="Equation" r:id="rId3" imgW="2895600" imgH="431800" progId="Equation.3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412875"/>
                        <a:ext cx="57594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>
            <a:extLst>
              <a:ext uri="{FF2B5EF4-FFF2-40B4-BE49-F238E27FC236}">
                <a16:creationId xmlns:a16="http://schemas.microsoft.com/office/drawing/2014/main" id="{6926EC4E-CAF9-4AFF-B525-A85E4B57D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D143B45-BED8-4F27-958F-1BAFB996678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id="{7A0A2C88-B437-4AD3-8318-517793C0B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8169275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Example:   Realize the functions given in Figure 8-2,</a:t>
            </a:r>
          </a:p>
          <a:p>
            <a:pPr eaLnBrk="1" latinLnBrk="1" hangingPunct="1"/>
            <a:r>
              <a:rPr lang="en-US" altLang="ko-KR" sz="2000" b="1"/>
              <a:t>                using only 2-input NAND gates and inverters.</a:t>
            </a:r>
          </a:p>
          <a:p>
            <a:pPr eaLnBrk="1" latinLnBrk="1" hangingPunct="1"/>
            <a:endParaRPr lang="en-US" altLang="ko-KR" sz="2000" b="1"/>
          </a:p>
          <a:p>
            <a:pPr eaLnBrk="1" latinLnBrk="1" hangingPunct="1"/>
            <a:r>
              <a:rPr lang="en-US" altLang="ko-KR" sz="2000" b="1"/>
              <a:t>                If we minimize each function separately,the result is</a:t>
            </a:r>
          </a:p>
        </p:txBody>
      </p:sp>
      <p:pic>
        <p:nvPicPr>
          <p:cNvPr id="11268" name="Picture 5" descr="roth+f08-02">
            <a:extLst>
              <a:ext uri="{FF2B5EF4-FFF2-40B4-BE49-F238E27FC236}">
                <a16:creationId xmlns:a16="http://schemas.microsoft.com/office/drawing/2014/main" id="{AC7F7D4F-F546-4A0E-9FE7-D3DAAB620015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852738"/>
            <a:ext cx="5184775" cy="282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6">
            <a:extLst>
              <a:ext uri="{FF2B5EF4-FFF2-40B4-BE49-F238E27FC236}">
                <a16:creationId xmlns:a16="http://schemas.microsoft.com/office/drawing/2014/main" id="{500F2440-988E-4B99-A51C-8686AE2FA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5805488"/>
            <a:ext cx="1309687" cy="366712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b="1">
                <a:solidFill>
                  <a:schemeClr val="tx2"/>
                </a:solidFill>
              </a:rPr>
              <a:t>Figure 8-2</a:t>
            </a:r>
          </a:p>
        </p:txBody>
      </p:sp>
      <p:graphicFrame>
        <p:nvGraphicFramePr>
          <p:cNvPr id="11270" name="Object 8">
            <a:extLst>
              <a:ext uri="{FF2B5EF4-FFF2-40B4-BE49-F238E27FC236}">
                <a16:creationId xmlns:a16="http://schemas.microsoft.com/office/drawing/2014/main" id="{2088E23E-B759-44A3-BD13-D5E1389022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357563"/>
          <a:ext cx="2522538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Equation" r:id="rId3" imgW="1244600" imgH="660400" progId="Equation">
                  <p:embed/>
                </p:oleObj>
              </mc:Choice>
              <mc:Fallback>
                <p:oleObj name="MathType Equation" r:id="rId3" imgW="1244600" imgH="660400" progId="Equation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357563"/>
                        <a:ext cx="2522538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9">
            <a:extLst>
              <a:ext uri="{FF2B5EF4-FFF2-40B4-BE49-F238E27FC236}">
                <a16:creationId xmlns:a16="http://schemas.microsoft.com/office/drawing/2014/main" id="{67B67D94-47BB-467D-80A7-3E292CE46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33375"/>
            <a:ext cx="88392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8.2 Design of Circuits with Limited Gate Fan-in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2">
            <a:extLst>
              <a:ext uri="{FF2B5EF4-FFF2-40B4-BE49-F238E27FC236}">
                <a16:creationId xmlns:a16="http://schemas.microsoft.com/office/drawing/2014/main" id="{8A90B0EF-DEC1-47DF-B250-ECF6F80891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C75B3E2-4FFB-45C5-85A2-336A77D4CB8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12291" name="Picture 4" descr="roth+f08-03">
            <a:extLst>
              <a:ext uri="{FF2B5EF4-FFF2-40B4-BE49-F238E27FC236}">
                <a16:creationId xmlns:a16="http://schemas.microsoft.com/office/drawing/2014/main" id="{4AE8CB3A-74E1-417C-A2A4-A80D9C6286A4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8135938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5">
            <a:extLst>
              <a:ext uri="{FF2B5EF4-FFF2-40B4-BE49-F238E27FC236}">
                <a16:creationId xmlns:a16="http://schemas.microsoft.com/office/drawing/2014/main" id="{1DE68CE5-6311-451E-A600-6F087981F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949950"/>
            <a:ext cx="4160838" cy="366713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b="1">
                <a:solidFill>
                  <a:schemeClr val="tx2"/>
                </a:solidFill>
              </a:rPr>
              <a:t>Figure 8-3:  Realization of Figure 8-2</a:t>
            </a:r>
          </a:p>
        </p:txBody>
      </p:sp>
      <p:sp>
        <p:nvSpPr>
          <p:cNvPr id="12293" name="Text Box 11">
            <a:extLst>
              <a:ext uri="{FF2B5EF4-FFF2-40B4-BE49-F238E27FC236}">
                <a16:creationId xmlns:a16="http://schemas.microsoft.com/office/drawing/2014/main" id="{282555E1-22FA-4574-94DB-D4EB3AEDA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60350"/>
            <a:ext cx="88392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8.2 Design of Circuits with Limited Gate Fan-in</a:t>
            </a:r>
          </a:p>
        </p:txBody>
      </p:sp>
      <p:grpSp>
        <p:nvGrpSpPr>
          <p:cNvPr id="12294" name="Group 32">
            <a:extLst>
              <a:ext uri="{FF2B5EF4-FFF2-40B4-BE49-F238E27FC236}">
                <a16:creationId xmlns:a16="http://schemas.microsoft.com/office/drawing/2014/main" id="{B1129FCF-7A53-4597-893E-3A522975CD2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268413"/>
            <a:ext cx="6769100" cy="1487487"/>
            <a:chOff x="793" y="981"/>
            <a:chExt cx="4264" cy="937"/>
          </a:xfrm>
        </p:grpSpPr>
        <p:graphicFrame>
          <p:nvGraphicFramePr>
            <p:cNvPr id="12295" name="Object 12">
              <a:extLst>
                <a:ext uri="{FF2B5EF4-FFF2-40B4-BE49-F238E27FC236}">
                  <a16:creationId xmlns:a16="http://schemas.microsoft.com/office/drawing/2014/main" id="{C0E12EFC-1003-45A1-88CE-EF34C4877F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981"/>
            <a:ext cx="4264" cy="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009900" imgH="660400" progId="Equation.3">
                    <p:embed/>
                  </p:oleObj>
                </mc:Choice>
                <mc:Fallback>
                  <p:oleObj name="Equation" r:id="rId3" imgW="3009900" imgH="6604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981"/>
                          <a:ext cx="4264" cy="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6" name="Line 15">
              <a:extLst>
                <a:ext uri="{FF2B5EF4-FFF2-40B4-BE49-F238E27FC236}">
                  <a16:creationId xmlns:a16="http://schemas.microsoft.com/office/drawing/2014/main" id="{FDBADFC3-0EE8-4C59-ACC7-E974055CF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253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97" name="Line 29">
              <a:extLst>
                <a:ext uri="{FF2B5EF4-FFF2-40B4-BE49-F238E27FC236}">
                  <a16:creationId xmlns:a16="http://schemas.microsoft.com/office/drawing/2014/main" id="{B4E129B9-1795-4217-824B-CA5626020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88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98" name="Line 30">
              <a:extLst>
                <a:ext uri="{FF2B5EF4-FFF2-40B4-BE49-F238E27FC236}">
                  <a16:creationId xmlns:a16="http://schemas.microsoft.com/office/drawing/2014/main" id="{AF041EA0-557B-48D6-B07A-3A4B5AF5F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25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99" name="Line 31">
              <a:extLst>
                <a:ext uri="{FF2B5EF4-FFF2-40B4-BE49-F238E27FC236}">
                  <a16:creationId xmlns:a16="http://schemas.microsoft.com/office/drawing/2014/main" id="{0741F65F-9736-47C1-B217-D9FC6829A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157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>
            <a:extLst>
              <a:ext uri="{FF2B5EF4-FFF2-40B4-BE49-F238E27FC236}">
                <a16:creationId xmlns:a16="http://schemas.microsoft.com/office/drawing/2014/main" id="{4ADC1CE2-D610-40B9-936A-976174A145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C551191-03E9-46F1-B003-0353D29F84F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DD7F83A-C533-4A81-A8FC-673C0AE6A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8.3 Gate Delays and Timing Diagrams</a:t>
            </a:r>
          </a:p>
        </p:txBody>
      </p:sp>
      <p:pic>
        <p:nvPicPr>
          <p:cNvPr id="13316" name="Picture 6" descr="roth+f08-04">
            <a:extLst>
              <a:ext uri="{FF2B5EF4-FFF2-40B4-BE49-F238E27FC236}">
                <a16:creationId xmlns:a16="http://schemas.microsoft.com/office/drawing/2014/main" id="{865299AC-7640-468F-978B-D32FBA988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6192837" cy="346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7">
            <a:extLst>
              <a:ext uri="{FF2B5EF4-FFF2-40B4-BE49-F238E27FC236}">
                <a16:creationId xmlns:a16="http://schemas.microsoft.com/office/drawing/2014/main" id="{0DA4E4A2-98E9-4BFC-88FB-74125F490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42481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b="1">
                <a:solidFill>
                  <a:schemeClr val="tx2"/>
                </a:solidFill>
              </a:rPr>
              <a:t> </a:t>
            </a:r>
            <a:r>
              <a:rPr kumimoji="0" lang="en-US" altLang="ko-KR" sz="2000" b="1">
                <a:solidFill>
                  <a:schemeClr val="tx2"/>
                </a:solidFill>
              </a:rPr>
              <a:t>Propagation Delay in an Inverter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3744</TotalTime>
  <Words>659</Words>
  <Application>Microsoft Office PowerPoint</Application>
  <PresentationFormat>화면 슬라이드 쇼(4:3)</PresentationFormat>
  <Paragraphs>111</Paragraphs>
  <Slides>19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굴림</vt:lpstr>
      <vt:lpstr>Arial</vt:lpstr>
      <vt:lpstr>Arial Narrow</vt:lpstr>
      <vt:lpstr>Wingdings</vt:lpstr>
      <vt:lpstr>1_기본 디자인</vt:lpstr>
      <vt:lpstr>Equation</vt:lpstr>
      <vt:lpstr>MathType 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8.3 Gate Delays and Timing Diagrams</vt:lpstr>
      <vt:lpstr>8.3 Gate Delays and Timing Diagrams</vt:lpstr>
      <vt:lpstr>8.3 Gate Delays and Timing Diagrams</vt:lpstr>
      <vt:lpstr>8.4 Hazards in Combinational Logic</vt:lpstr>
      <vt:lpstr>8.4 Hazards in Combinational Logic</vt:lpstr>
      <vt:lpstr>8.4 Hazards in Combinational Logic</vt:lpstr>
      <vt:lpstr>8.4 Hazards in Combinational Logic</vt:lpstr>
      <vt:lpstr>8.4 Hazards in Combinational Logic</vt:lpstr>
      <vt:lpstr>8.5 Simulation and Testing of Logic Circuit</vt:lpstr>
      <vt:lpstr>8.5 Simulation and Testing of Logic Circuit</vt:lpstr>
      <vt:lpstr>8.5 Simulation and Testing of Logic Circuit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8, Combinational circuit</dc:title>
  <dc:creator>CS Lee</dc:creator>
  <cp:lastModifiedBy>Lee Chilgee</cp:lastModifiedBy>
  <cp:revision>119</cp:revision>
  <dcterms:created xsi:type="dcterms:W3CDTF">2003-08-14T08:31:30Z</dcterms:created>
  <dcterms:modified xsi:type="dcterms:W3CDTF">2023-03-08T05:30:40Z</dcterms:modified>
</cp:coreProperties>
</file>