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7"/>
  </p:notesMasterIdLst>
  <p:handoutMasterIdLst>
    <p:handoutMasterId r:id="rId58"/>
  </p:handoutMasterIdLst>
  <p:sldIdLst>
    <p:sldId id="256" r:id="rId2"/>
    <p:sldId id="286" r:id="rId3"/>
    <p:sldId id="354" r:id="rId4"/>
    <p:sldId id="355" r:id="rId5"/>
    <p:sldId id="401" r:id="rId6"/>
    <p:sldId id="402" r:id="rId7"/>
    <p:sldId id="403" r:id="rId8"/>
    <p:sldId id="405" r:id="rId9"/>
    <p:sldId id="406" r:id="rId10"/>
    <p:sldId id="407" r:id="rId11"/>
    <p:sldId id="357" r:id="rId12"/>
    <p:sldId id="388" r:id="rId13"/>
    <p:sldId id="359" r:id="rId14"/>
    <p:sldId id="360" r:id="rId15"/>
    <p:sldId id="361" r:id="rId16"/>
    <p:sldId id="408" r:id="rId17"/>
    <p:sldId id="409" r:id="rId18"/>
    <p:sldId id="362" r:id="rId19"/>
    <p:sldId id="350" r:id="rId20"/>
    <p:sldId id="411" r:id="rId21"/>
    <p:sldId id="414" r:id="rId22"/>
    <p:sldId id="413" r:id="rId23"/>
    <p:sldId id="415" r:id="rId24"/>
    <p:sldId id="416" r:id="rId25"/>
    <p:sldId id="356" r:id="rId26"/>
    <p:sldId id="417" r:id="rId27"/>
    <p:sldId id="358" r:id="rId28"/>
    <p:sldId id="418" r:id="rId29"/>
    <p:sldId id="419" r:id="rId30"/>
    <p:sldId id="410" r:id="rId31"/>
    <p:sldId id="364" r:id="rId32"/>
    <p:sldId id="365" r:id="rId33"/>
    <p:sldId id="389" r:id="rId34"/>
    <p:sldId id="391" r:id="rId35"/>
    <p:sldId id="392" r:id="rId36"/>
    <p:sldId id="393" r:id="rId37"/>
    <p:sldId id="398" r:id="rId38"/>
    <p:sldId id="394" r:id="rId39"/>
    <p:sldId id="370" r:id="rId40"/>
    <p:sldId id="371" r:id="rId41"/>
    <p:sldId id="372" r:id="rId42"/>
    <p:sldId id="395" r:id="rId43"/>
    <p:sldId id="396" r:id="rId44"/>
    <p:sldId id="397" r:id="rId45"/>
    <p:sldId id="399" r:id="rId46"/>
    <p:sldId id="379" r:id="rId47"/>
    <p:sldId id="380" r:id="rId48"/>
    <p:sldId id="400" r:id="rId49"/>
    <p:sldId id="382" r:id="rId50"/>
    <p:sldId id="383" r:id="rId51"/>
    <p:sldId id="384" r:id="rId52"/>
    <p:sldId id="385" r:id="rId53"/>
    <p:sldId id="386" r:id="rId54"/>
    <p:sldId id="387" r:id="rId55"/>
    <p:sldId id="351" r:id="rId56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2A8"/>
    <a:srgbClr val="81DEFF"/>
    <a:srgbClr val="FF66FF"/>
    <a:srgbClr val="FFCC00"/>
    <a:srgbClr val="FFCC66"/>
    <a:srgbClr val="FF6699"/>
    <a:srgbClr val="FFCCFF"/>
    <a:srgbClr val="21C5FF"/>
    <a:srgbClr val="E3F2A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10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7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21.xml"/><Relationship Id="rId7" Type="http://schemas.openxmlformats.org/officeDocument/2006/relationships/slide" Target="slides/slide25.xml"/><Relationship Id="rId2" Type="http://schemas.openxmlformats.org/officeDocument/2006/relationships/slide" Target="slides/slide20.xml"/><Relationship Id="rId1" Type="http://schemas.openxmlformats.org/officeDocument/2006/relationships/slide" Target="slides/slide19.xml"/><Relationship Id="rId6" Type="http://schemas.openxmlformats.org/officeDocument/2006/relationships/slide" Target="slides/slide24.xml"/><Relationship Id="rId11" Type="http://schemas.openxmlformats.org/officeDocument/2006/relationships/slide" Target="slides/slide29.xml"/><Relationship Id="rId5" Type="http://schemas.openxmlformats.org/officeDocument/2006/relationships/slide" Target="slides/slide23.xml"/><Relationship Id="rId10" Type="http://schemas.openxmlformats.org/officeDocument/2006/relationships/slide" Target="slides/slide28.xml"/><Relationship Id="rId4" Type="http://schemas.openxmlformats.org/officeDocument/2006/relationships/slide" Target="slides/slide22.xml"/><Relationship Id="rId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>
            <a:extLst>
              <a:ext uri="{FF2B5EF4-FFF2-40B4-BE49-F238E27FC236}">
                <a16:creationId xmlns:a16="http://schemas.microsoft.com/office/drawing/2014/main" id="{AC6F926F-419B-FAF2-1506-918851A355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587" y="0"/>
            <a:ext cx="29455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2" name="Rectangle 4">
            <a:extLst>
              <a:ext uri="{FF2B5EF4-FFF2-40B4-BE49-F238E27FC236}">
                <a16:creationId xmlns:a16="http://schemas.microsoft.com/office/drawing/2014/main" id="{A768D83B-635F-03AA-06A5-C6C533972E6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2"/>
            <a:ext cx="29455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3" name="Rectangle 5">
            <a:extLst>
              <a:ext uri="{FF2B5EF4-FFF2-40B4-BE49-F238E27FC236}">
                <a16:creationId xmlns:a16="http://schemas.microsoft.com/office/drawing/2014/main" id="{ED007BD6-9E68-C7B3-E054-F5998380784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C78D6844-4DA9-41E0-9EAF-A78975B9DD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5F2C89B6-9C95-9AE1-F306-8F7D0537D9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674A504E-F651-4346-D3B7-07D35DB7CB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0587" y="0"/>
            <a:ext cx="29455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F8EC472-FA7D-3B62-78C7-508091288E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4341C326-164E-4AB7-CA4D-52214AA2FFF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9" y="4715710"/>
            <a:ext cx="5438458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830" name="Rectangle 6">
            <a:extLst>
              <a:ext uri="{FF2B5EF4-FFF2-40B4-BE49-F238E27FC236}">
                <a16:creationId xmlns:a16="http://schemas.microsoft.com/office/drawing/2014/main" id="{194F6940-355D-7FD9-0819-311F608938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55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31" name="Rectangle 7">
            <a:extLst>
              <a:ext uri="{FF2B5EF4-FFF2-40B4-BE49-F238E27FC236}">
                <a16:creationId xmlns:a16="http://schemas.microsoft.com/office/drawing/2014/main" id="{988D0566-232E-EF5F-0219-DAC09071C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2B2C0AD2-89EB-4D80-9420-FD8B21859F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E9C121E-0BA9-F3F9-036C-B8E7319671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276FBDA-E227-97E4-CD37-9F069E435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F7A33028-1932-81B2-6470-68082233DE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94412B2-1E81-44BC-9051-F7AC5920BF36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1CA2EEE3-4329-A365-C573-35F22CBF66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8345B252-3033-554D-757A-A72D21B73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3CD7B7E9-6E2A-AEEA-13DB-79430FED168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A007409-A1C5-4734-AAC1-708256651420}" type="slidenum">
              <a:rPr lang="en-US" altLang="ko-KR"/>
              <a:pPr algn="r" eaLnBrk="1" hangingPunct="1"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F86AA57D-812C-606E-ED76-D608E6897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2055C8B8-D0DB-6962-1499-3C385275D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B4B06BA9-DCB7-ADBB-8CF0-1D312D24E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753481C-F635-4C9D-B22A-E9D86C6D685D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68A33009-9C17-C5B1-A603-AE044AE2E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D3C0981-8D00-88D7-E9F3-7948DBC1A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8BB48367-9FEE-B1D8-E88B-6C50464887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DAC1551-680D-4889-9531-C729F05B09D2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A23DB843-B792-2065-CE72-B43D5444DD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DE7955DB-CDA4-FB19-976E-A839D99A1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3959B83C-75FC-9246-2AA3-53BD10B6B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69A9D4B-350C-42B5-B806-01A49E468D25}" type="slidenum">
              <a:rPr lang="en-US" altLang="ko-KR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B0454FBC-2837-FDFA-28E0-5B54E9AEB2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D45C029-298E-EA44-FDF6-B4C17952E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3959B83C-75FC-9246-2AA3-53BD10B6B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69A9D4B-350C-42B5-B806-01A49E468D25}" type="slidenum">
              <a:rPr lang="en-US" altLang="ko-KR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B0454FBC-2837-FDFA-28E0-5B54E9AEB2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D45C029-298E-EA44-FDF6-B4C17952E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56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3959B83C-75FC-9246-2AA3-53BD10B6B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69A9D4B-350C-42B5-B806-01A49E468D25}" type="slidenum">
              <a:rPr lang="en-US" altLang="ko-KR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B0454FBC-2837-FDFA-28E0-5B54E9AEB2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D45C029-298E-EA44-FDF6-B4C17952E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99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9B3CC2D5-8E1E-E9B2-E6BD-6D8A316AB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2FACE93-1F05-4557-9C8C-68BDCAE7CD22}" type="slidenum">
              <a:rPr lang="en-US" altLang="ko-KR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8DFEB9C6-30DC-5425-60E2-EFBE596905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DABDA764-5D5C-FE29-F4CE-B8277B63E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8BF635F5-0391-7932-F50E-92256D8635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B79BF80-9077-44D0-9E3C-8C4AE757FADB}" type="slidenum">
              <a:rPr lang="en-US" altLang="ko-KR"/>
              <a:pPr>
                <a:spcBef>
                  <a:spcPct val="0"/>
                </a:spcBef>
              </a:pPr>
              <a:t>30</a:t>
            </a:fld>
            <a:endParaRPr lang="en-US" altLang="ko-KR"/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318DF58E-6A67-324F-0E64-A5B27570F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B9250C28-74EA-47B9-6A18-A9616C8B0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21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40869B13-2FE7-0EF6-C599-CC470BF1BB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38D751A-4334-4369-AD16-3C55E972B344}" type="slidenum">
              <a:rPr lang="en-US" altLang="ko-KR"/>
              <a:pPr>
                <a:spcBef>
                  <a:spcPct val="0"/>
                </a:spcBef>
              </a:pPr>
              <a:t>31</a:t>
            </a:fld>
            <a:endParaRPr lang="en-US" altLang="ko-KR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0D2AA51D-B2A8-FB48-B54A-B644861DA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C9C6FE9-4F1A-CAF5-8119-E0B595F65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432CC423-84DC-327A-319A-EE1376DC2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3ADCCF-B29A-4B03-88AB-B9767808AC96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BF83323E-A9A2-1DC9-B25E-BBAD6C0985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C5E90B4B-DD9C-172A-307F-D5E53D797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E3C7266B-3C83-8C30-9A3F-BF43684469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1688F33-1373-42B9-9B74-0913A602D904}" type="slidenum">
              <a:rPr lang="en-US" altLang="ko-KR"/>
              <a:pPr>
                <a:spcBef>
                  <a:spcPct val="0"/>
                </a:spcBef>
              </a:pPr>
              <a:t>32</a:t>
            </a:fld>
            <a:endParaRPr lang="en-US" altLang="ko-KR"/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F86A4DD7-1CBB-7718-9137-01A860C43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EE1DD44F-02CC-8F78-65C3-47760F860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4B9CF728-A46F-01E9-3BA9-02CD80D0DD6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7328280-31E8-4ED1-88ED-5929532874AF}" type="slidenum">
              <a:rPr lang="en-US" altLang="ko-KR"/>
              <a:pPr algn="r" eaLnBrk="1" hangingPunct="1">
                <a:spcBef>
                  <a:spcPct val="0"/>
                </a:spcBef>
              </a:pPr>
              <a:t>33</a:t>
            </a:fld>
            <a:endParaRPr lang="en-US" altLang="ko-KR"/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2277F1FB-B732-57F0-96F0-24FCD14DB7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E08F5446-B5F4-9F23-B6A2-EFE77EA2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4399FA2B-207B-0ED4-3F7E-58DD2E32B15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D11B2AF-B569-4510-8C43-818189E094C4}" type="slidenum">
              <a:rPr lang="en-US" altLang="ko-KR"/>
              <a:pPr algn="r" eaLnBrk="1" hangingPunct="1">
                <a:spcBef>
                  <a:spcPct val="0"/>
                </a:spcBef>
              </a:pPr>
              <a:t>34</a:t>
            </a:fld>
            <a:endParaRPr lang="en-US" altLang="ko-KR"/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0D6EECF0-9AF4-1A7B-6D72-98158A5235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E596174E-4231-8792-61EC-466A026B9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id="{AEBBD6BF-3356-B403-4727-0F99B4E0EB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8A4BAEF-138C-4D88-BD02-87593860F679}" type="slidenum">
              <a:rPr lang="en-US" altLang="ko-KR"/>
              <a:pPr algn="r" eaLnBrk="1" hangingPunct="1">
                <a:spcBef>
                  <a:spcPct val="0"/>
                </a:spcBef>
              </a:pPr>
              <a:t>35</a:t>
            </a:fld>
            <a:endParaRPr lang="en-US" altLang="ko-KR"/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4849738B-3C12-9996-E193-3BE8C46968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7F8980EC-41AD-EAFE-FA6E-BC472EDA7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>
            <a:extLst>
              <a:ext uri="{FF2B5EF4-FFF2-40B4-BE49-F238E27FC236}">
                <a16:creationId xmlns:a16="http://schemas.microsoft.com/office/drawing/2014/main" id="{A6316346-0AFC-E6C6-4DE2-612912F99CC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623543-88F5-4CD3-B316-473549DBC43D}" type="slidenum">
              <a:rPr lang="en-US" altLang="ko-KR"/>
              <a:pPr algn="r" eaLnBrk="1" hangingPunct="1">
                <a:spcBef>
                  <a:spcPct val="0"/>
                </a:spcBef>
              </a:pPr>
              <a:t>36</a:t>
            </a:fld>
            <a:endParaRPr lang="en-US" altLang="ko-KR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D6F467B7-2BCF-923F-146B-A9967CFBBE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5763DCF1-5AB0-B4E6-7E63-D7EC8DB15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4D415582-CF4B-D76D-AD48-2B9C8F16FF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9C52198-6870-494D-8DFB-FC7769A4EC49}" type="slidenum">
              <a:rPr lang="en-US" altLang="ko-KR"/>
              <a:pPr algn="r" eaLnBrk="1" hangingPunct="1">
                <a:spcBef>
                  <a:spcPct val="0"/>
                </a:spcBef>
              </a:pPr>
              <a:t>37</a:t>
            </a:fld>
            <a:endParaRPr lang="en-US" altLang="ko-KR"/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9835F6AF-D211-8527-0677-1F3BD91CC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E01268D4-11AC-663B-8681-29AC3C04F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>
            <a:extLst>
              <a:ext uri="{FF2B5EF4-FFF2-40B4-BE49-F238E27FC236}">
                <a16:creationId xmlns:a16="http://schemas.microsoft.com/office/drawing/2014/main" id="{B7F2F95C-F80A-A1E2-FF96-55124ABE02C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7A9E4A5-9C73-429D-88DA-C14C15035A4F}" type="slidenum">
              <a:rPr lang="en-US" altLang="ko-KR"/>
              <a:pPr algn="r" eaLnBrk="1" hangingPunct="1">
                <a:spcBef>
                  <a:spcPct val="0"/>
                </a:spcBef>
              </a:pPr>
              <a:t>38</a:t>
            </a:fld>
            <a:endParaRPr lang="en-US" altLang="ko-KR"/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87B9CE76-CB91-1083-711F-7C83E8059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1DA9168D-4747-7815-44A4-9EABEED30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>
            <a:extLst>
              <a:ext uri="{FF2B5EF4-FFF2-40B4-BE49-F238E27FC236}">
                <a16:creationId xmlns:a16="http://schemas.microsoft.com/office/drawing/2014/main" id="{18AFAEE0-3283-3C73-DECC-BF37097AE5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DA722D-5F35-4FED-9623-591C04EFCC68}" type="slidenum">
              <a:rPr lang="en-US" altLang="ko-KR"/>
              <a:pPr>
                <a:spcBef>
                  <a:spcPct val="0"/>
                </a:spcBef>
              </a:pPr>
              <a:t>39</a:t>
            </a:fld>
            <a:endParaRPr lang="en-US" altLang="ko-KR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88DA21D6-C847-0DF2-91B4-3AA797072C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CA9D2C0F-6E14-A60A-9EED-3C637FE4C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>
            <a:extLst>
              <a:ext uri="{FF2B5EF4-FFF2-40B4-BE49-F238E27FC236}">
                <a16:creationId xmlns:a16="http://schemas.microsoft.com/office/drawing/2014/main" id="{7D0048AD-A96F-B4A0-5FD8-CA4B3C9945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0BB0C4E-93B7-4E7E-89D0-5EAADF99D6D8}" type="slidenum">
              <a:rPr lang="en-US" altLang="ko-KR"/>
              <a:pPr>
                <a:spcBef>
                  <a:spcPct val="0"/>
                </a:spcBef>
              </a:pPr>
              <a:t>40</a:t>
            </a:fld>
            <a:endParaRPr lang="en-US" altLang="ko-KR"/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D752922C-A02E-0309-3BC9-5604A9615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968391EB-ACB6-6CD8-1711-B76FE192E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>
            <a:extLst>
              <a:ext uri="{FF2B5EF4-FFF2-40B4-BE49-F238E27FC236}">
                <a16:creationId xmlns:a16="http://schemas.microsoft.com/office/drawing/2014/main" id="{CAC79BF4-35E9-1C27-C892-FAA9BFB5EC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46EE5EC-1D11-41BF-8435-7F2B124279A3}" type="slidenum">
              <a:rPr lang="en-US" altLang="ko-KR"/>
              <a:pPr>
                <a:spcBef>
                  <a:spcPct val="0"/>
                </a:spcBef>
              </a:pPr>
              <a:t>41</a:t>
            </a:fld>
            <a:endParaRPr lang="en-US" altLang="ko-KR"/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A1C9FB71-643B-30B9-580D-EE74657ED4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91952907-80E3-0BB9-C096-F325A2BC8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6CD3A818-B1A1-7E63-A33B-E69FBE2A3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96BEAD0-1299-44E9-88D7-F842ED5CF189}" type="slidenum">
              <a:rPr lang="en-US" altLang="ko-KR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6AFCD917-B466-0E4C-000D-7B7B11902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1E6490A4-8191-41B8-3411-04D4C2ECB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>
            <a:extLst>
              <a:ext uri="{FF2B5EF4-FFF2-40B4-BE49-F238E27FC236}">
                <a16:creationId xmlns:a16="http://schemas.microsoft.com/office/drawing/2014/main" id="{228CCFE5-C794-6F83-A9E3-B31B4E1ACA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AD763B-7F63-4B9F-B4DB-08E14D23F542}" type="slidenum">
              <a:rPr lang="en-US" altLang="ko-KR"/>
              <a:pPr algn="r" eaLnBrk="1" hangingPunct="1">
                <a:spcBef>
                  <a:spcPct val="0"/>
                </a:spcBef>
              </a:pPr>
              <a:t>42</a:t>
            </a:fld>
            <a:endParaRPr lang="en-US" altLang="ko-KR"/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06B691AF-692A-09B4-CA21-5284E06393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AB3A4C16-05E7-4025-1964-2CCE7C56B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>
            <a:extLst>
              <a:ext uri="{FF2B5EF4-FFF2-40B4-BE49-F238E27FC236}">
                <a16:creationId xmlns:a16="http://schemas.microsoft.com/office/drawing/2014/main" id="{D0E3F310-B83D-AAD1-F1AB-CA6F68D5455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FA33DBF-9265-4A5B-B922-FC691959648B}" type="slidenum">
              <a:rPr lang="en-US" altLang="ko-KR"/>
              <a:pPr algn="r" eaLnBrk="1" hangingPunct="1">
                <a:spcBef>
                  <a:spcPct val="0"/>
                </a:spcBef>
              </a:pPr>
              <a:t>43</a:t>
            </a:fld>
            <a:endParaRPr lang="en-US" altLang="ko-KR"/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50A79BD9-C2FC-ACDE-91AD-826B789EF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E2D1C0FE-7885-4C33-F455-29B88FDEB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>
            <a:extLst>
              <a:ext uri="{FF2B5EF4-FFF2-40B4-BE49-F238E27FC236}">
                <a16:creationId xmlns:a16="http://schemas.microsoft.com/office/drawing/2014/main" id="{4322378F-8744-55EC-62BD-32BACCD0C7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640DFB8-C6DC-498D-AFC1-080759E2038B}" type="slidenum">
              <a:rPr lang="en-US" altLang="ko-KR"/>
              <a:pPr algn="r" eaLnBrk="1" hangingPunct="1">
                <a:spcBef>
                  <a:spcPct val="0"/>
                </a:spcBef>
              </a:pPr>
              <a:t>44</a:t>
            </a:fld>
            <a:endParaRPr lang="en-US" altLang="ko-KR"/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169EE9AB-78E1-44F7-2C6E-BC446F5D7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646FAF6D-1AE3-4C74-0248-763C45787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>
            <a:extLst>
              <a:ext uri="{FF2B5EF4-FFF2-40B4-BE49-F238E27FC236}">
                <a16:creationId xmlns:a16="http://schemas.microsoft.com/office/drawing/2014/main" id="{06B2398C-4496-2576-9ECB-5EAF3D36AC8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295056-E573-4DD6-A367-3166ED31D26C}" type="slidenum">
              <a:rPr lang="en-US" altLang="ko-KR"/>
              <a:pPr algn="r" eaLnBrk="1" hangingPunct="1">
                <a:spcBef>
                  <a:spcPct val="0"/>
                </a:spcBef>
              </a:pPr>
              <a:t>45</a:t>
            </a:fld>
            <a:endParaRPr lang="en-US" altLang="ko-KR"/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19106C82-4CDB-B2AA-5646-64A7822DAB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D0C4A2BE-2435-28A9-D696-6DB595B8B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>
            <a:extLst>
              <a:ext uri="{FF2B5EF4-FFF2-40B4-BE49-F238E27FC236}">
                <a16:creationId xmlns:a16="http://schemas.microsoft.com/office/drawing/2014/main" id="{D0A0DF7C-B6D6-7405-AF47-84BC36090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B690702-0A66-4F91-AE51-DBEFCBDE35CF}" type="slidenum">
              <a:rPr lang="en-US" altLang="ko-KR"/>
              <a:pPr>
                <a:spcBef>
                  <a:spcPct val="0"/>
                </a:spcBef>
              </a:pPr>
              <a:t>46</a:t>
            </a:fld>
            <a:endParaRPr lang="en-US" altLang="ko-KR"/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FE2F61B8-8A03-DC8C-3618-559F16D5C3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600DC448-823B-7C07-4EF6-CDCDDA703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7E66F3B1-923B-8FB7-72AE-D8270313F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C877BB7-8814-4FE6-ADC7-BB83579F24FD}" type="slidenum">
              <a:rPr lang="en-US" altLang="ko-KR"/>
              <a:pPr>
                <a:spcBef>
                  <a:spcPct val="0"/>
                </a:spcBef>
              </a:pPr>
              <a:t>47</a:t>
            </a:fld>
            <a:endParaRPr lang="en-US" altLang="ko-KR"/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43687E72-8C0F-9F96-7D40-4CB8741CA5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01585BA1-4064-3EE6-EE8F-A1FC14CBF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>
            <a:extLst>
              <a:ext uri="{FF2B5EF4-FFF2-40B4-BE49-F238E27FC236}">
                <a16:creationId xmlns:a16="http://schemas.microsoft.com/office/drawing/2014/main" id="{F394129A-BDBA-1A6F-552A-A9281BDBFC9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0587" y="9428242"/>
            <a:ext cx="2945500" cy="4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F242C3C-8701-4885-98D8-970F8441EC2F}" type="slidenum">
              <a:rPr lang="en-US" altLang="ko-KR"/>
              <a:pPr algn="r" eaLnBrk="1" hangingPunct="1">
                <a:spcBef>
                  <a:spcPct val="0"/>
                </a:spcBef>
              </a:pPr>
              <a:t>48</a:t>
            </a:fld>
            <a:endParaRPr lang="en-US" altLang="ko-KR"/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5D8016F9-B718-0F9C-1DAB-A1854AFE0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C8193F47-29E9-0643-044C-62A97FA01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>
            <a:extLst>
              <a:ext uri="{FF2B5EF4-FFF2-40B4-BE49-F238E27FC236}">
                <a16:creationId xmlns:a16="http://schemas.microsoft.com/office/drawing/2014/main" id="{0F769A84-254B-A5E5-B7F0-23291A728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D579538-2B49-4D1B-A452-CE3DF7AE57F0}" type="slidenum">
              <a:rPr lang="en-US" altLang="ko-KR"/>
              <a:pPr>
                <a:spcBef>
                  <a:spcPct val="0"/>
                </a:spcBef>
              </a:pPr>
              <a:t>49</a:t>
            </a:fld>
            <a:endParaRPr lang="en-US" altLang="ko-KR"/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C1DE8ADF-2823-0B94-5AD6-4BEE0BABAB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E8367957-310E-C16E-2642-8487B6E7D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>
            <a:extLst>
              <a:ext uri="{FF2B5EF4-FFF2-40B4-BE49-F238E27FC236}">
                <a16:creationId xmlns:a16="http://schemas.microsoft.com/office/drawing/2014/main" id="{E3CD6AF4-D5AE-EF97-CBF6-60871669D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C041782-4465-4566-BA16-9B8E81929934}" type="slidenum">
              <a:rPr lang="en-US" altLang="ko-KR"/>
              <a:pPr>
                <a:spcBef>
                  <a:spcPct val="0"/>
                </a:spcBef>
              </a:pPr>
              <a:t>50</a:t>
            </a:fld>
            <a:endParaRPr lang="en-US" altLang="ko-KR"/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A3503D5A-590A-7420-3AE8-E808BF4720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E5920D38-A6F9-2BE5-8A03-9B2286095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>
            <a:extLst>
              <a:ext uri="{FF2B5EF4-FFF2-40B4-BE49-F238E27FC236}">
                <a16:creationId xmlns:a16="http://schemas.microsoft.com/office/drawing/2014/main" id="{43741555-5DA9-EFFF-BCE7-63F0515F17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F0F0A98-D58A-4756-8B5D-342CC6F34616}" type="slidenum">
              <a:rPr lang="en-US" altLang="ko-KR"/>
              <a:pPr>
                <a:spcBef>
                  <a:spcPct val="0"/>
                </a:spcBef>
              </a:pPr>
              <a:t>51</a:t>
            </a:fld>
            <a:endParaRPr lang="en-US" altLang="ko-KR"/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C2D12DED-C02C-F5F4-9499-0EDB6ED7FC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2E828F44-C49C-56AE-C5E6-EEF933A6E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6CD3A818-B1A1-7E63-A33B-E69FBE2A3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96BEAD0-1299-44E9-88D7-F842ED5CF189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6AFCD917-B466-0E4C-000D-7B7B11902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1E6490A4-8191-41B8-3411-04D4C2ECB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6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>
            <a:extLst>
              <a:ext uri="{FF2B5EF4-FFF2-40B4-BE49-F238E27FC236}">
                <a16:creationId xmlns:a16="http://schemas.microsoft.com/office/drawing/2014/main" id="{5FF365DA-676A-F773-57BA-EFC82677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698133A-BC01-45E1-B484-F797002E8F72}" type="slidenum">
              <a:rPr lang="en-US" altLang="ko-KR"/>
              <a:pPr>
                <a:spcBef>
                  <a:spcPct val="0"/>
                </a:spcBef>
              </a:pPr>
              <a:t>52</a:t>
            </a:fld>
            <a:endParaRPr lang="en-US" altLang="ko-KR"/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01EF7758-A8E9-F5CF-502A-6B95387D59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9B03D406-7B71-007A-363D-AD21F9E2B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>
            <a:extLst>
              <a:ext uri="{FF2B5EF4-FFF2-40B4-BE49-F238E27FC236}">
                <a16:creationId xmlns:a16="http://schemas.microsoft.com/office/drawing/2014/main" id="{84966E18-20CE-D32D-BAC2-92F31CDC2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6160E6A-0CDF-4002-888E-C7B37F1B4F28}" type="slidenum">
              <a:rPr lang="en-US" altLang="ko-KR"/>
              <a:pPr>
                <a:spcBef>
                  <a:spcPct val="0"/>
                </a:spcBef>
              </a:pPr>
              <a:t>53</a:t>
            </a:fld>
            <a:endParaRPr lang="en-US" altLang="ko-KR"/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11F5F932-F615-78BC-9F5B-4281C6DB01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D6B76936-A9C2-80D9-C89C-1BB660CB6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>
            <a:extLst>
              <a:ext uri="{FF2B5EF4-FFF2-40B4-BE49-F238E27FC236}">
                <a16:creationId xmlns:a16="http://schemas.microsoft.com/office/drawing/2014/main" id="{B8D1680B-FE0B-B731-5F6C-D8FE676E98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1031A49-4949-44A7-BEA5-8A3E768B19FB}" type="slidenum">
              <a:rPr lang="en-US" altLang="ko-KR"/>
              <a:pPr>
                <a:spcBef>
                  <a:spcPct val="0"/>
                </a:spcBef>
              </a:pPr>
              <a:t>54</a:t>
            </a:fld>
            <a:endParaRPr lang="en-US" altLang="ko-KR"/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F91D1598-2D8A-9A32-F8CD-199A23556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75FDC66B-EFD4-E4AD-8D5A-036603245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6CD3A818-B1A1-7E63-A33B-E69FBE2A3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96BEAD0-1299-44E9-88D7-F842ED5CF189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6AFCD917-B466-0E4C-000D-7B7B11902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1E6490A4-8191-41B8-3411-04D4C2ECB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39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6CD3A818-B1A1-7E63-A33B-E69FBE2A3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96BEAD0-1299-44E9-88D7-F842ED5CF189}" type="slidenum">
              <a:rPr lang="en-US" altLang="ko-KR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6AFCD917-B466-0E4C-000D-7B7B11902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1E6490A4-8191-41B8-3411-04D4C2ECB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15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6CD3A818-B1A1-7E63-A33B-E69FBE2A3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96BEAD0-1299-44E9-88D7-F842ED5CF189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6AFCD917-B466-0E4C-000D-7B7B11902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1E6490A4-8191-41B8-3411-04D4C2ECB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8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6CD3A818-B1A1-7E63-A33B-E69FBE2A3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96BEAD0-1299-44E9-88D7-F842ED5CF189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6AFCD917-B466-0E4C-000D-7B7B11902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1E6490A4-8191-41B8-3411-04D4C2ECB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3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6CD3A818-B1A1-7E63-A33B-E69FBE2A3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96BEAD0-1299-44E9-88D7-F842ED5CF189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6AFCD917-B466-0E4C-000D-7B7B11902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52475"/>
            <a:ext cx="4967287" cy="3724275"/>
          </a:xfrm>
          <a:solidFill>
            <a:srgbClr val="FFFFFF"/>
          </a:solidFill>
          <a:ln/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1E6490A4-8191-41B8-3411-04D4C2ECB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022" y="4714122"/>
            <a:ext cx="5440045" cy="4376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0DA82F-5FC2-8390-BF5A-562058BE44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032F0-1BA9-4D52-8936-4EE39E5C0E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16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4AA748-966E-043E-FC03-120DB1B794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3F820-D780-4030-8C36-4C3A060FB9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94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EB25FD-4764-A7FA-6722-6050FE541D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55CCA-A7DB-47CA-B765-4B8A8B0C8B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58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B89310-8590-97C4-E242-E22E654E5D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539D1-3256-4C39-A39F-1D5997AB1B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203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6ED0C1-D6ED-274D-A0BF-293632F3F9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2E681-34EC-42E6-B18B-687D8888DD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67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E8B8B9-A183-4800-2AF2-7DB98CEFFA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649D3-D0E9-49F3-8E00-1154C457A9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5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B42250-E6F0-0270-13F0-DD2B8BA02B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A162D-44AC-40EF-8B0A-77231FAAEA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332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C4FA289-8142-1C5A-0F56-D1CA9F64E9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0EB8F-37C6-44D6-B427-AA7F21B8738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686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BC0496C-4ECE-8DE6-5DA0-9B8C62E104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A61F7A-5F0B-4BE6-B00C-0C63966849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66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32A43E5-E0C2-3D71-139A-61240B6A78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D96DA-C8C7-48AB-A25A-D1D7C59855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668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320E45-A4C9-A82C-29BA-F6A723B535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AC53F6-3B19-4811-BF11-8E09B20663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844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95266F-CC9D-55DD-562C-762EEEB21A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5D26C-9E9F-4C84-BF30-DE0F48200C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552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B25B384-32B0-541E-E2C4-1D8B037A6F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495075-8024-BBA5-41CC-D3D70A5FC9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D135F5D-2A0E-88BD-D2CE-DE0817C539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840685B1-647F-3D4B-64CF-084A419B1C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fld id="{23F3399B-AE6F-4553-BB57-FADA044226A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굴림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B22A437F-D91F-3426-A52E-5B1F3D0B2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0033CC"/>
                </a:solidFill>
                <a:latin typeface="Arial Narrow" panose="020B0606020202030204" pitchFamily="34" charset="0"/>
              </a:rPr>
              <a:t>Unit 15</a:t>
            </a:r>
            <a:endParaRPr lang="en-US" altLang="ko-KR" sz="400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099" name="Object 8">
            <a:extLst>
              <a:ext uri="{FF2B5EF4-FFF2-40B4-BE49-F238E27FC236}">
                <a16:creationId xmlns:a16="http://schemas.microsoft.com/office/drawing/2014/main" id="{96541848-868D-8CCE-DB61-852F24C0D7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4099" name="Object 8">
                        <a:extLst>
                          <a:ext uri="{FF2B5EF4-FFF2-40B4-BE49-F238E27FC236}">
                            <a16:creationId xmlns:a16="http://schemas.microsoft.com/office/drawing/2014/main" id="{96541848-868D-8CCE-DB61-852F24C0D7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10">
            <a:extLst>
              <a:ext uri="{FF2B5EF4-FFF2-40B4-BE49-F238E27FC236}">
                <a16:creationId xmlns:a16="http://schemas.microsoft.com/office/drawing/2014/main" id="{C07952B2-9365-9262-83C8-1BD4ED32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700213"/>
            <a:ext cx="597693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2000" b="1" i="1"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</a:p>
          <a:p>
            <a:pPr eaLnBrk="1" hangingPunct="1"/>
            <a:endParaRPr kumimoji="0" lang="en-US" altLang="ko-KR" sz="20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15.1	Elimination of Redundant States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15.2	Equivalent States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15.3	Determination of State Equivalence Using an         Implication Table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15.4	Equivalent Sequential Circuits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15.5	Incompletely Specified State Tables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15.6	Derivation of Flip-Flop Input Equations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15.7	Equivalent State Assignments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15.8	Guidelines for State Assignment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15.9	Using a One-Hot State Assignment</a:t>
            </a:r>
          </a:p>
          <a:p>
            <a:pPr eaLnBrk="1" hangingPunct="1"/>
            <a:r>
              <a:rPr kumimoji="0" lang="en-US" altLang="ko-KR" sz="2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Problems</a:t>
            </a:r>
          </a:p>
        </p:txBody>
      </p:sp>
      <p:sp>
        <p:nvSpPr>
          <p:cNvPr id="4101" name="Rectangle 11">
            <a:extLst>
              <a:ext uri="{FF2B5EF4-FFF2-40B4-BE49-F238E27FC236}">
                <a16:creationId xmlns:a16="http://schemas.microsoft.com/office/drawing/2014/main" id="{6BE13D98-4619-7283-DDF0-7D35F16FA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2663"/>
            <a:ext cx="83820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  <a:t>Reduction of State Tables and State Assignment</a:t>
            </a:r>
          </a:p>
        </p:txBody>
      </p:sp>
      <p:pic>
        <p:nvPicPr>
          <p:cNvPr id="4102" name="그림 1">
            <a:extLst>
              <a:ext uri="{FF2B5EF4-FFF2-40B4-BE49-F238E27FC236}">
                <a16:creationId xmlns:a16="http://schemas.microsoft.com/office/drawing/2014/main" id="{5406A3B3-4F45-767B-0234-AFC433484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16113"/>
            <a:ext cx="2303462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BA38B329-C56A-3092-1386-B31177B024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2FA7ED3-2E1F-4214-996B-D9D1FACED64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E51F1EA1-350B-BCA5-F0B4-1A71DC21F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5615"/>
            <a:ext cx="82296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Table 15-1:  State Table for Sequence Detector Mealy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0101</a:t>
            </a:r>
            <a:r>
              <a:rPr lang="en-US" altLang="ko-KR" sz="2000" dirty="0">
                <a:solidFill>
                  <a:srgbClr val="000080"/>
                </a:solidFill>
              </a:rPr>
              <a:t> or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1001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3FA6BF6A-4872-CFA2-4533-C71953410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15.1	 Elimination of Redundant States</a:t>
            </a:r>
          </a:p>
        </p:txBody>
      </p:sp>
      <p:graphicFrame>
        <p:nvGraphicFramePr>
          <p:cNvPr id="2" name="Group 155">
            <a:extLst>
              <a:ext uri="{FF2B5EF4-FFF2-40B4-BE49-F238E27FC236}">
                <a16:creationId xmlns:a16="http://schemas.microsoft.com/office/drawing/2014/main" id="{1ADF7CDA-1D6A-81AD-978F-82ED622A5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8308"/>
              </p:ext>
            </p:extLst>
          </p:nvPr>
        </p:nvGraphicFramePr>
        <p:xfrm>
          <a:off x="755576" y="1587876"/>
          <a:ext cx="6531990" cy="4821557"/>
        </p:xfrm>
        <a:graphic>
          <a:graphicData uri="http://schemas.openxmlformats.org/drawingml/2006/table">
            <a:tbl>
              <a:tblPr/>
              <a:tblGrid>
                <a:gridCol w="108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8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621"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Input Sequence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State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Next State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Output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reset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M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M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9DF426-74F3-2369-F592-A09FAA3BBFB7}"/>
              </a:ext>
            </a:extLst>
          </p:cNvPr>
          <p:cNvCxnSpPr/>
          <p:nvPr/>
        </p:nvCxnSpPr>
        <p:spPr>
          <a:xfrm>
            <a:off x="794213" y="4553532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ine 6">
            <a:extLst>
              <a:ext uri="{FF2B5EF4-FFF2-40B4-BE49-F238E27FC236}">
                <a16:creationId xmlns:a16="http://schemas.microsoft.com/office/drawing/2014/main" id="{565CA20C-00C4-14D4-FA82-BE422C489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2718" y="3014014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FC571863-D748-2B69-51D1-E798500E3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686" y="2924944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DDC97F5-ACA1-9D32-6B58-19AAF26C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702" y="3140968"/>
            <a:ext cx="1326803" cy="78483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1800" b="1" dirty="0">
                <a:solidFill>
                  <a:schemeClr val="tx2"/>
                </a:solidFill>
              </a:rPr>
              <a:t>E = F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0" lang="en-US" altLang="ko-KR" sz="1800" b="1" dirty="0">
                <a:solidFill>
                  <a:schemeClr val="tx2"/>
                </a:solidFill>
              </a:rPr>
              <a:t>equivalent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AF41B745-98B0-677A-3AA3-4AA32E316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3746" y="3308462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91F06DBC-DE36-91B1-61B2-26889D999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714" y="3219392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6F54F17-BA64-4AE7-282E-C2A66D6F2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8968" y="3592558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ABFC3299-F028-6C0F-0762-F45643710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936" y="3503488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9362944B-6699-299F-05D0-D64AF5C92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3070" y="3885511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27009C4D-E23F-92D6-6466-156C69B44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38" y="3796441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738B0FFF-A896-552A-9256-7985BD18C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04" y="3885519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CF49803D-B506-C0DA-18BE-7F43C2A4E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572" y="3796449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55B60F-5F52-2DC0-4581-3B5DB226A474}"/>
              </a:ext>
            </a:extLst>
          </p:cNvPr>
          <p:cNvCxnSpPr/>
          <p:nvPr/>
        </p:nvCxnSpPr>
        <p:spPr>
          <a:xfrm>
            <a:off x="764454" y="5139436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056427-4E76-9148-27B5-DB49BA6C858D}"/>
              </a:ext>
            </a:extLst>
          </p:cNvPr>
          <p:cNvCxnSpPr/>
          <p:nvPr/>
        </p:nvCxnSpPr>
        <p:spPr>
          <a:xfrm>
            <a:off x="755576" y="5705638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3915DA-6B2D-8FBC-AFAD-072136C7227A}"/>
              </a:ext>
            </a:extLst>
          </p:cNvPr>
          <p:cNvCxnSpPr/>
          <p:nvPr/>
        </p:nvCxnSpPr>
        <p:spPr>
          <a:xfrm>
            <a:off x="755576" y="5984792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7C32AD-769C-F35A-BA2F-CFAA61005F1E}"/>
              </a:ext>
            </a:extLst>
          </p:cNvPr>
          <p:cNvCxnSpPr/>
          <p:nvPr/>
        </p:nvCxnSpPr>
        <p:spPr>
          <a:xfrm>
            <a:off x="755576" y="6273808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F5048E2-7AB1-D12E-4218-F49F672BFD89}"/>
              </a:ext>
            </a:extLst>
          </p:cNvPr>
          <p:cNvCxnSpPr/>
          <p:nvPr/>
        </p:nvCxnSpPr>
        <p:spPr>
          <a:xfrm>
            <a:off x="755576" y="5407294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7">
            <a:extLst>
              <a:ext uri="{FF2B5EF4-FFF2-40B4-BE49-F238E27FC236}">
                <a16:creationId xmlns:a16="http://schemas.microsoft.com/office/drawing/2014/main" id="{7A223616-5088-E0A1-0999-6499192AD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046" y="3509886"/>
            <a:ext cx="29976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J</a:t>
            </a:r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73590555-DB60-7467-E4FD-582B37AA3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6742" y="3611775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3C0A6B-E2B6-A435-F483-FF87D3728954}"/>
              </a:ext>
            </a:extLst>
          </p:cNvPr>
          <p:cNvCxnSpPr/>
          <p:nvPr/>
        </p:nvCxnSpPr>
        <p:spPr>
          <a:xfrm>
            <a:off x="755576" y="3987308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00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>
            <a:extLst>
              <a:ext uri="{FF2B5EF4-FFF2-40B4-BE49-F238E27FC236}">
                <a16:creationId xmlns:a16="http://schemas.microsoft.com/office/drawing/2014/main" id="{662CB9E2-290B-B0CC-B3B5-DED87A8350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82AB12-B41D-4963-AB49-0C794E79F55B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F07E2EB2-3854-018A-C903-583EC2EC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17"/>
          <a:stretch>
            <a:fillRect/>
          </a:stretch>
        </p:blipFill>
        <p:spPr bwMode="auto">
          <a:xfrm>
            <a:off x="395536" y="2767607"/>
            <a:ext cx="3995422" cy="267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6" name="Text Box 3">
            <a:extLst>
              <a:ext uri="{FF2B5EF4-FFF2-40B4-BE49-F238E27FC236}">
                <a16:creationId xmlns:a16="http://schemas.microsoft.com/office/drawing/2014/main" id="{7EF7087F-7245-D85F-5CDE-026F8A22E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Figure 15-1a:  Reduced State Table for Sequence Detector Mealy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0101</a:t>
            </a:r>
            <a:r>
              <a:rPr lang="en-US" altLang="ko-KR" sz="2000" dirty="0">
                <a:solidFill>
                  <a:srgbClr val="000080"/>
                </a:solidFill>
              </a:rPr>
              <a:t> or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1001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670BE22F-6890-3DEE-862C-4230FA2D8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15.1	 Elimination of Redundant States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F47F9ED-C68D-E146-22D7-F7AD2E55C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3"/>
          <a:stretch>
            <a:fillRect/>
          </a:stretch>
        </p:blipFill>
        <p:spPr bwMode="auto">
          <a:xfrm>
            <a:off x="4798764" y="2278533"/>
            <a:ext cx="394970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7498C119-7A81-FA87-A72E-09262E6132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5DD8FCC-BFBD-4455-A372-C423F8432B16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CB205E1-BC3B-42F6-95BC-9807AE4E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15.2	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2565EE28-164B-9CFB-E141-044BE1338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131487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Fig 15-2</a:t>
            </a:r>
          </a:p>
        </p:txBody>
      </p:sp>
      <p:pic>
        <p:nvPicPr>
          <p:cNvPr id="17414" name="Picture 23">
            <a:extLst>
              <a:ext uri="{FF2B5EF4-FFF2-40B4-BE49-F238E27FC236}">
                <a16:creationId xmlns:a16="http://schemas.microsoft.com/office/drawing/2014/main" id="{A44E445D-80FE-C019-934B-F7B766F07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356829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7">
                <a:extLst>
                  <a:ext uri="{FF2B5EF4-FFF2-40B4-BE49-F238E27FC236}">
                    <a16:creationId xmlns:a16="http://schemas.microsoft.com/office/drawing/2014/main" id="{EC138703-28A4-591B-7268-20B7B87C96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810" y="4158086"/>
                <a:ext cx="8021638" cy="1863202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Let </a:t>
                </a:r>
                <a:r>
                  <a:rPr lang="en-US" altLang="ko-KR" sz="2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altLang="ko-KR" sz="2000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1 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:r>
                  <a:rPr lang="en-US" altLang="ko-KR" sz="2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altLang="ko-KR" sz="2000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2 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be sequential circuits (not necessarily).</a:t>
                </a:r>
              </a:p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Let </a:t>
                </a:r>
                <a:r>
                  <a:rPr lang="en-US" altLang="ko-KR" sz="2000" i="1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X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represent a sequence of inputs of arbitrary length.</a:t>
                </a:r>
              </a:p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 state </a:t>
                </a:r>
                <a:r>
                  <a:rPr lang="en-US" altLang="ko-KR" sz="2000" i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 </a:t>
                </a:r>
                <a:r>
                  <a:rPr lang="en-US" altLang="ko-KR" sz="2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altLang="ko-KR" sz="2000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1 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is equivalent to state </a:t>
                </a:r>
                <a:r>
                  <a:rPr lang="en-US" altLang="ko-KR" sz="2000" i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 </a:t>
                </a:r>
                <a:r>
                  <a:rPr lang="en-US" altLang="ko-KR" sz="2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altLang="ko-KR" sz="2000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2 </a:t>
                </a:r>
                <a:r>
                  <a:rPr lang="en-US" altLang="ko-KR" sz="2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iff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,</m:t>
                        </m:r>
                        <m:bar>
                          <m:ba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</m:ba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𝑞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,</m:t>
                        </m:r>
                        <m:bar>
                          <m:ba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</m:bar>
                      </m:e>
                    </m:d>
                  </m:oMath>
                </a14:m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for every possible input sequence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en-US" altLang="ko-KR" sz="2000" u="sng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 Box 7">
                <a:extLst>
                  <a:ext uri="{FF2B5EF4-FFF2-40B4-BE49-F238E27FC236}">
                    <a16:creationId xmlns:a16="http://schemas.microsoft.com/office/drawing/2014/main" id="{EC138703-28A4-591B-7268-20B7B87C9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810" y="4158086"/>
                <a:ext cx="8021638" cy="1863202"/>
              </a:xfrm>
              <a:prstGeom prst="rect">
                <a:avLst/>
              </a:prstGeom>
              <a:blipFill>
                <a:blip r:embed="rId4"/>
                <a:stretch>
                  <a:fillRect l="-837" t="-1634" b="-35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3">
            <a:extLst>
              <a:ext uri="{FF2B5EF4-FFF2-40B4-BE49-F238E27FC236}">
                <a16:creationId xmlns:a16="http://schemas.microsoft.com/office/drawing/2014/main" id="{5AA18C35-1E18-4474-5BCA-919449A32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6417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Theorem 15.1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A32BBFA2-D50A-0C5B-94DD-2E8BD85DF9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F190B1F-D8EA-4B62-B624-06FEE6DCC279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66" name="Rectangle 2">
            <a:extLst>
              <a:ext uri="{FF2B5EF4-FFF2-40B4-BE49-F238E27FC236}">
                <a16:creationId xmlns:a16="http://schemas.microsoft.com/office/drawing/2014/main" id="{AC95C555-F3BA-FCF3-1A61-63E6850AF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15.2	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19467" name="Text Box 3">
            <a:extLst>
              <a:ext uri="{FF2B5EF4-FFF2-40B4-BE49-F238E27FC236}">
                <a16:creationId xmlns:a16="http://schemas.microsoft.com/office/drawing/2014/main" id="{04D8C865-39AD-D937-9FC3-A8BE1913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Theorem 15.1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0">
                <a:extLst>
                  <a:ext uri="{FF2B5EF4-FFF2-40B4-BE49-F238E27FC236}">
                    <a16:creationId xmlns:a16="http://schemas.microsoft.com/office/drawing/2014/main" id="{26008B36-8C33-AD1D-81D1-DD3E5A1A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200" y="2028499"/>
                <a:ext cx="7698184" cy="3170099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Two states </a:t>
                </a:r>
                <a:r>
                  <a:rPr lang="en-US" altLang="ko-KR" sz="2000" i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:r>
                  <a:rPr lang="en-US" altLang="ko-KR" sz="2000" i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of a sequential circuit are equivalent </a:t>
                </a:r>
              </a:p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</a:t>
                </a:r>
                <a:r>
                  <a:rPr lang="en-US" altLang="ko-KR" sz="2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iff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for every single input </a:t>
                </a:r>
                <a:r>
                  <a:rPr lang="en-US" altLang="ko-KR" sz="2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X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 outputs are the same </a:t>
                </a:r>
              </a:p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and the next states are equivalent, that is,</a:t>
                </a:r>
              </a:p>
              <a:p>
                <a:pPr algn="l">
                  <a:spcBef>
                    <a:spcPct val="50000"/>
                  </a:spcBef>
                  <a:defRPr/>
                </a:pPr>
                <a:endParaRPr lang="en-US" altLang="ko-KR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l">
                  <a:spcBef>
                    <a:spcPct val="50000"/>
                  </a:spcBef>
                  <a:defRPr/>
                </a:pPr>
                <a:endParaRPr lang="en-US" altLang="ko-KR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where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output given the present state </a:t>
                </a:r>
                <a:r>
                  <a:rPr lang="en-US" altLang="ko-KR" sz="2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input </a:t>
                </a:r>
                <a:r>
                  <a:rPr lang="en-US" altLang="ko-KR" sz="2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X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</a:p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and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next state given the present state </a:t>
                </a:r>
                <a:r>
                  <a:rPr lang="en-US" altLang="ko-KR" sz="2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input </a:t>
                </a:r>
                <a:r>
                  <a:rPr lang="en-US" altLang="ko-KR" sz="2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X</a:t>
                </a:r>
                <a:r>
                  <a:rPr lang="en-US" altLang="ko-K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Text Box 10">
                <a:extLst>
                  <a:ext uri="{FF2B5EF4-FFF2-40B4-BE49-F238E27FC236}">
                    <a16:creationId xmlns:a16="http://schemas.microsoft.com/office/drawing/2014/main" id="{26008B36-8C33-AD1D-81D1-DD3E5A1A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00" y="2028499"/>
                <a:ext cx="7698184" cy="3170099"/>
              </a:xfrm>
              <a:prstGeom prst="rect">
                <a:avLst/>
              </a:prstGeom>
              <a:blipFill>
                <a:blip r:embed="rId3"/>
                <a:stretch>
                  <a:fillRect l="-792" t="-1154" b="-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41F189E6-20C3-E6AB-96EA-8C6DD4645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088589"/>
              </p:ext>
            </p:extLst>
          </p:nvPr>
        </p:nvGraphicFramePr>
        <p:xfrm>
          <a:off x="1115616" y="3582398"/>
          <a:ext cx="5706154" cy="448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97000" imgH="253800" progId="Equation.DSMT4">
                  <p:embed/>
                </p:oleObj>
              </mc:Choice>
              <mc:Fallback>
                <p:oleObj name="Equation" r:id="rId4" imgW="2997000" imgH="253800" progId="Equation.DSMT4">
                  <p:embed/>
                  <p:pic>
                    <p:nvPicPr>
                      <p:cNvPr id="102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82398"/>
                        <a:ext cx="5706154" cy="448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extLst>
              <a:ext uri="{FF2B5EF4-FFF2-40B4-BE49-F238E27FC236}">
                <a16:creationId xmlns:a16="http://schemas.microsoft.com/office/drawing/2014/main" id="{AE7A3A22-66EC-370F-9C5C-874190473C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B8E2196-42EF-4EBE-AE37-8E97FB9B5F36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C38FFB1A-C0F4-FB34-E671-BB6DAE76B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2" y="2008981"/>
            <a:ext cx="5167615" cy="386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1508" name="Text Box 3">
            <a:extLst>
              <a:ext uri="{FF2B5EF4-FFF2-40B4-BE49-F238E27FC236}">
                <a16:creationId xmlns:a16="http://schemas.microsoft.com/office/drawing/2014/main" id="{4063F732-0579-4193-C970-FB6E28364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384" y="2132856"/>
            <a:ext cx="3240088" cy="855662"/>
          </a:xfrm>
          <a:prstGeom prst="rect">
            <a:avLst/>
          </a:prstGeom>
          <a:noFill/>
          <a:ln w="9525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1639" tIns="42452" rIns="81639" bIns="42452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500" b="1" dirty="0">
                <a:solidFill>
                  <a:srgbClr val="000000"/>
                </a:solidFill>
                <a:cs typeface="Arial" panose="020B0604020202020204" pitchFamily="34" charset="0"/>
              </a:rPr>
              <a:t>a ≡ b  </a:t>
            </a:r>
            <a:r>
              <a:rPr lang="en-US" altLang="ko-KR" sz="2500" b="1" dirty="0" err="1">
                <a:solidFill>
                  <a:srgbClr val="000000"/>
                </a:solidFill>
                <a:cs typeface="Arial" panose="020B0604020202020204" pitchFamily="34" charset="0"/>
              </a:rPr>
              <a:t>iff</a:t>
            </a:r>
            <a:endParaRPr lang="en-US" altLang="ko-KR" sz="25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1" latinLnBrk="1" hangingPunct="1"/>
            <a:r>
              <a:rPr lang="en-US" altLang="ko-KR" sz="2500" b="1" dirty="0">
                <a:solidFill>
                  <a:srgbClr val="000000"/>
                </a:solidFill>
                <a:cs typeface="Arial" panose="020B0604020202020204" pitchFamily="34" charset="0"/>
              </a:rPr>
              <a:t>d ≡ f  and	c ≡ h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2C5ADB3F-74FE-A8EB-B042-95ECAE6F8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384" y="3444825"/>
            <a:ext cx="3240088" cy="854075"/>
          </a:xfrm>
          <a:prstGeom prst="rect">
            <a:avLst/>
          </a:prstGeom>
          <a:noFill/>
          <a:ln w="9525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1639" tIns="42452" rIns="81639" bIns="42452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500" b="1" dirty="0">
                <a:solidFill>
                  <a:srgbClr val="000000"/>
                </a:solidFill>
                <a:cs typeface="Arial" panose="020B0604020202020204" pitchFamily="34" charset="0"/>
              </a:rPr>
              <a:t>a ≡ d  </a:t>
            </a:r>
            <a:r>
              <a:rPr lang="en-US" altLang="ko-KR" sz="2500" b="1" dirty="0" err="1">
                <a:solidFill>
                  <a:srgbClr val="000000"/>
                </a:solidFill>
                <a:cs typeface="Arial" panose="020B0604020202020204" pitchFamily="34" charset="0"/>
              </a:rPr>
              <a:t>iff</a:t>
            </a:r>
            <a:endParaRPr lang="en-US" altLang="ko-KR" sz="25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1" latinLnBrk="1" hangingPunct="1"/>
            <a:r>
              <a:rPr lang="en-US" altLang="ko-KR" sz="2500" b="1" dirty="0">
                <a:solidFill>
                  <a:srgbClr val="000000"/>
                </a:solidFill>
                <a:cs typeface="Arial" panose="020B0604020202020204" pitchFamily="34" charset="0"/>
              </a:rPr>
              <a:t>a ≡ d  and	c ≡ e</a:t>
            </a: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95A57595-6CD5-5BCD-71A1-E82B8A477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21511" name="Text Box 3">
            <a:extLst>
              <a:ext uri="{FF2B5EF4-FFF2-40B4-BE49-F238E27FC236}">
                <a16:creationId xmlns:a16="http://schemas.microsoft.com/office/drawing/2014/main" id="{0CA3C3AB-FF96-0F0D-C4A1-C0916FA70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Table 15-3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79F453B-A2DE-F0B2-8CE6-F7EE7F58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91" y="4812977"/>
            <a:ext cx="3240088" cy="854075"/>
          </a:xfrm>
          <a:prstGeom prst="rect">
            <a:avLst/>
          </a:prstGeom>
          <a:noFill/>
          <a:ln w="9525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1639" tIns="42452" rIns="81639" bIns="42452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500" b="1" dirty="0">
                <a:solidFill>
                  <a:srgbClr val="000000"/>
                </a:solidFill>
                <a:cs typeface="Arial" panose="020B0604020202020204" pitchFamily="34" charset="0"/>
              </a:rPr>
              <a:t>a ≡ g  </a:t>
            </a:r>
            <a:r>
              <a:rPr lang="en-US" altLang="ko-KR" sz="2500" b="1" dirty="0" err="1">
                <a:solidFill>
                  <a:srgbClr val="000000"/>
                </a:solidFill>
                <a:cs typeface="Arial" panose="020B0604020202020204" pitchFamily="34" charset="0"/>
              </a:rPr>
              <a:t>iff</a:t>
            </a:r>
            <a:endParaRPr lang="en-US" altLang="ko-KR" sz="25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1" latinLnBrk="1" hangingPunct="1"/>
            <a:r>
              <a:rPr lang="en-US" altLang="ko-KR" sz="2500" b="1" dirty="0">
                <a:solidFill>
                  <a:srgbClr val="000000"/>
                </a:solidFill>
                <a:cs typeface="Arial" panose="020B0604020202020204" pitchFamily="34" charset="0"/>
              </a:rPr>
              <a:t>b ≡ d  and	c ≡ 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A84F34A3-E4AF-7E28-36B3-095BBF9EE3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662587-B129-4AA7-9CC6-D4C063A5077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3B407E36-34F9-86CC-DFEE-63C2FA1B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96" y="2017713"/>
            <a:ext cx="4279900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56" name="Text Box 3">
            <a:extLst>
              <a:ext uri="{FF2B5EF4-FFF2-40B4-BE49-F238E27FC236}">
                <a16:creationId xmlns:a16="http://schemas.microsoft.com/office/drawing/2014/main" id="{80557F1A-51CB-B3DD-E3F5-B36409636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752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Figure 15-3  Implication Chart for Table 15-3</a:t>
            </a: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566CA047-CB2F-4F89-B1EC-C6E8E7238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A84F34A3-E4AF-7E28-36B3-095BBF9EE3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662587-B129-4AA7-9CC6-D4C063A5077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566CA047-CB2F-4F89-B1EC-C6E8E7238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BB15C07-F4B4-2246-F8A0-BD4BC9DAC400}"/>
              </a:ext>
            </a:extLst>
          </p:cNvPr>
          <p:cNvGrpSpPr/>
          <p:nvPr/>
        </p:nvGrpSpPr>
        <p:grpSpPr>
          <a:xfrm>
            <a:off x="4283968" y="1389087"/>
            <a:ext cx="3956050" cy="4802188"/>
            <a:chOff x="4757365" y="1389087"/>
            <a:chExt cx="3956050" cy="4802188"/>
          </a:xfrm>
        </p:grpSpPr>
        <p:grpSp>
          <p:nvGrpSpPr>
            <p:cNvPr id="2" name="Group 15">
              <a:extLst>
                <a:ext uri="{FF2B5EF4-FFF2-40B4-BE49-F238E27FC236}">
                  <a16:creationId xmlns:a16="http://schemas.microsoft.com/office/drawing/2014/main" id="{05B32209-A393-EEE5-C40B-13AD502AD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7365" y="1389087"/>
              <a:ext cx="3956050" cy="4802188"/>
              <a:chOff x="2928" y="960"/>
              <a:chExt cx="2492" cy="3025"/>
            </a:xfrm>
          </p:grpSpPr>
          <p:graphicFrame>
            <p:nvGraphicFramePr>
              <p:cNvPr id="3" name="Object 56">
                <a:extLst>
                  <a:ext uri="{FF2B5EF4-FFF2-40B4-BE49-F238E27FC236}">
                    <a16:creationId xmlns:a16="http://schemas.microsoft.com/office/drawing/2014/main" id="{BE7EC60A-6600-3D9E-9E05-7B1EA407D0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28" y="960"/>
              <a:ext cx="2378" cy="27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3" imgW="2857899" imgH="3285714" progId="MSPhotoEd.3">
                      <p:embed/>
                    </p:oleObj>
                  </mc:Choice>
                  <mc:Fallback>
                    <p:oleObj name="Photo Editor Photo" r:id="rId3" imgW="2857899" imgH="3285714" progId="MSPhotoEd.3">
                      <p:embed/>
                      <p:pic>
                        <p:nvPicPr>
                          <p:cNvPr id="2055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960"/>
                            <a:ext cx="2378" cy="27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" name="Text Box 13">
                <a:extLst>
                  <a:ext uri="{FF2B5EF4-FFF2-40B4-BE49-F238E27FC236}">
                    <a16:creationId xmlns:a16="http://schemas.microsoft.com/office/drawing/2014/main" id="{C0D8CA13-8143-480C-7F55-49AF6E020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3787"/>
                <a:ext cx="239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90000"/>
                  </a:lnSpc>
                  <a:buClrTx/>
                  <a:buSzTx/>
                  <a:buFontTx/>
                  <a:buNone/>
                  <a:defRPr/>
                </a:pPr>
                <a:r>
                  <a:rPr lang="en-US" altLang="zh-TW" b="1" dirty="0">
                    <a:solidFill>
                      <a:srgbClr val="0033CC"/>
                    </a:solidFill>
                    <a:latin typeface="+mn-lt"/>
                    <a:ea typeface="標楷體" pitchFamily="65" charset="-120"/>
                  </a:rPr>
                  <a:t>Implication (Pair) Chart for Table 15-3</a:t>
                </a:r>
              </a:p>
            </p:txBody>
          </p:sp>
        </p:grp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6711B37-FBBA-729C-D859-CF208A63B609}"/>
                </a:ext>
              </a:extLst>
            </p:cNvPr>
            <p:cNvSpPr/>
            <p:nvPr/>
          </p:nvSpPr>
          <p:spPr>
            <a:xfrm>
              <a:off x="5160943" y="1438534"/>
              <a:ext cx="432048" cy="216024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81DEFF"/>
                  </a:solidFill>
                </a:ln>
                <a:noFill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9682A5E-7E94-8F93-5099-1A0E99BB4BB6}"/>
                </a:ext>
              </a:extLst>
            </p:cNvPr>
            <p:cNvSpPr/>
            <p:nvPr/>
          </p:nvSpPr>
          <p:spPr>
            <a:xfrm>
              <a:off x="5149449" y="1720324"/>
              <a:ext cx="432048" cy="216024"/>
            </a:xfrm>
            <a:prstGeom prst="roundRect">
              <a:avLst/>
            </a:prstGeom>
            <a:noFill/>
            <a:ln>
              <a:solidFill>
                <a:srgbClr val="81D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81DEFF"/>
                  </a:solidFill>
                </a:ln>
                <a:noFill/>
              </a:endParaRPr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347DAD07-1A1B-FC79-19C8-E7BFCCE64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2306" y="2684175"/>
              <a:ext cx="457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endParaRPr lang="ko-KR" altLang="en-US"/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8C5AEC8E-BF32-2944-8080-60BB9674A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3204" y="3259226"/>
              <a:ext cx="457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endParaRPr lang="ko-KR" altLang="en-US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49CB788C-322E-8E9C-1B23-2BBA0D2D8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8437" y="2043596"/>
              <a:ext cx="457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endParaRPr lang="ko-KR" altLang="en-US"/>
            </a:p>
          </p:txBody>
        </p:sp>
      </p:grpSp>
      <p:sp>
        <p:nvSpPr>
          <p:cNvPr id="13" name="Text Box 13">
            <a:extLst>
              <a:ext uri="{FF2B5EF4-FFF2-40B4-BE49-F238E27FC236}">
                <a16:creationId xmlns:a16="http://schemas.microsoft.com/office/drawing/2014/main" id="{550791E4-34F3-B3DF-4DCC-1E1075129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256" y="1890290"/>
            <a:ext cx="187391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altLang="zh-TW" b="1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Self-implied Pairs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9A7DF0B6-BB5E-CCCD-254F-3BED486FFC0C}"/>
                  </a:ext>
                </a:extLst>
              </p:cNvPr>
              <p:cNvSpPr txBox="1"/>
              <p:nvPr/>
            </p:nvSpPr>
            <p:spPr bwMode="auto">
              <a:xfrm>
                <a:off x="5724128" y="1468016"/>
                <a:ext cx="3456384" cy="3048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ko-KR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̸"/>
                          <m:ctrlPr>
                            <a:rPr lang="ko-KR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</m:acc>
                      <m:r>
                        <a:rPr lang="ko-KR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outputs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differ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9A7DF0B6-BB5E-CCCD-254F-3BED486FF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4128" y="1468016"/>
                <a:ext cx="3456384" cy="304800"/>
              </a:xfrm>
              <a:prstGeom prst="rect">
                <a:avLst/>
              </a:prstGeom>
              <a:blipFill>
                <a:blip r:embed="rId5"/>
                <a:stretch>
                  <a:fillRect t="-120000" b="-20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C0BF3C-20E5-79FA-84AE-80194693465D}"/>
              </a:ext>
            </a:extLst>
          </p:cNvPr>
          <p:cNvGrpSpPr/>
          <p:nvPr/>
        </p:nvGrpSpPr>
        <p:grpSpPr>
          <a:xfrm>
            <a:off x="251520" y="2132856"/>
            <a:ext cx="3628497" cy="2716163"/>
            <a:chOff x="251520" y="2132856"/>
            <a:chExt cx="3628497" cy="2716163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6EA418B-FEA3-A539-8827-F01E28B63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132856"/>
              <a:ext cx="3628497" cy="271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35DCB22-469C-37DA-2D84-8A3D36AFBDFD}"/>
                </a:ext>
              </a:extLst>
            </p:cNvPr>
            <p:cNvSpPr/>
            <p:nvPr/>
          </p:nvSpPr>
          <p:spPr>
            <a:xfrm rot="5400000">
              <a:off x="1679672" y="2919522"/>
              <a:ext cx="432048" cy="216024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81DEFF"/>
                  </a:solidFill>
                </a:ln>
                <a:noFill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7D9C28-11EE-94B4-7EBA-575F55344F66}"/>
                </a:ext>
              </a:extLst>
            </p:cNvPr>
            <p:cNvSpPr/>
            <p:nvPr/>
          </p:nvSpPr>
          <p:spPr>
            <a:xfrm rot="5400000">
              <a:off x="2030470" y="2916654"/>
              <a:ext cx="432048" cy="216024"/>
            </a:xfrm>
            <a:prstGeom prst="roundRect">
              <a:avLst/>
            </a:prstGeom>
            <a:noFill/>
            <a:ln>
              <a:solidFill>
                <a:srgbClr val="81D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81DEFF"/>
                  </a:solidFill>
                </a:ln>
                <a:noFill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C34389B-A547-CE49-5B66-0B271FFBB133}"/>
                </a:ext>
              </a:extLst>
            </p:cNvPr>
            <p:cNvSpPr/>
            <p:nvPr/>
          </p:nvSpPr>
          <p:spPr>
            <a:xfrm rot="5400000">
              <a:off x="2898811" y="3147408"/>
              <a:ext cx="432048" cy="216024"/>
            </a:xfrm>
            <a:prstGeom prst="roundRect">
              <a:avLst/>
            </a:prstGeom>
            <a:noFill/>
            <a:ln>
              <a:solidFill>
                <a:srgbClr val="1852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81DEFF"/>
                  </a:solidFill>
                </a:ln>
                <a:noFill/>
              </a:endParaRPr>
            </a:p>
          </p:txBody>
        </p:sp>
      </p:grpSp>
      <p:sp>
        <p:nvSpPr>
          <p:cNvPr id="20" name="Text Box 13">
            <a:extLst>
              <a:ext uri="{FF2B5EF4-FFF2-40B4-BE49-F238E27FC236}">
                <a16:creationId xmlns:a16="http://schemas.microsoft.com/office/drawing/2014/main" id="{A5639586-E73B-765F-24B7-FBFF93FAC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013176"/>
            <a:ext cx="1790555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altLang="zh-TW" b="1" dirty="0">
                <a:solidFill>
                  <a:srgbClr val="0033CC"/>
                </a:solidFill>
                <a:latin typeface="+mn-lt"/>
                <a:ea typeface="標楷體" pitchFamily="65" charset="-120"/>
              </a:rPr>
              <a:t>State Table 15-3</a:t>
            </a:r>
          </a:p>
        </p:txBody>
      </p:sp>
    </p:spTree>
    <p:extLst>
      <p:ext uri="{BB962C8B-B14F-4D97-AF65-F5344CB8AC3E}">
        <p14:creationId xmlns:p14="http://schemas.microsoft.com/office/powerpoint/2010/main" val="13591565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A84F34A3-E4AF-7E28-36B3-095BBF9EE3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662587-B129-4AA7-9CC6-D4C063A5077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566CA047-CB2F-4F89-B1EC-C6E8E7238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BB15C07-F4B4-2246-F8A0-BD4BC9DAC400}"/>
              </a:ext>
            </a:extLst>
          </p:cNvPr>
          <p:cNvGrpSpPr/>
          <p:nvPr/>
        </p:nvGrpSpPr>
        <p:grpSpPr>
          <a:xfrm>
            <a:off x="3851920" y="1389087"/>
            <a:ext cx="3956050" cy="4802188"/>
            <a:chOff x="4757365" y="1389087"/>
            <a:chExt cx="3956050" cy="4802188"/>
          </a:xfrm>
        </p:grpSpPr>
        <p:grpSp>
          <p:nvGrpSpPr>
            <p:cNvPr id="2" name="Group 15">
              <a:extLst>
                <a:ext uri="{FF2B5EF4-FFF2-40B4-BE49-F238E27FC236}">
                  <a16:creationId xmlns:a16="http://schemas.microsoft.com/office/drawing/2014/main" id="{05B32209-A393-EEE5-C40B-13AD502AD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7365" y="1389087"/>
              <a:ext cx="3956050" cy="4802188"/>
              <a:chOff x="2928" y="960"/>
              <a:chExt cx="2492" cy="3025"/>
            </a:xfrm>
          </p:grpSpPr>
          <p:graphicFrame>
            <p:nvGraphicFramePr>
              <p:cNvPr id="3" name="Object 56">
                <a:extLst>
                  <a:ext uri="{FF2B5EF4-FFF2-40B4-BE49-F238E27FC236}">
                    <a16:creationId xmlns:a16="http://schemas.microsoft.com/office/drawing/2014/main" id="{BE7EC60A-6600-3D9E-9E05-7B1EA407D0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28" y="960"/>
              <a:ext cx="2378" cy="27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3" imgW="2857899" imgH="3285714" progId="MSPhotoEd.3">
                      <p:embed/>
                    </p:oleObj>
                  </mc:Choice>
                  <mc:Fallback>
                    <p:oleObj name="Photo Editor Photo" r:id="rId3" imgW="2857899" imgH="3285714" progId="MSPhotoEd.3">
                      <p:embed/>
                      <p:pic>
                        <p:nvPicPr>
                          <p:cNvPr id="3" name="Object 56">
                            <a:extLst>
                              <a:ext uri="{FF2B5EF4-FFF2-40B4-BE49-F238E27FC236}">
                                <a16:creationId xmlns:a16="http://schemas.microsoft.com/office/drawing/2014/main" id="{BE7EC60A-6600-3D9E-9E05-7B1EA407D0B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960"/>
                            <a:ext cx="2378" cy="27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" name="Text Box 13">
                <a:extLst>
                  <a:ext uri="{FF2B5EF4-FFF2-40B4-BE49-F238E27FC236}">
                    <a16:creationId xmlns:a16="http://schemas.microsoft.com/office/drawing/2014/main" id="{C0D8CA13-8143-480C-7F55-49AF6E020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3787"/>
                <a:ext cx="239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90000"/>
                  </a:lnSpc>
                  <a:buClrTx/>
                  <a:buSzTx/>
                  <a:buFontTx/>
                  <a:buNone/>
                  <a:defRPr/>
                </a:pPr>
                <a:r>
                  <a:rPr lang="en-US" altLang="zh-TW" b="1" dirty="0">
                    <a:solidFill>
                      <a:srgbClr val="0033CC"/>
                    </a:solidFill>
                    <a:latin typeface="+mn-lt"/>
                    <a:ea typeface="標楷體" pitchFamily="65" charset="-120"/>
                  </a:rPr>
                  <a:t>Implication (Pair) Chart for Table 15-3</a:t>
                </a:r>
              </a:p>
            </p:txBody>
          </p:sp>
        </p:grp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6711B37-FBBA-729C-D859-CF208A63B609}"/>
                </a:ext>
              </a:extLst>
            </p:cNvPr>
            <p:cNvSpPr/>
            <p:nvPr/>
          </p:nvSpPr>
          <p:spPr>
            <a:xfrm>
              <a:off x="5160943" y="1438534"/>
              <a:ext cx="432048" cy="216024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81DEFF"/>
                  </a:solidFill>
                </a:ln>
                <a:noFill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9682A5E-7E94-8F93-5099-1A0E99BB4BB6}"/>
                </a:ext>
              </a:extLst>
            </p:cNvPr>
            <p:cNvSpPr/>
            <p:nvPr/>
          </p:nvSpPr>
          <p:spPr>
            <a:xfrm>
              <a:off x="5149449" y="1720324"/>
              <a:ext cx="432048" cy="216024"/>
            </a:xfrm>
            <a:prstGeom prst="roundRect">
              <a:avLst/>
            </a:prstGeom>
            <a:noFill/>
            <a:ln>
              <a:solidFill>
                <a:srgbClr val="81D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81DEFF"/>
                  </a:solidFill>
                </a:ln>
                <a:noFill/>
              </a:endParaRPr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347DAD07-1A1B-FC79-19C8-E7BFCCE64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2306" y="2684175"/>
              <a:ext cx="457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endParaRPr lang="ko-KR" altLang="en-US"/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8C5AEC8E-BF32-2944-8080-60BB9674A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3204" y="3259226"/>
              <a:ext cx="457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endParaRPr lang="ko-KR" altLang="en-US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49CB788C-322E-8E9C-1B23-2BBA0D2D8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7565" y="2043596"/>
              <a:ext cx="457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endParaRPr lang="ko-KR" altLang="en-US"/>
            </a:p>
          </p:txBody>
        </p:sp>
      </p:grpSp>
      <p:sp>
        <p:nvSpPr>
          <p:cNvPr id="13" name="Text Box 13">
            <a:extLst>
              <a:ext uri="{FF2B5EF4-FFF2-40B4-BE49-F238E27FC236}">
                <a16:creationId xmlns:a16="http://schemas.microsoft.com/office/drawing/2014/main" id="{550791E4-34F3-B3DF-4DCC-1E1075129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1890290"/>
            <a:ext cx="187391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altLang="zh-TW" b="1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Self-implied Pairs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9A7DF0B6-BB5E-CCCD-254F-3BED486FFC0C}"/>
                  </a:ext>
                </a:extLst>
              </p:cNvPr>
              <p:cNvSpPr txBox="1"/>
              <p:nvPr/>
            </p:nvSpPr>
            <p:spPr bwMode="auto">
              <a:xfrm>
                <a:off x="5508104" y="1468016"/>
                <a:ext cx="3456384" cy="3048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ko-KR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̸"/>
                          <m:ctrlPr>
                            <a:rPr lang="ko-KR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</m:acc>
                      <m:r>
                        <a:rPr lang="ko-KR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outputs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differ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9A7DF0B6-BB5E-CCCD-254F-3BED486FF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1468016"/>
                <a:ext cx="3456384" cy="304800"/>
              </a:xfrm>
              <a:prstGeom prst="rect">
                <a:avLst/>
              </a:prstGeom>
              <a:blipFill>
                <a:blip r:embed="rId5"/>
                <a:stretch>
                  <a:fillRect t="-120000" b="-20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C0BF3C-20E5-79FA-84AE-80194693465D}"/>
              </a:ext>
            </a:extLst>
          </p:cNvPr>
          <p:cNvGrpSpPr/>
          <p:nvPr/>
        </p:nvGrpSpPr>
        <p:grpSpPr>
          <a:xfrm>
            <a:off x="179512" y="2132856"/>
            <a:ext cx="3528392" cy="2716163"/>
            <a:chOff x="251520" y="2132856"/>
            <a:chExt cx="3628497" cy="2716163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6EA418B-FEA3-A539-8827-F01E28B63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132856"/>
              <a:ext cx="3628497" cy="271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35DCB22-469C-37DA-2D84-8A3D36AFBDFD}"/>
                </a:ext>
              </a:extLst>
            </p:cNvPr>
            <p:cNvSpPr/>
            <p:nvPr/>
          </p:nvSpPr>
          <p:spPr>
            <a:xfrm rot="5400000">
              <a:off x="1679672" y="2919522"/>
              <a:ext cx="432048" cy="216024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81DEFF"/>
                  </a:solidFill>
                </a:ln>
                <a:noFill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7D9C28-11EE-94B4-7EBA-575F55344F66}"/>
                </a:ext>
              </a:extLst>
            </p:cNvPr>
            <p:cNvSpPr/>
            <p:nvPr/>
          </p:nvSpPr>
          <p:spPr>
            <a:xfrm rot="5400000">
              <a:off x="2030470" y="2916654"/>
              <a:ext cx="432048" cy="216024"/>
            </a:xfrm>
            <a:prstGeom prst="roundRect">
              <a:avLst/>
            </a:prstGeom>
            <a:noFill/>
            <a:ln>
              <a:solidFill>
                <a:srgbClr val="81D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81DEFF"/>
                  </a:solidFill>
                </a:ln>
                <a:noFill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C34389B-A547-CE49-5B66-0B271FFBB133}"/>
                </a:ext>
              </a:extLst>
            </p:cNvPr>
            <p:cNvSpPr/>
            <p:nvPr/>
          </p:nvSpPr>
          <p:spPr>
            <a:xfrm rot="5400000">
              <a:off x="2898811" y="3147408"/>
              <a:ext cx="432048" cy="216024"/>
            </a:xfrm>
            <a:prstGeom prst="roundRect">
              <a:avLst/>
            </a:prstGeom>
            <a:noFill/>
            <a:ln>
              <a:solidFill>
                <a:srgbClr val="1852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81DEFF"/>
                  </a:solidFill>
                </a:ln>
                <a:noFill/>
              </a:endParaRPr>
            </a:p>
          </p:txBody>
        </p:sp>
      </p:grpSp>
      <p:sp>
        <p:nvSpPr>
          <p:cNvPr id="20" name="Text Box 13">
            <a:extLst>
              <a:ext uri="{FF2B5EF4-FFF2-40B4-BE49-F238E27FC236}">
                <a16:creationId xmlns:a16="http://schemas.microsoft.com/office/drawing/2014/main" id="{A5639586-E73B-765F-24B7-FBFF93FAC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941168"/>
            <a:ext cx="1790555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altLang="zh-TW" b="1" dirty="0">
                <a:solidFill>
                  <a:srgbClr val="0033CC"/>
                </a:solidFill>
                <a:latin typeface="+mn-lt"/>
                <a:ea typeface="標楷體" pitchFamily="65" charset="-120"/>
              </a:rPr>
              <a:t>State Table 15-3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6">
                <a:extLst>
                  <a:ext uri="{FF2B5EF4-FFF2-40B4-BE49-F238E27FC236}">
                    <a16:creationId xmlns:a16="http://schemas.microsoft.com/office/drawing/2014/main" id="{82354439-D4D2-91C7-37D7-4BDA5B54780A}"/>
                  </a:ext>
                </a:extLst>
              </p:cNvPr>
              <p:cNvSpPr txBox="1"/>
              <p:nvPr/>
            </p:nvSpPr>
            <p:spPr bwMode="auto">
              <a:xfrm>
                <a:off x="5868144" y="2276872"/>
                <a:ext cx="3167906" cy="3048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̸"/>
                          <m:ctrlPr>
                            <a:rPr lang="ko-KR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outputs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differ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17" name="Object 6">
                <a:extLst>
                  <a:ext uri="{FF2B5EF4-FFF2-40B4-BE49-F238E27FC236}">
                    <a16:creationId xmlns:a16="http://schemas.microsoft.com/office/drawing/2014/main" id="{82354439-D4D2-91C7-37D7-4BDA5B547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144" y="2276872"/>
                <a:ext cx="3167906" cy="304800"/>
              </a:xfrm>
              <a:prstGeom prst="rect">
                <a:avLst/>
              </a:prstGeom>
              <a:blipFill>
                <a:blip r:embed="rId7"/>
                <a:stretch>
                  <a:fillRect t="-120000" b="-20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665D7-B983-EF8C-3533-6395A1672E8D}"/>
                  </a:ext>
                </a:extLst>
              </p:cNvPr>
              <p:cNvSpPr txBox="1"/>
              <p:nvPr/>
            </p:nvSpPr>
            <p:spPr>
              <a:xfrm>
                <a:off x="4246464" y="1458163"/>
                <a:ext cx="392815" cy="525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665D7-B983-EF8C-3533-6395A167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64" y="1458163"/>
                <a:ext cx="392815" cy="5259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42454420-9852-AECC-BE9A-B13D06BFDCA2}"/>
              </a:ext>
            </a:extLst>
          </p:cNvPr>
          <p:cNvSpPr/>
          <p:nvPr/>
        </p:nvSpPr>
        <p:spPr>
          <a:xfrm>
            <a:off x="5681372" y="3717032"/>
            <a:ext cx="388137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95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>
            <a:extLst>
              <a:ext uri="{FF2B5EF4-FFF2-40B4-BE49-F238E27FC236}">
                <a16:creationId xmlns:a16="http://schemas.microsoft.com/office/drawing/2014/main" id="{E37AB2E5-27B6-5999-6BE2-2DA7B26B3C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1D99199-49AD-4399-AFE8-97C7299479D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BF338DF6-B2E9-CE38-DEE3-344A7ED30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4"/>
            <a:ext cx="3987800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604" name="Text Box 3">
            <a:extLst>
              <a:ext uri="{FF2B5EF4-FFF2-40B4-BE49-F238E27FC236}">
                <a16:creationId xmlns:a16="http://schemas.microsoft.com/office/drawing/2014/main" id="{0A7B4485-367E-00A0-FADA-692E4DEC6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Figure 15-4  Implication (Pair) Chart After First Pass</a:t>
            </a: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DF12F541-72C8-B852-A94E-7C3A1F75A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952A2CE-1456-49A1-82DB-1D32B4917877}" type="slidenum">
              <a:rPr lang="en-US" altLang="zh-TW" smtClean="0"/>
              <a:pPr/>
              <a:t>19</a:t>
            </a:fld>
            <a:endParaRPr lang="en-US" altLang="zh-TW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14600" y="1600201"/>
          <a:ext cx="4097215" cy="431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847619" imgH="3247619" progId="MSPhotoEd.3">
                  <p:embed/>
                </p:oleObj>
              </mc:Choice>
              <mc:Fallback>
                <p:oleObj name="Photo Editor Photo" r:id="rId2" imgW="2847619" imgH="3247619" progId="MSPhotoEd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1"/>
                        <a:ext cx="4097215" cy="4312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4" name="Line 1032"/>
          <p:cNvSpPr>
            <a:spLocks noChangeShapeType="1"/>
          </p:cNvSpPr>
          <p:nvPr/>
        </p:nvSpPr>
        <p:spPr bwMode="auto">
          <a:xfrm>
            <a:off x="2590800" y="4062046"/>
            <a:ext cx="2362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sp>
        <p:nvSpPr>
          <p:cNvPr id="316425" name="Line 1033"/>
          <p:cNvSpPr>
            <a:spLocks noChangeShapeType="1"/>
          </p:cNvSpPr>
          <p:nvPr/>
        </p:nvSpPr>
        <p:spPr bwMode="auto">
          <a:xfrm rot="16200000">
            <a:off x="3739662" y="4835769"/>
            <a:ext cx="196947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grpSp>
        <p:nvGrpSpPr>
          <p:cNvPr id="2" name="Group 1036"/>
          <p:cNvGrpSpPr>
            <a:grpSpLocks/>
          </p:cNvGrpSpPr>
          <p:nvPr/>
        </p:nvGrpSpPr>
        <p:grpSpPr bwMode="auto">
          <a:xfrm>
            <a:off x="2949806" y="1709257"/>
            <a:ext cx="457200" cy="422031"/>
            <a:chOff x="1920" y="1008"/>
            <a:chExt cx="288" cy="288"/>
          </a:xfrm>
        </p:grpSpPr>
        <p:sp>
          <p:nvSpPr>
            <p:cNvPr id="3081" name="Line 1034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3082" name="Line 1035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sp>
        <p:nvSpPr>
          <p:cNvPr id="316431" name="Text Box 1039"/>
          <p:cNvSpPr txBox="1">
            <a:spLocks noChangeArrowheads="1"/>
          </p:cNvSpPr>
          <p:nvPr/>
        </p:nvSpPr>
        <p:spPr bwMode="auto">
          <a:xfrm>
            <a:off x="3600379" y="1664677"/>
            <a:ext cx="1814723" cy="42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992" tIns="42497" rIns="84992" bIns="42497">
            <a:spAutoFit/>
          </a:bodyPr>
          <a:lstStyle/>
          <a:p>
            <a:r>
              <a:rPr lang="en-US" altLang="zh-TW" sz="2215" dirty="0" err="1">
                <a:solidFill>
                  <a:srgbClr val="FF0000"/>
                </a:solidFill>
                <a:latin typeface="+mj-lt"/>
              </a:rPr>
              <a:t>d≠f</a:t>
            </a:r>
            <a:r>
              <a:rPr lang="en-US" altLang="zh-TW" sz="2215" dirty="0">
                <a:solidFill>
                  <a:srgbClr val="FF0000"/>
                </a:solidFill>
                <a:latin typeface="+mj-lt"/>
              </a:rPr>
              <a:t>, ∴ </a:t>
            </a:r>
            <a:r>
              <a:rPr lang="en-US" altLang="zh-TW" sz="2215" dirty="0" err="1">
                <a:solidFill>
                  <a:srgbClr val="FF0000"/>
                </a:solidFill>
                <a:latin typeface="+mj-lt"/>
              </a:rPr>
              <a:t>a≠b</a:t>
            </a:r>
            <a:endParaRPr lang="en-US" altLang="zh-TW" sz="2215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F693FB-408F-A5EA-BA57-63CD1CCEE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animBg="1"/>
      <p:bldP spid="316425" grpId="0" animBg="1"/>
      <p:bldP spid="31643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43CC9FD1-8C68-7263-C29A-367E03945C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813793B-43EC-441E-95A7-146D6B5178E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978A550-011D-20E0-67DC-5446AB4AC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D2146E40-A835-FE2F-45CE-495CC012D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77" y="1052735"/>
            <a:ext cx="8706911" cy="5257577"/>
          </a:xfrm>
        </p:spPr>
        <p:txBody>
          <a:bodyPr/>
          <a:lstStyle/>
          <a:p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Define equivalent states, state several ways of testing for </a:t>
            </a:r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 equivalence</a:t>
            </a: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      and determine if two states are equivalent.</a:t>
            </a:r>
          </a:p>
          <a:p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Define equivalent sequential circuits and determine</a:t>
            </a:r>
          </a:p>
          <a:p>
            <a:pPr marL="0" indent="0">
              <a:buNone/>
            </a:pP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       if two circuits are equivalent.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Reduce a state table to a minimum number of rows</a:t>
            </a: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Specify a suitable set of </a:t>
            </a:r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 assignments </a:t>
            </a: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for a state table,</a:t>
            </a:r>
          </a:p>
          <a:p>
            <a:pPr marL="0" indent="0">
              <a:buNone/>
            </a:pP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       eliminating those assignments which are equivalent with respect</a:t>
            </a:r>
          </a:p>
          <a:p>
            <a:pPr marL="0" indent="0">
              <a:buNone/>
            </a:pP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       to the cost of realizing the circuit</a:t>
            </a:r>
          </a:p>
          <a:p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State three guidelines which are useful in making state assignments,</a:t>
            </a:r>
          </a:p>
          <a:p>
            <a:pPr marL="0" indent="0">
              <a:buNone/>
            </a:pP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       and apply these to making a </a:t>
            </a:r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good state assignment </a:t>
            </a: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for a given state table</a:t>
            </a:r>
          </a:p>
          <a:p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Given a state table and assignment, form the transition table and</a:t>
            </a:r>
          </a:p>
          <a:p>
            <a:pPr marL="0" indent="0">
              <a:buNone/>
            </a:pP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       derive flip-flop input equations</a:t>
            </a:r>
          </a:p>
          <a:p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Make </a:t>
            </a:r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one-hot state assignment </a:t>
            </a: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for a state graph and write the next state</a:t>
            </a:r>
          </a:p>
          <a:p>
            <a:pPr marL="0" indent="0">
              <a:buNone/>
            </a:pP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      and output equations by inspection.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A31BF66-ED4F-47FB-8E21-AE81A819592E}" type="slidenum">
              <a:rPr lang="en-US" altLang="zh-TW" smtClean="0"/>
              <a:pPr/>
              <a:t>20</a:t>
            </a:fld>
            <a:endParaRPr lang="en-US" altLang="zh-TW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514600" y="1600201"/>
          <a:ext cx="4097215" cy="431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847619" imgH="3247619" progId="MSPhotoEd.3">
                  <p:embed/>
                </p:oleObj>
              </mc:Choice>
              <mc:Fallback>
                <p:oleObj name="Photo Editor Photo" r:id="rId2" imgW="2847619" imgH="3247619" progId="MSPhotoEd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1"/>
                        <a:ext cx="4097215" cy="4312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2590800" y="4062046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rot="16200000">
            <a:off x="2180493" y="4800600"/>
            <a:ext cx="203981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2942062" y="1717001"/>
            <a:ext cx="457200" cy="422031"/>
            <a:chOff x="1920" y="1008"/>
            <a:chExt cx="288" cy="288"/>
          </a:xfrm>
        </p:grpSpPr>
        <p:sp>
          <p:nvSpPr>
            <p:cNvPr id="4107" name="Line 8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4108" name="Line 9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475462" y="2795309"/>
            <a:ext cx="457200" cy="422031"/>
            <a:chOff x="1920" y="1008"/>
            <a:chExt cx="288" cy="288"/>
          </a:xfrm>
        </p:grpSpPr>
        <p:sp>
          <p:nvSpPr>
            <p:cNvPr id="4105" name="Line 11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4106" name="Line 12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B3E49623-9732-170D-0373-5F612878D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85B2F8-EB03-4F0E-956D-D6A3D595B1D6}" type="slidenum">
              <a:rPr lang="en-US" altLang="zh-TW" smtClean="0"/>
              <a:pPr/>
              <a:t>21</a:t>
            </a:fld>
            <a:endParaRPr lang="en-US" altLang="zh-TW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14600" y="1600201"/>
          <a:ext cx="4097215" cy="431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847619" imgH="3247619" progId="MSPhotoEd.3">
                  <p:embed/>
                </p:oleObj>
              </mc:Choice>
              <mc:Fallback>
                <p:oleObj name="Photo Editor Photo" r:id="rId2" imgW="2847619" imgH="3247619" progId="MSPhotoEd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1"/>
                        <a:ext cx="4097215" cy="4312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2590800" y="4062046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rot="16200000">
            <a:off x="2660924" y="4800600"/>
            <a:ext cx="203981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942062" y="1717001"/>
            <a:ext cx="457200" cy="422031"/>
            <a:chOff x="1920" y="1008"/>
            <a:chExt cx="288" cy="288"/>
          </a:xfrm>
        </p:grpSpPr>
        <p:sp>
          <p:nvSpPr>
            <p:cNvPr id="5134" name="Line 8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5135" name="Line 9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5128" name="Group 10"/>
          <p:cNvGrpSpPr>
            <a:grpSpLocks/>
          </p:cNvGrpSpPr>
          <p:nvPr/>
        </p:nvGrpSpPr>
        <p:grpSpPr bwMode="auto">
          <a:xfrm>
            <a:off x="3459975" y="2812086"/>
            <a:ext cx="457200" cy="422031"/>
            <a:chOff x="1920" y="1008"/>
            <a:chExt cx="288" cy="288"/>
          </a:xfrm>
        </p:grpSpPr>
        <p:sp>
          <p:nvSpPr>
            <p:cNvPr id="5132" name="Line 11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5133" name="Line 12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452231" y="4436969"/>
            <a:ext cx="457200" cy="422031"/>
            <a:chOff x="1920" y="1008"/>
            <a:chExt cx="288" cy="288"/>
          </a:xfrm>
        </p:grpSpPr>
        <p:sp>
          <p:nvSpPr>
            <p:cNvPr id="5130" name="Line 14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5131" name="Line 15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A228F95-C8C4-010F-5CDC-B97FF8BA5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E2E0FBB-CBE9-4BB5-A536-0007D7E16F78}" type="slidenum">
              <a:rPr lang="en-US" altLang="zh-TW" smtClean="0"/>
              <a:pPr/>
              <a:t>22</a:t>
            </a:fld>
            <a:endParaRPr lang="en-US" altLang="zh-TW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514600" y="1600201"/>
          <a:ext cx="4097215" cy="431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847619" imgH="3247619" progId="MSPhotoEd.3">
                  <p:embed/>
                </p:oleObj>
              </mc:Choice>
              <mc:Fallback>
                <p:oleObj name="Photo Editor Photo" r:id="rId2" imgW="2847619" imgH="3247619" progId="MSPhotoEd.3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1"/>
                        <a:ext cx="4097215" cy="4312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2667000" y="3006969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rot="16200000">
            <a:off x="2133385" y="4273062"/>
            <a:ext cx="309489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2942062" y="1709257"/>
            <a:ext cx="457200" cy="422031"/>
            <a:chOff x="1920" y="1008"/>
            <a:chExt cx="288" cy="288"/>
          </a:xfrm>
        </p:grpSpPr>
        <p:sp>
          <p:nvSpPr>
            <p:cNvPr id="6161" name="Line 8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6162" name="Line 9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6152" name="Group 10"/>
          <p:cNvGrpSpPr>
            <a:grpSpLocks/>
          </p:cNvGrpSpPr>
          <p:nvPr/>
        </p:nvGrpSpPr>
        <p:grpSpPr bwMode="auto">
          <a:xfrm>
            <a:off x="3444487" y="2803052"/>
            <a:ext cx="457200" cy="422031"/>
            <a:chOff x="1920" y="1008"/>
            <a:chExt cx="288" cy="288"/>
          </a:xfrm>
        </p:grpSpPr>
        <p:sp>
          <p:nvSpPr>
            <p:cNvPr id="6159" name="Line 11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6160" name="Line 12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6153" name="Group 13"/>
          <p:cNvGrpSpPr>
            <a:grpSpLocks/>
          </p:cNvGrpSpPr>
          <p:nvPr/>
        </p:nvGrpSpPr>
        <p:grpSpPr bwMode="auto">
          <a:xfrm>
            <a:off x="3452231" y="4436969"/>
            <a:ext cx="457200" cy="422031"/>
            <a:chOff x="1920" y="1008"/>
            <a:chExt cx="288" cy="288"/>
          </a:xfrm>
        </p:grpSpPr>
        <p:sp>
          <p:nvSpPr>
            <p:cNvPr id="6157" name="Line 14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6158" name="Line 15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970144" y="3866518"/>
            <a:ext cx="457200" cy="422031"/>
            <a:chOff x="1920" y="1008"/>
            <a:chExt cx="288" cy="288"/>
          </a:xfrm>
        </p:grpSpPr>
        <p:sp>
          <p:nvSpPr>
            <p:cNvPr id="6155" name="Line 17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6156" name="Line 18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C66D1C04-F844-C075-8B36-D3104ED2F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1B3912-A512-404A-BCC8-AD8DD77CDEF2}" type="slidenum">
              <a:rPr lang="en-US" altLang="zh-TW" smtClean="0"/>
              <a:pPr/>
              <a:t>23</a:t>
            </a:fld>
            <a:endParaRPr lang="en-US" altLang="zh-TW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514600" y="1600201"/>
          <a:ext cx="4097215" cy="431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847619" imgH="3247619" progId="MSPhotoEd.3">
                  <p:embed/>
                </p:oleObj>
              </mc:Choice>
              <mc:Fallback>
                <p:oleObj name="Photo Editor Photo" r:id="rId2" imgW="2847619" imgH="3247619" progId="MSPhotoEd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1"/>
                        <a:ext cx="4097215" cy="4312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2590800" y="1951892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 rot="16200000">
            <a:off x="1059271" y="3780692"/>
            <a:ext cx="422030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grpSp>
        <p:nvGrpSpPr>
          <p:cNvPr id="7175" name="Group 6"/>
          <p:cNvGrpSpPr>
            <a:grpSpLocks/>
          </p:cNvGrpSpPr>
          <p:nvPr/>
        </p:nvGrpSpPr>
        <p:grpSpPr bwMode="auto">
          <a:xfrm>
            <a:off x="2942062" y="1709257"/>
            <a:ext cx="457200" cy="422031"/>
            <a:chOff x="1920" y="1008"/>
            <a:chExt cx="288" cy="288"/>
          </a:xfrm>
        </p:grpSpPr>
        <p:sp>
          <p:nvSpPr>
            <p:cNvPr id="7188" name="Line 7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7189" name="Line 8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7176" name="Group 9"/>
          <p:cNvGrpSpPr>
            <a:grpSpLocks/>
          </p:cNvGrpSpPr>
          <p:nvPr/>
        </p:nvGrpSpPr>
        <p:grpSpPr bwMode="auto">
          <a:xfrm>
            <a:off x="3429000" y="2725615"/>
            <a:ext cx="457200" cy="422031"/>
            <a:chOff x="1920" y="1008"/>
            <a:chExt cx="288" cy="288"/>
          </a:xfrm>
        </p:grpSpPr>
        <p:sp>
          <p:nvSpPr>
            <p:cNvPr id="7186" name="Line 10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7187" name="Line 11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7177" name="Group 12"/>
          <p:cNvGrpSpPr>
            <a:grpSpLocks/>
          </p:cNvGrpSpPr>
          <p:nvPr/>
        </p:nvGrpSpPr>
        <p:grpSpPr bwMode="auto">
          <a:xfrm>
            <a:off x="3429000" y="4413738"/>
            <a:ext cx="457200" cy="422031"/>
            <a:chOff x="1920" y="1008"/>
            <a:chExt cx="288" cy="288"/>
          </a:xfrm>
        </p:grpSpPr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7185" name="Line 14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7178" name="Group 15"/>
          <p:cNvGrpSpPr>
            <a:grpSpLocks/>
          </p:cNvGrpSpPr>
          <p:nvPr/>
        </p:nvGrpSpPr>
        <p:grpSpPr bwMode="auto">
          <a:xfrm>
            <a:off x="3962400" y="3851031"/>
            <a:ext cx="457200" cy="422031"/>
            <a:chOff x="1920" y="1008"/>
            <a:chExt cx="288" cy="288"/>
          </a:xfrm>
        </p:grpSpPr>
        <p:sp>
          <p:nvSpPr>
            <p:cNvPr id="7182" name="Line 16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7183" name="Line 17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495800" y="4413738"/>
            <a:ext cx="457200" cy="422031"/>
            <a:chOff x="1920" y="1008"/>
            <a:chExt cx="288" cy="288"/>
          </a:xfrm>
        </p:grpSpPr>
        <p:sp>
          <p:nvSpPr>
            <p:cNvPr id="7180" name="Line 22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7181" name="Line 23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EC62F654-CF00-EB2F-B25E-60739292E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4F5B3C-A2F4-41C9-8E80-6855ADD6EB8A}" type="slidenum">
              <a:rPr lang="en-US" altLang="zh-TW" smtClean="0"/>
              <a:pPr/>
              <a:t>24</a:t>
            </a:fld>
            <a:endParaRPr lang="en-US" altLang="zh-TW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514600" y="1600201"/>
          <a:ext cx="4097215" cy="431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847619" imgH="3247619" progId="MSPhotoEd.3">
                  <p:embed/>
                </p:oleObj>
              </mc:Choice>
              <mc:Fallback>
                <p:oleObj name="Photo Editor Photo" r:id="rId2" imgW="2847619" imgH="3247619" progId="MSPhotoEd.3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1"/>
                        <a:ext cx="4097215" cy="4312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2590800" y="4062046"/>
            <a:ext cx="1828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 rot="16200000">
            <a:off x="3135923" y="4835769"/>
            <a:ext cx="21101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grpSp>
        <p:nvGrpSpPr>
          <p:cNvPr id="8199" name="Group 6"/>
          <p:cNvGrpSpPr>
            <a:grpSpLocks/>
          </p:cNvGrpSpPr>
          <p:nvPr/>
        </p:nvGrpSpPr>
        <p:grpSpPr bwMode="auto">
          <a:xfrm>
            <a:off x="2895600" y="1670538"/>
            <a:ext cx="457200" cy="422031"/>
            <a:chOff x="1920" y="1008"/>
            <a:chExt cx="288" cy="288"/>
          </a:xfrm>
        </p:grpSpPr>
        <p:sp>
          <p:nvSpPr>
            <p:cNvPr id="8218" name="Line 7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8219" name="Line 8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8200" name="Group 9"/>
          <p:cNvGrpSpPr>
            <a:grpSpLocks/>
          </p:cNvGrpSpPr>
          <p:nvPr/>
        </p:nvGrpSpPr>
        <p:grpSpPr bwMode="auto">
          <a:xfrm>
            <a:off x="3429000" y="2725615"/>
            <a:ext cx="457200" cy="422031"/>
            <a:chOff x="1920" y="1008"/>
            <a:chExt cx="288" cy="288"/>
          </a:xfrm>
        </p:grpSpPr>
        <p:sp>
          <p:nvSpPr>
            <p:cNvPr id="8216" name="Line 10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8217" name="Line 11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8201" name="Group 12"/>
          <p:cNvGrpSpPr>
            <a:grpSpLocks/>
          </p:cNvGrpSpPr>
          <p:nvPr/>
        </p:nvGrpSpPr>
        <p:grpSpPr bwMode="auto">
          <a:xfrm>
            <a:off x="3429000" y="4413738"/>
            <a:ext cx="457200" cy="422031"/>
            <a:chOff x="1920" y="1008"/>
            <a:chExt cx="288" cy="288"/>
          </a:xfrm>
        </p:grpSpPr>
        <p:sp>
          <p:nvSpPr>
            <p:cNvPr id="8214" name="Line 13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8215" name="Line 14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8202" name="Group 15"/>
          <p:cNvGrpSpPr>
            <a:grpSpLocks/>
          </p:cNvGrpSpPr>
          <p:nvPr/>
        </p:nvGrpSpPr>
        <p:grpSpPr bwMode="auto">
          <a:xfrm>
            <a:off x="3962400" y="3851031"/>
            <a:ext cx="457200" cy="422031"/>
            <a:chOff x="1920" y="1008"/>
            <a:chExt cx="288" cy="288"/>
          </a:xfrm>
        </p:grpSpPr>
        <p:sp>
          <p:nvSpPr>
            <p:cNvPr id="8212" name="Line 16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8213" name="Line 17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8203" name="Group 18"/>
          <p:cNvGrpSpPr>
            <a:grpSpLocks/>
          </p:cNvGrpSpPr>
          <p:nvPr/>
        </p:nvGrpSpPr>
        <p:grpSpPr bwMode="auto">
          <a:xfrm>
            <a:off x="4495800" y="4413738"/>
            <a:ext cx="457200" cy="422031"/>
            <a:chOff x="1920" y="1008"/>
            <a:chExt cx="288" cy="288"/>
          </a:xfrm>
        </p:grpSpPr>
        <p:sp>
          <p:nvSpPr>
            <p:cNvPr id="8210" name="Line 19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8211" name="Line 20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029200" y="3851031"/>
            <a:ext cx="457200" cy="422031"/>
            <a:chOff x="1920" y="1008"/>
            <a:chExt cx="288" cy="288"/>
          </a:xfrm>
        </p:grpSpPr>
        <p:sp>
          <p:nvSpPr>
            <p:cNvPr id="8208" name="Line 22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8209" name="Line 23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562600" y="4976446"/>
            <a:ext cx="457200" cy="422031"/>
            <a:chOff x="1920" y="1008"/>
            <a:chExt cx="288" cy="288"/>
          </a:xfrm>
        </p:grpSpPr>
        <p:sp>
          <p:nvSpPr>
            <p:cNvPr id="8206" name="Line 25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8207" name="Line 26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C04101C6-961E-0FC8-50F8-EEF8796B5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E13BF62-DF40-4359-A1CB-F52DACDF5934}" type="slidenum">
              <a:rPr lang="en-US" altLang="zh-TW" smtClean="0"/>
              <a:pPr/>
              <a:t>25</a:t>
            </a:fld>
            <a:endParaRPr lang="en-US" altLang="zh-TW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514600" y="1600201"/>
          <a:ext cx="4097215" cy="431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847619" imgH="3247619" progId="MSPhotoEd.3">
                  <p:embed/>
                </p:oleObj>
              </mc:Choice>
              <mc:Fallback>
                <p:oleObj name="Photo Editor Photo" r:id="rId2" imgW="2847619" imgH="3247619" progId="MSPhotoEd.3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1"/>
                        <a:ext cx="4097215" cy="4312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1" name="Group 6"/>
          <p:cNvGrpSpPr>
            <a:grpSpLocks/>
          </p:cNvGrpSpPr>
          <p:nvPr/>
        </p:nvGrpSpPr>
        <p:grpSpPr bwMode="auto">
          <a:xfrm>
            <a:off x="2895600" y="1670538"/>
            <a:ext cx="457200" cy="422031"/>
            <a:chOff x="1920" y="1008"/>
            <a:chExt cx="288" cy="288"/>
          </a:xfrm>
        </p:grpSpPr>
        <p:sp>
          <p:nvSpPr>
            <p:cNvPr id="9240" name="Line 7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9241" name="Line 8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9222" name="Group 9"/>
          <p:cNvGrpSpPr>
            <a:grpSpLocks/>
          </p:cNvGrpSpPr>
          <p:nvPr/>
        </p:nvGrpSpPr>
        <p:grpSpPr bwMode="auto">
          <a:xfrm>
            <a:off x="3429000" y="2725615"/>
            <a:ext cx="457200" cy="422031"/>
            <a:chOff x="1920" y="1008"/>
            <a:chExt cx="288" cy="288"/>
          </a:xfrm>
        </p:grpSpPr>
        <p:sp>
          <p:nvSpPr>
            <p:cNvPr id="9238" name="Line 10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9239" name="Line 11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9223" name="Group 12"/>
          <p:cNvGrpSpPr>
            <a:grpSpLocks/>
          </p:cNvGrpSpPr>
          <p:nvPr/>
        </p:nvGrpSpPr>
        <p:grpSpPr bwMode="auto">
          <a:xfrm>
            <a:off x="3429000" y="4413738"/>
            <a:ext cx="457200" cy="422031"/>
            <a:chOff x="1920" y="1008"/>
            <a:chExt cx="288" cy="288"/>
          </a:xfrm>
        </p:grpSpPr>
        <p:sp>
          <p:nvSpPr>
            <p:cNvPr id="9236" name="Line 13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9237" name="Line 14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9224" name="Group 15"/>
          <p:cNvGrpSpPr>
            <a:grpSpLocks/>
          </p:cNvGrpSpPr>
          <p:nvPr/>
        </p:nvGrpSpPr>
        <p:grpSpPr bwMode="auto">
          <a:xfrm>
            <a:off x="3962400" y="3851031"/>
            <a:ext cx="457200" cy="422031"/>
            <a:chOff x="1920" y="1008"/>
            <a:chExt cx="288" cy="288"/>
          </a:xfrm>
        </p:grpSpPr>
        <p:sp>
          <p:nvSpPr>
            <p:cNvPr id="9234" name="Line 16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9225" name="Group 18"/>
          <p:cNvGrpSpPr>
            <a:grpSpLocks/>
          </p:cNvGrpSpPr>
          <p:nvPr/>
        </p:nvGrpSpPr>
        <p:grpSpPr bwMode="auto">
          <a:xfrm>
            <a:off x="4495800" y="4413738"/>
            <a:ext cx="457200" cy="422031"/>
            <a:chOff x="1920" y="1008"/>
            <a:chExt cx="288" cy="288"/>
          </a:xfrm>
        </p:grpSpPr>
        <p:sp>
          <p:nvSpPr>
            <p:cNvPr id="9232" name="Line 19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9233" name="Line 20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9226" name="Group 21"/>
          <p:cNvGrpSpPr>
            <a:grpSpLocks/>
          </p:cNvGrpSpPr>
          <p:nvPr/>
        </p:nvGrpSpPr>
        <p:grpSpPr bwMode="auto">
          <a:xfrm>
            <a:off x="5029200" y="3851031"/>
            <a:ext cx="457200" cy="422031"/>
            <a:chOff x="1920" y="1008"/>
            <a:chExt cx="288" cy="288"/>
          </a:xfrm>
        </p:grpSpPr>
        <p:sp>
          <p:nvSpPr>
            <p:cNvPr id="9230" name="Line 22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9231" name="Line 23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9227" name="Group 24"/>
          <p:cNvGrpSpPr>
            <a:grpSpLocks/>
          </p:cNvGrpSpPr>
          <p:nvPr/>
        </p:nvGrpSpPr>
        <p:grpSpPr bwMode="auto">
          <a:xfrm>
            <a:off x="5562600" y="4976446"/>
            <a:ext cx="457200" cy="422031"/>
            <a:chOff x="1920" y="1008"/>
            <a:chExt cx="288" cy="288"/>
          </a:xfrm>
        </p:grpSpPr>
        <p:sp>
          <p:nvSpPr>
            <p:cNvPr id="9228" name="Line 25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9229" name="Line 26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4C87ACD1-A504-CC41-67F0-CC6B7BC1A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DEFC86A-096B-4A22-95DD-96F02F40C692}" type="slidenum">
              <a:rPr lang="en-US" altLang="zh-TW" smtClean="0"/>
              <a:pPr/>
              <a:t>26</a:t>
            </a:fld>
            <a:endParaRPr lang="en-US" altLang="zh-TW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514600" y="1600201"/>
          <a:ext cx="4097215" cy="431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847619" imgH="3247619" progId="MSPhotoEd.3">
                  <p:embed/>
                </p:oleObj>
              </mc:Choice>
              <mc:Fallback>
                <p:oleObj name="Photo Editor Photo" r:id="rId2" imgW="2847619" imgH="3247619" progId="MSPhotoEd.3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1"/>
                        <a:ext cx="4097215" cy="4312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2514600" y="3006969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 rot="16200000">
            <a:off x="2105959" y="4308231"/>
            <a:ext cx="316523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grpSp>
        <p:nvGrpSpPr>
          <p:cNvPr id="10247" name="Group 6"/>
          <p:cNvGrpSpPr>
            <a:grpSpLocks/>
          </p:cNvGrpSpPr>
          <p:nvPr/>
        </p:nvGrpSpPr>
        <p:grpSpPr bwMode="auto">
          <a:xfrm>
            <a:off x="2942062" y="1709257"/>
            <a:ext cx="457200" cy="422031"/>
            <a:chOff x="1920" y="1008"/>
            <a:chExt cx="288" cy="288"/>
          </a:xfrm>
        </p:grpSpPr>
        <p:sp>
          <p:nvSpPr>
            <p:cNvPr id="10269" name="Line 7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0270" name="Line 8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0248" name="Group 9"/>
          <p:cNvGrpSpPr>
            <a:grpSpLocks/>
          </p:cNvGrpSpPr>
          <p:nvPr/>
        </p:nvGrpSpPr>
        <p:grpSpPr bwMode="auto">
          <a:xfrm>
            <a:off x="3459975" y="2787565"/>
            <a:ext cx="457200" cy="422031"/>
            <a:chOff x="1920" y="1008"/>
            <a:chExt cx="288" cy="288"/>
          </a:xfrm>
        </p:grpSpPr>
        <p:sp>
          <p:nvSpPr>
            <p:cNvPr id="10267" name="Line 10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0268" name="Line 11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0249" name="Group 12"/>
          <p:cNvGrpSpPr>
            <a:grpSpLocks/>
          </p:cNvGrpSpPr>
          <p:nvPr/>
        </p:nvGrpSpPr>
        <p:grpSpPr bwMode="auto">
          <a:xfrm>
            <a:off x="3459975" y="4429226"/>
            <a:ext cx="457200" cy="422031"/>
            <a:chOff x="1920" y="1008"/>
            <a:chExt cx="288" cy="288"/>
          </a:xfrm>
        </p:grpSpPr>
        <p:sp>
          <p:nvSpPr>
            <p:cNvPr id="10265" name="Line 13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0266" name="Line 14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0250" name="Group 15"/>
          <p:cNvGrpSpPr>
            <a:grpSpLocks/>
          </p:cNvGrpSpPr>
          <p:nvPr/>
        </p:nvGrpSpPr>
        <p:grpSpPr bwMode="auto">
          <a:xfrm>
            <a:off x="3962400" y="3851031"/>
            <a:ext cx="457200" cy="422031"/>
            <a:chOff x="1920" y="1008"/>
            <a:chExt cx="288" cy="288"/>
          </a:xfrm>
        </p:grpSpPr>
        <p:sp>
          <p:nvSpPr>
            <p:cNvPr id="10263" name="Line 16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0264" name="Line 17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0251" name="Group 18"/>
          <p:cNvGrpSpPr>
            <a:grpSpLocks/>
          </p:cNvGrpSpPr>
          <p:nvPr/>
        </p:nvGrpSpPr>
        <p:grpSpPr bwMode="auto">
          <a:xfrm>
            <a:off x="4488056" y="4436969"/>
            <a:ext cx="457200" cy="422031"/>
            <a:chOff x="1920" y="1008"/>
            <a:chExt cx="288" cy="288"/>
          </a:xfrm>
        </p:grpSpPr>
        <p:sp>
          <p:nvSpPr>
            <p:cNvPr id="10261" name="Line 19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0262" name="Line 20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0252" name="Group 21"/>
          <p:cNvGrpSpPr>
            <a:grpSpLocks/>
          </p:cNvGrpSpPr>
          <p:nvPr/>
        </p:nvGrpSpPr>
        <p:grpSpPr bwMode="auto">
          <a:xfrm>
            <a:off x="5029200" y="3851031"/>
            <a:ext cx="457200" cy="422031"/>
            <a:chOff x="1920" y="1008"/>
            <a:chExt cx="288" cy="288"/>
          </a:xfrm>
        </p:grpSpPr>
        <p:sp>
          <p:nvSpPr>
            <p:cNvPr id="10259" name="Line 22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0260" name="Line 23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0253" name="Group 24"/>
          <p:cNvGrpSpPr>
            <a:grpSpLocks/>
          </p:cNvGrpSpPr>
          <p:nvPr/>
        </p:nvGrpSpPr>
        <p:grpSpPr bwMode="auto">
          <a:xfrm>
            <a:off x="5539369" y="4999677"/>
            <a:ext cx="457200" cy="422031"/>
            <a:chOff x="1920" y="1008"/>
            <a:chExt cx="288" cy="288"/>
          </a:xfrm>
        </p:grpSpPr>
        <p:sp>
          <p:nvSpPr>
            <p:cNvPr id="10257" name="Line 25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0258" name="Line 26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2933082" y="4436969"/>
            <a:ext cx="457200" cy="422031"/>
            <a:chOff x="1920" y="1008"/>
            <a:chExt cx="288" cy="288"/>
          </a:xfrm>
        </p:grpSpPr>
        <p:sp>
          <p:nvSpPr>
            <p:cNvPr id="10255" name="Line 28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0256" name="Line 29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67080BDF-D719-A9A1-6A36-B828076F7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D2CC1B-9478-44B8-8AA9-E68247CEF148}" type="slidenum">
              <a:rPr lang="en-US" altLang="zh-TW" smtClean="0"/>
              <a:pPr/>
              <a:t>27</a:t>
            </a:fld>
            <a:endParaRPr lang="en-US" altLang="zh-TW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514600" y="1600201"/>
          <a:ext cx="4097215" cy="431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847619" imgH="3247619" progId="MSPhotoEd.3">
                  <p:embed/>
                </p:oleObj>
              </mc:Choice>
              <mc:Fallback>
                <p:oleObj name="Photo Editor Photo" r:id="rId2" imgW="2847619" imgH="3247619" progId="MSPhotoEd.3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1"/>
                        <a:ext cx="4097215" cy="4312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2514600" y="4695092"/>
            <a:ext cx="2514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rot="16200000">
            <a:off x="3950677" y="5117123"/>
            <a:ext cx="154744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grpSp>
        <p:nvGrpSpPr>
          <p:cNvPr id="11271" name="Group 6"/>
          <p:cNvGrpSpPr>
            <a:grpSpLocks/>
          </p:cNvGrpSpPr>
          <p:nvPr/>
        </p:nvGrpSpPr>
        <p:grpSpPr bwMode="auto">
          <a:xfrm>
            <a:off x="2895600" y="1670538"/>
            <a:ext cx="457200" cy="422031"/>
            <a:chOff x="1920" y="1008"/>
            <a:chExt cx="288" cy="288"/>
          </a:xfrm>
        </p:grpSpPr>
        <p:sp>
          <p:nvSpPr>
            <p:cNvPr id="11296" name="Line 7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1297" name="Line 8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1272" name="Group 9"/>
          <p:cNvGrpSpPr>
            <a:grpSpLocks/>
          </p:cNvGrpSpPr>
          <p:nvPr/>
        </p:nvGrpSpPr>
        <p:grpSpPr bwMode="auto">
          <a:xfrm>
            <a:off x="3429000" y="2725615"/>
            <a:ext cx="457200" cy="422031"/>
            <a:chOff x="1920" y="1008"/>
            <a:chExt cx="288" cy="288"/>
          </a:xfrm>
        </p:grpSpPr>
        <p:sp>
          <p:nvSpPr>
            <p:cNvPr id="11294" name="Line 10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1295" name="Line 11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1273" name="Group 12"/>
          <p:cNvGrpSpPr>
            <a:grpSpLocks/>
          </p:cNvGrpSpPr>
          <p:nvPr/>
        </p:nvGrpSpPr>
        <p:grpSpPr bwMode="auto">
          <a:xfrm>
            <a:off x="3429000" y="4413738"/>
            <a:ext cx="457200" cy="422031"/>
            <a:chOff x="1920" y="1008"/>
            <a:chExt cx="288" cy="288"/>
          </a:xfrm>
        </p:grpSpPr>
        <p:sp>
          <p:nvSpPr>
            <p:cNvPr id="11292" name="Line 13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1293" name="Line 14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1274" name="Group 15"/>
          <p:cNvGrpSpPr>
            <a:grpSpLocks/>
          </p:cNvGrpSpPr>
          <p:nvPr/>
        </p:nvGrpSpPr>
        <p:grpSpPr bwMode="auto">
          <a:xfrm>
            <a:off x="3962400" y="3851031"/>
            <a:ext cx="457200" cy="422031"/>
            <a:chOff x="1920" y="1008"/>
            <a:chExt cx="288" cy="288"/>
          </a:xfrm>
        </p:grpSpPr>
        <p:sp>
          <p:nvSpPr>
            <p:cNvPr id="11290" name="Line 16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1291" name="Line 17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1275" name="Group 18"/>
          <p:cNvGrpSpPr>
            <a:grpSpLocks/>
          </p:cNvGrpSpPr>
          <p:nvPr/>
        </p:nvGrpSpPr>
        <p:grpSpPr bwMode="auto">
          <a:xfrm>
            <a:off x="4495800" y="4413738"/>
            <a:ext cx="457200" cy="422031"/>
            <a:chOff x="1920" y="1008"/>
            <a:chExt cx="288" cy="288"/>
          </a:xfrm>
        </p:grpSpPr>
        <p:sp>
          <p:nvSpPr>
            <p:cNvPr id="11288" name="Line 19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1289" name="Line 20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1276" name="Group 21"/>
          <p:cNvGrpSpPr>
            <a:grpSpLocks/>
          </p:cNvGrpSpPr>
          <p:nvPr/>
        </p:nvGrpSpPr>
        <p:grpSpPr bwMode="auto">
          <a:xfrm>
            <a:off x="5029200" y="3851031"/>
            <a:ext cx="457200" cy="422031"/>
            <a:chOff x="1920" y="1008"/>
            <a:chExt cx="288" cy="288"/>
          </a:xfrm>
        </p:grpSpPr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1277" name="Group 24"/>
          <p:cNvGrpSpPr>
            <a:grpSpLocks/>
          </p:cNvGrpSpPr>
          <p:nvPr/>
        </p:nvGrpSpPr>
        <p:grpSpPr bwMode="auto">
          <a:xfrm>
            <a:off x="5562600" y="4976446"/>
            <a:ext cx="457200" cy="422031"/>
            <a:chOff x="1920" y="1008"/>
            <a:chExt cx="288" cy="288"/>
          </a:xfrm>
        </p:grpSpPr>
        <p:sp>
          <p:nvSpPr>
            <p:cNvPr id="11284" name="Line 25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1285" name="Line 26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1278" name="Group 27"/>
          <p:cNvGrpSpPr>
            <a:grpSpLocks/>
          </p:cNvGrpSpPr>
          <p:nvPr/>
        </p:nvGrpSpPr>
        <p:grpSpPr bwMode="auto">
          <a:xfrm>
            <a:off x="2971800" y="4413738"/>
            <a:ext cx="457200" cy="422031"/>
            <a:chOff x="1920" y="1008"/>
            <a:chExt cx="288" cy="288"/>
          </a:xfrm>
        </p:grpSpPr>
        <p:sp>
          <p:nvSpPr>
            <p:cNvPr id="11282" name="Line 28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1283" name="Line 29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3970144" y="4999677"/>
            <a:ext cx="457200" cy="422031"/>
            <a:chOff x="1920" y="1008"/>
            <a:chExt cx="288" cy="288"/>
          </a:xfrm>
        </p:grpSpPr>
        <p:sp>
          <p:nvSpPr>
            <p:cNvPr id="11280" name="Line 31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1281" name="Line 32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BF060199-0B1F-D116-75D2-2E701D328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6C09EEB-F686-4B51-A18A-F22EA8691161}" type="slidenum">
              <a:rPr lang="en-US" altLang="zh-TW" smtClean="0"/>
              <a:pPr/>
              <a:t>28</a:t>
            </a:fld>
            <a:endParaRPr lang="en-US" altLang="zh-TW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514600" y="1600201"/>
          <a:ext cx="4097215" cy="431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847619" imgH="3247619" progId="MSPhotoEd.3">
                  <p:embed/>
                </p:oleObj>
              </mc:Choice>
              <mc:Fallback>
                <p:oleObj name="Photo Editor Photo" r:id="rId2" imgW="2847619" imgH="3247619" progId="MSPhotoEd.3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1"/>
                        <a:ext cx="4097215" cy="4312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2514600" y="4695092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 rot="16200000">
            <a:off x="2426677" y="5117123"/>
            <a:ext cx="154744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84992" tIns="42497" rIns="84992" bIns="42497"/>
          <a:lstStyle/>
          <a:p>
            <a:endParaRPr lang="ko-KR" altLang="en-US" sz="1477"/>
          </a:p>
        </p:txBody>
      </p:sp>
      <p:grpSp>
        <p:nvGrpSpPr>
          <p:cNvPr id="12295" name="Group 6"/>
          <p:cNvGrpSpPr>
            <a:grpSpLocks/>
          </p:cNvGrpSpPr>
          <p:nvPr/>
        </p:nvGrpSpPr>
        <p:grpSpPr bwMode="auto">
          <a:xfrm>
            <a:off x="2895600" y="1670538"/>
            <a:ext cx="457200" cy="422031"/>
            <a:chOff x="1920" y="1008"/>
            <a:chExt cx="288" cy="288"/>
          </a:xfrm>
        </p:grpSpPr>
        <p:sp>
          <p:nvSpPr>
            <p:cNvPr id="12323" name="Line 7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2324" name="Line 8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2296" name="Group 9"/>
          <p:cNvGrpSpPr>
            <a:grpSpLocks/>
          </p:cNvGrpSpPr>
          <p:nvPr/>
        </p:nvGrpSpPr>
        <p:grpSpPr bwMode="auto">
          <a:xfrm>
            <a:off x="3429000" y="2725615"/>
            <a:ext cx="457200" cy="422031"/>
            <a:chOff x="1920" y="1008"/>
            <a:chExt cx="288" cy="288"/>
          </a:xfrm>
        </p:grpSpPr>
        <p:sp>
          <p:nvSpPr>
            <p:cNvPr id="12321" name="Line 10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2322" name="Line 11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2297" name="Group 12"/>
          <p:cNvGrpSpPr>
            <a:grpSpLocks/>
          </p:cNvGrpSpPr>
          <p:nvPr/>
        </p:nvGrpSpPr>
        <p:grpSpPr bwMode="auto">
          <a:xfrm>
            <a:off x="3429000" y="4413738"/>
            <a:ext cx="457200" cy="422031"/>
            <a:chOff x="1920" y="1008"/>
            <a:chExt cx="288" cy="288"/>
          </a:xfrm>
        </p:grpSpPr>
        <p:sp>
          <p:nvSpPr>
            <p:cNvPr id="12319" name="Line 13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2320" name="Line 14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2298" name="Group 15"/>
          <p:cNvGrpSpPr>
            <a:grpSpLocks/>
          </p:cNvGrpSpPr>
          <p:nvPr/>
        </p:nvGrpSpPr>
        <p:grpSpPr bwMode="auto">
          <a:xfrm>
            <a:off x="3962400" y="3851031"/>
            <a:ext cx="457200" cy="422031"/>
            <a:chOff x="1920" y="1008"/>
            <a:chExt cx="288" cy="288"/>
          </a:xfrm>
        </p:grpSpPr>
        <p:sp>
          <p:nvSpPr>
            <p:cNvPr id="12317" name="Line 16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2318" name="Line 17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2299" name="Group 18"/>
          <p:cNvGrpSpPr>
            <a:grpSpLocks/>
          </p:cNvGrpSpPr>
          <p:nvPr/>
        </p:nvGrpSpPr>
        <p:grpSpPr bwMode="auto">
          <a:xfrm>
            <a:off x="4495800" y="4413738"/>
            <a:ext cx="457200" cy="422031"/>
            <a:chOff x="1920" y="1008"/>
            <a:chExt cx="288" cy="288"/>
          </a:xfrm>
        </p:grpSpPr>
        <p:sp>
          <p:nvSpPr>
            <p:cNvPr id="12315" name="Line 19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2316" name="Line 20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2300" name="Group 21"/>
          <p:cNvGrpSpPr>
            <a:grpSpLocks/>
          </p:cNvGrpSpPr>
          <p:nvPr/>
        </p:nvGrpSpPr>
        <p:grpSpPr bwMode="auto">
          <a:xfrm>
            <a:off x="5029200" y="3851031"/>
            <a:ext cx="457200" cy="422031"/>
            <a:chOff x="1920" y="1008"/>
            <a:chExt cx="288" cy="288"/>
          </a:xfrm>
        </p:grpSpPr>
        <p:sp>
          <p:nvSpPr>
            <p:cNvPr id="12313" name="Line 22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2314" name="Line 23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2301" name="Group 24"/>
          <p:cNvGrpSpPr>
            <a:grpSpLocks/>
          </p:cNvGrpSpPr>
          <p:nvPr/>
        </p:nvGrpSpPr>
        <p:grpSpPr bwMode="auto">
          <a:xfrm>
            <a:off x="5562600" y="4976446"/>
            <a:ext cx="457200" cy="422031"/>
            <a:chOff x="1920" y="1008"/>
            <a:chExt cx="288" cy="288"/>
          </a:xfrm>
        </p:grpSpPr>
        <p:sp>
          <p:nvSpPr>
            <p:cNvPr id="12311" name="Line 25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2312" name="Line 26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2302" name="Group 27"/>
          <p:cNvGrpSpPr>
            <a:grpSpLocks/>
          </p:cNvGrpSpPr>
          <p:nvPr/>
        </p:nvGrpSpPr>
        <p:grpSpPr bwMode="auto">
          <a:xfrm>
            <a:off x="2971800" y="4413738"/>
            <a:ext cx="457200" cy="422031"/>
            <a:chOff x="1920" y="1008"/>
            <a:chExt cx="288" cy="288"/>
          </a:xfrm>
        </p:grpSpPr>
        <p:sp>
          <p:nvSpPr>
            <p:cNvPr id="12309" name="Line 28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2310" name="Line 29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2303" name="Group 30"/>
          <p:cNvGrpSpPr>
            <a:grpSpLocks/>
          </p:cNvGrpSpPr>
          <p:nvPr/>
        </p:nvGrpSpPr>
        <p:grpSpPr bwMode="auto">
          <a:xfrm>
            <a:off x="3962400" y="4976446"/>
            <a:ext cx="457200" cy="422031"/>
            <a:chOff x="1920" y="1008"/>
            <a:chExt cx="288" cy="288"/>
          </a:xfrm>
        </p:grpSpPr>
        <p:sp>
          <p:nvSpPr>
            <p:cNvPr id="12307" name="Line 31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2308" name="Line 32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5029200" y="4976446"/>
            <a:ext cx="457200" cy="422031"/>
            <a:chOff x="1920" y="1008"/>
            <a:chExt cx="288" cy="288"/>
          </a:xfrm>
        </p:grpSpPr>
        <p:sp>
          <p:nvSpPr>
            <p:cNvPr id="12305" name="Line 34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2306" name="Line 35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997595FD-179F-A25A-FA07-0B1E594BA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37CB20-7F82-40A6-8831-CFD81A567F29}" type="slidenum">
              <a:rPr lang="en-US" altLang="zh-TW" smtClean="0"/>
              <a:pPr/>
              <a:t>29</a:t>
            </a:fld>
            <a:endParaRPr lang="en-US" altLang="zh-TW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514600" y="1600201"/>
          <a:ext cx="4097215" cy="431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847619" imgH="3247619" progId="MSPhotoEd.3">
                  <p:embed/>
                </p:oleObj>
              </mc:Choice>
              <mc:Fallback>
                <p:oleObj name="Photo Editor Photo" r:id="rId2" imgW="2847619" imgH="3247619" progId="MSPhotoEd.3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1"/>
                        <a:ext cx="4097215" cy="4312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514600" y="3288323"/>
            <a:ext cx="1905000" cy="2602523"/>
            <a:chOff x="1584" y="2064"/>
            <a:chExt cx="1200" cy="1776"/>
          </a:xfrm>
        </p:grpSpPr>
        <p:sp>
          <p:nvSpPr>
            <p:cNvPr id="13352" name="Line 4"/>
            <p:cNvSpPr>
              <a:spLocks noChangeShapeType="1"/>
            </p:cNvSpPr>
            <p:nvPr/>
          </p:nvSpPr>
          <p:spPr bwMode="auto">
            <a:xfrm>
              <a:off x="1584" y="2256"/>
              <a:ext cx="12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3353" name="Line 5"/>
            <p:cNvSpPr>
              <a:spLocks noChangeShapeType="1"/>
            </p:cNvSpPr>
            <p:nvPr/>
          </p:nvSpPr>
          <p:spPr bwMode="auto">
            <a:xfrm rot="-5400000">
              <a:off x="1752" y="2952"/>
              <a:ext cx="17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2895600" y="1670538"/>
            <a:ext cx="457200" cy="422031"/>
            <a:chOff x="1920" y="1008"/>
            <a:chExt cx="288" cy="288"/>
          </a:xfrm>
        </p:grpSpPr>
        <p:sp>
          <p:nvSpPr>
            <p:cNvPr id="13350" name="Line 7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3351" name="Line 8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3319" name="Group 9"/>
          <p:cNvGrpSpPr>
            <a:grpSpLocks/>
          </p:cNvGrpSpPr>
          <p:nvPr/>
        </p:nvGrpSpPr>
        <p:grpSpPr bwMode="auto">
          <a:xfrm>
            <a:off x="3429000" y="2725615"/>
            <a:ext cx="457200" cy="422031"/>
            <a:chOff x="1920" y="1008"/>
            <a:chExt cx="288" cy="288"/>
          </a:xfrm>
        </p:grpSpPr>
        <p:sp>
          <p:nvSpPr>
            <p:cNvPr id="13348" name="Line 10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3349" name="Line 11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3320" name="Group 12"/>
          <p:cNvGrpSpPr>
            <a:grpSpLocks/>
          </p:cNvGrpSpPr>
          <p:nvPr/>
        </p:nvGrpSpPr>
        <p:grpSpPr bwMode="auto">
          <a:xfrm>
            <a:off x="3429000" y="4413738"/>
            <a:ext cx="457200" cy="422031"/>
            <a:chOff x="1920" y="1008"/>
            <a:chExt cx="288" cy="288"/>
          </a:xfrm>
        </p:grpSpPr>
        <p:sp>
          <p:nvSpPr>
            <p:cNvPr id="13346" name="Line 13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3347" name="Line 14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3321" name="Group 15"/>
          <p:cNvGrpSpPr>
            <a:grpSpLocks/>
          </p:cNvGrpSpPr>
          <p:nvPr/>
        </p:nvGrpSpPr>
        <p:grpSpPr bwMode="auto">
          <a:xfrm>
            <a:off x="3962400" y="3851031"/>
            <a:ext cx="457200" cy="422031"/>
            <a:chOff x="1920" y="1008"/>
            <a:chExt cx="288" cy="288"/>
          </a:xfrm>
        </p:grpSpPr>
        <p:sp>
          <p:nvSpPr>
            <p:cNvPr id="13344" name="Line 16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3345" name="Line 17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3322" name="Group 18"/>
          <p:cNvGrpSpPr>
            <a:grpSpLocks/>
          </p:cNvGrpSpPr>
          <p:nvPr/>
        </p:nvGrpSpPr>
        <p:grpSpPr bwMode="auto">
          <a:xfrm>
            <a:off x="4495800" y="4413738"/>
            <a:ext cx="457200" cy="422031"/>
            <a:chOff x="1920" y="1008"/>
            <a:chExt cx="288" cy="288"/>
          </a:xfrm>
        </p:grpSpPr>
        <p:sp>
          <p:nvSpPr>
            <p:cNvPr id="13342" name="Line 19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3343" name="Line 20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3323" name="Group 21"/>
          <p:cNvGrpSpPr>
            <a:grpSpLocks/>
          </p:cNvGrpSpPr>
          <p:nvPr/>
        </p:nvGrpSpPr>
        <p:grpSpPr bwMode="auto">
          <a:xfrm>
            <a:off x="5029200" y="3851031"/>
            <a:ext cx="457200" cy="422031"/>
            <a:chOff x="1920" y="1008"/>
            <a:chExt cx="288" cy="288"/>
          </a:xfrm>
        </p:grpSpPr>
        <p:sp>
          <p:nvSpPr>
            <p:cNvPr id="13340" name="Line 22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3341" name="Line 23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3324" name="Group 24"/>
          <p:cNvGrpSpPr>
            <a:grpSpLocks/>
          </p:cNvGrpSpPr>
          <p:nvPr/>
        </p:nvGrpSpPr>
        <p:grpSpPr bwMode="auto">
          <a:xfrm>
            <a:off x="5562600" y="4976446"/>
            <a:ext cx="457200" cy="422031"/>
            <a:chOff x="1920" y="1008"/>
            <a:chExt cx="288" cy="288"/>
          </a:xfrm>
        </p:grpSpPr>
        <p:sp>
          <p:nvSpPr>
            <p:cNvPr id="13338" name="Line 25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3339" name="Line 26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3325" name="Group 27"/>
          <p:cNvGrpSpPr>
            <a:grpSpLocks/>
          </p:cNvGrpSpPr>
          <p:nvPr/>
        </p:nvGrpSpPr>
        <p:grpSpPr bwMode="auto">
          <a:xfrm>
            <a:off x="2971800" y="4413738"/>
            <a:ext cx="457200" cy="422031"/>
            <a:chOff x="1920" y="1008"/>
            <a:chExt cx="288" cy="288"/>
          </a:xfrm>
        </p:grpSpPr>
        <p:sp>
          <p:nvSpPr>
            <p:cNvPr id="13336" name="Line 28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3337" name="Line 29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3326" name="Group 30"/>
          <p:cNvGrpSpPr>
            <a:grpSpLocks/>
          </p:cNvGrpSpPr>
          <p:nvPr/>
        </p:nvGrpSpPr>
        <p:grpSpPr bwMode="auto">
          <a:xfrm>
            <a:off x="3962400" y="4976446"/>
            <a:ext cx="457200" cy="422031"/>
            <a:chOff x="1920" y="1008"/>
            <a:chExt cx="288" cy="288"/>
          </a:xfrm>
        </p:grpSpPr>
        <p:sp>
          <p:nvSpPr>
            <p:cNvPr id="13334" name="Line 31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3335" name="Line 32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3327" name="Group 33"/>
          <p:cNvGrpSpPr>
            <a:grpSpLocks/>
          </p:cNvGrpSpPr>
          <p:nvPr/>
        </p:nvGrpSpPr>
        <p:grpSpPr bwMode="auto">
          <a:xfrm>
            <a:off x="5029200" y="4976446"/>
            <a:ext cx="457200" cy="422031"/>
            <a:chOff x="1920" y="1008"/>
            <a:chExt cx="288" cy="288"/>
          </a:xfrm>
        </p:grpSpPr>
        <p:sp>
          <p:nvSpPr>
            <p:cNvPr id="13332" name="Line 34"/>
            <p:cNvSpPr>
              <a:spLocks noChangeShapeType="1"/>
            </p:cNvSpPr>
            <p:nvPr/>
          </p:nvSpPr>
          <p:spPr bwMode="auto">
            <a:xfrm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3333" name="Line 35"/>
            <p:cNvSpPr>
              <a:spLocks noChangeShapeType="1"/>
            </p:cNvSpPr>
            <p:nvPr/>
          </p:nvSpPr>
          <p:spPr bwMode="auto">
            <a:xfrm rot="16200000" flipH="1">
              <a:off x="1920" y="10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2590800" y="2725615"/>
            <a:ext cx="838200" cy="3165231"/>
            <a:chOff x="1632" y="1680"/>
            <a:chExt cx="528" cy="2160"/>
          </a:xfrm>
        </p:grpSpPr>
        <p:sp>
          <p:nvSpPr>
            <p:cNvPr id="13330" name="Line 37"/>
            <p:cNvSpPr>
              <a:spLocks noChangeShapeType="1"/>
            </p:cNvSpPr>
            <p:nvPr/>
          </p:nvSpPr>
          <p:spPr bwMode="auto">
            <a:xfrm>
              <a:off x="1632" y="1872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  <p:sp>
          <p:nvSpPr>
            <p:cNvPr id="13331" name="Line 38"/>
            <p:cNvSpPr>
              <a:spLocks noChangeShapeType="1"/>
            </p:cNvSpPr>
            <p:nvPr/>
          </p:nvSpPr>
          <p:spPr bwMode="auto">
            <a:xfrm rot="-5400000">
              <a:off x="936" y="2760"/>
              <a:ext cx="216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lIns="84992" tIns="42497" rIns="84992" bIns="42497"/>
            <a:lstStyle/>
            <a:p>
              <a:endParaRPr lang="ko-KR" altLang="en-US" sz="1477"/>
            </a:p>
          </p:txBody>
        </p:sp>
      </p:grpSp>
      <p:sp>
        <p:nvSpPr>
          <p:cNvPr id="327721" name="Text Box 41"/>
          <p:cNvSpPr txBox="1">
            <a:spLocks noChangeArrowheads="1"/>
          </p:cNvSpPr>
          <p:nvPr/>
        </p:nvSpPr>
        <p:spPr bwMode="auto">
          <a:xfrm>
            <a:off x="5832328" y="3077308"/>
            <a:ext cx="2580958" cy="42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992" tIns="42497" rIns="84992" bIns="42497">
            <a:spAutoFit/>
          </a:bodyPr>
          <a:lstStyle/>
          <a:p>
            <a:r>
              <a:rPr lang="en-US" altLang="zh-TW" sz="2215" i="1" dirty="0">
                <a:solidFill>
                  <a:srgbClr val="FF0000"/>
                </a:solidFill>
                <a:latin typeface="+mj-lt"/>
              </a:rPr>
              <a:t>a </a:t>
            </a:r>
            <a:r>
              <a:rPr lang="en-US" altLang="zh-TW" sz="2215" dirty="0">
                <a:solidFill>
                  <a:srgbClr val="FF0000"/>
                </a:solidFill>
                <a:latin typeface="+mj-lt"/>
                <a:ea typeface="PMingLiU" pitchFamily="18" charset="-120"/>
                <a:sym typeface="Symbol" pitchFamily="18" charset="2"/>
              </a:rPr>
              <a:t> </a:t>
            </a:r>
            <a:r>
              <a:rPr lang="en-US" altLang="zh-TW" sz="2215" i="1" dirty="0">
                <a:solidFill>
                  <a:srgbClr val="FF0000"/>
                </a:solidFill>
                <a:latin typeface="+mj-lt"/>
                <a:ea typeface="PMingLiU" pitchFamily="18" charset="-120"/>
              </a:rPr>
              <a:t>d</a:t>
            </a:r>
            <a:r>
              <a:rPr lang="en-US" altLang="zh-TW" sz="2215" dirty="0">
                <a:solidFill>
                  <a:srgbClr val="FF0000"/>
                </a:solidFill>
                <a:latin typeface="+mj-lt"/>
                <a:ea typeface="PMingLiU" pitchFamily="18" charset="-120"/>
              </a:rPr>
              <a:t>   and   </a:t>
            </a:r>
            <a:r>
              <a:rPr lang="en-US" altLang="zh-TW" sz="2215" i="1" dirty="0">
                <a:solidFill>
                  <a:srgbClr val="FF0000"/>
                </a:solidFill>
                <a:latin typeface="+mj-lt"/>
                <a:ea typeface="PMingLiU" pitchFamily="18" charset="-120"/>
              </a:rPr>
              <a:t>c </a:t>
            </a:r>
            <a:r>
              <a:rPr lang="en-US" altLang="zh-TW" sz="2215" dirty="0">
                <a:solidFill>
                  <a:srgbClr val="FF0000"/>
                </a:solidFill>
                <a:latin typeface="+mj-lt"/>
                <a:ea typeface="PMingLiU" pitchFamily="18" charset="-120"/>
                <a:sym typeface="Symbol" pitchFamily="18" charset="2"/>
              </a:rPr>
              <a:t> </a:t>
            </a:r>
            <a:r>
              <a:rPr lang="en-US" altLang="zh-TW" sz="2215" i="1" dirty="0">
                <a:solidFill>
                  <a:srgbClr val="FF0000"/>
                </a:solidFill>
                <a:latin typeface="+mj-lt"/>
                <a:ea typeface="PMingLiU" pitchFamily="18" charset="-120"/>
              </a:rPr>
              <a:t>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58D240-B356-C5C0-C6E0-10F8BC5D5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D843D91B-59C6-1DAD-23BE-1988EC1BE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FA850D4-353D-4012-A773-A1CE956200A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6181ED09-6568-8345-D18E-BCC8633F7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752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Example: Sequence Detector </a:t>
            </a:r>
            <a:r>
              <a:rPr kumimoji="0" lang="ko-KR" altLang="en-US" sz="2000" b="1" dirty="0" err="1">
                <a:solidFill>
                  <a:schemeClr val="tx2"/>
                </a:solidFill>
              </a:rPr>
              <a:t>ㅡ</a:t>
            </a:r>
            <a:r>
              <a:rPr kumimoji="0" lang="ko-KR" altLang="en-US" sz="2000" b="1" dirty="0">
                <a:solidFill>
                  <a:schemeClr val="tx2"/>
                </a:solidFill>
              </a:rPr>
              <a:t>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14.3 Mealy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0101</a:t>
            </a:r>
            <a:r>
              <a:rPr lang="en-US" altLang="ko-KR" sz="2000" dirty="0">
                <a:solidFill>
                  <a:srgbClr val="000080"/>
                </a:solidFill>
              </a:rPr>
              <a:t> or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1001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D140BF7B-D52B-9403-8937-38CCBE35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15.1	 Elimination of Redundant States</a:t>
            </a:r>
          </a:p>
        </p:txBody>
      </p:sp>
      <p:graphicFrame>
        <p:nvGraphicFramePr>
          <p:cNvPr id="2" name="Group 67">
            <a:extLst>
              <a:ext uri="{FF2B5EF4-FFF2-40B4-BE49-F238E27FC236}">
                <a16:creationId xmlns:a16="http://schemas.microsoft.com/office/drawing/2014/main" id="{3E1A337F-2EF2-7C4E-E163-BCADAB9B6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160"/>
              </p:ext>
            </p:extLst>
          </p:nvPr>
        </p:nvGraphicFramePr>
        <p:xfrm>
          <a:off x="996950" y="1772816"/>
          <a:ext cx="6096000" cy="79216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   =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0010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1001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    =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0001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4837F890-8FB2-D342-791B-0E9862F55DBC}"/>
              </a:ext>
            </a:extLst>
          </p:cNvPr>
          <p:cNvSpPr/>
          <p:nvPr/>
        </p:nvSpPr>
        <p:spPr>
          <a:xfrm>
            <a:off x="2843213" y="2204616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92597B-A2EE-C07D-D891-FA66B64B659C}"/>
              </a:ext>
            </a:extLst>
          </p:cNvPr>
          <p:cNvSpPr/>
          <p:nvPr/>
        </p:nvSpPr>
        <p:spPr>
          <a:xfrm>
            <a:off x="5292725" y="2204616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D7D60-5680-08DC-A926-EC2CDBFA0449}"/>
              </a:ext>
            </a:extLst>
          </p:cNvPr>
          <p:cNvGrpSpPr/>
          <p:nvPr/>
        </p:nvGrpSpPr>
        <p:grpSpPr>
          <a:xfrm>
            <a:off x="467544" y="2924944"/>
            <a:ext cx="3672086" cy="3231264"/>
            <a:chOff x="250825" y="1989138"/>
            <a:chExt cx="4248150" cy="3591304"/>
          </a:xfrm>
        </p:grpSpPr>
        <p:pic>
          <p:nvPicPr>
            <p:cNvPr id="6" name="Picture 4" descr="roth+f14-14">
              <a:extLst>
                <a:ext uri="{FF2B5EF4-FFF2-40B4-BE49-F238E27FC236}">
                  <a16:creationId xmlns:a16="http://schemas.microsoft.com/office/drawing/2014/main" id="{DA0A6AD0-785E-E88C-690F-31949E6B3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25" y="1989138"/>
              <a:ext cx="4248150" cy="351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9EB1A1-848F-C840-CD62-155F741E326F}"/>
                </a:ext>
              </a:extLst>
            </p:cNvPr>
            <p:cNvSpPr/>
            <p:nvPr/>
          </p:nvSpPr>
          <p:spPr>
            <a:xfrm>
              <a:off x="1169336" y="3779895"/>
              <a:ext cx="720080" cy="18005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DF0AE"/>
                </a:solidFill>
              </a:endParaRPr>
            </a:p>
          </p:txBody>
        </p:sp>
      </p:grpSp>
      <p:graphicFrame>
        <p:nvGraphicFramePr>
          <p:cNvPr id="8" name="Group 33">
            <a:extLst>
              <a:ext uri="{FF2B5EF4-FFF2-40B4-BE49-F238E27FC236}">
                <a16:creationId xmlns:a16="http://schemas.microsoft.com/office/drawing/2014/main" id="{C289E0D6-749E-45BE-7681-4B10BFD0E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02888"/>
              </p:ext>
            </p:extLst>
          </p:nvPr>
        </p:nvGraphicFramePr>
        <p:xfrm>
          <a:off x="4572000" y="2780928"/>
          <a:ext cx="4032250" cy="3719512"/>
        </p:xfrm>
        <a:graphic>
          <a:graphicData uri="http://schemas.openxmlformats.org/drawingml/2006/table">
            <a:tbl>
              <a:tblPr/>
              <a:tblGrid>
                <a:gridCol w="830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state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sequence received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Reset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 or 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 or 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two inputs received, no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output is possible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three inputs received, no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output is possible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>
            <a:extLst>
              <a:ext uri="{FF2B5EF4-FFF2-40B4-BE49-F238E27FC236}">
                <a16:creationId xmlns:a16="http://schemas.microsoft.com/office/drawing/2014/main" id="{096BCBA3-919A-977D-370C-FAA1CE2699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80BA1C7-2C7F-44FE-9C6D-62B9176CF97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A7E7D19F-7FB2-9222-DAF3-3C434E7FA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2019300"/>
            <a:ext cx="4046537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7652" name="Text Box 3">
            <a:extLst>
              <a:ext uri="{FF2B5EF4-FFF2-40B4-BE49-F238E27FC236}">
                <a16:creationId xmlns:a16="http://schemas.microsoft.com/office/drawing/2014/main" id="{A8405052-C831-4D6B-F99B-7021B3B97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Figure 15-5:  Implication (Pair) Chart After Second Pass</a:t>
            </a: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6289C289-B944-0B26-394C-F5E391591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69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>
            <a:extLst>
              <a:ext uri="{FF2B5EF4-FFF2-40B4-BE49-F238E27FC236}">
                <a16:creationId xmlns:a16="http://schemas.microsoft.com/office/drawing/2014/main" id="{A18A7C5D-0DDA-BE89-F076-A9376B4C72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D3E7B1F-01E0-4B6E-8C70-EECB9C7CAE5B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AEE3D7F8-1B6A-380F-13CA-622028F8A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33600"/>
            <a:ext cx="5805487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29700" name="Group 3">
            <a:extLst>
              <a:ext uri="{FF2B5EF4-FFF2-40B4-BE49-F238E27FC236}">
                <a16:creationId xmlns:a16="http://schemas.microsoft.com/office/drawing/2014/main" id="{251DA34E-9950-AB2F-C4D9-210C63260940}"/>
              </a:ext>
            </a:extLst>
          </p:cNvPr>
          <p:cNvGrpSpPr>
            <a:grpSpLocks/>
          </p:cNvGrpSpPr>
          <p:nvPr/>
        </p:nvGrpSpPr>
        <p:grpSpPr bwMode="auto">
          <a:xfrm>
            <a:off x="5869310" y="3929930"/>
            <a:ext cx="2951162" cy="1011238"/>
            <a:chOff x="2382" y="984"/>
            <a:chExt cx="1670" cy="703"/>
          </a:xfrm>
        </p:grpSpPr>
        <p:sp>
          <p:nvSpPr>
            <p:cNvPr id="29703" name="Text Box 4">
              <a:extLst>
                <a:ext uri="{FF2B5EF4-FFF2-40B4-BE49-F238E27FC236}">
                  <a16:creationId xmlns:a16="http://schemas.microsoft.com/office/drawing/2014/main" id="{302B8D6C-805A-CD92-578A-EFCCC08B3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984"/>
              <a:ext cx="161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60120" rIns="90000" bIns="45000"/>
            <a:lstStyle>
              <a:lvl1pPr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5000"/>
                </a:lnSpc>
              </a:pPr>
              <a:r>
                <a:rPr lang="en-US" altLang="ko-KR" sz="2200">
                  <a:solidFill>
                    <a:srgbClr val="006B6B"/>
                  </a:solidFill>
                </a:rPr>
                <a:t>d is replaced with a</a:t>
              </a:r>
            </a:p>
          </p:txBody>
        </p:sp>
        <p:sp>
          <p:nvSpPr>
            <p:cNvPr id="29704" name="Text Box 5">
              <a:extLst>
                <a:ext uri="{FF2B5EF4-FFF2-40B4-BE49-F238E27FC236}">
                  <a16:creationId xmlns:a16="http://schemas.microsoft.com/office/drawing/2014/main" id="{3AFD68B6-18E3-1340-5AF8-996E13AEC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188"/>
              <a:ext cx="159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60120" rIns="90000" bIns="45000"/>
            <a:lstStyle>
              <a:lvl1pPr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5000"/>
                </a:lnSpc>
              </a:pPr>
              <a:r>
                <a:rPr lang="en-US" altLang="ko-KR" sz="2200">
                  <a:solidFill>
                    <a:srgbClr val="006B6B"/>
                  </a:solidFill>
                </a:rPr>
                <a:t>e is replaced with c</a:t>
              </a:r>
            </a:p>
          </p:txBody>
        </p:sp>
        <p:sp>
          <p:nvSpPr>
            <p:cNvPr id="29705" name="Text Box 6">
              <a:extLst>
                <a:ext uri="{FF2B5EF4-FFF2-40B4-BE49-F238E27FC236}">
                  <a16:creationId xmlns:a16="http://schemas.microsoft.com/office/drawing/2014/main" id="{1CB6E378-BE3C-73FF-9B98-EACC0BD6D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415"/>
              <a:ext cx="167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60120" rIns="90000" bIns="45000"/>
            <a:lstStyle>
              <a:lvl1pPr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5000"/>
                </a:lnSpc>
              </a:pPr>
              <a:r>
                <a:rPr lang="en-US" altLang="ko-KR" sz="2200">
                  <a:solidFill>
                    <a:srgbClr val="800000"/>
                  </a:solidFill>
                </a:rPr>
                <a:t>d and e are removed</a:t>
              </a:r>
            </a:p>
          </p:txBody>
        </p:sp>
      </p:grpSp>
      <p:sp>
        <p:nvSpPr>
          <p:cNvPr id="29701" name="Text Box 3">
            <a:extLst>
              <a:ext uri="{FF2B5EF4-FFF2-40B4-BE49-F238E27FC236}">
                <a16:creationId xmlns:a16="http://schemas.microsoft.com/office/drawing/2014/main" id="{0322932F-8566-6326-0711-C44B22EB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Table 15-4</a:t>
            </a: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9932694D-4C46-B198-ED62-537EEB535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>
            <a:extLst>
              <a:ext uri="{FF2B5EF4-FFF2-40B4-BE49-F238E27FC236}">
                <a16:creationId xmlns:a16="http://schemas.microsoft.com/office/drawing/2014/main" id="{0284ED37-ED4D-DB41-BC94-37EFFD5F6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ED35BA2-5E7F-4E29-AA41-3906A2050EE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pSp>
        <p:nvGrpSpPr>
          <p:cNvPr id="31747" name="Group 11">
            <a:extLst>
              <a:ext uri="{FF2B5EF4-FFF2-40B4-BE49-F238E27FC236}">
                <a16:creationId xmlns:a16="http://schemas.microsoft.com/office/drawing/2014/main" id="{F7FA0C9B-6511-889A-DB88-B78BB37CFB94}"/>
              </a:ext>
            </a:extLst>
          </p:cNvPr>
          <p:cNvGrpSpPr>
            <a:grpSpLocks/>
          </p:cNvGrpSpPr>
          <p:nvPr/>
        </p:nvGrpSpPr>
        <p:grpSpPr bwMode="auto">
          <a:xfrm>
            <a:off x="322263" y="1341438"/>
            <a:ext cx="8845550" cy="4967287"/>
            <a:chOff x="203" y="845"/>
            <a:chExt cx="5572" cy="3129"/>
          </a:xfrm>
        </p:grpSpPr>
        <p:sp>
          <p:nvSpPr>
            <p:cNvPr id="31749" name="Text Box 2">
              <a:extLst>
                <a:ext uri="{FF2B5EF4-FFF2-40B4-BE49-F238E27FC236}">
                  <a16:creationId xmlns:a16="http://schemas.microsoft.com/office/drawing/2014/main" id="{145B97D7-A49C-5FE6-4ADF-5E5983270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53"/>
              <a:ext cx="495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9" tIns="42452" rIns="81639" bIns="42452">
              <a:spAutoFit/>
            </a:bodyPr>
            <a:lstStyle>
              <a:lvl1pPr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ts val="1363"/>
                </a:spcBef>
              </a:pPr>
              <a:r>
                <a:rPr lang="en-US" altLang="ko-KR" sz="2400">
                  <a:solidFill>
                    <a:srgbClr val="000080"/>
                  </a:solidFill>
                </a:rPr>
                <a:t>The implication table method of determining state equivalence can be summarized as follows:</a:t>
              </a:r>
            </a:p>
          </p:txBody>
        </p:sp>
        <p:grpSp>
          <p:nvGrpSpPr>
            <p:cNvPr id="31750" name="Group 3">
              <a:extLst>
                <a:ext uri="{FF2B5EF4-FFF2-40B4-BE49-F238E27FC236}">
                  <a16:creationId xmlns:a16="http://schemas.microsoft.com/office/drawing/2014/main" id="{76CE4787-2B50-527E-F8CF-B34A3ED85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640"/>
              <a:ext cx="5487" cy="1080"/>
              <a:chOff x="318" y="1808"/>
              <a:chExt cx="6049" cy="1190"/>
            </a:xfrm>
          </p:grpSpPr>
          <p:sp>
            <p:nvSpPr>
              <p:cNvPr id="31754" name="Text Box 4">
                <a:extLst>
                  <a:ext uri="{FF2B5EF4-FFF2-40B4-BE49-F238E27FC236}">
                    <a16:creationId xmlns:a16="http://schemas.microsoft.com/office/drawing/2014/main" id="{D3CF186E-E7D2-E505-E511-09271B1459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" y="1808"/>
                <a:ext cx="6049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  <a:tab pos="8535988" algn="l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endParaRPr lang="en-US" altLang="ko-KR" sz="2200">
                  <a:solidFill>
                    <a:srgbClr val="000080"/>
                  </a:solidFill>
                  <a:cs typeface="Arial" panose="020B0604020202020204" pitchFamily="34" charset="0"/>
                </a:endParaRPr>
              </a:p>
            </p:txBody>
          </p:sp>
          <p:pic>
            <p:nvPicPr>
              <p:cNvPr id="31755" name="Picture 5">
                <a:extLst>
                  <a:ext uri="{FF2B5EF4-FFF2-40B4-BE49-F238E27FC236}">
                    <a16:creationId xmlns:a16="http://schemas.microsoft.com/office/drawing/2014/main" id="{D1775AD9-16A6-7C5F-912E-F944C6E37B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1" y="2792"/>
                <a:ext cx="176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  <p:sp>
          <p:nvSpPr>
            <p:cNvPr id="31751" name="Rectangle 29">
              <a:extLst>
                <a:ext uri="{FF2B5EF4-FFF2-40B4-BE49-F238E27FC236}">
                  <a16:creationId xmlns:a16="http://schemas.microsoft.com/office/drawing/2014/main" id="{DA796434-A6CF-31DC-8573-2D3AAEF84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" y="845"/>
              <a:ext cx="5353" cy="31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04800" indent="-3048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/>
                <a:t>Implication Table Method:</a:t>
              </a:r>
            </a:p>
            <a:p>
              <a:pPr eaLnBrk="1" latinLnBrk="1" hangingPunct="1"/>
              <a:endParaRPr lang="en-US" altLang="ko-KR" sz="2000" b="1"/>
            </a:p>
            <a:p>
              <a:pPr eaLnBrk="1" latinLnBrk="1" hangingPunct="1">
                <a:buFontTx/>
                <a:buAutoNum type="arabicPeriod"/>
              </a:pPr>
              <a:r>
                <a:rPr lang="en-US" altLang="ko-KR" sz="2000"/>
                <a:t>Construct a chart which contains a square for each pair of states.</a:t>
              </a:r>
            </a:p>
            <a:p>
              <a:pPr eaLnBrk="1" latinLnBrk="1" hangingPunct="1"/>
              <a:r>
                <a:rPr lang="en-US" altLang="ko-KR" sz="2000"/>
                <a:t>2. Compare each pair of rows in the state table. If the outputs associated with states </a:t>
              </a:r>
              <a:r>
                <a:rPr lang="en-US" altLang="ko-KR" sz="2000" i="1"/>
                <a:t>i </a:t>
              </a:r>
              <a:r>
                <a:rPr lang="en-US" altLang="ko-KR" sz="2000"/>
                <a:t>and </a:t>
              </a:r>
              <a:r>
                <a:rPr lang="en-US" altLang="ko-KR" sz="2000" i="1"/>
                <a:t>j</a:t>
              </a:r>
              <a:r>
                <a:rPr lang="en-US" altLang="ko-KR" sz="2000"/>
                <a:t> are different, place an X in square </a:t>
              </a:r>
              <a:r>
                <a:rPr lang="en-US" altLang="ko-KR" sz="2000" i="1"/>
                <a:t>i-j</a:t>
              </a:r>
              <a:r>
                <a:rPr lang="en-US" altLang="ko-KR" sz="2000"/>
                <a:t> to indicate that </a:t>
              </a:r>
              <a:r>
                <a:rPr lang="en-US" altLang="ko-KR" sz="2000" i="1"/>
                <a:t>i ≡ j</a:t>
              </a:r>
              <a:r>
                <a:rPr lang="en-US" altLang="ko-KR" sz="2000"/>
                <a:t>. If the outputs are the same, place the implied pairs in square </a:t>
              </a:r>
              <a:r>
                <a:rPr lang="en-US" altLang="ko-KR" sz="2000" i="1"/>
                <a:t>i-j</a:t>
              </a:r>
              <a:r>
                <a:rPr lang="en-US" altLang="ko-KR" sz="2000"/>
                <a:t>. (If the next states of </a:t>
              </a:r>
              <a:r>
                <a:rPr lang="en-US" altLang="ko-KR" sz="2000" i="1"/>
                <a:t>i </a:t>
              </a:r>
              <a:r>
                <a:rPr lang="en-US" altLang="ko-KR" sz="2000"/>
                <a:t>and </a:t>
              </a:r>
              <a:r>
                <a:rPr lang="en-US" altLang="ko-KR" sz="2000" i="1"/>
                <a:t>j</a:t>
              </a:r>
              <a:r>
                <a:rPr lang="en-US" altLang="ko-KR" sz="2000"/>
                <a:t> are </a:t>
              </a:r>
              <a:r>
                <a:rPr lang="en-US" altLang="ko-KR" sz="2000" i="1"/>
                <a:t>m</a:t>
              </a:r>
              <a:r>
                <a:rPr lang="en-US" altLang="ko-KR" sz="2000"/>
                <a:t> and </a:t>
              </a:r>
              <a:r>
                <a:rPr lang="en-US" altLang="ko-KR" sz="2000" i="1"/>
                <a:t>n</a:t>
              </a:r>
              <a:r>
                <a:rPr lang="en-US" altLang="ko-KR" sz="2000"/>
                <a:t> for some input </a:t>
              </a:r>
              <a:r>
                <a:rPr lang="en-US" altLang="ko-KR" sz="2000" i="1"/>
                <a:t>x</a:t>
              </a:r>
              <a:r>
                <a:rPr lang="en-US" altLang="ko-KR" sz="2000"/>
                <a:t>, then </a:t>
              </a:r>
              <a:r>
                <a:rPr lang="en-US" altLang="ko-KR" sz="2000" i="1"/>
                <a:t>m-n</a:t>
              </a:r>
              <a:r>
                <a:rPr lang="en-US" altLang="ko-KR" sz="2000"/>
                <a:t> is an implied pair.) If the outputs and next states are the same (or if </a:t>
              </a:r>
              <a:r>
                <a:rPr lang="en-US" altLang="ko-KR" sz="2000" i="1"/>
                <a:t>i-j </a:t>
              </a:r>
              <a:r>
                <a:rPr lang="en-US" altLang="ko-KR" sz="2000"/>
                <a:t>only implies itself), place a check (√) in square </a:t>
              </a:r>
              <a:r>
                <a:rPr lang="en-US" altLang="ko-KR" sz="2000" i="1"/>
                <a:t>i-j</a:t>
              </a:r>
              <a:r>
                <a:rPr lang="en-US" altLang="ko-KR" sz="2000"/>
                <a:t> to indicate that </a:t>
              </a:r>
              <a:r>
                <a:rPr lang="en-US" altLang="ko-KR" sz="2000" i="1"/>
                <a:t>i ≡ j</a:t>
              </a:r>
              <a:r>
                <a:rPr lang="en-US" altLang="ko-KR" sz="2000"/>
                <a:t>.</a:t>
              </a:r>
            </a:p>
            <a:p>
              <a:pPr eaLnBrk="1" latinLnBrk="1" hangingPunct="1"/>
              <a:r>
                <a:rPr lang="en-US" altLang="ko-KR" sz="2000"/>
                <a:t>3. Go through the table square-by-square. If square </a:t>
              </a:r>
              <a:r>
                <a:rPr lang="en-US" altLang="ko-KR" sz="2000" i="1"/>
                <a:t>i-j</a:t>
              </a:r>
              <a:r>
                <a:rPr lang="en-US" altLang="ko-KR" sz="2000"/>
                <a:t> contains the implied pair </a:t>
              </a:r>
              <a:r>
                <a:rPr lang="en-US" altLang="ko-KR" sz="2000" i="1"/>
                <a:t>m-n</a:t>
              </a:r>
              <a:r>
                <a:rPr lang="en-US" altLang="ko-KR" sz="2000"/>
                <a:t>, and square </a:t>
              </a:r>
              <a:r>
                <a:rPr lang="en-US" altLang="ko-KR" sz="2000" i="1"/>
                <a:t>m-n</a:t>
              </a:r>
              <a:r>
                <a:rPr lang="en-US" altLang="ko-KR" sz="2000"/>
                <a:t> contains an X, then </a:t>
              </a:r>
              <a:r>
                <a:rPr lang="en-US" altLang="ko-KR" sz="2000" i="1"/>
                <a:t>i ≡ j</a:t>
              </a:r>
              <a:r>
                <a:rPr lang="en-US" altLang="ko-KR" sz="2000"/>
                <a:t>, and X should be placed in square </a:t>
              </a:r>
              <a:r>
                <a:rPr lang="en-US" altLang="ko-KR" sz="2000" i="1"/>
                <a:t>i-j</a:t>
              </a:r>
              <a:r>
                <a:rPr lang="en-US" altLang="ko-KR" sz="2000"/>
                <a:t>.</a:t>
              </a:r>
            </a:p>
            <a:p>
              <a:pPr eaLnBrk="1" latinLnBrk="1" hangingPunct="1"/>
              <a:r>
                <a:rPr lang="en-US" altLang="ko-KR" sz="2000"/>
                <a:t>4. If any X</a:t>
              </a:r>
              <a:r>
                <a:rPr lang="en-US" altLang="en-US" sz="2000"/>
                <a:t>’</a:t>
              </a:r>
              <a:r>
                <a:rPr lang="en-US" altLang="ko-KR" sz="2000"/>
                <a:t>s were added in step 3, repeat step 3 until no more X</a:t>
              </a:r>
              <a:r>
                <a:rPr lang="en-US" altLang="en-US" sz="2000"/>
                <a:t>’</a:t>
              </a:r>
              <a:r>
                <a:rPr lang="en-US" altLang="ko-KR" sz="2000"/>
                <a:t>s are added.</a:t>
              </a:r>
            </a:p>
            <a:p>
              <a:pPr eaLnBrk="1" latinLnBrk="1" hangingPunct="1"/>
              <a:r>
                <a:rPr lang="en-US" altLang="ko-KR" sz="2000"/>
                <a:t>5. For each square </a:t>
              </a:r>
              <a:r>
                <a:rPr lang="en-US" altLang="ko-KR" sz="2000" i="1"/>
                <a:t>i-j</a:t>
              </a:r>
              <a:r>
                <a:rPr lang="en-US" altLang="ko-KR" sz="2000"/>
                <a:t> which does not contain an X, </a:t>
              </a:r>
              <a:r>
                <a:rPr lang="en-US" altLang="ko-KR" sz="2000" i="1"/>
                <a:t>i ≡ j</a:t>
              </a:r>
              <a:r>
                <a:rPr lang="en-US" altLang="ko-KR" sz="2000"/>
                <a:t>.</a:t>
              </a:r>
            </a:p>
          </p:txBody>
        </p:sp>
        <p:sp>
          <p:nvSpPr>
            <p:cNvPr id="31752" name="Line 9">
              <a:extLst>
                <a:ext uri="{FF2B5EF4-FFF2-40B4-BE49-F238E27FC236}">
                  <a16:creationId xmlns:a16="http://schemas.microsoft.com/office/drawing/2014/main" id="{EEEDBD14-5489-74DA-522F-813927436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6" y="3021"/>
              <a:ext cx="91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3" name="Line 10">
              <a:extLst>
                <a:ext uri="{FF2B5EF4-FFF2-40B4-BE49-F238E27FC236}">
                  <a16:creationId xmlns:a16="http://schemas.microsoft.com/office/drawing/2014/main" id="{72933059-3A0E-5765-8729-609C54E15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1866"/>
              <a:ext cx="91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748" name="Rectangle 2">
            <a:extLst>
              <a:ext uri="{FF2B5EF4-FFF2-40B4-BE49-F238E27FC236}">
                <a16:creationId xmlns:a16="http://schemas.microsoft.com/office/drawing/2014/main" id="{AB50A939-AF15-15E4-A15D-2DEBD9AFB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15.3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Determination of Equivalent States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78ABFF50-E03B-AA61-91FC-013FA79855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924B7A9-6A54-4F04-A23B-8FFFBDE97BD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0990CEC-AC44-7233-CE5E-8F2B06E39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15.4	 Equivalent Sequential Circuits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52BB5CAE-98AC-3642-B689-4BF01EF2A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Definition 15.2</a:t>
            </a:r>
          </a:p>
        </p:txBody>
      </p:sp>
      <p:sp>
        <p:nvSpPr>
          <p:cNvPr id="33797" name="Text Box 7">
            <a:extLst>
              <a:ext uri="{FF2B5EF4-FFF2-40B4-BE49-F238E27FC236}">
                <a16:creationId xmlns:a16="http://schemas.microsoft.com/office/drawing/2014/main" id="{B381345E-32D9-4BA0-C00E-3EC7D3C0D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31963"/>
            <a:ext cx="86423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2000"/>
              <a:t>Sequential circuit </a:t>
            </a:r>
            <a:r>
              <a:rPr kumimoji="0" lang="en-US" altLang="ko-KR" sz="2000" i="1"/>
              <a:t>N</a:t>
            </a:r>
            <a:r>
              <a:rPr kumimoji="0" lang="en-US" altLang="ko-KR" sz="2000" baseline="-25000"/>
              <a:t>1</a:t>
            </a:r>
            <a:r>
              <a:rPr kumimoji="0" lang="en-US" altLang="ko-KR" sz="2000"/>
              <a:t> is equivalent to sequential circuit </a:t>
            </a:r>
            <a:r>
              <a:rPr kumimoji="0" lang="en-US" altLang="ko-KR" sz="2000" i="1"/>
              <a:t>N</a:t>
            </a:r>
            <a:r>
              <a:rPr kumimoji="0" lang="en-US" altLang="ko-KR" sz="2000" baseline="-25000"/>
              <a:t>2</a:t>
            </a:r>
            <a:r>
              <a:rPr kumimoji="0" lang="en-US" altLang="ko-KR" sz="2000"/>
              <a:t> if for each state </a:t>
            </a:r>
            <a:r>
              <a:rPr kumimoji="0" lang="en-US" altLang="ko-KR" sz="2000" i="1"/>
              <a:t>p</a:t>
            </a:r>
            <a:r>
              <a:rPr kumimoji="0" lang="en-US" altLang="ko-KR" sz="2000"/>
              <a:t> in </a:t>
            </a:r>
            <a:r>
              <a:rPr kumimoji="0" lang="en-US" altLang="ko-KR" sz="2000" i="1"/>
              <a:t>N</a:t>
            </a:r>
            <a:r>
              <a:rPr kumimoji="0" lang="en-US" altLang="ko-KR" sz="2000" baseline="-25000"/>
              <a:t>1</a:t>
            </a:r>
            <a:r>
              <a:rPr kumimoji="0" lang="en-US" altLang="ko-KR" sz="2000"/>
              <a:t>, there is a state </a:t>
            </a:r>
            <a:r>
              <a:rPr kumimoji="0" lang="en-US" altLang="ko-KR" sz="2000" i="1"/>
              <a:t>q</a:t>
            </a:r>
            <a:r>
              <a:rPr kumimoji="0" lang="en-US" altLang="ko-KR" sz="2000"/>
              <a:t> in </a:t>
            </a:r>
            <a:r>
              <a:rPr kumimoji="0" lang="en-US" altLang="ko-KR" sz="2000" i="1"/>
              <a:t>N</a:t>
            </a:r>
            <a:r>
              <a:rPr kumimoji="0" lang="en-US" altLang="ko-KR" sz="2000" baseline="-25000"/>
              <a:t>2</a:t>
            </a:r>
            <a:r>
              <a:rPr kumimoji="0" lang="en-US" altLang="ko-KR" sz="2000"/>
              <a:t> such that </a:t>
            </a:r>
            <a:r>
              <a:rPr kumimoji="0" lang="en-US" altLang="ko-KR" sz="2000" i="1"/>
              <a:t>p</a:t>
            </a:r>
            <a:r>
              <a:rPr kumimoji="0" lang="en-US" altLang="ko-KR" sz="2000"/>
              <a:t> ≡ </a:t>
            </a:r>
            <a:r>
              <a:rPr kumimoji="0" lang="en-US" altLang="ko-KR" sz="2000" i="1"/>
              <a:t>q</a:t>
            </a:r>
            <a:r>
              <a:rPr kumimoji="0" lang="en-US" altLang="ko-KR" sz="2000"/>
              <a:t>, and conversely, for each state </a:t>
            </a:r>
            <a:r>
              <a:rPr kumimoji="0" lang="en-US" altLang="ko-KR" sz="2000" i="1"/>
              <a:t>s</a:t>
            </a:r>
            <a:r>
              <a:rPr kumimoji="0" lang="en-US" altLang="ko-KR" sz="2000"/>
              <a:t> in </a:t>
            </a:r>
            <a:r>
              <a:rPr kumimoji="0" lang="en-US" altLang="ko-KR" sz="2000" i="1"/>
              <a:t>N</a:t>
            </a:r>
            <a:r>
              <a:rPr kumimoji="0" lang="en-US" altLang="ko-KR" sz="2000" baseline="-25000"/>
              <a:t>2</a:t>
            </a:r>
            <a:r>
              <a:rPr kumimoji="0" lang="en-US" altLang="ko-KR" sz="2000"/>
              <a:t>, there is a state </a:t>
            </a:r>
            <a:r>
              <a:rPr kumimoji="0" lang="en-US" altLang="ko-KR" sz="2000" i="1"/>
              <a:t>t</a:t>
            </a:r>
            <a:r>
              <a:rPr kumimoji="0" lang="en-US" altLang="ko-KR" sz="2000"/>
              <a:t> in </a:t>
            </a:r>
            <a:r>
              <a:rPr kumimoji="0" lang="en-US" altLang="ko-KR" sz="2000" i="1"/>
              <a:t>N</a:t>
            </a:r>
            <a:r>
              <a:rPr kumimoji="0" lang="en-US" altLang="ko-KR" sz="2000" baseline="-25000"/>
              <a:t>1</a:t>
            </a:r>
            <a:r>
              <a:rPr kumimoji="0" lang="en-US" altLang="ko-KR" sz="2000"/>
              <a:t> such that </a:t>
            </a:r>
            <a:r>
              <a:rPr kumimoji="0" lang="en-US" altLang="ko-KR" sz="2000" i="1"/>
              <a:t>s </a:t>
            </a:r>
            <a:r>
              <a:rPr kumimoji="0" lang="en-US" altLang="ko-KR" sz="2000"/>
              <a:t>≡ </a:t>
            </a:r>
            <a:r>
              <a:rPr kumimoji="0" lang="en-US" altLang="ko-KR" sz="2000" i="1"/>
              <a:t>t</a:t>
            </a:r>
            <a:r>
              <a:rPr kumimoji="0" lang="en-US" altLang="ko-KR" sz="200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>
            <a:extLst>
              <a:ext uri="{FF2B5EF4-FFF2-40B4-BE49-F238E27FC236}">
                <a16:creationId xmlns:a16="http://schemas.microsoft.com/office/drawing/2014/main" id="{6919B0EC-E7FA-B0D2-D866-AB787BDD68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3805D8B-EBAE-443A-A227-5D3419B19ED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0470618-DBCE-7444-C816-764F887B3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15.4	 Equivalent Sequential Circuits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18185001-CAC7-E74E-2CE1-804D3994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Figure 15-6  Graphs for Equivalent Circuits</a:t>
            </a:r>
          </a:p>
        </p:txBody>
      </p:sp>
      <p:pic>
        <p:nvPicPr>
          <p:cNvPr id="35845" name="Picture 5">
            <a:extLst>
              <a:ext uri="{FF2B5EF4-FFF2-40B4-BE49-F238E27FC236}">
                <a16:creationId xmlns:a16="http://schemas.microsoft.com/office/drawing/2014/main" id="{6F6D3A70-7836-6774-3ADB-C61BC1FF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31"/>
          <a:stretch>
            <a:fillRect/>
          </a:stretch>
        </p:blipFill>
        <p:spPr bwMode="auto">
          <a:xfrm>
            <a:off x="827088" y="3883025"/>
            <a:ext cx="257016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>
            <a:extLst>
              <a:ext uri="{FF2B5EF4-FFF2-40B4-BE49-F238E27FC236}">
                <a16:creationId xmlns:a16="http://schemas.microsoft.com/office/drawing/2014/main" id="{3D392AA8-DA60-3C3C-A4BB-30E002DB1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7550"/>
            <a:ext cx="291465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>
            <a:extLst>
              <a:ext uri="{FF2B5EF4-FFF2-40B4-BE49-F238E27FC236}">
                <a16:creationId xmlns:a16="http://schemas.microsoft.com/office/drawing/2014/main" id="{3EB5D7D7-81AC-3329-F96E-A843F26D1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4005263"/>
            <a:ext cx="2673350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8">
            <a:extLst>
              <a:ext uri="{FF2B5EF4-FFF2-40B4-BE49-F238E27FC236}">
                <a16:creationId xmlns:a16="http://schemas.microsoft.com/office/drawing/2014/main" id="{224CB066-EF06-8A5A-2151-2C64CEB89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2732087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9">
            <a:extLst>
              <a:ext uri="{FF2B5EF4-FFF2-40B4-BE49-F238E27FC236}">
                <a16:creationId xmlns:a16="http://schemas.microsoft.com/office/drawing/2014/main" id="{A869D7FF-0125-7239-4A3C-74378876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659438"/>
            <a:ext cx="303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>
            <a:extLst>
              <a:ext uri="{FF2B5EF4-FFF2-40B4-BE49-F238E27FC236}">
                <a16:creationId xmlns:a16="http://schemas.microsoft.com/office/drawing/2014/main" id="{4D56BEA8-2F86-5298-4ED6-1C6E2EE490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437C109-35E6-44C0-9AC7-F35595B5BF5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6DD7ED2-5EEC-CE06-4A4E-2AD94D9F5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15.4	 Equivalent Sequential Circuits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4F3F0526-5B98-5B6E-9484-85035FC82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Figure 15-7  Implication Tables for Determining Circuit Equivalence</a:t>
            </a:r>
          </a:p>
        </p:txBody>
      </p:sp>
      <p:pic>
        <p:nvPicPr>
          <p:cNvPr id="37893" name="Picture 9">
            <a:extLst>
              <a:ext uri="{FF2B5EF4-FFF2-40B4-BE49-F238E27FC236}">
                <a16:creationId xmlns:a16="http://schemas.microsoft.com/office/drawing/2014/main" id="{3E3BA1F4-1628-478A-0ED8-91195C98F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035175"/>
            <a:ext cx="6907212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>
            <a:extLst>
              <a:ext uri="{FF2B5EF4-FFF2-40B4-BE49-F238E27FC236}">
                <a16:creationId xmlns:a16="http://schemas.microsoft.com/office/drawing/2014/main" id="{4F35D698-1144-2A04-1B9C-846003A46D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CC31300-EA0D-4D17-AD47-F54181CACFB2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B498129-91BF-A955-712A-3B8DA218B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15.5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Incompletely Specified State Tables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09B6F44F-7A29-4F6F-B895-E6437D2B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15-8</a:t>
            </a:r>
          </a:p>
        </p:txBody>
      </p:sp>
      <p:pic>
        <p:nvPicPr>
          <p:cNvPr id="39941" name="Picture 5">
            <a:extLst>
              <a:ext uri="{FF2B5EF4-FFF2-40B4-BE49-F238E27FC236}">
                <a16:creationId xmlns:a16="http://schemas.microsoft.com/office/drawing/2014/main" id="{78317683-B3E9-80A0-2729-8D682330C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1916113"/>
            <a:ext cx="72739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>
            <a:extLst>
              <a:ext uri="{FF2B5EF4-FFF2-40B4-BE49-F238E27FC236}">
                <a16:creationId xmlns:a16="http://schemas.microsoft.com/office/drawing/2014/main" id="{5B7B6702-77B2-22FF-9DA4-15779F414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213100"/>
            <a:ext cx="5138737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7">
            <a:extLst>
              <a:ext uri="{FF2B5EF4-FFF2-40B4-BE49-F238E27FC236}">
                <a16:creationId xmlns:a16="http://schemas.microsoft.com/office/drawing/2014/main" id="{FC24F413-7694-0F97-1FF7-5930C86BC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4508500"/>
            <a:ext cx="36671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Text Box 8">
            <a:extLst>
              <a:ext uri="{FF2B5EF4-FFF2-40B4-BE49-F238E27FC236}">
                <a16:creationId xmlns:a16="http://schemas.microsoft.com/office/drawing/2014/main" id="{7D02B69B-CD77-260A-B026-04D10398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13325"/>
            <a:ext cx="8081962" cy="13112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2000">
                <a:latin typeface="Arial" panose="020B0604020202020204" pitchFamily="34" charset="0"/>
              </a:rPr>
              <a:t>Assume that circuit </a:t>
            </a:r>
            <a:r>
              <a:rPr kumimoji="0" lang="en-US" altLang="ko-KR" sz="2000" i="1">
                <a:latin typeface="Arial" panose="020B0604020202020204" pitchFamily="34" charset="0"/>
              </a:rPr>
              <a:t>A</a:t>
            </a:r>
            <a:r>
              <a:rPr kumimoji="0" lang="en-US" altLang="ko-KR" sz="2000">
                <a:latin typeface="Arial" panose="020B0604020202020204" pitchFamily="34" charset="0"/>
              </a:rPr>
              <a:t> can only generate two possible output sequences, </a:t>
            </a:r>
            <a:r>
              <a:rPr kumimoji="0" lang="en-US" altLang="ko-KR" sz="2000" i="1">
                <a:latin typeface="Arial" panose="020B0604020202020204" pitchFamily="34" charset="0"/>
              </a:rPr>
              <a:t>X</a:t>
            </a:r>
            <a:r>
              <a:rPr kumimoji="0" lang="en-US" altLang="ko-KR" sz="2000">
                <a:latin typeface="Arial" panose="020B0604020202020204" pitchFamily="34" charset="0"/>
              </a:rPr>
              <a:t> = 100 and </a:t>
            </a:r>
            <a:r>
              <a:rPr kumimoji="0" lang="en-US" altLang="ko-KR" sz="2000" i="1">
                <a:latin typeface="Arial" panose="020B0604020202020204" pitchFamily="34" charset="0"/>
              </a:rPr>
              <a:t>X</a:t>
            </a:r>
            <a:r>
              <a:rPr kumimoji="0" lang="en-US" altLang="ko-KR" sz="2000">
                <a:latin typeface="Arial" panose="020B0604020202020204" pitchFamily="34" charset="0"/>
              </a:rPr>
              <a:t> = 110. Thus, the sequential circuit subsystem (</a:t>
            </a:r>
            <a:r>
              <a:rPr kumimoji="0" lang="en-US" altLang="ko-KR" sz="2000" i="1">
                <a:latin typeface="Arial" panose="020B0604020202020204" pitchFamily="34" charset="0"/>
              </a:rPr>
              <a:t>B</a:t>
            </a:r>
            <a:r>
              <a:rPr kumimoji="0" lang="en-US" altLang="ko-KR" sz="2000">
                <a:latin typeface="Arial" panose="020B0604020202020204" pitchFamily="34" charset="0"/>
              </a:rPr>
              <a:t>) has only two possible input sequences. Also, </a:t>
            </a:r>
            <a:r>
              <a:rPr kumimoji="0" lang="en-US" altLang="ko-KR" sz="2000" i="1">
                <a:latin typeface="Arial" panose="020B0604020202020204" pitchFamily="34" charset="0"/>
              </a:rPr>
              <a:t>C</a:t>
            </a:r>
            <a:r>
              <a:rPr kumimoji="0" lang="en-US" altLang="ko-KR" sz="2000">
                <a:latin typeface="Arial" panose="020B0604020202020204" pitchFamily="34" charset="0"/>
              </a:rPr>
              <a:t> only reads </a:t>
            </a:r>
            <a:r>
              <a:rPr kumimoji="0" lang="en-US" altLang="ko-KR" sz="2000" i="1">
                <a:latin typeface="Arial" panose="020B0604020202020204" pitchFamily="34" charset="0"/>
              </a:rPr>
              <a:t>Z</a:t>
            </a:r>
            <a:r>
              <a:rPr kumimoji="0" lang="en-US" altLang="ko-KR" sz="2000">
                <a:latin typeface="Arial" panose="020B0604020202020204" pitchFamily="34" charset="0"/>
              </a:rPr>
              <a:t> during everything third input.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>
            <a:extLst>
              <a:ext uri="{FF2B5EF4-FFF2-40B4-BE49-F238E27FC236}">
                <a16:creationId xmlns:a16="http://schemas.microsoft.com/office/drawing/2014/main" id="{508E1B24-3795-146D-2A83-4461EF29FE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6CBA722-2B55-42F1-87D4-DB02837E7450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111C7BB-7976-BBC0-1098-AC835C42B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15.5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Incompletely Specified State Tables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41988" name="Text Box 3">
            <a:extLst>
              <a:ext uri="{FF2B5EF4-FFF2-40B4-BE49-F238E27FC236}">
                <a16:creationId xmlns:a16="http://schemas.microsoft.com/office/drawing/2014/main" id="{8624EEDC-F9A5-D30B-6851-F319DA2A1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Table 15-5  Incompletely Specified State Table</a:t>
            </a:r>
          </a:p>
        </p:txBody>
      </p:sp>
      <p:pic>
        <p:nvPicPr>
          <p:cNvPr id="41989" name="Picture 10">
            <a:extLst>
              <a:ext uri="{FF2B5EF4-FFF2-40B4-BE49-F238E27FC236}">
                <a16:creationId xmlns:a16="http://schemas.microsoft.com/office/drawing/2014/main" id="{C13B0A15-7785-971A-72E1-745B349F6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4610100"/>
            <a:ext cx="4154487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11">
            <a:extLst>
              <a:ext uri="{FF2B5EF4-FFF2-40B4-BE49-F238E27FC236}">
                <a16:creationId xmlns:a16="http://schemas.microsoft.com/office/drawing/2014/main" id="{B852A083-090A-A692-1407-F3636034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337175"/>
            <a:ext cx="622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2">
            <a:extLst>
              <a:ext uri="{FF2B5EF4-FFF2-40B4-BE49-F238E27FC236}">
                <a16:creationId xmlns:a16="http://schemas.microsoft.com/office/drawing/2014/main" id="{BE62B9DB-5CDE-282A-E54C-6B309188C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60538"/>
            <a:ext cx="6988175" cy="296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>
            <a:extLst>
              <a:ext uri="{FF2B5EF4-FFF2-40B4-BE49-F238E27FC236}">
                <a16:creationId xmlns:a16="http://schemas.microsoft.com/office/drawing/2014/main" id="{61740F57-563B-A951-F177-C7319A5EAC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3F314CA-00E2-45DA-837F-381B63D08142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A2A156D-0C76-3D41-7CA1-0CCE6B10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15.6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Derivation of FF Input Equations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E04BCA82-28B8-6C53-FE2D-A29B05797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140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04800" indent="-3048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rgbClr val="000080"/>
                </a:solidFill>
              </a:rPr>
              <a:t>To derive the flip-flop input equations:</a:t>
            </a:r>
          </a:p>
          <a:p>
            <a:pPr eaLnBrk="1" latinLnBrk="1" hangingPunct="1"/>
            <a:endParaRPr lang="en-US" altLang="ko-KR" sz="2000" b="1">
              <a:solidFill>
                <a:srgbClr val="000080"/>
              </a:solidFill>
            </a:endParaRPr>
          </a:p>
          <a:p>
            <a:pPr eaLnBrk="1" latinLnBrk="1" hangingPunct="1"/>
            <a:r>
              <a:rPr lang="en-US" altLang="ko-KR" sz="2000">
                <a:solidFill>
                  <a:srgbClr val="000080"/>
                </a:solidFill>
              </a:rPr>
              <a:t>1. </a:t>
            </a:r>
            <a:r>
              <a:rPr lang="en-US" altLang="ko-KR" sz="2000" u="sng">
                <a:solidFill>
                  <a:srgbClr val="000080"/>
                </a:solidFill>
              </a:rPr>
              <a:t>Assign flip-flop state values</a:t>
            </a:r>
            <a:r>
              <a:rPr lang="en-US" altLang="ko-KR" sz="2000">
                <a:solidFill>
                  <a:srgbClr val="000080"/>
                </a:solidFill>
              </a:rPr>
              <a:t> to correspond to the states in the </a:t>
            </a:r>
            <a:br>
              <a:rPr lang="en-US" altLang="ko-KR" sz="2000">
                <a:solidFill>
                  <a:srgbClr val="000080"/>
                </a:solidFill>
              </a:rPr>
            </a:br>
            <a:r>
              <a:rPr lang="en-US" altLang="ko-KR" sz="2000">
                <a:solidFill>
                  <a:srgbClr val="000080"/>
                </a:solidFill>
              </a:rPr>
              <a:t>reduced table.</a:t>
            </a:r>
          </a:p>
          <a:p>
            <a:pPr eaLnBrk="1" latinLnBrk="1" hangingPunct="1"/>
            <a:r>
              <a:rPr lang="en-US" altLang="ko-KR" sz="2000">
                <a:solidFill>
                  <a:srgbClr val="000080"/>
                </a:solidFill>
              </a:rPr>
              <a:t>2. Construct a </a:t>
            </a:r>
            <a:r>
              <a:rPr lang="en-US" altLang="ko-KR" sz="2000" u="sng">
                <a:solidFill>
                  <a:srgbClr val="000080"/>
                </a:solidFill>
              </a:rPr>
              <a:t>transition table</a:t>
            </a:r>
            <a:r>
              <a:rPr lang="en-US" altLang="ko-KR" sz="2000">
                <a:solidFill>
                  <a:srgbClr val="000080"/>
                </a:solidFill>
              </a:rPr>
              <a:t> which gives the next states of the </a:t>
            </a:r>
            <a:br>
              <a:rPr lang="en-US" altLang="ko-KR" sz="2000">
                <a:solidFill>
                  <a:srgbClr val="000080"/>
                </a:solidFill>
              </a:rPr>
            </a:br>
            <a:r>
              <a:rPr lang="en-US" altLang="ko-KR" sz="2000">
                <a:solidFill>
                  <a:srgbClr val="000080"/>
                </a:solidFill>
              </a:rPr>
              <a:t>flip-flops as a function of the present states and inputs.</a:t>
            </a:r>
          </a:p>
          <a:p>
            <a:pPr eaLnBrk="1" latinLnBrk="1" hangingPunct="1"/>
            <a:r>
              <a:rPr lang="en-US" altLang="ko-KR" sz="2000">
                <a:solidFill>
                  <a:srgbClr val="000080"/>
                </a:solidFill>
              </a:rPr>
              <a:t>3. Derive the </a:t>
            </a:r>
            <a:r>
              <a:rPr lang="en-US" altLang="ko-KR" sz="2000" u="sng">
                <a:solidFill>
                  <a:srgbClr val="000080"/>
                </a:solidFill>
              </a:rPr>
              <a:t>next-state maps</a:t>
            </a:r>
            <a:r>
              <a:rPr lang="en-US" altLang="ko-KR" sz="2000">
                <a:solidFill>
                  <a:srgbClr val="000080"/>
                </a:solidFill>
              </a:rPr>
              <a:t> from the transition table.</a:t>
            </a:r>
          </a:p>
          <a:p>
            <a:pPr eaLnBrk="1" latinLnBrk="1" hangingPunct="1"/>
            <a:r>
              <a:rPr lang="en-US" altLang="ko-KR" sz="2000">
                <a:solidFill>
                  <a:srgbClr val="000080"/>
                </a:solidFill>
              </a:rPr>
              <a:t>4. Find flip-flop input maps from the next-state maps using the </a:t>
            </a:r>
            <a:br>
              <a:rPr lang="en-US" altLang="ko-KR" sz="2000">
                <a:solidFill>
                  <a:srgbClr val="000080"/>
                </a:solidFill>
              </a:rPr>
            </a:br>
            <a:r>
              <a:rPr lang="en-US" altLang="ko-KR" sz="2000">
                <a:solidFill>
                  <a:srgbClr val="000080"/>
                </a:solidFill>
              </a:rPr>
              <a:t>techniques developed in Unit 12 and </a:t>
            </a:r>
            <a:r>
              <a:rPr lang="en-US" altLang="ko-KR" sz="2000" u="sng">
                <a:solidFill>
                  <a:srgbClr val="000080"/>
                </a:solidFill>
              </a:rPr>
              <a:t>find the flip-flop input</a:t>
            </a:r>
            <a:br>
              <a:rPr lang="en-US" altLang="ko-KR" sz="2000" u="sng">
                <a:solidFill>
                  <a:srgbClr val="000080"/>
                </a:solidFill>
              </a:rPr>
            </a:br>
            <a:r>
              <a:rPr lang="en-US" altLang="ko-KR" sz="2000" u="sng">
                <a:solidFill>
                  <a:srgbClr val="000080"/>
                </a:solidFill>
              </a:rPr>
              <a:t>equations</a:t>
            </a:r>
            <a:r>
              <a:rPr lang="en-US" altLang="ko-KR" sz="2000">
                <a:solidFill>
                  <a:srgbClr val="000080"/>
                </a:solidFill>
              </a:rPr>
              <a:t> from the maps.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>
            <a:extLst>
              <a:ext uri="{FF2B5EF4-FFF2-40B4-BE49-F238E27FC236}">
                <a16:creationId xmlns:a16="http://schemas.microsoft.com/office/drawing/2014/main" id="{B46AF7C0-F723-F674-9C09-9049BD1CD9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167308C-D5FC-4C96-B00F-4873496E98BE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2DB0FF86-ADEE-4511-5FC4-1BAC1B82D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724400"/>
            <a:ext cx="8469313" cy="13049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Assign flip-flop state values to correspond to the states in the </a:t>
            </a:r>
            <a:b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</a:b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reduced table.</a:t>
            </a:r>
          </a:p>
          <a:p>
            <a:pPr eaLnBrk="1" latin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Construct a transition table which gives the next states of the </a:t>
            </a:r>
            <a:b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</a:b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flip-flops as a function of the present states and inputs.</a:t>
            </a:r>
          </a:p>
        </p:txBody>
      </p:sp>
      <p:pic>
        <p:nvPicPr>
          <p:cNvPr id="46084" name="Picture 3">
            <a:extLst>
              <a:ext uri="{FF2B5EF4-FFF2-40B4-BE49-F238E27FC236}">
                <a16:creationId xmlns:a16="http://schemas.microsoft.com/office/drawing/2014/main" id="{E38526D5-8A30-9164-1F6F-254C846BE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20863"/>
            <a:ext cx="663575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6085" name="Text Box 3">
            <a:extLst>
              <a:ext uri="{FF2B5EF4-FFF2-40B4-BE49-F238E27FC236}">
                <a16:creationId xmlns:a16="http://schemas.microsoft.com/office/drawing/2014/main" id="{5B18CDF9-7C36-909D-E204-38C262B98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Example #1: Derivation of FF Input Equations (Table 15-6)</a:t>
            </a: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D23CF744-C9A7-1E95-7755-9F2233F83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15.6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Derivation of FF Input Equations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BA38B329-C56A-3092-1386-B31177B024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2FA7ED3-2E1F-4214-996B-D9D1FACED64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E51F1EA1-350B-BCA5-F0B4-1A71DC21F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5615"/>
            <a:ext cx="82296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Table 15-1:  State Table for Sequence Detector Mealy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0101</a:t>
            </a:r>
            <a:r>
              <a:rPr lang="en-US" altLang="ko-KR" sz="2000" dirty="0">
                <a:solidFill>
                  <a:srgbClr val="000080"/>
                </a:solidFill>
              </a:rPr>
              <a:t> or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1001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3FA6BF6A-4872-CFA2-4533-C71953410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15.1	 Elimination of Redundant States</a:t>
            </a:r>
          </a:p>
        </p:txBody>
      </p:sp>
      <p:graphicFrame>
        <p:nvGraphicFramePr>
          <p:cNvPr id="2" name="Group 155">
            <a:extLst>
              <a:ext uri="{FF2B5EF4-FFF2-40B4-BE49-F238E27FC236}">
                <a16:creationId xmlns:a16="http://schemas.microsoft.com/office/drawing/2014/main" id="{1ADF7CDA-1D6A-81AD-978F-82ED622A5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67987"/>
              </p:ext>
            </p:extLst>
          </p:nvPr>
        </p:nvGraphicFramePr>
        <p:xfrm>
          <a:off x="1732910" y="1587876"/>
          <a:ext cx="6531990" cy="4821557"/>
        </p:xfrm>
        <a:graphic>
          <a:graphicData uri="http://schemas.openxmlformats.org/drawingml/2006/table">
            <a:tbl>
              <a:tblPr/>
              <a:tblGrid>
                <a:gridCol w="108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8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621"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Input Sequence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State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Next State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Output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reset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M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M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FD17A717-D1F0-B817-1EAA-524A50428204}"/>
              </a:ext>
            </a:extLst>
          </p:cNvPr>
          <p:cNvSpPr/>
          <p:nvPr/>
        </p:nvSpPr>
        <p:spPr>
          <a:xfrm>
            <a:off x="7548432" y="4680918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D74F297-32AE-061D-2DAE-F032A9F78981}"/>
              </a:ext>
            </a:extLst>
          </p:cNvPr>
          <p:cNvSpPr/>
          <p:nvPr/>
        </p:nvSpPr>
        <p:spPr>
          <a:xfrm>
            <a:off x="7544820" y="5245446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>
            <a:extLst>
              <a:ext uri="{FF2B5EF4-FFF2-40B4-BE49-F238E27FC236}">
                <a16:creationId xmlns:a16="http://schemas.microsoft.com/office/drawing/2014/main" id="{781BBA46-1FFD-A5F0-3CAD-817DA8210A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BA58A79-1759-40F8-B535-F60336F4BDB3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72730F22-7CAA-425E-DA39-155973D64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773238"/>
            <a:ext cx="3897312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8132" name="Text Box 4">
            <a:extLst>
              <a:ext uri="{FF2B5EF4-FFF2-40B4-BE49-F238E27FC236}">
                <a16:creationId xmlns:a16="http://schemas.microsoft.com/office/drawing/2014/main" id="{AEA5AEBB-27EA-DB65-85CD-182F3A5EB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2662238"/>
            <a:ext cx="29416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2249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5000"/>
              </a:lnSpc>
            </a:pPr>
            <a:r>
              <a:rPr lang="en-US" altLang="ko-KR" sz="1800">
                <a:solidFill>
                  <a:srgbClr val="008000"/>
                </a:solidFill>
              </a:rPr>
              <a:t>D FF Characteristic Equation: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281A3984-5C9E-9740-7024-0389B9874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3055938"/>
            <a:ext cx="9461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4535" rIns="81639" bIns="40820"/>
          <a:lstStyle>
            <a:lvl1pPr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5000"/>
              </a:lnSpc>
            </a:pPr>
            <a:r>
              <a:rPr lang="en-US" altLang="ko-KR" sz="2200">
                <a:solidFill>
                  <a:srgbClr val="0000FF"/>
                </a:solidFill>
              </a:rPr>
              <a:t>Q</a:t>
            </a:r>
            <a:r>
              <a:rPr lang="en-US" altLang="ko-KR" sz="2200" baseline="33000">
                <a:solidFill>
                  <a:srgbClr val="0000FF"/>
                </a:solidFill>
              </a:rPr>
              <a:t>+</a:t>
            </a:r>
            <a:r>
              <a:rPr lang="en-US" altLang="ko-KR" sz="2200">
                <a:solidFill>
                  <a:srgbClr val="0000FF"/>
                </a:solidFill>
              </a:rPr>
              <a:t> = D</a:t>
            </a:r>
          </a:p>
        </p:txBody>
      </p:sp>
      <p:sp>
        <p:nvSpPr>
          <p:cNvPr id="48134" name="Text Box 2">
            <a:extLst>
              <a:ext uri="{FF2B5EF4-FFF2-40B4-BE49-F238E27FC236}">
                <a16:creationId xmlns:a16="http://schemas.microsoft.com/office/drawing/2014/main" id="{2495D88D-3E89-E26F-BB8C-7685D89A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021388"/>
            <a:ext cx="8469313" cy="3905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3.	Derive the next-state maps from the transition table.</a:t>
            </a:r>
          </a:p>
        </p:txBody>
      </p:sp>
      <p:sp>
        <p:nvSpPr>
          <p:cNvPr id="48135" name="Text Box 3">
            <a:extLst>
              <a:ext uri="{FF2B5EF4-FFF2-40B4-BE49-F238E27FC236}">
                <a16:creationId xmlns:a16="http://schemas.microsoft.com/office/drawing/2014/main" id="{16FF0D35-5405-E1AC-82CE-7CF87112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Example #1: Derivation of FF Input Equations (Figure 15-9 (a))</a:t>
            </a:r>
          </a:p>
        </p:txBody>
      </p:sp>
      <p:sp>
        <p:nvSpPr>
          <p:cNvPr id="48136" name="Rectangle 2">
            <a:extLst>
              <a:ext uri="{FF2B5EF4-FFF2-40B4-BE49-F238E27FC236}">
                <a16:creationId xmlns:a16="http://schemas.microsoft.com/office/drawing/2014/main" id="{1B64CE07-2ED1-257E-AC20-D4C67DA5D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15.6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Derivation of FF Input Equations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>
            <a:extLst>
              <a:ext uri="{FF2B5EF4-FFF2-40B4-BE49-F238E27FC236}">
                <a16:creationId xmlns:a16="http://schemas.microsoft.com/office/drawing/2014/main" id="{7A7D459F-F9F5-1B8E-1FA3-F1798C318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05C797D-2F06-450E-9084-305B73DC834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E571BAA3-2E42-E9FC-C7F0-1D961597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773238"/>
            <a:ext cx="3436938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0180" name="Text Box 4">
            <a:extLst>
              <a:ext uri="{FF2B5EF4-FFF2-40B4-BE49-F238E27FC236}">
                <a16:creationId xmlns:a16="http://schemas.microsoft.com/office/drawing/2014/main" id="{40D12D4C-B758-A559-5087-59EC4A0E8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3144838"/>
            <a:ext cx="19891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2249" rIns="81639" bIns="40820"/>
          <a:lstStyle>
            <a:lvl1pPr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5000"/>
              </a:lnSpc>
            </a:pPr>
            <a:r>
              <a:rPr lang="en-US" altLang="ko-KR" sz="1800" u="sng">
                <a:solidFill>
                  <a:srgbClr val="008000"/>
                </a:solidFill>
              </a:rPr>
              <a:t>JK Excitation Table</a:t>
            </a:r>
          </a:p>
        </p:txBody>
      </p:sp>
      <p:graphicFrame>
        <p:nvGraphicFramePr>
          <p:cNvPr id="29701" name="Group 5">
            <a:extLst>
              <a:ext uri="{FF2B5EF4-FFF2-40B4-BE49-F238E27FC236}">
                <a16:creationId xmlns:a16="http://schemas.microsoft.com/office/drawing/2014/main" id="{09A6718F-2CB5-5AAF-21D1-466135FFFF8C}"/>
              </a:ext>
            </a:extLst>
          </p:cNvPr>
          <p:cNvGraphicFramePr>
            <a:graphicFrameLocks noGrp="1"/>
          </p:cNvGraphicFramePr>
          <p:nvPr/>
        </p:nvGraphicFramePr>
        <p:xfrm>
          <a:off x="6276975" y="3714750"/>
          <a:ext cx="2265363" cy="155575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Q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Q+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J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213" name="Text Box 2">
            <a:extLst>
              <a:ext uri="{FF2B5EF4-FFF2-40B4-BE49-F238E27FC236}">
                <a16:creationId xmlns:a16="http://schemas.microsoft.com/office/drawing/2014/main" id="{D819E8E9-1049-F707-AA73-708DA752B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734050"/>
            <a:ext cx="8469313" cy="6953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4. Derive the flip-flop input maps from the next-state maps; </a:t>
            </a:r>
          </a:p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determine the flip-flop input equations from the FF input maps.</a:t>
            </a:r>
          </a:p>
        </p:txBody>
      </p:sp>
      <p:sp>
        <p:nvSpPr>
          <p:cNvPr id="50214" name="Text Box 3">
            <a:extLst>
              <a:ext uri="{FF2B5EF4-FFF2-40B4-BE49-F238E27FC236}">
                <a16:creationId xmlns:a16="http://schemas.microsoft.com/office/drawing/2014/main" id="{2B963463-480A-731C-BA33-5F9B879B8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Example #1: Derivation of FF Input Equations (Figure 15-9 (b))</a:t>
            </a:r>
          </a:p>
        </p:txBody>
      </p:sp>
      <p:sp>
        <p:nvSpPr>
          <p:cNvPr id="50215" name="Rectangle 2">
            <a:extLst>
              <a:ext uri="{FF2B5EF4-FFF2-40B4-BE49-F238E27FC236}">
                <a16:creationId xmlns:a16="http://schemas.microsoft.com/office/drawing/2014/main" id="{0EAF7453-AD8B-87B0-22D8-3D8C23F07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15.6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Derivation of FF Input Equations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>
            <a:extLst>
              <a:ext uri="{FF2B5EF4-FFF2-40B4-BE49-F238E27FC236}">
                <a16:creationId xmlns:a16="http://schemas.microsoft.com/office/drawing/2014/main" id="{D131A1DF-5110-29BB-9B91-9B6A495BDA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019959F-62D1-4A72-9BB2-7E0D4DE1275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Text Box 2">
            <a:extLst>
              <a:ext uri="{FF2B5EF4-FFF2-40B4-BE49-F238E27FC236}">
                <a16:creationId xmlns:a16="http://schemas.microsoft.com/office/drawing/2014/main" id="{42BCB046-756F-E8C5-D999-FC4D97EAB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724400"/>
            <a:ext cx="8469313" cy="13049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Assign flip-flop state values to correspond to the states in the </a:t>
            </a:r>
            <a:b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</a:b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reduced table.</a:t>
            </a:r>
          </a:p>
          <a:p>
            <a:pPr eaLnBrk="1" latin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Construct a transition table which gives the next states of the </a:t>
            </a:r>
            <a:b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</a:b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flip-flops as a function of the present states and inputs.</a:t>
            </a:r>
          </a:p>
        </p:txBody>
      </p:sp>
      <p:sp>
        <p:nvSpPr>
          <p:cNvPr id="52228" name="Text Box 3">
            <a:extLst>
              <a:ext uri="{FF2B5EF4-FFF2-40B4-BE49-F238E27FC236}">
                <a16:creationId xmlns:a16="http://schemas.microsoft.com/office/drawing/2014/main" id="{8AD0B0C3-2499-A247-DF09-1B16A0390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Example #2: Derivation of FF Input Equations (Table 15-7)</a:t>
            </a: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820E8A03-74E9-2EEF-AF14-09ADBDD3B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15.6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Derivation of FF Input Equations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2230" name="Picture 3">
            <a:extLst>
              <a:ext uri="{FF2B5EF4-FFF2-40B4-BE49-F238E27FC236}">
                <a16:creationId xmlns:a16="http://schemas.microsoft.com/office/drawing/2014/main" id="{AF184432-D8FE-3EED-24B2-643AB0FD9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763713"/>
            <a:ext cx="3732212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2231" name="Picture 4">
            <a:extLst>
              <a:ext uri="{FF2B5EF4-FFF2-40B4-BE49-F238E27FC236}">
                <a16:creationId xmlns:a16="http://schemas.microsoft.com/office/drawing/2014/main" id="{D3FD8A6C-91FF-B5CA-F919-8E02F098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1843088"/>
            <a:ext cx="3732212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>
            <a:extLst>
              <a:ext uri="{FF2B5EF4-FFF2-40B4-BE49-F238E27FC236}">
                <a16:creationId xmlns:a16="http://schemas.microsoft.com/office/drawing/2014/main" id="{375609F8-3B89-D6E1-C385-6F0E720F0E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E875B6A-DE15-44DC-902B-FA6B5A95485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Text Box 4">
            <a:extLst>
              <a:ext uri="{FF2B5EF4-FFF2-40B4-BE49-F238E27FC236}">
                <a16:creationId xmlns:a16="http://schemas.microsoft.com/office/drawing/2014/main" id="{F5C72A2E-3C8E-7CD8-04F5-A7989DDCF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2662238"/>
            <a:ext cx="29416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2249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5000"/>
              </a:lnSpc>
            </a:pPr>
            <a:r>
              <a:rPr lang="en-US" altLang="ko-KR" sz="1800">
                <a:solidFill>
                  <a:srgbClr val="008000"/>
                </a:solidFill>
              </a:rPr>
              <a:t>D FF Characteristic Equation:</a:t>
            </a:r>
          </a:p>
        </p:txBody>
      </p:sp>
      <p:sp>
        <p:nvSpPr>
          <p:cNvPr id="54276" name="Text Box 5">
            <a:extLst>
              <a:ext uri="{FF2B5EF4-FFF2-40B4-BE49-F238E27FC236}">
                <a16:creationId xmlns:a16="http://schemas.microsoft.com/office/drawing/2014/main" id="{C0DD846B-6670-82CD-6C31-2940199CB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3055938"/>
            <a:ext cx="9461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4535" rIns="81639" bIns="40820"/>
          <a:lstStyle>
            <a:lvl1pPr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5000"/>
              </a:lnSpc>
            </a:pPr>
            <a:r>
              <a:rPr lang="en-US" altLang="ko-KR" sz="2200">
                <a:solidFill>
                  <a:srgbClr val="0000FF"/>
                </a:solidFill>
              </a:rPr>
              <a:t>Q</a:t>
            </a:r>
            <a:r>
              <a:rPr lang="en-US" altLang="ko-KR" sz="2200" baseline="33000">
                <a:solidFill>
                  <a:srgbClr val="0000FF"/>
                </a:solidFill>
              </a:rPr>
              <a:t>+</a:t>
            </a:r>
            <a:r>
              <a:rPr lang="en-US" altLang="ko-KR" sz="2200">
                <a:solidFill>
                  <a:srgbClr val="0000FF"/>
                </a:solidFill>
              </a:rPr>
              <a:t> = D</a:t>
            </a:r>
          </a:p>
        </p:txBody>
      </p:sp>
      <p:sp>
        <p:nvSpPr>
          <p:cNvPr id="54277" name="Text Box 2">
            <a:extLst>
              <a:ext uri="{FF2B5EF4-FFF2-40B4-BE49-F238E27FC236}">
                <a16:creationId xmlns:a16="http://schemas.microsoft.com/office/drawing/2014/main" id="{926FEDDE-AA6F-F4D2-2688-E96AE478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021388"/>
            <a:ext cx="8469313" cy="3905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3.	Derive the next-state maps from the transition table.</a:t>
            </a:r>
          </a:p>
        </p:txBody>
      </p:sp>
      <p:sp>
        <p:nvSpPr>
          <p:cNvPr id="54278" name="Text Box 3">
            <a:extLst>
              <a:ext uri="{FF2B5EF4-FFF2-40B4-BE49-F238E27FC236}">
                <a16:creationId xmlns:a16="http://schemas.microsoft.com/office/drawing/2014/main" id="{A7DF9FBE-2CFF-2E4F-60BB-34824E04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Example #2: Derivation of FF Input Equations (Figure 15-10)</a:t>
            </a:r>
          </a:p>
        </p:txBody>
      </p:sp>
      <p:sp>
        <p:nvSpPr>
          <p:cNvPr id="54279" name="Rectangle 2">
            <a:extLst>
              <a:ext uri="{FF2B5EF4-FFF2-40B4-BE49-F238E27FC236}">
                <a16:creationId xmlns:a16="http://schemas.microsoft.com/office/drawing/2014/main" id="{1508D954-F129-6A18-F699-2EE0DABC2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15.6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Derivation of FF Input Equations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4280" name="Picture 5">
            <a:extLst>
              <a:ext uri="{FF2B5EF4-FFF2-40B4-BE49-F238E27FC236}">
                <a16:creationId xmlns:a16="http://schemas.microsoft.com/office/drawing/2014/main" id="{DCB059EC-22F2-EFA5-8F26-536768042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1350"/>
            <a:ext cx="41465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>
            <a:extLst>
              <a:ext uri="{FF2B5EF4-FFF2-40B4-BE49-F238E27FC236}">
                <a16:creationId xmlns:a16="http://schemas.microsoft.com/office/drawing/2014/main" id="{B788C75F-CE13-EDD2-4FBC-DF8DCB5365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FDFF735-D810-48F1-BD2A-6172F7F8612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Text Box 2">
            <a:extLst>
              <a:ext uri="{FF2B5EF4-FFF2-40B4-BE49-F238E27FC236}">
                <a16:creationId xmlns:a16="http://schemas.microsoft.com/office/drawing/2014/main" id="{E36B4DDF-6AEB-5693-5FA1-B9A2F8D50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661025"/>
            <a:ext cx="8469313" cy="6953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4. Derive the flip-flop input maps from the next-state maps; </a:t>
            </a:r>
          </a:p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determine the flip-flop input equations from the FF input maps.</a:t>
            </a:r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id="{F6525640-BB2D-A60D-E201-59BEA0016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Example #2: Derivation of FF Input Equations (Figure 15-11)</a:t>
            </a:r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90474FB5-11FE-F676-DBB9-B7A47FCCE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15.6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Derivation of FF Input Equations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6326" name="Picture 4">
            <a:extLst>
              <a:ext uri="{FF2B5EF4-FFF2-40B4-BE49-F238E27FC236}">
                <a16:creationId xmlns:a16="http://schemas.microsoft.com/office/drawing/2014/main" id="{3A57728E-9540-0963-D6F6-9ED3EFD19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68488"/>
            <a:ext cx="374491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6327" name="Text Box 3">
            <a:extLst>
              <a:ext uri="{FF2B5EF4-FFF2-40B4-BE49-F238E27FC236}">
                <a16:creationId xmlns:a16="http://schemas.microsoft.com/office/drawing/2014/main" id="{B1C777D0-FED3-3601-7BFC-12158AF4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771775"/>
            <a:ext cx="201453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2249" rIns="81639" bIns="40820"/>
          <a:lstStyle>
            <a:lvl1pPr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5000"/>
              </a:lnSpc>
            </a:pPr>
            <a:r>
              <a:rPr lang="en-US" altLang="ko-KR" sz="1800" u="sng">
                <a:solidFill>
                  <a:srgbClr val="008000"/>
                </a:solidFill>
              </a:rPr>
              <a:t>SR Excitation Table</a:t>
            </a:r>
          </a:p>
        </p:txBody>
      </p:sp>
      <p:graphicFrame>
        <p:nvGraphicFramePr>
          <p:cNvPr id="32773" name="Group 5">
            <a:extLst>
              <a:ext uri="{FF2B5EF4-FFF2-40B4-BE49-F238E27FC236}">
                <a16:creationId xmlns:a16="http://schemas.microsoft.com/office/drawing/2014/main" id="{66673A1E-859A-C4F2-1333-79E5BF99B0BE}"/>
              </a:ext>
            </a:extLst>
          </p:cNvPr>
          <p:cNvGraphicFramePr>
            <a:graphicFrameLocks noGrp="1"/>
          </p:cNvGraphicFramePr>
          <p:nvPr/>
        </p:nvGraphicFramePr>
        <p:xfrm>
          <a:off x="5907088" y="3243263"/>
          <a:ext cx="2265362" cy="1554163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Q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Q+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2655" marR="32655" marT="40660" marB="32659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>
            <a:extLst>
              <a:ext uri="{FF2B5EF4-FFF2-40B4-BE49-F238E27FC236}">
                <a16:creationId xmlns:a16="http://schemas.microsoft.com/office/drawing/2014/main" id="{97F1172F-5C93-463D-65C9-3CFF511199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DDD4C57-10D7-4153-9548-75FBC8B39FF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Text Box 2">
            <a:extLst>
              <a:ext uri="{FF2B5EF4-FFF2-40B4-BE49-F238E27FC236}">
                <a16:creationId xmlns:a16="http://schemas.microsoft.com/office/drawing/2014/main" id="{DB6BDDFD-35DE-17D9-9602-F03A6D76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08500"/>
            <a:ext cx="8469313" cy="10001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Given a sequential circuit with three states and two flip-flops (A and </a:t>
            </a:r>
          </a:p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B), there are 4 × 3 × 2 = 24 possible state assignments for the three </a:t>
            </a:r>
          </a:p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states.</a:t>
            </a: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69872079-B9BC-7452-19C0-71DF6B27E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Table 15-8  State Assignments for 3-Row Tables</a:t>
            </a:r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61BA1634-0548-DD8F-B664-26F2113C5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15.7	 Equivalent State Assignments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8374" name="Picture 39">
            <a:extLst>
              <a:ext uri="{FF2B5EF4-FFF2-40B4-BE49-F238E27FC236}">
                <a16:creationId xmlns:a16="http://schemas.microsoft.com/office/drawing/2014/main" id="{9F3CE3C9-1781-8843-3469-7CB40957F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89138"/>
            <a:ext cx="8888413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>
            <a:extLst>
              <a:ext uri="{FF2B5EF4-FFF2-40B4-BE49-F238E27FC236}">
                <a16:creationId xmlns:a16="http://schemas.microsoft.com/office/drawing/2014/main" id="{F713019D-B76D-9719-2154-2892AE3951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FBADA5E-D0B8-4110-A156-370545362FF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60419" name="Picture 3">
            <a:extLst>
              <a:ext uri="{FF2B5EF4-FFF2-40B4-BE49-F238E27FC236}">
                <a16:creationId xmlns:a16="http://schemas.microsoft.com/office/drawing/2014/main" id="{F4C6C73C-CD80-0479-21C1-9ED88F1E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73238"/>
            <a:ext cx="66357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0420" name="Text Box 2">
            <a:extLst>
              <a:ext uri="{FF2B5EF4-FFF2-40B4-BE49-F238E27FC236}">
                <a16:creationId xmlns:a16="http://schemas.microsoft.com/office/drawing/2014/main" id="{026E7424-7C25-CFAF-1505-405DEEB37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92600"/>
            <a:ext cx="8469313" cy="19145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When realizing a three-state sequential circuit with symmetrical flip-</a:t>
            </a:r>
          </a:p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flops (i.e. JK or SR), it is only necessary to try three different states </a:t>
            </a:r>
          </a:p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to be assured of a minimum cost realization.</a:t>
            </a:r>
          </a:p>
          <a:p>
            <a:pPr eaLnBrk="1" latinLnBrk="1" hangingPunct="1">
              <a:buFont typeface="Times New Roman" panose="02020603050405020304" pitchFamily="18" charset="0"/>
              <a:buNone/>
            </a:pPr>
            <a:endParaRPr lang="en-US" altLang="ko-KR" sz="2000">
              <a:solidFill>
                <a:srgbClr val="000080"/>
              </a:solidFill>
              <a:cs typeface="Arial" panose="020B0604020202020204" pitchFamily="34" charset="0"/>
            </a:endParaRPr>
          </a:p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Similarly, only three different assignments must be tried for four </a:t>
            </a:r>
          </a:p>
          <a:p>
            <a:pPr eaLnBrk="1" latinLnBrk="1" hangingPunct="1">
              <a:buFont typeface="Times New Roman" panose="02020603050405020304" pitchFamily="18" charset="0"/>
              <a:buNone/>
            </a:pPr>
            <a:r>
              <a:rPr lang="en-US" altLang="ko-KR" sz="2000">
                <a:solidFill>
                  <a:srgbClr val="000080"/>
                </a:solidFill>
                <a:cs typeface="Arial" panose="020B0604020202020204" pitchFamily="34" charset="0"/>
              </a:rPr>
              <a:t>states.</a:t>
            </a:r>
          </a:p>
        </p:txBody>
      </p:sp>
      <p:sp>
        <p:nvSpPr>
          <p:cNvPr id="60421" name="Text Box 3">
            <a:extLst>
              <a:ext uri="{FF2B5EF4-FFF2-40B4-BE49-F238E27FC236}">
                <a16:creationId xmlns:a16="http://schemas.microsoft.com/office/drawing/2014/main" id="{AA0213D1-E58A-52F2-CB97-55E550B89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Table 15-10  Nonequivalent Assignments for 3 and 4 States</a:t>
            </a:r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29024B4B-D82A-96CC-C703-CBF5A7CB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15.7	 Equivalent State Assignments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>
            <a:extLst>
              <a:ext uri="{FF2B5EF4-FFF2-40B4-BE49-F238E27FC236}">
                <a16:creationId xmlns:a16="http://schemas.microsoft.com/office/drawing/2014/main" id="{192D7F5A-A254-36AB-AC6C-85C115FA3D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304DB3-2573-4495-84AE-36EFC94A42E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62467" name="Picture 2">
            <a:extLst>
              <a:ext uri="{FF2B5EF4-FFF2-40B4-BE49-F238E27FC236}">
                <a16:creationId xmlns:a16="http://schemas.microsoft.com/office/drawing/2014/main" id="{3B82CAD7-9DE2-DCE5-7FE8-90B780344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874838"/>
            <a:ext cx="5151437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68" name="Text Box 3">
            <a:extLst>
              <a:ext uri="{FF2B5EF4-FFF2-40B4-BE49-F238E27FC236}">
                <a16:creationId xmlns:a16="http://schemas.microsoft.com/office/drawing/2014/main" id="{2074E10B-273C-3197-3C95-EE4F7A33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Table 15-11  Number of Distinct (Nonequivalent) State Assignments</a:t>
            </a:r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E9750900-95B1-B92D-FA22-3CC7CDA7B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15.7	 Equivalent State Assignments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>
            <a:extLst>
              <a:ext uri="{FF2B5EF4-FFF2-40B4-BE49-F238E27FC236}">
                <a16:creationId xmlns:a16="http://schemas.microsoft.com/office/drawing/2014/main" id="{BD7D590B-AEA8-AE53-22EE-CA7D1F31D6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BAB2C5C-4037-49C2-BCD0-E67F0927904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65A6EA5A-07D8-0EC8-AAF4-29068478C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3131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04800" indent="-3048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ts val="1363"/>
              </a:spcBef>
            </a:pPr>
            <a:r>
              <a:rPr lang="en-US" altLang="ko-KR" sz="2000"/>
              <a:t>Trying all nonequivalent state assignments is not practical in most </a:t>
            </a:r>
            <a:br>
              <a:rPr lang="en-US" altLang="ko-KR" sz="2000"/>
            </a:br>
            <a:r>
              <a:rPr lang="en-US" altLang="ko-KR" sz="2000"/>
              <a:t>cases. The following </a:t>
            </a:r>
            <a:r>
              <a:rPr lang="en-US" altLang="ko-KR" sz="2000" i="1"/>
              <a:t>guidelines</a:t>
            </a:r>
            <a:r>
              <a:rPr lang="en-US" altLang="ko-KR" sz="2000"/>
              <a:t> are useful in making assignments which will place 1</a:t>
            </a:r>
            <a:r>
              <a:rPr lang="en-US" altLang="en-US" sz="2000"/>
              <a:t>’</a:t>
            </a:r>
            <a:r>
              <a:rPr lang="en-US" altLang="ko-KR" sz="2000"/>
              <a:t>s (or 0's) together in the next-state maps:</a:t>
            </a:r>
          </a:p>
          <a:p>
            <a:pPr eaLnBrk="1" latinLnBrk="1" hangingPunct="1">
              <a:spcBef>
                <a:spcPts val="1363"/>
              </a:spcBef>
            </a:pPr>
            <a:endParaRPr lang="en-US" altLang="ko-KR" sz="2000"/>
          </a:p>
          <a:p>
            <a:pPr eaLnBrk="1" latinLnBrk="1" hangingPunct="1"/>
            <a:r>
              <a:rPr lang="en-US" altLang="ko-KR" sz="2000"/>
              <a:t>1. States which have the same next state for a given input should be given adjacent assignments.</a:t>
            </a:r>
          </a:p>
          <a:p>
            <a:pPr eaLnBrk="1" latinLnBrk="1" hangingPunct="1"/>
            <a:r>
              <a:rPr lang="en-US" altLang="ko-KR" sz="2000"/>
              <a:t>2. States which are the next states of the same state should be </a:t>
            </a:r>
            <a:br>
              <a:rPr lang="en-US" altLang="ko-KR" sz="2000"/>
            </a:br>
            <a:r>
              <a:rPr lang="en-US" altLang="ko-KR" sz="2000"/>
              <a:t>given adjacent assignments.</a:t>
            </a:r>
          </a:p>
          <a:p>
            <a:pPr eaLnBrk="1" latinLnBrk="1" hangingPunct="1"/>
            <a:r>
              <a:rPr lang="en-US" altLang="ko-KR" sz="2000"/>
              <a:t>3. States which have the same output for a given input should be </a:t>
            </a:r>
            <a:br>
              <a:rPr lang="en-US" altLang="ko-KR" sz="2000"/>
            </a:br>
            <a:r>
              <a:rPr lang="en-US" altLang="ko-KR" sz="2000"/>
              <a:t>given adjacent assignments.</a:t>
            </a: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4D261E09-7DD8-F612-B8BF-651896FDB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15.8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Guidelines for State Assignment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>
            <a:extLst>
              <a:ext uri="{FF2B5EF4-FFF2-40B4-BE49-F238E27FC236}">
                <a16:creationId xmlns:a16="http://schemas.microsoft.com/office/drawing/2014/main" id="{4330218B-FFFA-3CF2-FC92-45A3D03CDF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A0390E8-06EE-43D0-A49D-B292C5841FAE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66563" name="Picture 2">
            <a:extLst>
              <a:ext uri="{FF2B5EF4-FFF2-40B4-BE49-F238E27FC236}">
                <a16:creationId xmlns:a16="http://schemas.microsoft.com/office/drawing/2014/main" id="{7670844C-5F60-31ED-DF79-F9CCEE616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6"/>
          <a:stretch>
            <a:fillRect/>
          </a:stretch>
        </p:blipFill>
        <p:spPr bwMode="auto">
          <a:xfrm>
            <a:off x="2484438" y="1844675"/>
            <a:ext cx="4030662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6564" name="Text Box 3">
            <a:extLst>
              <a:ext uri="{FF2B5EF4-FFF2-40B4-BE49-F238E27FC236}">
                <a16:creationId xmlns:a16="http://schemas.microsoft.com/office/drawing/2014/main" id="{7D6E5113-DDC1-543C-AD34-FCDB5FC55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81525"/>
            <a:ext cx="8247062" cy="1733550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marL="414338" indent="-41433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States which have the </a:t>
            </a:r>
            <a:r>
              <a:rPr lang="en-US" altLang="ko-KR" sz="1800" u="sng">
                <a:solidFill>
                  <a:srgbClr val="000080"/>
                </a:solidFill>
                <a:cs typeface="Arial" panose="020B0604020202020204" pitchFamily="34" charset="0"/>
              </a:rPr>
              <a:t>same next state for a given input</a:t>
            </a: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 should be </a:t>
            </a:r>
            <a:b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</a:b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given adjacent assignments.</a:t>
            </a:r>
          </a:p>
          <a:p>
            <a:pPr eaLnBrk="1" latin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States which are the </a:t>
            </a:r>
            <a:r>
              <a:rPr lang="en-US" altLang="ko-KR" sz="1800" u="sng">
                <a:solidFill>
                  <a:srgbClr val="000080"/>
                </a:solidFill>
                <a:cs typeface="Arial" panose="020B0604020202020204" pitchFamily="34" charset="0"/>
              </a:rPr>
              <a:t>next states of the same state</a:t>
            </a: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 should be given </a:t>
            </a:r>
            <a:b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</a:b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adjacent assignments.</a:t>
            </a:r>
          </a:p>
          <a:p>
            <a:pPr eaLnBrk="1" latin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States which have the </a:t>
            </a:r>
            <a:r>
              <a:rPr lang="en-US" altLang="ko-KR" sz="1800" u="sng">
                <a:solidFill>
                  <a:srgbClr val="000080"/>
                </a:solidFill>
                <a:cs typeface="Arial" panose="020B0604020202020204" pitchFamily="34" charset="0"/>
              </a:rPr>
              <a:t>same output for a given input</a:t>
            </a: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 should be given </a:t>
            </a:r>
            <a:b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</a:br>
            <a:r>
              <a:rPr lang="en-US" altLang="ko-KR" sz="1800">
                <a:solidFill>
                  <a:srgbClr val="000080"/>
                </a:solidFill>
                <a:cs typeface="Arial" panose="020B0604020202020204" pitchFamily="34" charset="0"/>
              </a:rPr>
              <a:t>adjacent assignments.</a:t>
            </a:r>
          </a:p>
        </p:txBody>
      </p:sp>
      <p:sp>
        <p:nvSpPr>
          <p:cNvPr id="66565" name="Text Box 3">
            <a:extLst>
              <a:ext uri="{FF2B5EF4-FFF2-40B4-BE49-F238E27FC236}">
                <a16:creationId xmlns:a16="http://schemas.microsoft.com/office/drawing/2014/main" id="{B86C5E3C-603D-5D0E-D7E6-AC4A0FD0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Figure 15-16(a)  State Table and Assignments</a:t>
            </a: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CB1B67CA-9257-A5EA-4F40-0D9B4AD22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15.8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Guidelines for State Assignment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BA38B329-C56A-3092-1386-B31177B024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2FA7ED3-2E1F-4214-996B-D9D1FACED64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E51F1EA1-350B-BCA5-F0B4-1A71DC21F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5615"/>
            <a:ext cx="82296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Table 15-1:  State Table for Sequence Detector Mealy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0101</a:t>
            </a:r>
            <a:r>
              <a:rPr lang="en-US" altLang="ko-KR" sz="2000" dirty="0">
                <a:solidFill>
                  <a:srgbClr val="000080"/>
                </a:solidFill>
              </a:rPr>
              <a:t> or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1001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3FA6BF6A-4872-CFA2-4533-C71953410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15.1	 Elimination of Redundant States</a:t>
            </a:r>
          </a:p>
        </p:txBody>
      </p:sp>
      <p:graphicFrame>
        <p:nvGraphicFramePr>
          <p:cNvPr id="2" name="Group 155">
            <a:extLst>
              <a:ext uri="{FF2B5EF4-FFF2-40B4-BE49-F238E27FC236}">
                <a16:creationId xmlns:a16="http://schemas.microsoft.com/office/drawing/2014/main" id="{1ADF7CDA-1D6A-81AD-978F-82ED622A5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14704"/>
              </p:ext>
            </p:extLst>
          </p:nvPr>
        </p:nvGraphicFramePr>
        <p:xfrm>
          <a:off x="1732910" y="1587876"/>
          <a:ext cx="6531990" cy="4821557"/>
        </p:xfrm>
        <a:graphic>
          <a:graphicData uri="http://schemas.openxmlformats.org/drawingml/2006/table">
            <a:tbl>
              <a:tblPr/>
              <a:tblGrid>
                <a:gridCol w="108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8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621"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Input Sequence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State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Next State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Output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reset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M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M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9DF426-74F3-2369-F592-A09FAA3BBFB7}"/>
              </a:ext>
            </a:extLst>
          </p:cNvPr>
          <p:cNvCxnSpPr/>
          <p:nvPr/>
        </p:nvCxnSpPr>
        <p:spPr>
          <a:xfrm>
            <a:off x="1777300" y="4553532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974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>
            <a:extLst>
              <a:ext uri="{FF2B5EF4-FFF2-40B4-BE49-F238E27FC236}">
                <a16:creationId xmlns:a16="http://schemas.microsoft.com/office/drawing/2014/main" id="{4E3C8E32-1D7C-5EFE-D17E-EC22BA143D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829C8E8-5F52-4E4B-8586-A96FC7DE170E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50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8611" name="Text Box 2">
            <a:extLst>
              <a:ext uri="{FF2B5EF4-FFF2-40B4-BE49-F238E27FC236}">
                <a16:creationId xmlns:a16="http://schemas.microsoft.com/office/drawing/2014/main" id="{67A1ABB3-7BC3-A350-E052-9D1A83A2D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1052513"/>
            <a:ext cx="60134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ts val="1363"/>
              </a:spcBef>
            </a:pPr>
            <a:r>
              <a:rPr lang="en-US" altLang="ko-KR" sz="2200">
                <a:solidFill>
                  <a:srgbClr val="000080"/>
                </a:solidFill>
              </a:rPr>
              <a:t>Based on the State Assignment Guidelines:</a:t>
            </a:r>
          </a:p>
        </p:txBody>
      </p:sp>
      <p:sp>
        <p:nvSpPr>
          <p:cNvPr id="68612" name="Text Box 3">
            <a:extLst>
              <a:ext uri="{FF2B5EF4-FFF2-40B4-BE49-F238E27FC236}">
                <a16:creationId xmlns:a16="http://schemas.microsoft.com/office/drawing/2014/main" id="{B2BB729E-89A1-39EC-3EC2-7D573E2D6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416050"/>
            <a:ext cx="4932363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ts val="1363"/>
              </a:spcBef>
            </a:pPr>
            <a:r>
              <a:rPr lang="en-US" altLang="ko-KR" sz="2200">
                <a:solidFill>
                  <a:srgbClr val="000080"/>
                </a:solidFill>
              </a:rPr>
              <a:t>1. (</a:t>
            </a:r>
            <a:r>
              <a:rPr lang="en-US" altLang="ko-KR" sz="2200" i="1">
                <a:solidFill>
                  <a:srgbClr val="000080"/>
                </a:solidFill>
              </a:rPr>
              <a:t>b, d</a:t>
            </a:r>
            <a:r>
              <a:rPr lang="en-US" altLang="ko-KR" sz="2200">
                <a:solidFill>
                  <a:srgbClr val="000080"/>
                </a:solidFill>
              </a:rPr>
              <a:t>)  (</a:t>
            </a:r>
            <a:r>
              <a:rPr lang="en-US" altLang="ko-KR" sz="2200" i="1">
                <a:solidFill>
                  <a:srgbClr val="000080"/>
                </a:solidFill>
              </a:rPr>
              <a:t>c, f</a:t>
            </a:r>
            <a:r>
              <a:rPr lang="en-US" altLang="ko-KR" sz="2200">
                <a:solidFill>
                  <a:srgbClr val="000080"/>
                </a:solidFill>
              </a:rPr>
              <a:t>)  (</a:t>
            </a:r>
            <a:r>
              <a:rPr lang="en-US" altLang="ko-KR" sz="2200" i="1">
                <a:solidFill>
                  <a:srgbClr val="000080"/>
                </a:solidFill>
              </a:rPr>
              <a:t>b, e</a:t>
            </a:r>
            <a:r>
              <a:rPr lang="en-US" altLang="ko-KR" sz="2200">
                <a:solidFill>
                  <a:srgbClr val="000080"/>
                </a:solidFill>
              </a:rPr>
              <a:t>)</a:t>
            </a:r>
          </a:p>
          <a:p>
            <a:pPr eaLnBrk="1" latinLnBrk="1" hangingPunct="1">
              <a:spcBef>
                <a:spcPts val="1363"/>
              </a:spcBef>
            </a:pPr>
            <a:r>
              <a:rPr lang="en-US" altLang="ko-KR" sz="2200">
                <a:solidFill>
                  <a:srgbClr val="000080"/>
                </a:solidFill>
              </a:rPr>
              <a:t>2. (</a:t>
            </a:r>
            <a:r>
              <a:rPr lang="en-US" altLang="ko-KR" sz="2200" i="1">
                <a:solidFill>
                  <a:srgbClr val="000080"/>
                </a:solidFill>
              </a:rPr>
              <a:t>a, c</a:t>
            </a:r>
            <a:r>
              <a:rPr lang="en-US" altLang="ko-KR" sz="2200">
                <a:solidFill>
                  <a:srgbClr val="000080"/>
                </a:solidFill>
              </a:rPr>
              <a:t>)  (</a:t>
            </a:r>
            <a:r>
              <a:rPr lang="en-US" altLang="ko-KR" sz="2200" i="1">
                <a:solidFill>
                  <a:srgbClr val="000080"/>
                </a:solidFill>
              </a:rPr>
              <a:t>d, f</a:t>
            </a:r>
            <a:r>
              <a:rPr lang="en-US" altLang="ko-KR" sz="2200">
                <a:solidFill>
                  <a:srgbClr val="000080"/>
                </a:solidFill>
              </a:rPr>
              <a:t>)  (</a:t>
            </a:r>
            <a:r>
              <a:rPr lang="en-US" altLang="ko-KR" sz="2200" i="1">
                <a:solidFill>
                  <a:srgbClr val="000080"/>
                </a:solidFill>
              </a:rPr>
              <a:t>b, d</a:t>
            </a:r>
            <a:r>
              <a:rPr lang="en-US" altLang="ko-KR" sz="2200">
                <a:solidFill>
                  <a:srgbClr val="000080"/>
                </a:solidFill>
              </a:rPr>
              <a:t>)  (</a:t>
            </a:r>
            <a:r>
              <a:rPr lang="en-US" altLang="ko-KR" sz="2200" i="1">
                <a:solidFill>
                  <a:srgbClr val="000080"/>
                </a:solidFill>
              </a:rPr>
              <a:t>b, f</a:t>
            </a:r>
            <a:r>
              <a:rPr lang="en-US" altLang="ko-KR" sz="2200">
                <a:solidFill>
                  <a:srgbClr val="000080"/>
                </a:solidFill>
              </a:rPr>
              <a:t>)  (</a:t>
            </a:r>
            <a:r>
              <a:rPr lang="en-US" altLang="ko-KR" sz="2200" i="1">
                <a:solidFill>
                  <a:srgbClr val="000080"/>
                </a:solidFill>
              </a:rPr>
              <a:t>c, e</a:t>
            </a:r>
            <a:r>
              <a:rPr lang="en-US" altLang="ko-KR" sz="2200">
                <a:solidFill>
                  <a:srgbClr val="000080"/>
                </a:solidFill>
              </a:rPr>
              <a:t>)</a:t>
            </a:r>
          </a:p>
          <a:p>
            <a:pPr eaLnBrk="1" latinLnBrk="1" hangingPunct="1">
              <a:spcBef>
                <a:spcPts val="1363"/>
              </a:spcBef>
            </a:pPr>
            <a:r>
              <a:rPr lang="en-US" altLang="ko-KR" sz="2200">
                <a:solidFill>
                  <a:srgbClr val="000080"/>
                </a:solidFill>
              </a:rPr>
              <a:t>3. (</a:t>
            </a:r>
            <a:r>
              <a:rPr lang="en-US" altLang="ko-KR" sz="2200" i="1">
                <a:solidFill>
                  <a:srgbClr val="000080"/>
                </a:solidFill>
              </a:rPr>
              <a:t>a, c</a:t>
            </a:r>
            <a:r>
              <a:rPr lang="en-US" altLang="ko-KR" sz="2200">
                <a:solidFill>
                  <a:srgbClr val="000080"/>
                </a:solidFill>
              </a:rPr>
              <a:t>)  (</a:t>
            </a:r>
            <a:r>
              <a:rPr lang="en-US" altLang="ko-KR" sz="2200" i="1">
                <a:solidFill>
                  <a:srgbClr val="000080"/>
                </a:solidFill>
              </a:rPr>
              <a:t>b, d</a:t>
            </a:r>
            <a:r>
              <a:rPr lang="en-US" altLang="ko-KR" sz="2200">
                <a:solidFill>
                  <a:srgbClr val="000080"/>
                </a:solidFill>
              </a:rPr>
              <a:t>)  (</a:t>
            </a:r>
            <a:r>
              <a:rPr lang="en-US" altLang="ko-KR" sz="2200" i="1">
                <a:solidFill>
                  <a:srgbClr val="000080"/>
                </a:solidFill>
              </a:rPr>
              <a:t>e, f</a:t>
            </a:r>
            <a:r>
              <a:rPr lang="en-US" altLang="ko-KR" sz="2200">
                <a:solidFill>
                  <a:srgbClr val="000080"/>
                </a:solidFill>
              </a:rPr>
              <a:t>)</a:t>
            </a:r>
          </a:p>
        </p:txBody>
      </p:sp>
      <p:pic>
        <p:nvPicPr>
          <p:cNvPr id="68613" name="Picture 4">
            <a:extLst>
              <a:ext uri="{FF2B5EF4-FFF2-40B4-BE49-F238E27FC236}">
                <a16:creationId xmlns:a16="http://schemas.microsoft.com/office/drawing/2014/main" id="{EABE689A-D7A5-A0BD-5128-1717D1C7F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3500438"/>
            <a:ext cx="4975225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14" name="Text Box 3">
            <a:extLst>
              <a:ext uri="{FF2B5EF4-FFF2-40B4-BE49-F238E27FC236}">
                <a16:creationId xmlns:a16="http://schemas.microsoft.com/office/drawing/2014/main" id="{948054D6-F7A7-5438-F02B-707D59CC6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32125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Figure 15-16(b)(c)  State Table and Assignments</a:t>
            </a:r>
          </a:p>
        </p:txBody>
      </p:sp>
      <p:sp>
        <p:nvSpPr>
          <p:cNvPr id="68615" name="Rectangle 2">
            <a:extLst>
              <a:ext uri="{FF2B5EF4-FFF2-40B4-BE49-F238E27FC236}">
                <a16:creationId xmlns:a16="http://schemas.microsoft.com/office/drawing/2014/main" id="{39CA204C-9A94-5F93-3061-33D4B8AB2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15.8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Guidelines for State Assignment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>
            <a:extLst>
              <a:ext uri="{FF2B5EF4-FFF2-40B4-BE49-F238E27FC236}">
                <a16:creationId xmlns:a16="http://schemas.microsoft.com/office/drawing/2014/main" id="{01257EA0-AA9A-3E56-3816-1F6F1DBF79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7C9A321-C399-4984-B720-A8B28FA1683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51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3E16B3B4-5054-F498-6CFD-D3B8DDA73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2274888"/>
            <a:ext cx="5807075" cy="31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0660" name="Text Box 3">
            <a:extLst>
              <a:ext uri="{FF2B5EF4-FFF2-40B4-BE49-F238E27FC236}">
                <a16:creationId xmlns:a16="http://schemas.microsoft.com/office/drawing/2014/main" id="{04663093-6FF8-8576-C994-3506BFC4F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Table 15-12  Transition table for Figure 15-16(a)</a:t>
            </a: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D8360CC7-E6EA-72A3-87C3-A39DEEC67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035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15.8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Guidelines for State Assignment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>
            <a:extLst>
              <a:ext uri="{FF2B5EF4-FFF2-40B4-BE49-F238E27FC236}">
                <a16:creationId xmlns:a16="http://schemas.microsoft.com/office/drawing/2014/main" id="{1E5795C9-F3A6-B3D2-B9DD-C1656070C9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DCBFAF-963D-45EE-9E7F-6166FEB52049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52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382C3CA2-B71F-DCC4-5A43-74D34ADEF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2073275"/>
            <a:ext cx="4146550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2708" name="Text Box 3">
            <a:extLst>
              <a:ext uri="{FF2B5EF4-FFF2-40B4-BE49-F238E27FC236}">
                <a16:creationId xmlns:a16="http://schemas.microsoft.com/office/drawing/2014/main" id="{69BC336B-129B-9AE5-DB92-FC6177AC9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Figure 15-17  Next-State and Output Maps for Table 15-12</a:t>
            </a:r>
          </a:p>
        </p:txBody>
      </p:sp>
      <p:sp>
        <p:nvSpPr>
          <p:cNvPr id="72709" name="Rectangle 2">
            <a:extLst>
              <a:ext uri="{FF2B5EF4-FFF2-40B4-BE49-F238E27FC236}">
                <a16:creationId xmlns:a16="http://schemas.microsoft.com/office/drawing/2014/main" id="{265CB77B-89EB-8000-C652-4DEEEFB6F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15.8	 </a:t>
            </a:r>
            <a:r>
              <a:rPr kumimoji="0" lang="en-US" altLang="en-US" sz="4000">
                <a:solidFill>
                  <a:srgbClr val="3333FF"/>
                </a:solidFill>
                <a:latin typeface="Arial Narrow" panose="020B0606020202030204" pitchFamily="34" charset="0"/>
              </a:rPr>
              <a:t>Guidelines for State Assignment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>
            <a:extLst>
              <a:ext uri="{FF2B5EF4-FFF2-40B4-BE49-F238E27FC236}">
                <a16:creationId xmlns:a16="http://schemas.microsoft.com/office/drawing/2014/main" id="{B31F88C1-3BD7-B8DF-FE8E-05EB38F32E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50B834C-B626-47B9-9814-76B7C8D305F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53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024431C-DEC1-EE2A-DAD4-A7900BF3F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15.9	 Using a One-Hot State Assignment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74756" name="Text Box 3">
            <a:extLst>
              <a:ext uri="{FF2B5EF4-FFF2-40B4-BE49-F238E27FC236}">
                <a16:creationId xmlns:a16="http://schemas.microsoft.com/office/drawing/2014/main" id="{8E76E07B-66CD-FB28-FC6A-49EAC110C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2530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04800" indent="-3048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/>
              <a:t>Sometimes reducing the number of flip-flops used is not as </a:t>
            </a:r>
            <a:br>
              <a:rPr lang="en-US" altLang="ko-KR" sz="2000"/>
            </a:br>
            <a:r>
              <a:rPr lang="en-US" altLang="ko-KR" sz="2000"/>
              <a:t>important as reducing the logic feeding into the flip-flops. </a:t>
            </a:r>
            <a:br>
              <a:rPr lang="en-US" altLang="ko-KR" sz="2000"/>
            </a:br>
            <a:r>
              <a:rPr lang="en-US" altLang="ko-KR" sz="2000"/>
              <a:t>Using a </a:t>
            </a:r>
            <a:r>
              <a:rPr lang="en-US" altLang="ko-KR" sz="2000" i="1"/>
              <a:t>one-hot</a:t>
            </a:r>
            <a:r>
              <a:rPr lang="en-US" altLang="ko-KR" sz="2000"/>
              <a:t> state assignment may help accomplish this.</a:t>
            </a:r>
          </a:p>
          <a:p>
            <a:pPr eaLnBrk="1" latinLnBrk="1" hangingPunct="1"/>
            <a:endParaRPr lang="en-US" altLang="ko-KR" sz="2000"/>
          </a:p>
          <a:p>
            <a:pPr eaLnBrk="1" latinLnBrk="1" hangingPunct="1"/>
            <a:r>
              <a:rPr lang="en-US" altLang="ko-KR" sz="2000"/>
              <a:t>The </a:t>
            </a:r>
            <a:r>
              <a:rPr lang="en-US" altLang="ko-KR" sz="2000" u="sng"/>
              <a:t>one-hot assignment uses one flip-flop for each state</a:t>
            </a:r>
            <a:r>
              <a:rPr lang="en-US" altLang="ko-KR" sz="2000"/>
              <a:t>, so a </a:t>
            </a:r>
            <a:br>
              <a:rPr lang="en-US" altLang="ko-KR" sz="2000"/>
            </a:br>
            <a:r>
              <a:rPr lang="en-US" altLang="ko-KR" sz="2000"/>
              <a:t>state machine with </a:t>
            </a:r>
            <a:r>
              <a:rPr lang="en-US" altLang="ko-KR" sz="2000" i="1"/>
              <a:t>N</a:t>
            </a:r>
            <a:r>
              <a:rPr lang="en-US" altLang="ko-KR" sz="2000"/>
              <a:t> states requires </a:t>
            </a:r>
            <a:r>
              <a:rPr lang="en-US" altLang="ko-KR" sz="2000" i="1"/>
              <a:t>N</a:t>
            </a:r>
            <a:r>
              <a:rPr lang="en-US" altLang="ko-KR" sz="2000"/>
              <a:t> flip-flops. Exactly one of the flip-flops is set to one in each state.</a:t>
            </a:r>
          </a:p>
          <a:p>
            <a:pPr eaLnBrk="1" latinLnBrk="1" hangingPunct="1"/>
            <a:endParaRPr lang="en-US" altLang="ko-KR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>
            <a:extLst>
              <a:ext uri="{FF2B5EF4-FFF2-40B4-BE49-F238E27FC236}">
                <a16:creationId xmlns:a16="http://schemas.microsoft.com/office/drawing/2014/main" id="{FB8F8538-77CA-6E3D-A8E3-B17E9FC29E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DC7B126-E972-4A57-9BC6-9002E575B0D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54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5059" name="Group 3">
            <a:extLst>
              <a:ext uri="{FF2B5EF4-FFF2-40B4-BE49-F238E27FC236}">
                <a16:creationId xmlns:a16="http://schemas.microsoft.com/office/drawing/2014/main" id="{FE1DDB84-5A35-5BE4-3B06-BCF7EB73C50C}"/>
              </a:ext>
            </a:extLst>
          </p:cNvPr>
          <p:cNvGraphicFramePr>
            <a:graphicFrameLocks noGrp="1"/>
          </p:cNvGraphicFramePr>
          <p:nvPr/>
        </p:nvGraphicFramePr>
        <p:xfrm>
          <a:off x="2092325" y="2349500"/>
          <a:ext cx="4960938" cy="2503489"/>
        </p:xfrm>
        <a:graphic>
          <a:graphicData uri="http://schemas.openxmlformats.org/drawingml/2006/table">
            <a:tbl>
              <a:tblPr/>
              <a:tblGrid>
                <a:gridCol w="12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State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Binary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Gray-code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One-hot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0" lang="en-US" altLang="ko-KR" sz="1800" b="0" i="0" u="none" strike="noStrike" cap="none" normalizeH="0" baseline="-2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0001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0" lang="en-US" altLang="ko-KR" sz="1800" b="0" i="0" u="none" strike="noStrike" cap="none" normalizeH="0" baseline="-2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0010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0" lang="en-US" altLang="ko-KR" sz="1800" b="0" i="0" u="none" strike="noStrike" cap="none" normalizeH="0" baseline="-2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0100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0" lang="en-US" altLang="ko-KR" sz="1800" b="0" i="0" u="none" strike="noStrike" cap="none" normalizeH="0" baseline="-2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1000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# of FF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81638" marR="81638" marT="5388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6845" name="Rectangle 2">
            <a:extLst>
              <a:ext uri="{FF2B5EF4-FFF2-40B4-BE49-F238E27FC236}">
                <a16:creationId xmlns:a16="http://schemas.microsoft.com/office/drawing/2014/main" id="{D2277733-AA5F-2D57-AE31-2EDF37A70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15.9	 Using a One-Hot State Assignment</a:t>
            </a:r>
            <a:endParaRPr kumimoji="0" lang="ko-KR" altLang="en-US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76846" name="Text Box 3">
            <a:extLst>
              <a:ext uri="{FF2B5EF4-FFF2-40B4-BE49-F238E27FC236}">
                <a16:creationId xmlns:a16="http://schemas.microsoft.com/office/drawing/2014/main" id="{6081001D-D8B0-3E34-02C2-2BF78D9DE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For a four-state FSM, three possible state assignments are: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3">
            <a:extLst>
              <a:ext uri="{FF2B5EF4-FFF2-40B4-BE49-F238E27FC236}">
                <a16:creationId xmlns:a16="http://schemas.microsoft.com/office/drawing/2014/main" id="{B60986C0-2FBD-E496-9790-A2257BEA4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42704" y="6310313"/>
            <a:ext cx="684212" cy="43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72FDC1D-F609-49A6-9F23-A879E3FEB58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55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E008844-16A2-51A6-DA4F-010E54356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362950" cy="63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3600" dirty="0">
                <a:solidFill>
                  <a:srgbClr val="3333FF"/>
                </a:solidFill>
                <a:latin typeface="Arial Narrow" panose="020B0606020202030204" pitchFamily="34" charset="0"/>
              </a:rPr>
              <a:t>Logical SW Design: Final Recommendation</a:t>
            </a:r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F2F3A3F6-17C3-D395-F91D-5EDFB3CE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4" y="1576388"/>
            <a:ext cx="8021638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 Box 3">
            <a:extLst>
              <a:ext uri="{FF2B5EF4-FFF2-40B4-BE49-F238E27FC236}">
                <a16:creationId xmlns:a16="http://schemas.microsoft.com/office/drawing/2014/main" id="{4F704283-9A75-33D8-5714-1789CF7B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30956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Integer 1~N Summation</a:t>
            </a:r>
            <a:endParaRPr kumimoji="0" lang="en-US" altLang="ko-KR" sz="2000" b="1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2A9EA6-822F-4A90-9760-E52EFBEB3D07}"/>
              </a:ext>
            </a:extLst>
          </p:cNvPr>
          <p:cNvSpPr/>
          <p:nvPr/>
        </p:nvSpPr>
        <p:spPr>
          <a:xfrm>
            <a:off x="6949182" y="4078288"/>
            <a:ext cx="1150937" cy="28733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F991595-A84D-475E-89FD-B60219AB1FBC}"/>
              </a:ext>
            </a:extLst>
          </p:cNvPr>
          <p:cNvSpPr/>
          <p:nvPr/>
        </p:nvSpPr>
        <p:spPr>
          <a:xfrm>
            <a:off x="6299894" y="2995613"/>
            <a:ext cx="2417763" cy="1009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F23BE57-1F25-448D-8A95-FCD91F761B68}"/>
              </a:ext>
            </a:extLst>
          </p:cNvPr>
          <p:cNvSpPr/>
          <p:nvPr/>
        </p:nvSpPr>
        <p:spPr>
          <a:xfrm>
            <a:off x="3636069" y="2636838"/>
            <a:ext cx="2460625" cy="431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D9B655F-FE18-489E-AE69-88607391D4FA}"/>
              </a:ext>
            </a:extLst>
          </p:cNvPr>
          <p:cNvSpPr/>
          <p:nvPr/>
        </p:nvSpPr>
        <p:spPr>
          <a:xfrm>
            <a:off x="3851969" y="4043363"/>
            <a:ext cx="2016125" cy="5032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7A96023-3235-455A-9989-E2826097903E}"/>
              </a:ext>
            </a:extLst>
          </p:cNvPr>
          <p:cNvSpPr/>
          <p:nvPr/>
        </p:nvSpPr>
        <p:spPr>
          <a:xfrm>
            <a:off x="6517382" y="4545013"/>
            <a:ext cx="2087562" cy="1511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BA38B329-C56A-3092-1386-B31177B024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2FA7ED3-2E1F-4214-996B-D9D1FACED64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E51F1EA1-350B-BCA5-F0B4-1A71DC21F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5615"/>
            <a:ext cx="82296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Table 15-1:  State Table for Sequence Detector Mealy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0101</a:t>
            </a:r>
            <a:r>
              <a:rPr lang="en-US" altLang="ko-KR" sz="2000" dirty="0">
                <a:solidFill>
                  <a:srgbClr val="000080"/>
                </a:solidFill>
              </a:rPr>
              <a:t> or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1001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3FA6BF6A-4872-CFA2-4533-C71953410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15.1	 Elimination of Redundant States</a:t>
            </a:r>
          </a:p>
        </p:txBody>
      </p:sp>
      <p:graphicFrame>
        <p:nvGraphicFramePr>
          <p:cNvPr id="2" name="Group 155">
            <a:extLst>
              <a:ext uri="{FF2B5EF4-FFF2-40B4-BE49-F238E27FC236}">
                <a16:creationId xmlns:a16="http://schemas.microsoft.com/office/drawing/2014/main" id="{1ADF7CDA-1D6A-81AD-978F-82ED622A5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197"/>
              </p:ext>
            </p:extLst>
          </p:nvPr>
        </p:nvGraphicFramePr>
        <p:xfrm>
          <a:off x="755576" y="1587876"/>
          <a:ext cx="6531990" cy="4821557"/>
        </p:xfrm>
        <a:graphic>
          <a:graphicData uri="http://schemas.openxmlformats.org/drawingml/2006/table">
            <a:tbl>
              <a:tblPr/>
              <a:tblGrid>
                <a:gridCol w="108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8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621"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Input Sequence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State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Next State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Output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reset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M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M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9DF426-74F3-2369-F592-A09FAA3BBFB7}"/>
              </a:ext>
            </a:extLst>
          </p:cNvPr>
          <p:cNvCxnSpPr/>
          <p:nvPr/>
        </p:nvCxnSpPr>
        <p:spPr>
          <a:xfrm>
            <a:off x="794213" y="4553532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ine 6">
            <a:extLst>
              <a:ext uri="{FF2B5EF4-FFF2-40B4-BE49-F238E27FC236}">
                <a16:creationId xmlns:a16="http://schemas.microsoft.com/office/drawing/2014/main" id="{565CA20C-00C4-14D4-FA82-BE422C489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2718" y="3014014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FC571863-D748-2B69-51D1-E798500E3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686" y="2924944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DDC97F5-ACA1-9D32-6B58-19AAF26C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198" y="2935160"/>
            <a:ext cx="1440160" cy="7848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1800" b="1" dirty="0">
                <a:solidFill>
                  <a:schemeClr val="tx2"/>
                </a:solidFill>
              </a:rPr>
              <a:t>H = I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0" lang="en-US" altLang="ko-KR" sz="1800" b="1" dirty="0">
                <a:solidFill>
                  <a:schemeClr val="tx2"/>
                </a:solidFill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344710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BA38B329-C56A-3092-1386-B31177B024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2FA7ED3-2E1F-4214-996B-D9D1FACED64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E51F1EA1-350B-BCA5-F0B4-1A71DC21F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5615"/>
            <a:ext cx="82296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Table 15-1:  State Table for Sequence Detector Mealy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0101</a:t>
            </a:r>
            <a:r>
              <a:rPr lang="en-US" altLang="ko-KR" sz="2000" dirty="0">
                <a:solidFill>
                  <a:srgbClr val="000080"/>
                </a:solidFill>
              </a:rPr>
              <a:t> or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1001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3FA6BF6A-4872-CFA2-4533-C71953410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15.1	 Elimination of Redundant States</a:t>
            </a:r>
          </a:p>
        </p:txBody>
      </p:sp>
      <p:graphicFrame>
        <p:nvGraphicFramePr>
          <p:cNvPr id="2" name="Group 155">
            <a:extLst>
              <a:ext uri="{FF2B5EF4-FFF2-40B4-BE49-F238E27FC236}">
                <a16:creationId xmlns:a16="http://schemas.microsoft.com/office/drawing/2014/main" id="{1ADF7CDA-1D6A-81AD-978F-82ED622A5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61793"/>
              </p:ext>
            </p:extLst>
          </p:nvPr>
        </p:nvGraphicFramePr>
        <p:xfrm>
          <a:off x="755576" y="1587876"/>
          <a:ext cx="6531990" cy="4821557"/>
        </p:xfrm>
        <a:graphic>
          <a:graphicData uri="http://schemas.openxmlformats.org/drawingml/2006/table">
            <a:tbl>
              <a:tblPr/>
              <a:tblGrid>
                <a:gridCol w="108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8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621"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Input Sequence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State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Next State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Output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reset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M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M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9DF426-74F3-2369-F592-A09FAA3BBFB7}"/>
              </a:ext>
            </a:extLst>
          </p:cNvPr>
          <p:cNvCxnSpPr/>
          <p:nvPr/>
        </p:nvCxnSpPr>
        <p:spPr>
          <a:xfrm>
            <a:off x="794213" y="4553532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ine 6">
            <a:extLst>
              <a:ext uri="{FF2B5EF4-FFF2-40B4-BE49-F238E27FC236}">
                <a16:creationId xmlns:a16="http://schemas.microsoft.com/office/drawing/2014/main" id="{565CA20C-00C4-14D4-FA82-BE422C489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2718" y="3014014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FC571863-D748-2B69-51D1-E798500E3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686" y="2924944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DDC97F5-ACA1-9D32-6B58-19AAF26C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038" y="5157192"/>
            <a:ext cx="1752466" cy="10618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1800" b="1" dirty="0">
                <a:solidFill>
                  <a:schemeClr val="tx2"/>
                </a:solidFill>
              </a:rPr>
              <a:t>K, M, N, P = I = J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0" lang="en-US" altLang="ko-KR" sz="1800" b="1" dirty="0">
                <a:solidFill>
                  <a:schemeClr val="tx2"/>
                </a:solidFill>
              </a:rPr>
              <a:t>equivalent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AF41B745-98B0-677A-3AA3-4AA32E316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3746" y="3308462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91F06DBC-DE36-91B1-61B2-26889D999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714" y="3219392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6F54F17-BA64-4AE7-282E-C2A66D6F2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8968" y="3592558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ABFC3299-F028-6C0F-0762-F45643710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936" y="3503488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9362944B-6699-299F-05D0-D64AF5C92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3070" y="3885511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27009C4D-E23F-92D6-6466-156C69B44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38" y="3796441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738B0FFF-A896-552A-9256-7985BD18C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04" y="3885519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CF49803D-B506-C0DA-18BE-7F43C2A4E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572" y="3796449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55B60F-5F52-2DC0-4581-3B5DB226A474}"/>
              </a:ext>
            </a:extLst>
          </p:cNvPr>
          <p:cNvCxnSpPr/>
          <p:nvPr/>
        </p:nvCxnSpPr>
        <p:spPr>
          <a:xfrm>
            <a:off x="764454" y="5139436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056427-4E76-9148-27B5-DB49BA6C858D}"/>
              </a:ext>
            </a:extLst>
          </p:cNvPr>
          <p:cNvCxnSpPr/>
          <p:nvPr/>
        </p:nvCxnSpPr>
        <p:spPr>
          <a:xfrm>
            <a:off x="755576" y="5705638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3915DA-6B2D-8FBC-AFAD-072136C7227A}"/>
              </a:ext>
            </a:extLst>
          </p:cNvPr>
          <p:cNvCxnSpPr/>
          <p:nvPr/>
        </p:nvCxnSpPr>
        <p:spPr>
          <a:xfrm>
            <a:off x="755576" y="5984792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7C32AD-769C-F35A-BA2F-CFAA61005F1E}"/>
              </a:ext>
            </a:extLst>
          </p:cNvPr>
          <p:cNvCxnSpPr/>
          <p:nvPr/>
        </p:nvCxnSpPr>
        <p:spPr>
          <a:xfrm>
            <a:off x="755576" y="6273808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91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BA38B329-C56A-3092-1386-B31177B024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2FA7ED3-2E1F-4214-996B-D9D1FACED64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E51F1EA1-350B-BCA5-F0B4-1A71DC21F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5615"/>
            <a:ext cx="82296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Table 15-1:  State Table for Sequence Detector Mealy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0101</a:t>
            </a:r>
            <a:r>
              <a:rPr lang="en-US" altLang="ko-KR" sz="2000" dirty="0">
                <a:solidFill>
                  <a:srgbClr val="000080"/>
                </a:solidFill>
              </a:rPr>
              <a:t> or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1001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3FA6BF6A-4872-CFA2-4533-C71953410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15.1	 Elimination of Redundant States</a:t>
            </a:r>
          </a:p>
        </p:txBody>
      </p:sp>
      <p:graphicFrame>
        <p:nvGraphicFramePr>
          <p:cNvPr id="2" name="Group 155">
            <a:extLst>
              <a:ext uri="{FF2B5EF4-FFF2-40B4-BE49-F238E27FC236}">
                <a16:creationId xmlns:a16="http://schemas.microsoft.com/office/drawing/2014/main" id="{1ADF7CDA-1D6A-81AD-978F-82ED622A540D}"/>
              </a:ext>
            </a:extLst>
          </p:cNvPr>
          <p:cNvGraphicFramePr>
            <a:graphicFrameLocks noGrp="1"/>
          </p:cNvGraphicFramePr>
          <p:nvPr/>
        </p:nvGraphicFramePr>
        <p:xfrm>
          <a:off x="755576" y="1587876"/>
          <a:ext cx="6531990" cy="4821557"/>
        </p:xfrm>
        <a:graphic>
          <a:graphicData uri="http://schemas.openxmlformats.org/drawingml/2006/table">
            <a:tbl>
              <a:tblPr/>
              <a:tblGrid>
                <a:gridCol w="108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8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621"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Input Sequence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State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Next State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Output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reset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M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M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9DF426-74F3-2369-F592-A09FAA3BBFB7}"/>
              </a:ext>
            </a:extLst>
          </p:cNvPr>
          <p:cNvCxnSpPr/>
          <p:nvPr/>
        </p:nvCxnSpPr>
        <p:spPr>
          <a:xfrm>
            <a:off x="794213" y="4553532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ine 6">
            <a:extLst>
              <a:ext uri="{FF2B5EF4-FFF2-40B4-BE49-F238E27FC236}">
                <a16:creationId xmlns:a16="http://schemas.microsoft.com/office/drawing/2014/main" id="{565CA20C-00C4-14D4-FA82-BE422C489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2718" y="3014014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FC571863-D748-2B69-51D1-E798500E3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686" y="2924944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DDC97F5-ACA1-9D32-6B58-19AAF26C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702" y="4797152"/>
            <a:ext cx="1330762" cy="784830"/>
          </a:xfrm>
          <a:prstGeom prst="rect">
            <a:avLst/>
          </a:prstGeom>
          <a:solidFill>
            <a:srgbClr val="81DE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1800" b="1" dirty="0">
                <a:solidFill>
                  <a:schemeClr val="tx2"/>
                </a:solidFill>
              </a:rPr>
              <a:t>J = L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0" lang="en-US" altLang="ko-KR" sz="1800" b="1" dirty="0">
                <a:solidFill>
                  <a:schemeClr val="tx2"/>
                </a:solidFill>
              </a:rPr>
              <a:t>equivalent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AF41B745-98B0-677A-3AA3-4AA32E316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3746" y="3308462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91F06DBC-DE36-91B1-61B2-26889D999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714" y="3219392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6F54F17-BA64-4AE7-282E-C2A66D6F2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8968" y="3592558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ABFC3299-F028-6C0F-0762-F45643710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936" y="3503488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9362944B-6699-299F-05D0-D64AF5C92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3070" y="3885511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27009C4D-E23F-92D6-6466-156C69B44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38" y="3796441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738B0FFF-A896-552A-9256-7985BD18C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04" y="3885519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CF49803D-B506-C0DA-18BE-7F43C2A4E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572" y="3796449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55B60F-5F52-2DC0-4581-3B5DB226A474}"/>
              </a:ext>
            </a:extLst>
          </p:cNvPr>
          <p:cNvCxnSpPr/>
          <p:nvPr/>
        </p:nvCxnSpPr>
        <p:spPr>
          <a:xfrm>
            <a:off x="764454" y="5139436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056427-4E76-9148-27B5-DB49BA6C858D}"/>
              </a:ext>
            </a:extLst>
          </p:cNvPr>
          <p:cNvCxnSpPr/>
          <p:nvPr/>
        </p:nvCxnSpPr>
        <p:spPr>
          <a:xfrm>
            <a:off x="755576" y="5705638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3915DA-6B2D-8FBC-AFAD-072136C7227A}"/>
              </a:ext>
            </a:extLst>
          </p:cNvPr>
          <p:cNvCxnSpPr/>
          <p:nvPr/>
        </p:nvCxnSpPr>
        <p:spPr>
          <a:xfrm>
            <a:off x="755576" y="5984792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7C32AD-769C-F35A-BA2F-CFAA61005F1E}"/>
              </a:ext>
            </a:extLst>
          </p:cNvPr>
          <p:cNvCxnSpPr/>
          <p:nvPr/>
        </p:nvCxnSpPr>
        <p:spPr>
          <a:xfrm>
            <a:off x="755576" y="6273808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F5048E2-7AB1-D12E-4218-F49F672BFD89}"/>
              </a:ext>
            </a:extLst>
          </p:cNvPr>
          <p:cNvCxnSpPr/>
          <p:nvPr/>
        </p:nvCxnSpPr>
        <p:spPr>
          <a:xfrm>
            <a:off x="755576" y="5407294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7">
            <a:extLst>
              <a:ext uri="{FF2B5EF4-FFF2-40B4-BE49-F238E27FC236}">
                <a16:creationId xmlns:a16="http://schemas.microsoft.com/office/drawing/2014/main" id="{7A223616-5088-E0A1-0999-6499192AD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046" y="3509886"/>
            <a:ext cx="29976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J</a:t>
            </a:r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73590555-DB60-7467-E4FD-582B37AA3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6742" y="3611775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9565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BA38B329-C56A-3092-1386-B31177B024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2FA7ED3-2E1F-4214-996B-D9D1FACED64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E51F1EA1-350B-BCA5-F0B4-1A71DC21F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5615"/>
            <a:ext cx="82296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Table 15-1:  State Table for Sequence Detector Mealy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0101</a:t>
            </a:r>
            <a:r>
              <a:rPr lang="en-US" altLang="ko-KR" sz="2000" dirty="0">
                <a:solidFill>
                  <a:srgbClr val="000080"/>
                </a:solidFill>
              </a:rPr>
              <a:t> or </a:t>
            </a:r>
            <a:r>
              <a:rPr lang="en-US" altLang="ko-KR" sz="2000" dirty="0">
                <a:solidFill>
                  <a:srgbClr val="000080"/>
                </a:solidFill>
                <a:highlight>
                  <a:srgbClr val="FFFF00"/>
                </a:highlight>
              </a:rPr>
              <a:t>1001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3FA6BF6A-4872-CFA2-4533-C71953410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15.1	 Elimination of Redundant States</a:t>
            </a:r>
          </a:p>
        </p:txBody>
      </p:sp>
      <p:graphicFrame>
        <p:nvGraphicFramePr>
          <p:cNvPr id="2" name="Group 155">
            <a:extLst>
              <a:ext uri="{FF2B5EF4-FFF2-40B4-BE49-F238E27FC236}">
                <a16:creationId xmlns:a16="http://schemas.microsoft.com/office/drawing/2014/main" id="{1ADF7CDA-1D6A-81AD-978F-82ED622A5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576161"/>
              </p:ext>
            </p:extLst>
          </p:nvPr>
        </p:nvGraphicFramePr>
        <p:xfrm>
          <a:off x="755576" y="1587876"/>
          <a:ext cx="6531990" cy="4821557"/>
        </p:xfrm>
        <a:graphic>
          <a:graphicData uri="http://schemas.openxmlformats.org/drawingml/2006/table">
            <a:tbl>
              <a:tblPr/>
              <a:tblGrid>
                <a:gridCol w="108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8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621"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Input Sequence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State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Next State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Present Output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X=1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reset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M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G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J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101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M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111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9DF426-74F3-2369-F592-A09FAA3BBFB7}"/>
              </a:ext>
            </a:extLst>
          </p:cNvPr>
          <p:cNvCxnSpPr/>
          <p:nvPr/>
        </p:nvCxnSpPr>
        <p:spPr>
          <a:xfrm>
            <a:off x="794213" y="4553532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ine 6">
            <a:extLst>
              <a:ext uri="{FF2B5EF4-FFF2-40B4-BE49-F238E27FC236}">
                <a16:creationId xmlns:a16="http://schemas.microsoft.com/office/drawing/2014/main" id="{565CA20C-00C4-14D4-FA82-BE422C489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2718" y="3014014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FC571863-D748-2B69-51D1-E798500E3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686" y="2924944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DDC97F5-ACA1-9D32-6B58-19AAF26C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702" y="3140968"/>
            <a:ext cx="1330762" cy="7848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1800" b="1" dirty="0">
                <a:solidFill>
                  <a:schemeClr val="tx2"/>
                </a:solidFill>
              </a:rPr>
              <a:t>D = G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0" lang="en-US" altLang="ko-KR" sz="1800" b="1" dirty="0">
                <a:solidFill>
                  <a:schemeClr val="tx2"/>
                </a:solidFill>
              </a:rPr>
              <a:t>equivalent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AF41B745-98B0-677A-3AA3-4AA32E316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3746" y="3308462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91F06DBC-DE36-91B1-61B2-26889D999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714" y="3219392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6F54F17-BA64-4AE7-282E-C2A66D6F2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8968" y="3592558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ABFC3299-F028-6C0F-0762-F45643710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936" y="3503488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9362944B-6699-299F-05D0-D64AF5C92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3070" y="3885511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27009C4D-E23F-92D6-6466-156C69B44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38" y="3796441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738B0FFF-A896-552A-9256-7985BD18C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04" y="3885519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CF49803D-B506-C0DA-18BE-7F43C2A4E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572" y="3796449"/>
            <a:ext cx="3510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H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55B60F-5F52-2DC0-4581-3B5DB226A474}"/>
              </a:ext>
            </a:extLst>
          </p:cNvPr>
          <p:cNvCxnSpPr/>
          <p:nvPr/>
        </p:nvCxnSpPr>
        <p:spPr>
          <a:xfrm>
            <a:off x="764454" y="5139436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056427-4E76-9148-27B5-DB49BA6C858D}"/>
              </a:ext>
            </a:extLst>
          </p:cNvPr>
          <p:cNvCxnSpPr/>
          <p:nvPr/>
        </p:nvCxnSpPr>
        <p:spPr>
          <a:xfrm>
            <a:off x="755576" y="5705638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3915DA-6B2D-8FBC-AFAD-072136C7227A}"/>
              </a:ext>
            </a:extLst>
          </p:cNvPr>
          <p:cNvCxnSpPr/>
          <p:nvPr/>
        </p:nvCxnSpPr>
        <p:spPr>
          <a:xfrm>
            <a:off x="755576" y="5984792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7C32AD-769C-F35A-BA2F-CFAA61005F1E}"/>
              </a:ext>
            </a:extLst>
          </p:cNvPr>
          <p:cNvCxnSpPr/>
          <p:nvPr/>
        </p:nvCxnSpPr>
        <p:spPr>
          <a:xfrm>
            <a:off x="755576" y="6273808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F5048E2-7AB1-D12E-4218-F49F672BFD89}"/>
              </a:ext>
            </a:extLst>
          </p:cNvPr>
          <p:cNvCxnSpPr/>
          <p:nvPr/>
        </p:nvCxnSpPr>
        <p:spPr>
          <a:xfrm>
            <a:off x="755576" y="5407294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7">
            <a:extLst>
              <a:ext uri="{FF2B5EF4-FFF2-40B4-BE49-F238E27FC236}">
                <a16:creationId xmlns:a16="http://schemas.microsoft.com/office/drawing/2014/main" id="{7A223616-5088-E0A1-0999-6499192AD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046" y="3509886"/>
            <a:ext cx="29976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FF3300"/>
                </a:solidFill>
                <a:latin typeface="+mn-lt"/>
              </a:rPr>
              <a:t>J</a:t>
            </a:r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73590555-DB60-7467-E4FD-582B37AA3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6742" y="3611775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ko-KR" altLang="en-US" sz="1800">
              <a:latin typeface="+mn-lt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3C0A6B-E2B6-A435-F483-FF87D3728954}"/>
              </a:ext>
            </a:extLst>
          </p:cNvPr>
          <p:cNvCxnSpPr/>
          <p:nvPr/>
        </p:nvCxnSpPr>
        <p:spPr>
          <a:xfrm>
            <a:off x="755576" y="3987308"/>
            <a:ext cx="6439490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67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4323</TotalTime>
  <Words>3124</Words>
  <Application>Microsoft Office PowerPoint</Application>
  <PresentationFormat>화면 슬라이드 쇼(4:3)</PresentationFormat>
  <Paragraphs>1117</Paragraphs>
  <Slides>55</Slides>
  <Notes>42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55</vt:i4>
      </vt:variant>
    </vt:vector>
  </HeadingPairs>
  <TitlesOfParts>
    <vt:vector size="65" baseType="lpstr">
      <vt:lpstr>굴림</vt:lpstr>
      <vt:lpstr>Arial</vt:lpstr>
      <vt:lpstr>Arial Narrow</vt:lpstr>
      <vt:lpstr>Cambria</vt:lpstr>
      <vt:lpstr>Cambria Math</vt:lpstr>
      <vt:lpstr>Times New Roman</vt:lpstr>
      <vt:lpstr>Wingdings</vt:lpstr>
      <vt:lpstr>1_기본 디자인</vt:lpstr>
      <vt:lpstr>Equation</vt:lpstr>
      <vt:lpstr>Photo Editor Photo</vt:lpstr>
      <vt:lpstr>PowerPoint 프레젠테이션</vt:lpstr>
      <vt:lpstr>Objectives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Logical SW Design: Final Recommendation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ch13, Deruvation of State tables</dc:title>
  <dc:subject>Logic Design</dc:subject>
  <dc:creator>CS Lee</dc:creator>
  <cp:lastModifiedBy>Lee Chilgee</cp:lastModifiedBy>
  <cp:revision>244</cp:revision>
  <cp:lastPrinted>2023-05-16T10:16:11Z</cp:lastPrinted>
  <dcterms:created xsi:type="dcterms:W3CDTF">2003-08-14T08:31:30Z</dcterms:created>
  <dcterms:modified xsi:type="dcterms:W3CDTF">2023-05-16T23:12:16Z</dcterms:modified>
</cp:coreProperties>
</file>