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  <p:sldMasterId id="2147483663" r:id="rId3"/>
  </p:sldMasterIdLst>
  <p:notesMasterIdLst>
    <p:notesMasterId r:id="rId35"/>
  </p:notesMasterIdLst>
  <p:handoutMasterIdLst>
    <p:handoutMasterId r:id="rId36"/>
  </p:handoutMasterIdLst>
  <p:sldIdLst>
    <p:sldId id="256" r:id="rId4"/>
    <p:sldId id="279" r:id="rId5"/>
    <p:sldId id="257" r:id="rId6"/>
    <p:sldId id="287" r:id="rId7"/>
    <p:sldId id="288" r:id="rId8"/>
    <p:sldId id="280" r:id="rId9"/>
    <p:sldId id="283" r:id="rId10"/>
    <p:sldId id="258" r:id="rId11"/>
    <p:sldId id="259" r:id="rId12"/>
    <p:sldId id="260" r:id="rId13"/>
    <p:sldId id="261" r:id="rId14"/>
    <p:sldId id="262" r:id="rId15"/>
    <p:sldId id="263" r:id="rId16"/>
    <p:sldId id="284" r:id="rId17"/>
    <p:sldId id="264" r:id="rId18"/>
    <p:sldId id="267" r:id="rId19"/>
    <p:sldId id="266" r:id="rId20"/>
    <p:sldId id="268" r:id="rId21"/>
    <p:sldId id="269" r:id="rId22"/>
    <p:sldId id="289" r:id="rId23"/>
    <p:sldId id="285" r:id="rId24"/>
    <p:sldId id="290" r:id="rId25"/>
    <p:sldId id="270" r:id="rId26"/>
    <p:sldId id="291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400" b="1" kern="1200">
        <a:solidFill>
          <a:srgbClr val="000000"/>
        </a:solidFill>
        <a:latin typeface="Times-Roman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FF"/>
    <a:srgbClr val="66FF33"/>
    <a:srgbClr val="3333FF"/>
    <a:srgbClr val="6699FF"/>
    <a:srgbClr val="B9E5D7"/>
    <a:srgbClr val="B2ECE9"/>
    <a:srgbClr val="EDF0A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0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2808" y="5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1B394DF-CCB9-4033-910B-F86C97CA24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81AB6AB-A937-4BB8-97CC-968D0C21A9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31B26D3E-1DF9-437B-AA4D-8E411B774E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F280DD89-F1D0-47F2-8CDD-A393098192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A2F827-2D02-4816-933F-1D8C0C112D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40F2694-56E9-428F-BCE8-AB8A2E3514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2AE6EC2-F430-4BC4-9A94-369AC18394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3BFDAB4-5AC7-43FA-B2DE-0D999C26D7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FA34AC9A-5B0D-49F3-A415-27B403F4E6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338EF075-420C-40DB-A7FA-E3757E2B73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C8387F3B-17AF-4CB8-9B07-D754DA105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DE88F567-D75A-442D-850A-A0F47E4F7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BC706E5-0DA5-4264-BDF3-715F2E434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C13A1A-AD83-4937-A6E9-CA94082CF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59A0411F-14DC-4419-8D66-524164AA87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C08DBED1-EF49-4C97-89A9-C218D913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C92DE9E9-5A63-4F5E-ABB8-F0C30ED19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AF47B7C1-1930-4C0D-97C6-CF645D7B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27A2A10-6532-4FB5-9B98-F0FA122A34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20F76-C5AA-40A9-AE54-28CD9005F5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94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6BD569F-1CA2-41B7-AD06-E8983B9594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CE23C-8DB8-4FF1-9969-66E8B0DD4F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46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EA5E011-9E34-4574-9ABF-ED6D9BA7F8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64CA7-5AC8-431B-831E-20732E9123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52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63563"/>
            <a:ext cx="205740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63563"/>
            <a:ext cx="6019800" cy="5562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67D7BE7-8BB2-4A17-86F7-7DF89D0521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8DBCF-4149-4374-8589-D0013AA495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24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63563"/>
            <a:ext cx="8229600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3E4F055-695A-44B7-8D49-DD77FC5EB0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283F-2F2D-429F-9A52-12FC13E916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563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563563"/>
            <a:ext cx="8229600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2AE0E4D-D772-4ED3-9043-364F0C1AFB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E7BC9-4E69-43A7-A507-18BD6C7452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12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E938D-DA16-4CB2-9A7A-52A9F5F1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44006-3602-4853-ACDF-854143270FBE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506A2-8E66-4620-80C4-F4DE71A2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FDB3B-E266-4B20-9066-62C05830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E025B-85C0-464D-8544-51DA2189B7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5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E5517-B7DF-4196-8F94-6E3AFB10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F99D-ACB3-4590-A743-0D7E9F0F5261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A8A98-9153-47AB-90F0-6FDB714A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9B9F1-80D7-4D4F-BF00-FF72825B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EA8AF-B368-4B97-BB1C-3FC914DD2C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0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BBCE4-9562-46C7-B1E3-C4D1185A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47981-BD9A-413B-8CA4-65AD11E9E523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F7072-879D-4B4B-A525-62FE57F0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D0D91-3771-4663-A15F-EA0C3678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2E95D-AB38-4E49-9A26-1255F4B7A5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88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1EE2029-AC54-4728-82CD-A1E2D801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489B8-311A-4084-A225-5ECD17735431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FBC195C-1E72-4E5B-85FC-0D43070D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BEB8168-26B6-4B3B-B51B-F1A4FD4B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8366C-434D-4645-B768-A6A4C823C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8114813D-7184-469D-B22A-CBCE3584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BAB00-81BD-4D46-B96E-8A8C57548E22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11EC270-D977-4C13-95A1-8AA090A2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71EA800-EAAE-4069-88F5-7AA2CB2C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EA500-A650-44FF-8C4D-64EBC16E1E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C69F79C-57B9-47B9-ADBC-D92AC247A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66D0-B413-47AA-84DF-FF81157993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780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761B03CA-C567-42BC-B8D1-13DFCC24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F0DD-ECC0-40BA-86CA-12C1FCD97BEC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7837F11E-91E1-456A-BBEC-EF3B8C41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8C4D249-9D58-476B-B83B-1FB1AAA5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8EE4B-FC63-4257-BA7D-5588CD96A5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8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472B4A40-0760-4936-B6D0-A624F42D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D2E09-F27B-44D4-8940-D4195BC6D96A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AB2911EB-C0D9-4FEA-9C65-748906B8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57E3FDA5-15EC-40A4-8CC1-074526AE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CC2A3-C16B-4843-BFD0-5AB8A2ECB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08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D375337-7235-483E-8A30-70C05E73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6B343-6643-4516-81FF-7992DC836D93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D6D38E9-D75E-46A7-885D-5BE4A8D8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703F9F4-9AEE-4EDD-A5C1-83F8D70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2CABC-DB72-40F9-9A5A-E097A10F79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5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81C8926-0151-451C-9C9D-539A0052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2D8A-C1B5-4A87-8114-AA5A8FB52852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20102E4-B487-4095-A396-1F0454F7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FBBCBA0-393C-4572-9FD6-0C933A64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25FF6-5332-481A-8D16-2FF91A95A0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1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FB5EF-6D79-45D9-B9C9-47FACBD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AB98E-1AEB-4F52-B573-559342D5DA16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8FD0D-7CE6-4C4A-8EF6-180C9FE4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6926A-034C-4FEA-9C4C-50D31BE5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9BB76-7DAE-48BF-9201-AA3298F38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78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DD69D-F1A3-4847-9C98-41B00194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CC6DA-27AE-4EB6-9CD5-80D918CA3EC6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2A12F-8673-4EF2-B19A-EEBE321C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83CA3-6037-498C-8920-4FD5EA32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5DAC9-9A46-4191-9240-50AAB1AADC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4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18C10-74A9-4B43-A22A-818D3B48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D8DE0-3A6B-4CF5-A85D-64A20ED4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0BDFA-2BC3-4CAF-A881-662431F7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D747C-531B-42E0-9145-C3E9B4BF93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29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6177E-EE80-4615-BA09-00486281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939B5-E3C9-4C69-A97A-CD525B5C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FBBFB-28ED-4FB6-8DA4-1B9FFA42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529C5-7BA3-4547-9F44-FC8EED52327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36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A3CA1-2D5C-4689-8AF3-99B1976E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E3105-0A6F-400B-9124-8C44A43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010E3-9679-4BAB-82A1-BAB50DB9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E403F-00C1-4CF6-A06D-1D0B151277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60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FF1C277-6EEB-4BF2-9551-F9469158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0DA2635-603A-445B-8990-4B507331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ABBD59F-FF61-41DA-9A3D-B074ADDC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77E47-C18B-456E-8C9E-11A3A35FF0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6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BD10C2D-34F5-47F8-AF30-16546B4907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5D492-3987-48B9-B20E-FDFC512F5D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4353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3A622B4-4C14-48A2-9606-33A60902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7955964E-7275-4D23-A3C7-B7166F76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9D9C950-240D-42F2-BA49-17B09DA2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D546D-BEF0-47C8-8ECC-57B4129843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72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9905760-1DF1-407E-8578-B9041D1C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BABD5530-A245-461E-868C-92A39B1B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EAD745F-D36D-472F-9681-D6086406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30360-3C01-4D1E-844C-41D87CC620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66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CD3C8F87-8811-4223-9059-49C519B1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12F91D75-F35A-4D16-8A8E-51A57CAC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12421F28-A99D-4B9D-B7B0-6E4B03A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E937-FFF8-40EC-93A0-017C11C0B42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2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FD28D5F-2630-45F8-BE43-9E707A5F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014C7EA-F91C-46C1-9C1C-53F38052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163CC26-F910-4CE8-ACBB-75D93F7B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053FF-9AA1-4045-9957-DBB24A7797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00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228F126-AA11-4C5F-AE13-2173C2AA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9E6CF90-0570-4D1D-A308-546AFA9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C4AA5DE-0702-4DEA-892C-188B3B94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1C5C2-A4A2-48A4-836B-267098E964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49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6EAC6-D7AD-4D2C-840A-EA44CD7A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AE48D-DEE0-43D5-ACDE-444951AA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322BA-8F11-46DD-A045-611A606A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8CFFD-F001-4635-92E8-95E1D3B6F1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39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1E2EC-8A9A-4294-ACA8-E8E5D8BA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10D0-1532-4CEB-9B1A-1855BA9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0065-3EC6-4F71-B03D-8BDAFD46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DC743-013E-4FE4-B604-A1CC134BA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9F7D94D-D27A-4986-B1F3-47100E6E0B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3C557-0A7D-41E3-AE7A-B39F9FA87B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51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8F5A3CC-73DC-4BF7-9AC2-2E05EFCCBC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BCF67-2870-41D9-B2EA-4FE412046A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8234E4A-F406-48D0-BCB2-9133237332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05022-3CD5-4F51-9C26-C990F8CBE1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0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4E42B49-14DE-4EA2-ACE8-565EF04C90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E1E6-5A3A-425D-BB65-275ECA1768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3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CA36415-48B3-47E6-B0A1-C87623C307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DF790-3EB8-4E6A-B45A-CFA8741A08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6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4C84EB-379A-4AC7-B7CB-B95ADDE7B6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F2379-067F-4EE2-9BDC-C1CA77EBDA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529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C78F0F-6967-422F-9F1C-F174F9433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356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0B38B4C9-D711-4C9D-9990-DD5D9580AE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143000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9" name="Text Box 10">
            <a:extLst>
              <a:ext uri="{FF2B5EF4-FFF2-40B4-BE49-F238E27FC236}">
                <a16:creationId xmlns:a16="http://schemas.microsoft.com/office/drawing/2014/main" id="{2F6BDBD0-EE53-49E7-A21E-57E67C45D2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8313" y="6381750"/>
            <a:ext cx="15113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</a:rPr>
              <a:t>Logic Design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6D4D20B-C1CC-4205-BA01-372FEEC3CB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C3EB4A-7BCB-49BA-9828-0CE2211859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Text Box 12">
            <a:extLst>
              <a:ext uri="{FF2B5EF4-FFF2-40B4-BE49-F238E27FC236}">
                <a16:creationId xmlns:a16="http://schemas.microsoft.com/office/drawing/2014/main" id="{E58300E4-9FB9-42A0-B4B1-1452D45B58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7325" y="6381750"/>
            <a:ext cx="1366838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9900"/>
                </a:solidFill>
                <a:latin typeface="Arial" panose="020B0604020202020204" pitchFamily="34" charset="0"/>
              </a:rPr>
              <a:t>Spring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5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5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5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5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5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18B6EB1-9CF0-4339-B816-A7ECD26F8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DEC61F56-1D03-4BEA-8902-49E70B294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32D52-C303-4493-8DC3-981E1145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E194B3-CBF8-4C98-9D73-F8A9F1837FEF}" type="datetimeFigureOut">
              <a:rPr lang="ko-KR" altLang="en-US"/>
              <a:pPr>
                <a:defRPr/>
              </a:pPr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9F21D-4F5E-476F-BCCC-153C9AA7A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41401-B8E3-4B5B-8006-2D8D0F6EF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C0A7BF0-A5AD-4929-AFD1-0EDDB4FFBF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>
            <a:extLst>
              <a:ext uri="{FF2B5EF4-FFF2-40B4-BE49-F238E27FC236}">
                <a16:creationId xmlns:a16="http://schemas.microsoft.com/office/drawing/2014/main" id="{0B87A744-5FD6-4E1C-9B08-0E4167AD2D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>
            <a:extLst>
              <a:ext uri="{FF2B5EF4-FFF2-40B4-BE49-F238E27FC236}">
                <a16:creationId xmlns:a16="http://schemas.microsoft.com/office/drawing/2014/main" id="{E1C26773-38AA-484A-9F16-8CF4692167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304A-CA6D-40A3-85EA-694E44714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9895A-BBFB-4023-89DC-39C402F65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9975D-FC86-4098-8CD1-1A3BE8EB8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9AC56D-3AC8-4D5B-8EC8-48EA969A68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2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jpe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EEE1A742-8E04-4E7B-ACE0-B6D29ED8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375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3600" b="0">
                <a:solidFill>
                  <a:srgbClr val="0033CC"/>
                </a:solidFill>
                <a:latin typeface="Arial Narrow" panose="020B0606020202030204" pitchFamily="34" charset="0"/>
              </a:rPr>
              <a:t>Unit 1</a:t>
            </a:r>
            <a:endParaRPr kumimoji="1" lang="en-US" altLang="ko-KR" sz="3600" b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35EEA9B4-D2CA-4692-8D3A-119B7530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492375"/>
            <a:ext cx="53276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  <a:endParaRPr lang="en-US" altLang="ko-KR" sz="20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2000" b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lang="en-US" altLang="ko-KR" sz="2000" b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lang="en-US" altLang="ko-KR" sz="2000" b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	Digital Systems and Switching Circuits</a:t>
            </a:r>
          </a:p>
          <a:p>
            <a:pPr eaLnBrk="1" hangingPunct="1"/>
            <a:r>
              <a:rPr lang="en-US" altLang="ko-KR" sz="2000" b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	Number Systems and Conversion</a:t>
            </a:r>
          </a:p>
          <a:p>
            <a:pPr eaLnBrk="1" hangingPunct="1"/>
            <a:r>
              <a:rPr lang="en-US" altLang="ko-KR" sz="2000" b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	Binary Arithmetic</a:t>
            </a:r>
          </a:p>
          <a:p>
            <a:pPr eaLnBrk="1" hangingPunct="1"/>
            <a:r>
              <a:rPr lang="en-US" altLang="ko-KR" sz="2000" b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	Representation of Negative Numbers</a:t>
            </a:r>
          </a:p>
          <a:p>
            <a:pPr eaLnBrk="1" hangingPunct="1"/>
            <a:r>
              <a:rPr lang="en-US" altLang="ko-KR" sz="2000" b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	Binary Codes</a:t>
            </a:r>
          </a:p>
        </p:txBody>
      </p:sp>
      <p:sp>
        <p:nvSpPr>
          <p:cNvPr id="6148" name="Rectangle 8">
            <a:extLst>
              <a:ext uri="{FF2B5EF4-FFF2-40B4-BE49-F238E27FC236}">
                <a16:creationId xmlns:a16="http://schemas.microsoft.com/office/drawing/2014/main" id="{51FB2B88-B02D-45A8-AA10-FA7FB7B4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268413"/>
            <a:ext cx="8382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3600" b="0">
                <a:solidFill>
                  <a:srgbClr val="CC0000"/>
                </a:solidFill>
                <a:latin typeface="Arial Narrow" panose="020B0606020202030204" pitchFamily="34" charset="0"/>
              </a:rPr>
              <a:t>INTRODUCTION</a:t>
            </a:r>
            <a:br>
              <a:rPr kumimoji="1" lang="en-US" altLang="ko-KR" sz="3600" b="0">
                <a:solidFill>
                  <a:srgbClr val="CC0000"/>
                </a:solidFill>
                <a:latin typeface="Arial Narrow" panose="020B0606020202030204" pitchFamily="34" charset="0"/>
              </a:rPr>
            </a:br>
            <a:r>
              <a:rPr kumimoji="1" lang="en-US" altLang="ko-KR" sz="3600" b="0">
                <a:solidFill>
                  <a:srgbClr val="CC0000"/>
                </a:solidFill>
                <a:latin typeface="Arial Narrow" panose="020B0606020202030204" pitchFamily="34" charset="0"/>
              </a:rPr>
              <a:t>NUMBER SYSTEMS AND CONVERSION</a:t>
            </a:r>
          </a:p>
        </p:txBody>
      </p:sp>
      <p:pic>
        <p:nvPicPr>
          <p:cNvPr id="6149" name="그림 1">
            <a:extLst>
              <a:ext uri="{FF2B5EF4-FFF2-40B4-BE49-F238E27FC236}">
                <a16:creationId xmlns:a16="http://schemas.microsoft.com/office/drawing/2014/main" id="{F5419D21-417A-4DA3-87A8-ECB11F803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18002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CE5F8EA9-1391-4626-92BB-77E5D8BDA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67E9A1F4-1874-4DDA-8CA1-4FC3E8F58EAC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2AA633E-DB2B-4154-8088-114421180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49288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1.2	Number Systems and Conversion</a:t>
            </a:r>
          </a:p>
        </p:txBody>
      </p:sp>
      <p:grpSp>
        <p:nvGrpSpPr>
          <p:cNvPr id="18435" name="Group 55">
            <a:extLst>
              <a:ext uri="{FF2B5EF4-FFF2-40B4-BE49-F238E27FC236}">
                <a16:creationId xmlns:a16="http://schemas.microsoft.com/office/drawing/2014/main" id="{8FD56BB9-B203-4757-A63A-75A7D96E68E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14600"/>
            <a:ext cx="4824413" cy="3190875"/>
            <a:chOff x="1429" y="1207"/>
            <a:chExt cx="3039" cy="2010"/>
          </a:xfrm>
        </p:grpSpPr>
        <p:grpSp>
          <p:nvGrpSpPr>
            <p:cNvPr id="18438" name="Group 12">
              <a:extLst>
                <a:ext uri="{FF2B5EF4-FFF2-40B4-BE49-F238E27FC236}">
                  <a16:creationId xmlns:a16="http://schemas.microsoft.com/office/drawing/2014/main" id="{6F95B16D-0CE2-448E-86A6-52F8EB42C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1207"/>
              <a:ext cx="454" cy="227"/>
              <a:chOff x="1746" y="1389"/>
              <a:chExt cx="680" cy="317"/>
            </a:xfrm>
          </p:grpSpPr>
          <p:sp>
            <p:nvSpPr>
              <p:cNvPr id="18471" name="Line 9">
                <a:extLst>
                  <a:ext uri="{FF2B5EF4-FFF2-40B4-BE49-F238E27FC236}">
                    <a16:creationId xmlns:a16="http://schemas.microsoft.com/office/drawing/2014/main" id="{176A70A3-6770-4592-92CF-0542927B4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6" y="1706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2" name="Line 10">
                <a:extLst>
                  <a:ext uri="{FF2B5EF4-FFF2-40B4-BE49-F238E27FC236}">
                    <a16:creationId xmlns:a16="http://schemas.microsoft.com/office/drawing/2014/main" id="{9DBB749F-72E4-4117-814E-75645ABB8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1389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39" name="Text Box 11">
              <a:extLst>
                <a:ext uri="{FF2B5EF4-FFF2-40B4-BE49-F238E27FC236}">
                  <a16:creationId xmlns:a16="http://schemas.microsoft.com/office/drawing/2014/main" id="{EA26D410-2C43-4A62-AC5B-9D3783A56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122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18440" name="Text Box 13">
              <a:extLst>
                <a:ext uri="{FF2B5EF4-FFF2-40B4-BE49-F238E27FC236}">
                  <a16:creationId xmlns:a16="http://schemas.microsoft.com/office/drawing/2014/main" id="{762C7722-C031-47AF-A3EB-02B756D62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2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18441" name="Group 14">
              <a:extLst>
                <a:ext uri="{FF2B5EF4-FFF2-40B4-BE49-F238E27FC236}">
                  <a16:creationId xmlns:a16="http://schemas.microsoft.com/office/drawing/2014/main" id="{2EBA1646-9558-44FB-9CE7-A64DA226E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1521"/>
              <a:ext cx="454" cy="227"/>
              <a:chOff x="1746" y="1389"/>
              <a:chExt cx="680" cy="317"/>
            </a:xfrm>
          </p:grpSpPr>
          <p:sp>
            <p:nvSpPr>
              <p:cNvPr id="18469" name="Line 15">
                <a:extLst>
                  <a:ext uri="{FF2B5EF4-FFF2-40B4-BE49-F238E27FC236}">
                    <a16:creationId xmlns:a16="http://schemas.microsoft.com/office/drawing/2014/main" id="{7BC4E479-9CAF-4AF9-944A-01DE6BB6A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6" y="1706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70" name="Line 16">
                <a:extLst>
                  <a:ext uri="{FF2B5EF4-FFF2-40B4-BE49-F238E27FC236}">
                    <a16:creationId xmlns:a16="http://schemas.microsoft.com/office/drawing/2014/main" id="{FC717BD7-A93C-4807-A5AA-D9D14BB9C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1389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42" name="Text Box 17">
              <a:extLst>
                <a:ext uri="{FF2B5EF4-FFF2-40B4-BE49-F238E27FC236}">
                  <a16:creationId xmlns:a16="http://schemas.microsoft.com/office/drawing/2014/main" id="{D0ADF443-C156-459E-98F6-666F9E466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53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8443" name="Text Box 18">
              <a:extLst>
                <a:ext uri="{FF2B5EF4-FFF2-40B4-BE49-F238E27FC236}">
                  <a16:creationId xmlns:a16="http://schemas.microsoft.com/office/drawing/2014/main" id="{77C8E731-1E63-4DF7-AA48-1F9DA8DB0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" y="153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18444" name="Group 19">
              <a:extLst>
                <a:ext uri="{FF2B5EF4-FFF2-40B4-BE49-F238E27FC236}">
                  <a16:creationId xmlns:a16="http://schemas.microsoft.com/office/drawing/2014/main" id="{5AA2D959-B8DF-4CF4-9259-4CF1C0B74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1794"/>
              <a:ext cx="454" cy="227"/>
              <a:chOff x="1746" y="1389"/>
              <a:chExt cx="680" cy="317"/>
            </a:xfrm>
          </p:grpSpPr>
          <p:sp>
            <p:nvSpPr>
              <p:cNvPr id="18467" name="Line 20">
                <a:extLst>
                  <a:ext uri="{FF2B5EF4-FFF2-40B4-BE49-F238E27FC236}">
                    <a16:creationId xmlns:a16="http://schemas.microsoft.com/office/drawing/2014/main" id="{43EABB6D-1F40-465C-A0C7-BAC84B54A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6" y="1706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68" name="Line 21">
                <a:extLst>
                  <a:ext uri="{FF2B5EF4-FFF2-40B4-BE49-F238E27FC236}">
                    <a16:creationId xmlns:a16="http://schemas.microsoft.com/office/drawing/2014/main" id="{07E312C0-3AB4-4F3B-975D-09DA4025D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1389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45" name="Text Box 22">
              <a:extLst>
                <a:ext uri="{FF2B5EF4-FFF2-40B4-BE49-F238E27FC236}">
                  <a16:creationId xmlns:a16="http://schemas.microsoft.com/office/drawing/2014/main" id="{54A4336D-A74A-488E-8557-13A9A0533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80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8446" name="Text Box 23">
              <a:extLst>
                <a:ext uri="{FF2B5EF4-FFF2-40B4-BE49-F238E27FC236}">
                  <a16:creationId xmlns:a16="http://schemas.microsoft.com/office/drawing/2014/main" id="{FEF79C3C-EF75-4DF5-ADD0-03D147C90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" y="18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47" name="Line 25">
              <a:extLst>
                <a:ext uri="{FF2B5EF4-FFF2-40B4-BE49-F238E27FC236}">
                  <a16:creationId xmlns:a16="http://schemas.microsoft.com/office/drawing/2014/main" id="{7E777FD7-D16E-4136-900D-9786DBFF8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8" y="2293"/>
              <a:ext cx="3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Line 26">
              <a:extLst>
                <a:ext uri="{FF2B5EF4-FFF2-40B4-BE49-F238E27FC236}">
                  <a16:creationId xmlns:a16="http://schemas.microsoft.com/office/drawing/2014/main" id="{30C30BC5-BA62-4694-B5A3-D7AACDC39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8" y="2066"/>
              <a:ext cx="1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Text Box 27">
              <a:extLst>
                <a:ext uri="{FF2B5EF4-FFF2-40B4-BE49-F238E27FC236}">
                  <a16:creationId xmlns:a16="http://schemas.microsoft.com/office/drawing/2014/main" id="{FE97D687-922C-40F4-BEFF-F44BA72D9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0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450" name="Text Box 28">
              <a:extLst>
                <a:ext uri="{FF2B5EF4-FFF2-40B4-BE49-F238E27FC236}">
                  <a16:creationId xmlns:a16="http://schemas.microsoft.com/office/drawing/2014/main" id="{D56AF665-CAED-43AF-8A8B-B6DEB1494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" y="20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51" name="Line 35">
              <a:extLst>
                <a:ext uri="{FF2B5EF4-FFF2-40B4-BE49-F238E27FC236}">
                  <a16:creationId xmlns:a16="http://schemas.microsoft.com/office/drawing/2014/main" id="{811CEBF3-4FB5-40AA-A7E8-864596567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8" y="2610"/>
              <a:ext cx="3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Line 36">
              <a:extLst>
                <a:ext uri="{FF2B5EF4-FFF2-40B4-BE49-F238E27FC236}">
                  <a16:creationId xmlns:a16="http://schemas.microsoft.com/office/drawing/2014/main" id="{990C4F2C-6884-416E-91BA-1E8785AFB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8" y="2383"/>
              <a:ext cx="1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3" name="Text Box 37">
              <a:extLst>
                <a:ext uri="{FF2B5EF4-FFF2-40B4-BE49-F238E27FC236}">
                  <a16:creationId xmlns:a16="http://schemas.microsoft.com/office/drawing/2014/main" id="{DFF00BA5-E007-42C2-9FDB-46DD578CE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3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454" name="Text Box 38">
              <a:extLst>
                <a:ext uri="{FF2B5EF4-FFF2-40B4-BE49-F238E27FC236}">
                  <a16:creationId xmlns:a16="http://schemas.microsoft.com/office/drawing/2014/main" id="{F8F52E55-2B8F-41B7-8D3B-85D0197A3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" y="239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55" name="Line 40">
              <a:extLst>
                <a:ext uri="{FF2B5EF4-FFF2-40B4-BE49-F238E27FC236}">
                  <a16:creationId xmlns:a16="http://schemas.microsoft.com/office/drawing/2014/main" id="{97B96F38-31B7-4924-BEBF-5DF386231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8" y="2928"/>
              <a:ext cx="3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6" name="Line 41">
              <a:extLst>
                <a:ext uri="{FF2B5EF4-FFF2-40B4-BE49-F238E27FC236}">
                  <a16:creationId xmlns:a16="http://schemas.microsoft.com/office/drawing/2014/main" id="{35225408-1CA2-4FA1-B1F1-4C64E6EA1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8" y="2701"/>
              <a:ext cx="1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7" name="Text Box 42">
              <a:extLst>
                <a:ext uri="{FF2B5EF4-FFF2-40B4-BE49-F238E27FC236}">
                  <a16:creationId xmlns:a16="http://schemas.microsoft.com/office/drawing/2014/main" id="{B93C2199-430F-417A-A4B1-64086680E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7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58" name="Text Box 43">
              <a:extLst>
                <a:ext uri="{FF2B5EF4-FFF2-40B4-BE49-F238E27FC236}">
                  <a16:creationId xmlns:a16="http://schemas.microsoft.com/office/drawing/2014/main" id="{2108EC71-FF78-4C21-B49C-86EDD337B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" y="271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59" name="Text Box 44">
              <a:extLst>
                <a:ext uri="{FF2B5EF4-FFF2-40B4-BE49-F238E27FC236}">
                  <a16:creationId xmlns:a16="http://schemas.microsoft.com/office/drawing/2014/main" id="{B059C952-D1DA-4EE7-9405-AAC487C0F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528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rem. = 1 = 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ko-KR" sz="1800" b="0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60" name="Text Box 46">
              <a:extLst>
                <a:ext uri="{FF2B5EF4-FFF2-40B4-BE49-F238E27FC236}">
                  <a16:creationId xmlns:a16="http://schemas.microsoft.com/office/drawing/2014/main" id="{967FA8C0-BD3C-4DF9-9193-277A58453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787"/>
              <a:ext cx="1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rem. = 0 = 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ko-KR" sz="1800" b="0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461" name="Text Box 47">
              <a:extLst>
                <a:ext uri="{FF2B5EF4-FFF2-40B4-BE49-F238E27FC236}">
                  <a16:creationId xmlns:a16="http://schemas.microsoft.com/office/drawing/2014/main" id="{51C9902E-93FC-497D-ACD8-E91176E99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069"/>
              <a:ext cx="12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rem. = 1 = 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ko-KR" sz="1800" b="0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62" name="Text Box 48">
              <a:extLst>
                <a:ext uri="{FF2B5EF4-FFF2-40B4-BE49-F238E27FC236}">
                  <a16:creationId xmlns:a16="http://schemas.microsoft.com/office/drawing/2014/main" id="{93218C79-C3C7-4235-A83B-E500566EF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341"/>
              <a:ext cx="11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rem. = 0 = 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ko-KR" sz="1800" b="0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463" name="Text Box 49">
              <a:extLst>
                <a:ext uri="{FF2B5EF4-FFF2-40B4-BE49-F238E27FC236}">
                  <a16:creationId xmlns:a16="http://schemas.microsoft.com/office/drawing/2014/main" id="{B9C80C31-890D-46C6-B01A-6BB7C4059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658"/>
              <a:ext cx="11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rem. = 1 = 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ko-KR" sz="1800" b="0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464" name="Text Box 50">
              <a:extLst>
                <a:ext uri="{FF2B5EF4-FFF2-40B4-BE49-F238E27FC236}">
                  <a16:creationId xmlns:a16="http://schemas.microsoft.com/office/drawing/2014/main" id="{9B1EEE97-0A72-4C18-A0DD-E3B1A3826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9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65" name="Text Box 51">
              <a:extLst>
                <a:ext uri="{FF2B5EF4-FFF2-40B4-BE49-F238E27FC236}">
                  <a16:creationId xmlns:a16="http://schemas.microsoft.com/office/drawing/2014/main" id="{4596F074-5FF0-4014-81F3-001884F1D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931"/>
              <a:ext cx="1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rem. = 1 = 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ko-KR" sz="1800" b="0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graphicFrame>
          <p:nvGraphicFramePr>
            <p:cNvPr id="18466" name="Object 52">
              <a:extLst>
                <a:ext uri="{FF2B5EF4-FFF2-40B4-BE49-F238E27FC236}">
                  <a16:creationId xmlns:a16="http://schemas.microsoft.com/office/drawing/2014/main" id="{4B76C953-6A3D-4586-B9D6-F685389560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114"/>
            <a:ext cx="9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27100" imgH="228600" progId="Equation.3">
                    <p:embed/>
                  </p:oleObj>
                </mc:Choice>
                <mc:Fallback>
                  <p:oleObj name="Equation" r:id="rId2" imgW="927100" imgH="2286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114"/>
                          <a:ext cx="9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6" name="Text Box 56">
            <a:extLst>
              <a:ext uri="{FF2B5EF4-FFF2-40B4-BE49-F238E27FC236}">
                <a16:creationId xmlns:a16="http://schemas.microsoft.com/office/drawing/2014/main" id="{8695090B-4E7C-436A-9DC8-57C73231A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4876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Example: Decimal to Binary Conversion</a:t>
            </a:r>
          </a:p>
        </p:txBody>
      </p:sp>
      <p:sp>
        <p:nvSpPr>
          <p:cNvPr id="18437" name="슬라이드 번호 개체 틀 1">
            <a:extLst>
              <a:ext uri="{FF2B5EF4-FFF2-40B4-BE49-F238E27FC236}">
                <a16:creationId xmlns:a16="http://schemas.microsoft.com/office/drawing/2014/main" id="{BDB1F47A-F869-49AD-940D-C3101D1F9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E3596ECA-C2E8-4DCA-A1E7-817E588466DB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5F78A14-45ED-4492-A89B-B5A2BB2DB33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1.2	Number Systems and Conversion</a:t>
            </a: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7131EACC-6806-4717-8C2D-4C3444EE3E5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76375" y="2084388"/>
          <a:ext cx="62658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900" imgH="241300" progId="Equation.3">
                  <p:embed/>
                </p:oleObj>
              </mc:Choice>
              <mc:Fallback>
                <p:oleObj name="Equation" r:id="rId2" imgW="3898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84388"/>
                        <a:ext cx="62658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8E9AC4B0-AAA5-468F-9169-29440EC91F8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6375" y="2516188"/>
          <a:ext cx="50768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300" imgH="241300" progId="Equation.3">
                  <p:embed/>
                </p:oleObj>
              </mc:Choice>
              <mc:Fallback>
                <p:oleObj name="Equation" r:id="rId4" imgW="3162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16188"/>
                        <a:ext cx="50768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8">
            <a:extLst>
              <a:ext uri="{FF2B5EF4-FFF2-40B4-BE49-F238E27FC236}">
                <a16:creationId xmlns:a16="http://schemas.microsoft.com/office/drawing/2014/main" id="{3CC7F840-92F7-45BF-88EF-194947EB238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2947988"/>
          <a:ext cx="4362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800" imgH="241300" progId="Equation.3">
                  <p:embed/>
                </p:oleObj>
              </mc:Choice>
              <mc:Fallback>
                <p:oleObj name="Equation" r:id="rId6" imgW="27178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47988"/>
                        <a:ext cx="43624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">
            <a:extLst>
              <a:ext uri="{FF2B5EF4-FFF2-40B4-BE49-F238E27FC236}">
                <a16:creationId xmlns:a16="http://schemas.microsoft.com/office/drawing/2014/main" id="{A1A8CDAF-895D-40D1-BC47-B7831747E5A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76375" y="3465513"/>
          <a:ext cx="35829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400" imgH="241300" progId="Equation.3">
                  <p:embed/>
                </p:oleObj>
              </mc:Choice>
              <mc:Fallback>
                <p:oleObj name="Equation" r:id="rId8" imgW="21844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65513"/>
                        <a:ext cx="35829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3" name="Group 16">
            <a:extLst>
              <a:ext uri="{FF2B5EF4-FFF2-40B4-BE49-F238E27FC236}">
                <a16:creationId xmlns:a16="http://schemas.microsoft.com/office/drawing/2014/main" id="{32371242-CE32-40D1-9583-6AABC452DFD5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724400"/>
            <a:ext cx="5256212" cy="1225550"/>
            <a:chOff x="1202" y="2785"/>
            <a:chExt cx="3311" cy="772"/>
          </a:xfrm>
        </p:grpSpPr>
        <p:graphicFrame>
          <p:nvGraphicFramePr>
            <p:cNvPr id="19467" name="Object 12">
              <a:extLst>
                <a:ext uri="{FF2B5EF4-FFF2-40B4-BE49-F238E27FC236}">
                  <a16:creationId xmlns:a16="http://schemas.microsoft.com/office/drawing/2014/main" id="{3D8E9E10-96CC-4BDD-9ED9-D4E5C2FD65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2795"/>
            <a:ext cx="569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2808" imgH="888614" progId="Equation.3">
                    <p:embed/>
                  </p:oleObj>
                </mc:Choice>
                <mc:Fallback>
                  <p:oleObj name="Equation" r:id="rId10" imgW="672808" imgH="88861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795"/>
                          <a:ext cx="569" cy="751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3">
              <a:extLst>
                <a:ext uri="{FF2B5EF4-FFF2-40B4-BE49-F238E27FC236}">
                  <a16:creationId xmlns:a16="http://schemas.microsoft.com/office/drawing/2014/main" id="{674CF295-E04C-4A96-84DD-C105AE0F6F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4" y="2785"/>
            <a:ext cx="590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98500" imgH="914400" progId="Equation.3">
                    <p:embed/>
                  </p:oleObj>
                </mc:Choice>
                <mc:Fallback>
                  <p:oleObj name="Equation" r:id="rId12" imgW="698500" imgH="914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" y="2785"/>
                          <a:ext cx="590" cy="772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4">
              <a:extLst>
                <a:ext uri="{FF2B5EF4-FFF2-40B4-BE49-F238E27FC236}">
                  <a16:creationId xmlns:a16="http://schemas.microsoft.com/office/drawing/2014/main" id="{9805F1E1-A816-4356-A531-D6AA27A5A9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9" y="2785"/>
            <a:ext cx="601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11200" imgH="914400" progId="Equation.3">
                    <p:embed/>
                  </p:oleObj>
                </mc:Choice>
                <mc:Fallback>
                  <p:oleObj name="Equation" r:id="rId14" imgW="711200" imgH="914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9" y="2785"/>
                          <a:ext cx="601" cy="772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15">
              <a:extLst>
                <a:ext uri="{FF2B5EF4-FFF2-40B4-BE49-F238E27FC236}">
                  <a16:creationId xmlns:a16="http://schemas.microsoft.com/office/drawing/2014/main" id="{6A65BA2D-71B7-43CA-9C6D-97ED08E715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022"/>
            <a:ext cx="81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50900" imgH="228600" progId="Equation.3">
                    <p:embed/>
                  </p:oleObj>
                </mc:Choice>
                <mc:Fallback>
                  <p:oleObj name="Equation" r:id="rId16" imgW="8509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22"/>
                          <a:ext cx="817" cy="219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4" name="Text Box 17">
            <a:extLst>
              <a:ext uri="{FF2B5EF4-FFF2-40B4-BE49-F238E27FC236}">
                <a16:creationId xmlns:a16="http://schemas.microsoft.com/office/drawing/2014/main" id="{9B696035-BADC-4681-B83C-B787C720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56356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Conversion of a decimal fraction to Base-R </a:t>
            </a:r>
          </a:p>
        </p:txBody>
      </p:sp>
      <p:sp>
        <p:nvSpPr>
          <p:cNvPr id="19465" name="Text Box 18">
            <a:extLst>
              <a:ext uri="{FF2B5EF4-FFF2-40B4-BE49-F238E27FC236}">
                <a16:creationId xmlns:a16="http://schemas.microsoft.com/office/drawing/2014/main" id="{731BD1EB-CAE7-4B80-96DD-DFD4011C1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1447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Example: </a:t>
            </a:r>
          </a:p>
        </p:txBody>
      </p:sp>
      <p:sp>
        <p:nvSpPr>
          <p:cNvPr id="19466" name="슬라이드 번호 개체 틀 1">
            <a:extLst>
              <a:ext uri="{FF2B5EF4-FFF2-40B4-BE49-F238E27FC236}">
                <a16:creationId xmlns:a16="http://schemas.microsoft.com/office/drawing/2014/main" id="{E0FDD14B-5646-4EDA-BE12-94FAB895A0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7667D074-5866-463B-8129-EDD4FA301832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>
            <a:extLst>
              <a:ext uri="{FF2B5EF4-FFF2-40B4-BE49-F238E27FC236}">
                <a16:creationId xmlns:a16="http://schemas.microsoft.com/office/drawing/2014/main" id="{50F2A902-6FEE-41FA-8E31-950F6039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44675"/>
            <a:ext cx="7239000" cy="441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3B4345C-A7D0-4F74-9821-3EC42F9A3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87375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1.2	Number Systems and Conversion</a:t>
            </a:r>
          </a:p>
        </p:txBody>
      </p:sp>
      <p:grpSp>
        <p:nvGrpSpPr>
          <p:cNvPr id="20484" name="Group 10">
            <a:extLst>
              <a:ext uri="{FF2B5EF4-FFF2-40B4-BE49-F238E27FC236}">
                <a16:creationId xmlns:a16="http://schemas.microsoft.com/office/drawing/2014/main" id="{8C63A7FE-4BC4-4A08-9F49-95C0B3BE522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989138"/>
            <a:ext cx="6675438" cy="4191000"/>
            <a:chOff x="1701" y="823"/>
            <a:chExt cx="4205" cy="2640"/>
          </a:xfrm>
        </p:grpSpPr>
        <p:graphicFrame>
          <p:nvGraphicFramePr>
            <p:cNvPr id="20487" name="Object 4">
              <a:extLst>
                <a:ext uri="{FF2B5EF4-FFF2-40B4-BE49-F238E27FC236}">
                  <a16:creationId xmlns:a16="http://schemas.microsoft.com/office/drawing/2014/main" id="{8D714F36-EF9A-4E25-B877-50BAE1F65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823"/>
            <a:ext cx="298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42900" imgH="2946400" progId="Equation.3">
                    <p:embed/>
                  </p:oleObj>
                </mc:Choice>
                <mc:Fallback>
                  <p:oleObj name="Equation" r:id="rId2" imgW="342900" imgH="2946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823"/>
                          <a:ext cx="298" cy="2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6">
              <a:extLst>
                <a:ext uri="{FF2B5EF4-FFF2-40B4-BE49-F238E27FC236}">
                  <a16:creationId xmlns:a16="http://schemas.microsoft.com/office/drawing/2014/main" id="{7BB986AD-A1B7-40DF-9189-0A6CD032A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" y="2763"/>
              <a:ext cx="34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Process starts repeating here because .4 was previously</a:t>
              </a:r>
            </a:p>
            <a:p>
              <a:pPr eaLnBrk="1" latinLnBrk="1" hangingPunct="1"/>
              <a:r>
                <a:rPr kumimoji="1"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obtained</a:t>
              </a:r>
            </a:p>
          </p:txBody>
        </p:sp>
        <p:sp>
          <p:nvSpPr>
            <p:cNvPr id="20489" name="Line 7">
              <a:extLst>
                <a:ext uri="{FF2B5EF4-FFF2-40B4-BE49-F238E27FC236}">
                  <a16:creationId xmlns:a16="http://schemas.microsoft.com/office/drawing/2014/main" id="{065E64D9-BFC2-44C9-8EC4-6F6C4CDD3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288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20490" name="Object 8">
              <a:extLst>
                <a:ext uri="{FF2B5EF4-FFF2-40B4-BE49-F238E27FC236}">
                  <a16:creationId xmlns:a16="http://schemas.microsoft.com/office/drawing/2014/main" id="{368D3A1A-72F2-4B2A-806F-20EB7B7F11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3249"/>
            <a:ext cx="172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41500" imgH="228600" progId="Equation.3">
                    <p:embed/>
                  </p:oleObj>
                </mc:Choice>
                <mc:Fallback>
                  <p:oleObj name="Equation" r:id="rId4" imgW="1841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249"/>
                          <a:ext cx="172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Text Box 11">
            <a:extLst>
              <a:ext uri="{FF2B5EF4-FFF2-40B4-BE49-F238E27FC236}">
                <a16:creationId xmlns:a16="http://schemas.microsoft.com/office/drawing/2014/main" id="{2E5A6CD4-1734-4B5B-83BA-E29B76D6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12875"/>
            <a:ext cx="3886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Example: Convert 0.7 to binary</a:t>
            </a:r>
          </a:p>
        </p:txBody>
      </p:sp>
      <p:sp>
        <p:nvSpPr>
          <p:cNvPr id="20486" name="슬라이드 번호 개체 틀 1">
            <a:extLst>
              <a:ext uri="{FF2B5EF4-FFF2-40B4-BE49-F238E27FC236}">
                <a16:creationId xmlns:a16="http://schemas.microsoft.com/office/drawing/2014/main" id="{AD60B617-2169-49CA-86EC-4E8C2BEB9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A91B8E4B-C1E7-448E-9419-7C2944FE6BF2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4C75E6B-015A-49FD-ADD6-ADE02D01C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1.2	Number Systems and Conversion</a:t>
            </a:r>
          </a:p>
        </p:txBody>
      </p:sp>
      <p:grpSp>
        <p:nvGrpSpPr>
          <p:cNvPr id="21507" name="Group 27">
            <a:extLst>
              <a:ext uri="{FF2B5EF4-FFF2-40B4-BE49-F238E27FC236}">
                <a16:creationId xmlns:a16="http://schemas.microsoft.com/office/drawing/2014/main" id="{9C99CC81-BA4D-456F-9068-5E34642B9EE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057400"/>
            <a:ext cx="5256213" cy="4033838"/>
            <a:chOff x="1519" y="845"/>
            <a:chExt cx="3311" cy="2541"/>
          </a:xfrm>
        </p:grpSpPr>
        <p:graphicFrame>
          <p:nvGraphicFramePr>
            <p:cNvPr id="21510" name="Object 4">
              <a:extLst>
                <a:ext uri="{FF2B5EF4-FFF2-40B4-BE49-F238E27FC236}">
                  <a16:creationId xmlns:a16="http://schemas.microsoft.com/office/drawing/2014/main" id="{CB8DFAFF-873F-4C99-9BB2-2693D1F076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845"/>
            <a:ext cx="219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36800" imgH="393700" progId="Equation.3">
                    <p:embed/>
                  </p:oleObj>
                </mc:Choice>
                <mc:Fallback>
                  <p:oleObj name="Equation" r:id="rId2" imgW="2336800" imgH="393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845"/>
                          <a:ext cx="219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1" name="Group 17">
              <a:extLst>
                <a:ext uri="{FF2B5EF4-FFF2-40B4-BE49-F238E27FC236}">
                  <a16:creationId xmlns:a16="http://schemas.microsoft.com/office/drawing/2014/main" id="{4DFAEDDF-98F7-4342-B924-8AF232685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389"/>
              <a:ext cx="1129" cy="834"/>
              <a:chOff x="1519" y="2383"/>
              <a:chExt cx="1129" cy="834"/>
            </a:xfrm>
          </p:grpSpPr>
          <p:sp>
            <p:nvSpPr>
              <p:cNvPr id="21514" name="Line 6">
                <a:extLst>
                  <a:ext uri="{FF2B5EF4-FFF2-40B4-BE49-F238E27FC236}">
                    <a16:creationId xmlns:a16="http://schemas.microsoft.com/office/drawing/2014/main" id="{80180333-17E2-4537-BE7E-B7E80A0FD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8" y="2610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15" name="Line 7">
                <a:extLst>
                  <a:ext uri="{FF2B5EF4-FFF2-40B4-BE49-F238E27FC236}">
                    <a16:creationId xmlns:a16="http://schemas.microsoft.com/office/drawing/2014/main" id="{3687CC86-97AE-414A-967C-6350906E3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8" y="2383"/>
                <a:ext cx="152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16" name="Text Box 8">
                <a:extLst>
                  <a:ext uri="{FF2B5EF4-FFF2-40B4-BE49-F238E27FC236}">
                    <a16:creationId xmlns:a16="http://schemas.microsoft.com/office/drawing/2014/main" id="{230151DB-68BA-460A-BC21-9C2F43CFA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2396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45</a:t>
                </a:r>
              </a:p>
            </p:txBody>
          </p:sp>
          <p:sp>
            <p:nvSpPr>
              <p:cNvPr id="21517" name="Text Box 9">
                <a:extLst>
                  <a:ext uri="{FF2B5EF4-FFF2-40B4-BE49-F238E27FC236}">
                    <a16:creationId xmlns:a16="http://schemas.microsoft.com/office/drawing/2014/main" id="{8A2F4B55-34F6-450D-BC65-D4FB8DE96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238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1518" name="Line 10">
                <a:extLst>
                  <a:ext uri="{FF2B5EF4-FFF2-40B4-BE49-F238E27FC236}">
                    <a16:creationId xmlns:a16="http://schemas.microsoft.com/office/drawing/2014/main" id="{87BCE69C-B1D0-42C5-84B5-94C6B5757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8" y="2928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19" name="Line 11">
                <a:extLst>
                  <a:ext uri="{FF2B5EF4-FFF2-40B4-BE49-F238E27FC236}">
                    <a16:creationId xmlns:a16="http://schemas.microsoft.com/office/drawing/2014/main" id="{6983D935-7B60-4EA7-A3D1-3D1D5E42F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8" y="2701"/>
                <a:ext cx="152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20" name="Text Box 12">
                <a:extLst>
                  <a:ext uri="{FF2B5EF4-FFF2-40B4-BE49-F238E27FC236}">
                    <a16:creationId xmlns:a16="http://schemas.microsoft.com/office/drawing/2014/main" id="{39A0A261-F7BF-486D-B1A1-445C026E2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2714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6</a:t>
                </a:r>
              </a:p>
            </p:txBody>
          </p:sp>
          <p:sp>
            <p:nvSpPr>
              <p:cNvPr id="21521" name="Text Box 13">
                <a:extLst>
                  <a:ext uri="{FF2B5EF4-FFF2-40B4-BE49-F238E27FC236}">
                    <a16:creationId xmlns:a16="http://schemas.microsoft.com/office/drawing/2014/main" id="{4DC40DDB-405E-4E48-9A1C-D573AAB12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27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1522" name="Text Box 14">
                <a:extLst>
                  <a:ext uri="{FF2B5EF4-FFF2-40B4-BE49-F238E27FC236}">
                    <a16:creationId xmlns:a16="http://schemas.microsoft.com/office/drawing/2014/main" id="{ADCA09CD-1271-43A0-BB3C-4AB9CD0BB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2986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0</a:t>
                </a:r>
              </a:p>
            </p:txBody>
          </p:sp>
          <p:sp>
            <p:nvSpPr>
              <p:cNvPr id="21523" name="Text Box 15">
                <a:extLst>
                  <a:ext uri="{FF2B5EF4-FFF2-40B4-BE49-F238E27FC236}">
                    <a16:creationId xmlns:a16="http://schemas.microsoft.com/office/drawing/2014/main" id="{0321EFE4-1708-43C3-ABEF-D8176E557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986"/>
                <a:ext cx="4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rem.6</a:t>
                </a:r>
              </a:p>
            </p:txBody>
          </p:sp>
          <p:sp>
            <p:nvSpPr>
              <p:cNvPr id="21524" name="Text Box 16">
                <a:extLst>
                  <a:ext uri="{FF2B5EF4-FFF2-40B4-BE49-F238E27FC236}">
                    <a16:creationId xmlns:a16="http://schemas.microsoft.com/office/drawing/2014/main" id="{CC0169F2-AD83-4C50-BF21-51A69381EC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714"/>
                <a:ext cx="4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rem.3</a:t>
                </a:r>
              </a:p>
            </p:txBody>
          </p:sp>
        </p:grpSp>
        <p:graphicFrame>
          <p:nvGraphicFramePr>
            <p:cNvPr id="21512" name="Object 23">
              <a:extLst>
                <a:ext uri="{FF2B5EF4-FFF2-40B4-BE49-F238E27FC236}">
                  <a16:creationId xmlns:a16="http://schemas.microsoft.com/office/drawing/2014/main" id="{D995780B-9C44-4915-A9C3-2BCE43BE56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1480"/>
            <a:ext cx="405" cy="1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" imgH="2032000" progId="Equation.3">
                    <p:embed/>
                  </p:oleObj>
                </mc:Choice>
                <mc:Fallback>
                  <p:oleObj name="Equation" r:id="rId4" imgW="431800" imgH="20320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480"/>
                          <a:ext cx="405" cy="1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25">
              <a:extLst>
                <a:ext uri="{FF2B5EF4-FFF2-40B4-BE49-F238E27FC236}">
                  <a16:creationId xmlns:a16="http://schemas.microsoft.com/office/drawing/2014/main" id="{18E78997-B2F7-404E-9686-099BB3C59E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1915"/>
            <a:ext cx="122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20800" imgH="228600" progId="Equation.3">
                    <p:embed/>
                  </p:oleObj>
                </mc:Choice>
                <mc:Fallback>
                  <p:oleObj name="Equation" r:id="rId6" imgW="13208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915"/>
                          <a:ext cx="122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8" name="Text Box 30">
            <a:extLst>
              <a:ext uri="{FF2B5EF4-FFF2-40B4-BE49-F238E27FC236}">
                <a16:creationId xmlns:a16="http://schemas.microsoft.com/office/drawing/2014/main" id="{029F733D-560E-418C-930B-1EF64D594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4495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Example: Convert 231.3</a:t>
            </a:r>
            <a:r>
              <a:rPr kumimoji="1" lang="en-US" altLang="ko-KR" sz="2000" baseline="-25000">
                <a:solidFill>
                  <a:schemeClr val="tx1"/>
                </a:solidFill>
                <a:latin typeface="굴림" panose="020B0600000101010101" pitchFamily="50" charset="-127"/>
              </a:rPr>
              <a:t>4</a:t>
            </a: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 to base-7</a:t>
            </a:r>
          </a:p>
        </p:txBody>
      </p:sp>
      <p:sp>
        <p:nvSpPr>
          <p:cNvPr id="21509" name="슬라이드 번호 개체 틀 1">
            <a:extLst>
              <a:ext uri="{FF2B5EF4-FFF2-40B4-BE49-F238E27FC236}">
                <a16:creationId xmlns:a16="http://schemas.microsoft.com/office/drawing/2014/main" id="{51D4EE72-57B0-4687-B5BC-94D295347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9D4B2AB7-D2F1-447F-B202-28C8F7B3E052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8B0F9BF9-AEDE-45BB-86B0-2232FE81B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  <a:noFill/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1.2	Number Systems and Conversion</a:t>
            </a:r>
          </a:p>
        </p:txBody>
      </p:sp>
      <p:sp>
        <p:nvSpPr>
          <p:cNvPr id="22531" name="Text Box 6">
            <a:extLst>
              <a:ext uri="{FF2B5EF4-FFF2-40B4-BE49-F238E27FC236}">
                <a16:creationId xmlns:a16="http://schemas.microsoft.com/office/drawing/2014/main" id="{B47B94B2-F52E-4A02-BCE6-1ED8DC6D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79390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Example: Conversion of Binary to Octal or Hexa-decimal</a:t>
            </a:r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61800B06-2EAB-4BDF-A2F3-6BC75914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56" y="3356992"/>
            <a:ext cx="807875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(101011010111 )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 = (                                     )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, octal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(10111011)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 = (                                     ) 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, octal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(1010111100100101)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 = (                                    ) 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16</a:t>
            </a: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, hexadecimal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(1101101000)2 = (                                   ) 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16</a:t>
            </a: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, hexadecimal</a:t>
            </a:r>
          </a:p>
        </p:txBody>
      </p:sp>
      <p:sp>
        <p:nvSpPr>
          <p:cNvPr id="22534" name="슬라이드 번호 개체 틀 1">
            <a:extLst>
              <a:ext uri="{FF2B5EF4-FFF2-40B4-BE49-F238E27FC236}">
                <a16:creationId xmlns:a16="http://schemas.microsoft.com/office/drawing/2014/main" id="{CBF86C90-4B4E-4FF4-A4AC-33F81B792E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0130B64A-6031-41C9-BB89-AFC7A0A5EF0B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D09D48A-C92F-109F-9B72-D8BA3C8E0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452826"/>
            <a:ext cx="658192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dirty="0">
                <a:solidFill>
                  <a:schemeClr val="tx1"/>
                </a:solidFill>
                <a:latin typeface="굴림" panose="020B0600000101010101" pitchFamily="50" charset="-127"/>
              </a:rPr>
              <a:t>1001101.010111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 2</a:t>
            </a:r>
            <a:r>
              <a:rPr kumimoji="1" lang="en-US" altLang="ko-KR" sz="2000" dirty="0">
                <a:solidFill>
                  <a:schemeClr val="tx1"/>
                </a:solidFill>
                <a:latin typeface="굴림" panose="020B0600000101010101" pitchFamily="50" charset="-127"/>
              </a:rPr>
              <a:t>  = </a:t>
            </a:r>
            <a:r>
              <a:rPr kumimoji="1" lang="en-US" altLang="ko-KR" sz="2000" dirty="0">
                <a:solidFill>
                  <a:srgbClr val="FF0000"/>
                </a:solidFill>
                <a:latin typeface="굴림" panose="020B0600000101010101" pitchFamily="50" charset="-127"/>
              </a:rPr>
              <a:t>0</a:t>
            </a:r>
            <a:r>
              <a:rPr kumimoji="1" lang="en-US" altLang="ko-KR" sz="2000" dirty="0">
                <a:solidFill>
                  <a:schemeClr val="tx1"/>
                </a:solidFill>
                <a:latin typeface="굴림" panose="020B0600000101010101" pitchFamily="50" charset="-127"/>
              </a:rPr>
              <a:t>1001101.010111</a:t>
            </a:r>
            <a:r>
              <a:rPr kumimoji="1" lang="en-US" altLang="ko-KR" sz="2000" dirty="0">
                <a:solidFill>
                  <a:srgbClr val="FF0000"/>
                </a:solidFill>
                <a:latin typeface="굴림" panose="020B0600000101010101" pitchFamily="50" charset="-127"/>
              </a:rPr>
              <a:t>00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 2</a:t>
            </a:r>
            <a:r>
              <a:rPr kumimoji="1" lang="en-US" altLang="ko-KR" sz="2000" dirty="0">
                <a:solidFill>
                  <a:schemeClr val="tx1"/>
                </a:solidFill>
                <a:latin typeface="굴림" panose="020B0600000101010101" pitchFamily="50" charset="-127"/>
              </a:rPr>
              <a:t>  = 4D.5C</a:t>
            </a:r>
            <a:r>
              <a:rPr kumimoji="1" lang="en-US" altLang="ko-KR" sz="2000" b="0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 16</a:t>
            </a:r>
            <a:endParaRPr kumimoji="1" lang="en-US" altLang="ko-KR" sz="2000" dirty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B09ABDD-31F7-4DB8-9AD6-0F27A7F60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1.3	Binary Arithmetic</a:t>
            </a:r>
          </a:p>
        </p:txBody>
      </p:sp>
      <p:grpSp>
        <p:nvGrpSpPr>
          <p:cNvPr id="23555" name="Group 7">
            <a:extLst>
              <a:ext uri="{FF2B5EF4-FFF2-40B4-BE49-F238E27FC236}">
                <a16:creationId xmlns:a16="http://schemas.microsoft.com/office/drawing/2014/main" id="{8DC908EB-CB09-45EF-AC86-426E478F068D}"/>
              </a:ext>
            </a:extLst>
          </p:cNvPr>
          <p:cNvGrpSpPr>
            <a:grpSpLocks/>
          </p:cNvGrpSpPr>
          <p:nvPr/>
        </p:nvGrpSpPr>
        <p:grpSpPr bwMode="auto">
          <a:xfrm>
            <a:off x="2816225" y="2228850"/>
            <a:ext cx="4260850" cy="1447800"/>
            <a:chOff x="1429" y="1071"/>
            <a:chExt cx="2684" cy="912"/>
          </a:xfrm>
        </p:grpSpPr>
        <p:graphicFrame>
          <p:nvGraphicFramePr>
            <p:cNvPr id="2" name="Object 4">
              <a:extLst>
                <a:ext uri="{FF2B5EF4-FFF2-40B4-BE49-F238E27FC236}">
                  <a16:creationId xmlns:a16="http://schemas.microsoft.com/office/drawing/2014/main" id="{10C2E023-4FD7-4E01-9C2B-EEABFF2004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1071"/>
            <a:ext cx="565" cy="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8558" imgH="863225" progId="Equation.3">
                    <p:embed/>
                  </p:oleObj>
                </mc:Choice>
                <mc:Fallback>
                  <p:oleObj name="Equation" r:id="rId2" imgW="558558" imgH="86322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071"/>
                          <a:ext cx="565" cy="8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Text Box 6">
              <a:extLst>
                <a:ext uri="{FF2B5EF4-FFF2-40B4-BE49-F238E27FC236}">
                  <a16:creationId xmlns:a16="http://schemas.microsoft.com/office/drawing/2014/main" id="{EA1BEB9D-5462-4322-BFEF-7B026308E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752"/>
              <a:ext cx="20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and carry 1 to the next column</a:t>
              </a:r>
            </a:p>
          </p:txBody>
        </p:sp>
      </p:grpSp>
      <p:graphicFrame>
        <p:nvGraphicFramePr>
          <p:cNvPr id="23556" name="Object 8">
            <a:extLst>
              <a:ext uri="{FF2B5EF4-FFF2-40B4-BE49-F238E27FC236}">
                <a16:creationId xmlns:a16="http://schemas.microsoft.com/office/drawing/2014/main" id="{A6B8ACB1-CAA2-4985-80FD-5DAED48AE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957638"/>
          <a:ext cx="194468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588" imgH="888614" progId="Equation.3">
                  <p:embed/>
                </p:oleObj>
              </mc:Choice>
              <mc:Fallback>
                <p:oleObj name="Equation" r:id="rId4" imgW="1180588" imgH="88861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57638"/>
                        <a:ext cx="1944688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10">
            <a:extLst>
              <a:ext uri="{FF2B5EF4-FFF2-40B4-BE49-F238E27FC236}">
                <a16:creationId xmlns:a16="http://schemas.microsoft.com/office/drawing/2014/main" id="{8E4D4E7A-6D41-4515-9B55-A85BB5465B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021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2" name="Text Box 11">
            <a:extLst>
              <a:ext uri="{FF2B5EF4-FFF2-40B4-BE49-F238E27FC236}">
                <a16:creationId xmlns:a16="http://schemas.microsoft.com/office/drawing/2014/main" id="{96D4E94C-1398-4387-BAE5-130A1614E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3886200"/>
            <a:ext cx="892672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dirty="0">
                <a:highlight>
                  <a:srgbClr val="6699FF"/>
                </a:highlight>
                <a:latin typeface="Times New Roman" panose="02020603050405020304" pitchFamily="18" charset="0"/>
              </a:rPr>
              <a:t>carries</a:t>
            </a:r>
          </a:p>
        </p:txBody>
      </p:sp>
      <p:sp>
        <p:nvSpPr>
          <p:cNvPr id="23559" name="Text Box 17">
            <a:extLst>
              <a:ext uri="{FF2B5EF4-FFF2-40B4-BE49-F238E27FC236}">
                <a16:creationId xmlns:a16="http://schemas.microsoft.com/office/drawing/2014/main" id="{497DE6CC-BD8B-4A77-B356-0AA312D6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2057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Addition</a:t>
            </a:r>
          </a:p>
        </p:txBody>
      </p:sp>
      <p:sp>
        <p:nvSpPr>
          <p:cNvPr id="23560" name="Text Box 18">
            <a:extLst>
              <a:ext uri="{FF2B5EF4-FFF2-40B4-BE49-F238E27FC236}">
                <a16:creationId xmlns:a16="http://schemas.microsoft.com/office/drawing/2014/main" id="{C1859BEB-83D6-41A7-B50B-27E1B2EFB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60800"/>
            <a:ext cx="1905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Example: </a:t>
            </a:r>
          </a:p>
        </p:txBody>
      </p:sp>
      <p:sp>
        <p:nvSpPr>
          <p:cNvPr id="23561" name="슬라이드 번호 개체 틀 1">
            <a:extLst>
              <a:ext uri="{FF2B5EF4-FFF2-40B4-BE49-F238E27FC236}">
                <a16:creationId xmlns:a16="http://schemas.microsoft.com/office/drawing/2014/main" id="{508BC5D9-58F2-48EF-936E-AFEA9F1ED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686C9427-C193-43E9-BEEC-57B2487904D2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5027596-BECE-4A4F-B843-F93C34696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1.3	Binary Arithmetic</a:t>
            </a:r>
          </a:p>
        </p:txBody>
      </p:sp>
      <p:grpSp>
        <p:nvGrpSpPr>
          <p:cNvPr id="24579" name="Group 10">
            <a:extLst>
              <a:ext uri="{FF2B5EF4-FFF2-40B4-BE49-F238E27FC236}">
                <a16:creationId xmlns:a16="http://schemas.microsoft.com/office/drawing/2014/main" id="{ED42F613-D8E6-4C81-9F85-052A7CD170C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00213"/>
            <a:ext cx="2284413" cy="1712912"/>
            <a:chOff x="2278" y="900"/>
            <a:chExt cx="1439" cy="1079"/>
          </a:xfrm>
        </p:grpSpPr>
        <p:graphicFrame>
          <p:nvGraphicFramePr>
            <p:cNvPr id="24592" name="Object 4">
              <a:extLst>
                <a:ext uri="{FF2B5EF4-FFF2-40B4-BE49-F238E27FC236}">
                  <a16:creationId xmlns:a16="http://schemas.microsoft.com/office/drawing/2014/main" id="{125559ED-7944-4D2C-8795-280DE9BCC4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1298"/>
            <a:ext cx="395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140" imgH="634725" progId="Equation.3">
                    <p:embed/>
                  </p:oleObj>
                </mc:Choice>
                <mc:Fallback>
                  <p:oleObj name="Equation" r:id="rId2" imgW="368140" imgH="63472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298"/>
                          <a:ext cx="395" cy="681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Line 6">
              <a:extLst>
                <a:ext uri="{FF2B5EF4-FFF2-40B4-BE49-F238E27FC236}">
                  <a16:creationId xmlns:a16="http://schemas.microsoft.com/office/drawing/2014/main" id="{149D4273-5D5E-49DD-AEBA-60FA0E8FC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1117"/>
              <a:ext cx="22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4" name="Line 7">
              <a:extLst>
                <a:ext uri="{FF2B5EF4-FFF2-40B4-BE49-F238E27FC236}">
                  <a16:creationId xmlns:a16="http://schemas.microsoft.com/office/drawing/2014/main" id="{7A64CD83-E984-4B47-871D-BDFE279C4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117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5" name="Text Box 8">
              <a:extLst>
                <a:ext uri="{FF2B5EF4-FFF2-40B4-BE49-F238E27FC236}">
                  <a16:creationId xmlns:a16="http://schemas.microsoft.com/office/drawing/2014/main" id="{1C6D2530-735B-4B36-967E-FD105E767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903"/>
              <a:ext cx="656" cy="23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column 2</a:t>
              </a:r>
            </a:p>
          </p:txBody>
        </p:sp>
        <p:sp>
          <p:nvSpPr>
            <p:cNvPr id="24596" name="Text Box 9">
              <a:extLst>
                <a:ext uri="{FF2B5EF4-FFF2-40B4-BE49-F238E27FC236}">
                  <a16:creationId xmlns:a16="http://schemas.microsoft.com/office/drawing/2014/main" id="{0AC4FBA8-7D0C-456F-95E1-E703DDBD8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900"/>
              <a:ext cx="656" cy="23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column 1</a:t>
              </a:r>
            </a:p>
          </p:txBody>
        </p:sp>
      </p:grpSp>
      <p:grpSp>
        <p:nvGrpSpPr>
          <p:cNvPr id="24580" name="Group 22">
            <a:extLst>
              <a:ext uri="{FF2B5EF4-FFF2-40B4-BE49-F238E27FC236}">
                <a16:creationId xmlns:a16="http://schemas.microsoft.com/office/drawing/2014/main" id="{A8AF63E6-2351-47F3-8B22-8831CD40C164}"/>
              </a:ext>
            </a:extLst>
          </p:cNvPr>
          <p:cNvGrpSpPr>
            <a:grpSpLocks/>
          </p:cNvGrpSpPr>
          <p:nvPr/>
        </p:nvGrpSpPr>
        <p:grpSpPr bwMode="auto">
          <a:xfrm>
            <a:off x="1187624" y="2996952"/>
            <a:ext cx="6345237" cy="3225800"/>
            <a:chOff x="1474" y="2115"/>
            <a:chExt cx="4119" cy="2077"/>
          </a:xfrm>
        </p:grpSpPr>
        <p:graphicFrame>
          <p:nvGraphicFramePr>
            <p:cNvPr id="24583" name="Object 11">
              <a:extLst>
                <a:ext uri="{FF2B5EF4-FFF2-40B4-BE49-F238E27FC236}">
                  <a16:creationId xmlns:a16="http://schemas.microsoft.com/office/drawing/2014/main" id="{5DEF0797-CE20-4773-A061-A02F75458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2115"/>
            <a:ext cx="2813" cy="2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59100" imgH="2184400" progId="Equation.3">
                    <p:embed/>
                  </p:oleObj>
                </mc:Choice>
                <mc:Fallback>
                  <p:oleObj name="Equation" r:id="rId4" imgW="2959100" imgH="2184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115"/>
                          <a:ext cx="2813" cy="2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4" name="Line 13">
              <a:extLst>
                <a:ext uri="{FF2B5EF4-FFF2-40B4-BE49-F238E27FC236}">
                  <a16:creationId xmlns:a16="http://schemas.microsoft.com/office/drawing/2014/main" id="{780FDA38-72DE-4D17-ADC2-919C4CF4C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65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5" name="Line 14">
              <a:extLst>
                <a:ext uri="{FF2B5EF4-FFF2-40B4-BE49-F238E27FC236}">
                  <a16:creationId xmlns:a16="http://schemas.microsoft.com/office/drawing/2014/main" id="{E76691B6-732B-4427-9731-205A3810B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65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6" name="Line 16">
              <a:extLst>
                <a:ext uri="{FF2B5EF4-FFF2-40B4-BE49-F238E27FC236}">
                  <a16:creationId xmlns:a16="http://schemas.microsoft.com/office/drawing/2014/main" id="{CF8140AB-EE33-4B1E-B2F1-E6297A1E9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659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7" name="Text Box 17">
              <a:extLst>
                <a:ext uri="{FF2B5EF4-FFF2-40B4-BE49-F238E27FC236}">
                  <a16:creationId xmlns:a16="http://schemas.microsoft.com/office/drawing/2014/main" id="{28F6B20D-CCC6-4D54-A163-67ADCB6B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523"/>
              <a:ext cx="17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note borrow from column 1</a:t>
              </a:r>
            </a:p>
          </p:txBody>
        </p:sp>
        <p:sp>
          <p:nvSpPr>
            <p:cNvPr id="24588" name="Line 18">
              <a:extLst>
                <a:ext uri="{FF2B5EF4-FFF2-40B4-BE49-F238E27FC236}">
                  <a16:creationId xmlns:a16="http://schemas.microsoft.com/office/drawing/2014/main" id="{C0BC2FCA-2042-4122-BEDC-60E78B76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33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9" name="Line 19">
              <a:extLst>
                <a:ext uri="{FF2B5EF4-FFF2-40B4-BE49-F238E27FC236}">
                  <a16:creationId xmlns:a16="http://schemas.microsoft.com/office/drawing/2014/main" id="{2A9A8DA4-6E77-46F1-9B70-8CF3A1294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33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0" name="Line 20">
              <a:extLst>
                <a:ext uri="{FF2B5EF4-FFF2-40B4-BE49-F238E27FC236}">
                  <a16:creationId xmlns:a16="http://schemas.microsoft.com/office/drawing/2014/main" id="{529977DD-9136-4401-AFD0-4AA290C80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339"/>
              <a:ext cx="19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1" name="Text Box 21">
              <a:extLst>
                <a:ext uri="{FF2B5EF4-FFF2-40B4-BE49-F238E27FC236}">
                  <a16:creationId xmlns:a16="http://schemas.microsoft.com/office/drawing/2014/main" id="{FF720E56-3563-4F8E-B877-D0EC75A49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203"/>
              <a:ext cx="17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note borrow from column 2</a:t>
              </a:r>
            </a:p>
          </p:txBody>
        </p:sp>
      </p:grpSp>
      <p:sp>
        <p:nvSpPr>
          <p:cNvPr id="24581" name="Text Box 23">
            <a:extLst>
              <a:ext uri="{FF2B5EF4-FFF2-40B4-BE49-F238E27FC236}">
                <a16:creationId xmlns:a16="http://schemas.microsoft.com/office/drawing/2014/main" id="{DBC4ECF6-CC07-4E7F-83CF-5AE1AA0F1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4419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Subtraction Example with Decimal</a:t>
            </a:r>
          </a:p>
        </p:txBody>
      </p:sp>
      <p:sp>
        <p:nvSpPr>
          <p:cNvPr id="24582" name="슬라이드 번호 개체 틀 1">
            <a:extLst>
              <a:ext uri="{FF2B5EF4-FFF2-40B4-BE49-F238E27FC236}">
                <a16:creationId xmlns:a16="http://schemas.microsoft.com/office/drawing/2014/main" id="{08962CB1-B3AA-43CB-A241-1FADB3FBA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2866DA9F-55F2-425F-890D-58F259EE8C57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1371493-CE2F-4E9A-99C6-82F83C7B2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1.3	Binary Arithmetic</a:t>
            </a:r>
          </a:p>
        </p:txBody>
      </p:sp>
      <p:grpSp>
        <p:nvGrpSpPr>
          <p:cNvPr id="25603" name="Group 10">
            <a:extLst>
              <a:ext uri="{FF2B5EF4-FFF2-40B4-BE49-F238E27FC236}">
                <a16:creationId xmlns:a16="http://schemas.microsoft.com/office/drawing/2014/main" id="{55205B40-FE17-418C-8CC6-52C9370E7889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1773238"/>
            <a:ext cx="4745037" cy="1385887"/>
            <a:chOff x="3061" y="1117"/>
            <a:chExt cx="2989" cy="873"/>
          </a:xfrm>
        </p:grpSpPr>
        <p:graphicFrame>
          <p:nvGraphicFramePr>
            <p:cNvPr id="25617" name="Object 11">
              <a:extLst>
                <a:ext uri="{FF2B5EF4-FFF2-40B4-BE49-F238E27FC236}">
                  <a16:creationId xmlns:a16="http://schemas.microsoft.com/office/drawing/2014/main" id="{49987109-1BE9-46D6-950C-0AF7FA6602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117"/>
            <a:ext cx="565" cy="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8558" imgH="863225" progId="Equation.3">
                    <p:embed/>
                  </p:oleObj>
                </mc:Choice>
                <mc:Fallback>
                  <p:oleObj name="Equation" r:id="rId2" imgW="558558" imgH="86322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117"/>
                          <a:ext cx="565" cy="8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Text Box 12">
              <a:extLst>
                <a:ext uri="{FF2B5EF4-FFF2-40B4-BE49-F238E27FC236}">
                  <a16:creationId xmlns:a16="http://schemas.microsoft.com/office/drawing/2014/main" id="{CA54A924-2455-45BE-99B5-E0769AD0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344"/>
              <a:ext cx="2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and borrow 1 from the next column</a:t>
              </a:r>
            </a:p>
          </p:txBody>
        </p:sp>
      </p:grpSp>
      <p:grpSp>
        <p:nvGrpSpPr>
          <p:cNvPr id="25604" name="Group 23">
            <a:extLst>
              <a:ext uri="{FF2B5EF4-FFF2-40B4-BE49-F238E27FC236}">
                <a16:creationId xmlns:a16="http://schemas.microsoft.com/office/drawing/2014/main" id="{8FE8A112-9FB8-4EAF-9D4E-61E9393FDB9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91000"/>
            <a:ext cx="7643813" cy="1508125"/>
            <a:chOff x="558" y="2296"/>
            <a:chExt cx="4815" cy="950"/>
          </a:xfrm>
        </p:grpSpPr>
        <p:graphicFrame>
          <p:nvGraphicFramePr>
            <p:cNvPr id="25608" name="Object 14">
              <a:extLst>
                <a:ext uri="{FF2B5EF4-FFF2-40B4-BE49-F238E27FC236}">
                  <a16:creationId xmlns:a16="http://schemas.microsoft.com/office/drawing/2014/main" id="{6318D6BC-C279-4E09-A74D-E557786122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8" y="2354"/>
            <a:ext cx="606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47" imgH="863225" progId="Equation.3">
                    <p:embed/>
                  </p:oleObj>
                </mc:Choice>
                <mc:Fallback>
                  <p:oleObj name="Equation" r:id="rId4" imgW="583947" imgH="86322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2354"/>
                          <a:ext cx="606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Line 15">
              <a:extLst>
                <a:ext uri="{FF2B5EF4-FFF2-40B4-BE49-F238E27FC236}">
                  <a16:creationId xmlns:a16="http://schemas.microsoft.com/office/drawing/2014/main" id="{CC38FC31-8D3E-47E6-A209-9455EC80C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5" y="243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0" name="Text Box 16">
              <a:extLst>
                <a:ext uri="{FF2B5EF4-FFF2-40B4-BE49-F238E27FC236}">
                  <a16:creationId xmlns:a16="http://schemas.microsoft.com/office/drawing/2014/main" id="{FDCCD349-06BE-4457-A763-1087E7309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296"/>
              <a:ext cx="78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(indicates</a:t>
              </a:r>
            </a:p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a borrow</a:t>
              </a:r>
            </a:p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From the</a:t>
              </a:r>
            </a:p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ko-KR" sz="1800" b="0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rd</a:t>
              </a:r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column)</a:t>
              </a:r>
            </a:p>
          </p:txBody>
        </p:sp>
        <p:graphicFrame>
          <p:nvGraphicFramePr>
            <p:cNvPr id="25611" name="Object 17">
              <a:extLst>
                <a:ext uri="{FF2B5EF4-FFF2-40B4-BE49-F238E27FC236}">
                  <a16:creationId xmlns:a16="http://schemas.microsoft.com/office/drawing/2014/main" id="{D78EFF3A-7934-4D40-B06D-E278DA3FA4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0" y="2341"/>
            <a:ext cx="567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5863" imgH="863225" progId="Equation.3">
                    <p:embed/>
                  </p:oleObj>
                </mc:Choice>
                <mc:Fallback>
                  <p:oleObj name="Equation" r:id="rId6" imgW="545863" imgH="86322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" y="2341"/>
                          <a:ext cx="567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Line 18">
              <a:extLst>
                <a:ext uri="{FF2B5EF4-FFF2-40B4-BE49-F238E27FC236}">
                  <a16:creationId xmlns:a16="http://schemas.microsoft.com/office/drawing/2014/main" id="{2ED38671-6E9D-4743-AB06-3B551B4A9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4" y="243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Text Box 19">
              <a:extLst>
                <a:ext uri="{FF2B5EF4-FFF2-40B4-BE49-F238E27FC236}">
                  <a16:creationId xmlns:a16="http://schemas.microsoft.com/office/drawing/2014/main" id="{25FEED54-652C-4E52-ABFC-3522962CA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296"/>
              <a:ext cx="589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highlight>
                    <a:srgbClr val="6699FF"/>
                  </a:highlight>
                  <a:latin typeface="Times New Roman" panose="02020603050405020304" pitchFamily="18" charset="0"/>
                </a:rPr>
                <a:t>borrows</a:t>
              </a:r>
            </a:p>
          </p:txBody>
        </p:sp>
        <p:graphicFrame>
          <p:nvGraphicFramePr>
            <p:cNvPr id="25614" name="Object 20">
              <a:extLst>
                <a:ext uri="{FF2B5EF4-FFF2-40B4-BE49-F238E27FC236}">
                  <a16:creationId xmlns:a16="http://schemas.microsoft.com/office/drawing/2014/main" id="{7B3F088A-A3D7-4B0D-A5A5-6FEFF8DFC7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5" y="2341"/>
            <a:ext cx="685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60113" imgH="863225" progId="Equation.3">
                    <p:embed/>
                  </p:oleObj>
                </mc:Choice>
                <mc:Fallback>
                  <p:oleObj name="Equation" r:id="rId8" imgW="660113" imgH="86322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2341"/>
                          <a:ext cx="685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5" name="Line 21">
              <a:extLst>
                <a:ext uri="{FF2B5EF4-FFF2-40B4-BE49-F238E27FC236}">
                  <a16:creationId xmlns:a16="http://schemas.microsoft.com/office/drawing/2014/main" id="{440402B6-4F1D-442B-89B6-E155BB6B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7" y="243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6" name="Text Box 22">
              <a:extLst>
                <a:ext uri="{FF2B5EF4-FFF2-40B4-BE49-F238E27FC236}">
                  <a16:creationId xmlns:a16="http://schemas.microsoft.com/office/drawing/2014/main" id="{D9550D69-325A-40D6-BAB3-1782EE41C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296"/>
              <a:ext cx="588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highlight>
                    <a:srgbClr val="6699FF"/>
                  </a:highlight>
                  <a:latin typeface="Times New Roman" panose="02020603050405020304" pitchFamily="18" charset="0"/>
                </a:rPr>
                <a:t>borrows</a:t>
              </a:r>
            </a:p>
          </p:txBody>
        </p:sp>
      </p:grpSp>
      <p:sp>
        <p:nvSpPr>
          <p:cNvPr id="25605" name="Text Box 24">
            <a:extLst>
              <a:ext uri="{FF2B5EF4-FFF2-40B4-BE49-F238E27FC236}">
                <a16:creationId xmlns:a16="http://schemas.microsoft.com/office/drawing/2014/main" id="{A55AA91E-D23C-4534-B161-14F8C5A3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1828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Subtraction</a:t>
            </a:r>
          </a:p>
        </p:txBody>
      </p:sp>
      <p:sp>
        <p:nvSpPr>
          <p:cNvPr id="25606" name="Text Box 25">
            <a:extLst>
              <a:ext uri="{FF2B5EF4-FFF2-40B4-BE49-F238E27FC236}">
                <a16:creationId xmlns:a16="http://schemas.microsoft.com/office/drawing/2014/main" id="{7EC331AE-AEDC-4522-80D2-02C45A52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1905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dirty="0">
                <a:solidFill>
                  <a:schemeClr val="tx1"/>
                </a:solidFill>
                <a:latin typeface="굴림" panose="020B0600000101010101" pitchFamily="50" charset="-127"/>
              </a:rPr>
              <a:t>Example </a:t>
            </a:r>
          </a:p>
        </p:txBody>
      </p:sp>
      <p:sp>
        <p:nvSpPr>
          <p:cNvPr id="25607" name="슬라이드 번호 개체 틀 1">
            <a:extLst>
              <a:ext uri="{FF2B5EF4-FFF2-40B4-BE49-F238E27FC236}">
                <a16:creationId xmlns:a16="http://schemas.microsoft.com/office/drawing/2014/main" id="{FDFC60B8-7A46-4096-A892-E8C9637B2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8AFA7DAF-561A-4D4D-AA8A-8F47CF62F142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F331888-9973-4814-AAA8-DC922341E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1.3	Binary Arithmetic</a:t>
            </a: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8A6697FC-C7DE-4A50-B567-BA00D9FCD82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73163" y="1844675"/>
          <a:ext cx="9112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863225" progId="Equation.3">
                  <p:embed/>
                </p:oleObj>
              </mc:Choice>
              <mc:Fallback>
                <p:oleObj name="Equation" r:id="rId2" imgW="545863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844675"/>
                        <a:ext cx="911225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8">
            <a:extLst>
              <a:ext uri="{FF2B5EF4-FFF2-40B4-BE49-F238E27FC236}">
                <a16:creationId xmlns:a16="http://schemas.microsoft.com/office/drawing/2014/main" id="{21540CFD-517F-4624-A637-95399E4B8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0963" y="1871663"/>
          <a:ext cx="159702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1587500" progId="Equation.3">
                  <p:embed/>
                </p:oleObj>
              </mc:Choice>
              <mc:Fallback>
                <p:oleObj name="Equation" r:id="rId4" imgW="1079500" imgH="158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1871663"/>
                        <a:ext cx="159702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9" name="Group 19">
            <a:extLst>
              <a:ext uri="{FF2B5EF4-FFF2-40B4-BE49-F238E27FC236}">
                <a16:creationId xmlns:a16="http://schemas.microsoft.com/office/drawing/2014/main" id="{948C05ED-A071-454C-BB01-D49DD83DD016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429000"/>
            <a:ext cx="6381750" cy="3024188"/>
            <a:chOff x="839" y="2160"/>
            <a:chExt cx="4020" cy="1905"/>
          </a:xfrm>
        </p:grpSpPr>
        <p:graphicFrame>
          <p:nvGraphicFramePr>
            <p:cNvPr id="26633" name="Object 12">
              <a:extLst>
                <a:ext uri="{FF2B5EF4-FFF2-40B4-BE49-F238E27FC236}">
                  <a16:creationId xmlns:a16="http://schemas.microsoft.com/office/drawing/2014/main" id="{5DAC5877-EA66-4A9B-A94F-5C76254AB1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205"/>
            <a:ext cx="765" cy="1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98500" imgH="2006600" progId="Equation.3">
                    <p:embed/>
                  </p:oleObj>
                </mc:Choice>
                <mc:Fallback>
                  <p:oleObj name="Equation" r:id="rId6" imgW="698500" imgH="2006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205"/>
                          <a:ext cx="765" cy="1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4" name="Text Box 13">
              <a:extLst>
                <a:ext uri="{FF2B5EF4-FFF2-40B4-BE49-F238E27FC236}">
                  <a16:creationId xmlns:a16="http://schemas.microsoft.com/office/drawing/2014/main" id="{846507D6-1CE8-49C4-8F75-C44E05822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" y="2160"/>
              <a:ext cx="3224" cy="190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>
                  <a:highlight>
                    <a:srgbClr val="6699FF"/>
                  </a:highlight>
                  <a:latin typeface="Times New Roman" panose="02020603050405020304" pitchFamily="18" charset="0"/>
                </a:rPr>
                <a:t>multiplicand</a:t>
              </a:r>
              <a:endParaRPr lang="en-US" altLang="ko-KR" sz="1800" b="0" dirty="0">
                <a:highlight>
                  <a:srgbClr val="6699FF"/>
                </a:highlight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highlight>
                    <a:srgbClr val="6699FF"/>
                  </a:highlight>
                  <a:latin typeface="Times New Roman" panose="02020603050405020304" pitchFamily="18" charset="0"/>
                </a:rPr>
                <a:t>multiplier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latin typeface="Times New Roman" panose="02020603050405020304" pitchFamily="18" charset="0"/>
                </a:rPr>
                <a:t>first partial product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latin typeface="Times New Roman" panose="02020603050405020304" pitchFamily="18" charset="0"/>
                </a:rPr>
                <a:t>second partial product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latin typeface="Times New Roman" panose="02020603050405020304" pitchFamily="18" charset="0"/>
                </a:rPr>
                <a:t>sum of first two partial products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latin typeface="Times New Roman" panose="02020603050405020304" pitchFamily="18" charset="0"/>
                </a:rPr>
                <a:t>third partial product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latin typeface="Times New Roman" panose="02020603050405020304" pitchFamily="18" charset="0"/>
                </a:rPr>
                <a:t>sum after adding third partial product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latin typeface="Times New Roman" panose="02020603050405020304" pitchFamily="18" charset="0"/>
                </a:rPr>
                <a:t>fourth partial product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latin typeface="Times New Roman" panose="02020603050405020304" pitchFamily="18" charset="0"/>
                </a:rPr>
                <a:t>final product (sum after adding fourth partial product)</a:t>
              </a:r>
            </a:p>
          </p:txBody>
        </p:sp>
      </p:grpSp>
      <p:sp>
        <p:nvSpPr>
          <p:cNvPr id="26630" name="Text Box 17">
            <a:extLst>
              <a:ext uri="{FF2B5EF4-FFF2-40B4-BE49-F238E27FC236}">
                <a16:creationId xmlns:a16="http://schemas.microsoft.com/office/drawing/2014/main" id="{BC33FC66-F2A5-4EB5-9339-2CECAC283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371600"/>
            <a:ext cx="1981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Multiplication</a:t>
            </a:r>
          </a:p>
        </p:txBody>
      </p:sp>
      <p:sp>
        <p:nvSpPr>
          <p:cNvPr id="26631" name="Text Box 18">
            <a:extLst>
              <a:ext uri="{FF2B5EF4-FFF2-40B4-BE49-F238E27FC236}">
                <a16:creationId xmlns:a16="http://schemas.microsoft.com/office/drawing/2014/main" id="{F1F35D55-0A9F-4640-93AC-162F2B8DF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1371600"/>
            <a:ext cx="28289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Multiply: 13 x11(10)</a:t>
            </a:r>
          </a:p>
        </p:txBody>
      </p:sp>
      <p:sp>
        <p:nvSpPr>
          <p:cNvPr id="26632" name="슬라이드 번호 개체 틀 1">
            <a:extLst>
              <a:ext uri="{FF2B5EF4-FFF2-40B4-BE49-F238E27FC236}">
                <a16:creationId xmlns:a16="http://schemas.microsoft.com/office/drawing/2014/main" id="{F57F5F69-E30B-4DEF-91AE-FDAF7D2B2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B5B798B2-C840-4FA0-A684-75F6FF262839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8D6000F-F3EB-45CA-95CB-48E0AFB96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1.3	Binary Arithmetic</a:t>
            </a:r>
          </a:p>
        </p:txBody>
      </p:sp>
      <p:grpSp>
        <p:nvGrpSpPr>
          <p:cNvPr id="27651" name="Group 13">
            <a:extLst>
              <a:ext uri="{FF2B5EF4-FFF2-40B4-BE49-F238E27FC236}">
                <a16:creationId xmlns:a16="http://schemas.microsoft.com/office/drawing/2014/main" id="{06B27E8D-0D16-403C-83BD-74F7857F9CD8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73238"/>
            <a:ext cx="6553355" cy="3024187"/>
            <a:chOff x="1247" y="1117"/>
            <a:chExt cx="3692" cy="1905"/>
          </a:xfrm>
        </p:grpSpPr>
        <p:graphicFrame>
          <p:nvGraphicFramePr>
            <p:cNvPr id="27654" name="Object 4">
              <a:extLst>
                <a:ext uri="{FF2B5EF4-FFF2-40B4-BE49-F238E27FC236}">
                  <a16:creationId xmlns:a16="http://schemas.microsoft.com/office/drawing/2014/main" id="{06C819B4-8EAA-4359-8884-6B86F72FC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1" y="1117"/>
            <a:ext cx="998" cy="1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7900" imgH="1778000" progId="Equation.3">
                    <p:embed/>
                  </p:oleObj>
                </mc:Choice>
                <mc:Fallback>
                  <p:oleObj name="Equation" r:id="rId2" imgW="977900" imgH="1778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1117"/>
                          <a:ext cx="998" cy="19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5" name="Line 6">
              <a:extLst>
                <a:ext uri="{FF2B5EF4-FFF2-40B4-BE49-F238E27FC236}">
                  <a16:creationId xmlns:a16="http://schemas.microsoft.com/office/drawing/2014/main" id="{803FE524-D377-41EA-AA69-9D03C4799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9" y="129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6" name="Line 7">
              <a:extLst>
                <a:ext uri="{FF2B5EF4-FFF2-40B4-BE49-F238E27FC236}">
                  <a16:creationId xmlns:a16="http://schemas.microsoft.com/office/drawing/2014/main" id="{58F34BA1-E4B9-411C-BA60-6BFAB5488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161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7" name="Text Box 9">
              <a:extLst>
                <a:ext uri="{FF2B5EF4-FFF2-40B4-BE49-F238E27FC236}">
                  <a16:creationId xmlns:a16="http://schemas.microsoft.com/office/drawing/2014/main" id="{E34ED055-AA74-4351-8DE0-1EA57CA0B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2342"/>
              <a:ext cx="2438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latin typeface="Times New Roman" panose="02020603050405020304" pitchFamily="18" charset="0"/>
                </a:rPr>
                <a:t>The </a:t>
              </a:r>
              <a:r>
                <a:rPr lang="en-US" altLang="ko-KR" sz="1800" b="0" dirty="0">
                  <a:highlight>
                    <a:srgbClr val="6699FF"/>
                  </a:highlight>
                  <a:latin typeface="Times New Roman" panose="02020603050405020304" pitchFamily="18" charset="0"/>
                </a:rPr>
                <a:t>quotient</a:t>
              </a:r>
              <a:r>
                <a:rPr lang="en-US" altLang="ko-KR" sz="1800" b="0" dirty="0">
                  <a:latin typeface="Times New Roman" panose="02020603050405020304" pitchFamily="18" charset="0"/>
                </a:rPr>
                <a:t> is 1101 with a </a:t>
              </a:r>
              <a:r>
                <a:rPr lang="en-US" altLang="ko-KR" sz="1800" b="0" dirty="0">
                  <a:highlight>
                    <a:srgbClr val="6699FF"/>
                  </a:highlight>
                  <a:latin typeface="Times New Roman" panose="02020603050405020304" pitchFamily="18" charset="0"/>
                </a:rPr>
                <a:t>remainder </a:t>
              </a:r>
              <a:r>
                <a:rPr lang="en-US" altLang="ko-KR" sz="1800" b="0" dirty="0">
                  <a:latin typeface="Times New Roman" panose="02020603050405020304" pitchFamily="18" charset="0"/>
                </a:rPr>
                <a:t>of 10.</a:t>
              </a:r>
            </a:p>
          </p:txBody>
        </p:sp>
      </p:grpSp>
      <p:sp>
        <p:nvSpPr>
          <p:cNvPr id="27652" name="Text Box 11">
            <a:extLst>
              <a:ext uri="{FF2B5EF4-FFF2-40B4-BE49-F238E27FC236}">
                <a16:creationId xmlns:a16="http://schemas.microsoft.com/office/drawing/2014/main" id="{DCCB3103-F039-480A-8E84-64DEBA96B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1905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Division</a:t>
            </a:r>
          </a:p>
        </p:txBody>
      </p:sp>
      <p:sp>
        <p:nvSpPr>
          <p:cNvPr id="27653" name="슬라이드 번호 개체 틀 1">
            <a:extLst>
              <a:ext uri="{FF2B5EF4-FFF2-40B4-BE49-F238E27FC236}">
                <a16:creationId xmlns:a16="http://schemas.microsoft.com/office/drawing/2014/main" id="{54760441-FCB6-48A2-B90F-D517A6468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B71853D6-9FCB-4EB3-BD1C-4017F115D7F4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932082-DFB0-41F3-9A29-5F87EE0D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 b="0">
                <a:solidFill>
                  <a:srgbClr val="3333FF"/>
                </a:solidFill>
                <a:latin typeface="Arial Narrow" panose="020B0606020202030204" pitchFamily="34" charset="0"/>
              </a:rPr>
              <a:t>Chapter Objectives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766B2498-D2A4-4785-894D-7900F3905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924800" cy="3597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Arial" panose="020B0604020202020204" pitchFamily="34" charset="0"/>
              </a:rPr>
              <a:t>Topics introduced in this chapter: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Difference between  Analog and Digital System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Difference between Combinational and Sequential Circuits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Binary number and digital systems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Number systems and Conversion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Add, Subtract, Multiply, Divide for Positive Binary Numbers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1’s Complement, 2’s Complement for Negative binary number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BCD code, 6-3-1-1 code, excess-3 code </a:t>
            </a:r>
          </a:p>
        </p:txBody>
      </p:sp>
      <p:sp>
        <p:nvSpPr>
          <p:cNvPr id="8196" name="슬라이드 번호 개체 틀 1">
            <a:extLst>
              <a:ext uri="{FF2B5EF4-FFF2-40B4-BE49-F238E27FC236}">
                <a16:creationId xmlns:a16="http://schemas.microsoft.com/office/drawing/2014/main" id="{06794A5A-7FCD-4E5B-87D5-0E635FA855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094EC6AD-8494-459B-AB59-A3F8C12EDB49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0D72CB7-9D87-40B6-B568-A8F6CD580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ABA86A3-9123-4B99-856E-0DD39D2B2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Several representations of negative binary numbers are possible</a:t>
            </a:r>
          </a:p>
          <a:p>
            <a:pPr lvl="1" eaLnBrk="1" hangingPunct="1">
              <a:defRPr/>
            </a:pPr>
            <a:r>
              <a:rPr lang="en-US" altLang="ko-KR" dirty="0"/>
              <a:t>The sign and magnitude number system</a:t>
            </a:r>
          </a:p>
          <a:p>
            <a:pPr lvl="1" eaLnBrk="1" hangingPunct="1">
              <a:defRPr/>
            </a:pPr>
            <a:r>
              <a:rPr lang="en-US" altLang="ko-KR" dirty="0"/>
              <a:t>The 2’s complement number system </a:t>
            </a:r>
            <a:r>
              <a:rPr lang="en-US" altLang="ko-KR" dirty="0">
                <a:highlight>
                  <a:srgbClr val="66FF33"/>
                </a:highlight>
              </a:rPr>
              <a:t>(most popular)</a:t>
            </a:r>
          </a:p>
          <a:p>
            <a:pPr lvl="1" eaLnBrk="1" hangingPunct="1">
              <a:defRPr/>
            </a:pPr>
            <a:r>
              <a:rPr lang="en-US" altLang="ko-KR" dirty="0"/>
              <a:t>The 1’s complement number system</a:t>
            </a:r>
          </a:p>
        </p:txBody>
      </p:sp>
      <p:sp>
        <p:nvSpPr>
          <p:cNvPr id="28676" name="슬라이드 번호 개체 틀 1">
            <a:extLst>
              <a:ext uri="{FF2B5EF4-FFF2-40B4-BE49-F238E27FC236}">
                <a16:creationId xmlns:a16="http://schemas.microsoft.com/office/drawing/2014/main" id="{0A5A5FFE-D3EC-4FD2-A1EC-69BA4954E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ECE8964B-9CCB-45C4-8736-2B87DDE0CCE8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E556CDD-973E-4CD0-9B93-D3C5BACAD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503238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Numbers</a:t>
            </a:r>
          </a:p>
        </p:txBody>
      </p:sp>
      <p:grpSp>
        <p:nvGrpSpPr>
          <p:cNvPr id="29699" name="Group 62">
            <a:extLst>
              <a:ext uri="{FF2B5EF4-FFF2-40B4-BE49-F238E27FC236}">
                <a16:creationId xmlns:a16="http://schemas.microsoft.com/office/drawing/2014/main" id="{20DBF95A-CC25-4010-A87D-342B58BE3548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423988"/>
            <a:ext cx="4308475" cy="1598612"/>
            <a:chOff x="1300" y="776"/>
            <a:chExt cx="2780" cy="1145"/>
          </a:xfrm>
        </p:grpSpPr>
        <p:sp>
          <p:nvSpPr>
            <p:cNvPr id="29736" name="Rectangle 61">
              <a:extLst>
                <a:ext uri="{FF2B5EF4-FFF2-40B4-BE49-F238E27FC236}">
                  <a16:creationId xmlns:a16="http://schemas.microsoft.com/office/drawing/2014/main" id="{8486772A-46E6-4159-BA76-6F8F1E041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08"/>
              <a:ext cx="24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37" name="Rectangle 4">
              <a:extLst>
                <a:ext uri="{FF2B5EF4-FFF2-40B4-BE49-F238E27FC236}">
                  <a16:creationId xmlns:a16="http://schemas.microsoft.com/office/drawing/2014/main" id="{0A3E86D4-2B9F-4FB9-843E-5D325770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776"/>
              <a:ext cx="6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0" i="1"/>
                <a:t>b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8" name="Rectangle 5">
              <a:extLst>
                <a:ext uri="{FF2B5EF4-FFF2-40B4-BE49-F238E27FC236}">
                  <a16:creationId xmlns:a16="http://schemas.microsoft.com/office/drawing/2014/main" id="{C08A3836-FB70-4040-87CB-C8A2379B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829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 i="1"/>
                <a:t>n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9" name="Rectangle 6">
              <a:extLst>
                <a:ext uri="{FF2B5EF4-FFF2-40B4-BE49-F238E27FC236}">
                  <a16:creationId xmlns:a16="http://schemas.microsoft.com/office/drawing/2014/main" id="{863B7803-5E62-4556-BAAF-1435A1CBE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829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1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0" name="Freeform 7">
              <a:extLst>
                <a:ext uri="{FF2B5EF4-FFF2-40B4-BE49-F238E27FC236}">
                  <a16:creationId xmlns:a16="http://schemas.microsoft.com/office/drawing/2014/main" id="{272A399C-903E-4E84-84D6-2EB34318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164"/>
              <a:ext cx="36" cy="25"/>
            </a:xfrm>
            <a:custGeom>
              <a:avLst/>
              <a:gdLst>
                <a:gd name="T0" fmla="*/ 0 w 60"/>
                <a:gd name="T1" fmla="*/ 1 h 40"/>
                <a:gd name="T2" fmla="*/ 0 w 60"/>
                <a:gd name="T3" fmla="*/ 1 h 40"/>
                <a:gd name="T4" fmla="*/ 1 w 60"/>
                <a:gd name="T5" fmla="*/ 0 h 40"/>
                <a:gd name="T6" fmla="*/ 1 w 60"/>
                <a:gd name="T7" fmla="*/ 0 h 40"/>
                <a:gd name="T8" fmla="*/ 1 w 60"/>
                <a:gd name="T9" fmla="*/ 1 h 40"/>
                <a:gd name="T10" fmla="*/ 1 w 60"/>
                <a:gd name="T11" fmla="*/ 1 h 40"/>
                <a:gd name="T12" fmla="*/ 1 w 60"/>
                <a:gd name="T13" fmla="*/ 1 h 40"/>
                <a:gd name="T14" fmla="*/ 1 w 60"/>
                <a:gd name="T15" fmla="*/ 1 h 40"/>
                <a:gd name="T16" fmla="*/ 1 w 60"/>
                <a:gd name="T17" fmla="*/ 1 h 40"/>
                <a:gd name="T18" fmla="*/ 0 w 60"/>
                <a:gd name="T19" fmla="*/ 1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40"/>
                <a:gd name="T32" fmla="*/ 60 w 6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40">
                  <a:moveTo>
                    <a:pt x="0" y="17"/>
                  </a:moveTo>
                  <a:cubicBezTo>
                    <a:pt x="0" y="17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37" y="0"/>
                    <a:pt x="37" y="0"/>
                  </a:cubicBezTo>
                  <a:cubicBezTo>
                    <a:pt x="50" y="0"/>
                    <a:pt x="60" y="10"/>
                    <a:pt x="60" y="23"/>
                  </a:cubicBezTo>
                  <a:cubicBezTo>
                    <a:pt x="60" y="23"/>
                    <a:pt x="60" y="17"/>
                    <a:pt x="60" y="17"/>
                  </a:cubicBezTo>
                  <a:cubicBezTo>
                    <a:pt x="60" y="30"/>
                    <a:pt x="50" y="40"/>
                    <a:pt x="3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22" y="40"/>
                    <a:pt x="22" y="40"/>
                  </a:cubicBezTo>
                  <a:cubicBezTo>
                    <a:pt x="10" y="40"/>
                    <a:pt x="0" y="30"/>
                    <a:pt x="0" y="17"/>
                  </a:cubicBez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1" name="Freeform 8">
              <a:extLst>
                <a:ext uri="{FF2B5EF4-FFF2-40B4-BE49-F238E27FC236}">
                  <a16:creationId xmlns:a16="http://schemas.microsoft.com/office/drawing/2014/main" id="{56948A63-E39D-4C86-9E1F-5D9D4E117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1164"/>
              <a:ext cx="36" cy="25"/>
            </a:xfrm>
            <a:custGeom>
              <a:avLst/>
              <a:gdLst>
                <a:gd name="T0" fmla="*/ 0 w 60"/>
                <a:gd name="T1" fmla="*/ 1 h 40"/>
                <a:gd name="T2" fmla="*/ 0 w 60"/>
                <a:gd name="T3" fmla="*/ 1 h 40"/>
                <a:gd name="T4" fmla="*/ 1 w 60"/>
                <a:gd name="T5" fmla="*/ 0 h 40"/>
                <a:gd name="T6" fmla="*/ 1 w 60"/>
                <a:gd name="T7" fmla="*/ 0 h 40"/>
                <a:gd name="T8" fmla="*/ 1 w 60"/>
                <a:gd name="T9" fmla="*/ 1 h 40"/>
                <a:gd name="T10" fmla="*/ 1 w 60"/>
                <a:gd name="T11" fmla="*/ 1 h 40"/>
                <a:gd name="T12" fmla="*/ 1 w 60"/>
                <a:gd name="T13" fmla="*/ 1 h 40"/>
                <a:gd name="T14" fmla="*/ 1 w 60"/>
                <a:gd name="T15" fmla="*/ 1 h 40"/>
                <a:gd name="T16" fmla="*/ 1 w 60"/>
                <a:gd name="T17" fmla="*/ 1 h 40"/>
                <a:gd name="T18" fmla="*/ 0 w 60"/>
                <a:gd name="T19" fmla="*/ 1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40"/>
                <a:gd name="T32" fmla="*/ 60 w 6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40">
                  <a:moveTo>
                    <a:pt x="0" y="17"/>
                  </a:moveTo>
                  <a:cubicBezTo>
                    <a:pt x="0" y="17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37" y="0"/>
                    <a:pt x="37" y="0"/>
                  </a:cubicBezTo>
                  <a:cubicBezTo>
                    <a:pt x="50" y="0"/>
                    <a:pt x="60" y="10"/>
                    <a:pt x="60" y="23"/>
                  </a:cubicBezTo>
                  <a:cubicBezTo>
                    <a:pt x="60" y="23"/>
                    <a:pt x="60" y="17"/>
                    <a:pt x="60" y="17"/>
                  </a:cubicBezTo>
                  <a:cubicBezTo>
                    <a:pt x="60" y="30"/>
                    <a:pt x="50" y="40"/>
                    <a:pt x="3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22" y="40"/>
                    <a:pt x="22" y="40"/>
                  </a:cubicBezTo>
                  <a:cubicBezTo>
                    <a:pt x="10" y="40"/>
                    <a:pt x="0" y="30"/>
                    <a:pt x="0" y="17"/>
                  </a:cubicBez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2" name="Freeform 9">
              <a:extLst>
                <a:ext uri="{FF2B5EF4-FFF2-40B4-BE49-F238E27FC236}">
                  <a16:creationId xmlns:a16="http://schemas.microsoft.com/office/drawing/2014/main" id="{D1FA1E69-BD9F-4004-AE2A-24094469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1164"/>
              <a:ext cx="36" cy="25"/>
            </a:xfrm>
            <a:custGeom>
              <a:avLst/>
              <a:gdLst>
                <a:gd name="T0" fmla="*/ 0 w 60"/>
                <a:gd name="T1" fmla="*/ 1 h 40"/>
                <a:gd name="T2" fmla="*/ 0 w 60"/>
                <a:gd name="T3" fmla="*/ 1 h 40"/>
                <a:gd name="T4" fmla="*/ 1 w 60"/>
                <a:gd name="T5" fmla="*/ 0 h 40"/>
                <a:gd name="T6" fmla="*/ 1 w 60"/>
                <a:gd name="T7" fmla="*/ 0 h 40"/>
                <a:gd name="T8" fmla="*/ 1 w 60"/>
                <a:gd name="T9" fmla="*/ 1 h 40"/>
                <a:gd name="T10" fmla="*/ 1 w 60"/>
                <a:gd name="T11" fmla="*/ 1 h 40"/>
                <a:gd name="T12" fmla="*/ 1 w 60"/>
                <a:gd name="T13" fmla="*/ 1 h 40"/>
                <a:gd name="T14" fmla="*/ 1 w 60"/>
                <a:gd name="T15" fmla="*/ 1 h 40"/>
                <a:gd name="T16" fmla="*/ 1 w 60"/>
                <a:gd name="T17" fmla="*/ 1 h 40"/>
                <a:gd name="T18" fmla="*/ 0 w 60"/>
                <a:gd name="T19" fmla="*/ 1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40"/>
                <a:gd name="T32" fmla="*/ 60 w 6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40">
                  <a:moveTo>
                    <a:pt x="0" y="17"/>
                  </a:moveTo>
                  <a:cubicBezTo>
                    <a:pt x="0" y="17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37" y="0"/>
                    <a:pt x="37" y="0"/>
                  </a:cubicBezTo>
                  <a:cubicBezTo>
                    <a:pt x="50" y="0"/>
                    <a:pt x="60" y="10"/>
                    <a:pt x="60" y="23"/>
                  </a:cubicBezTo>
                  <a:cubicBezTo>
                    <a:pt x="60" y="23"/>
                    <a:pt x="60" y="17"/>
                    <a:pt x="60" y="17"/>
                  </a:cubicBezTo>
                  <a:cubicBezTo>
                    <a:pt x="60" y="30"/>
                    <a:pt x="50" y="40"/>
                    <a:pt x="3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22" y="40"/>
                    <a:pt x="22" y="40"/>
                  </a:cubicBezTo>
                  <a:cubicBezTo>
                    <a:pt x="10" y="40"/>
                    <a:pt x="0" y="30"/>
                    <a:pt x="0" y="17"/>
                  </a:cubicBez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43" name="Rectangle 10">
              <a:extLst>
                <a:ext uri="{FF2B5EF4-FFF2-40B4-BE49-F238E27FC236}">
                  <a16:creationId xmlns:a16="http://schemas.microsoft.com/office/drawing/2014/main" id="{CC9172DA-3A19-4CCF-B5C0-94CAEFA8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1006"/>
              <a:ext cx="352" cy="3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44" name="Rectangle 11">
              <a:extLst>
                <a:ext uri="{FF2B5EF4-FFF2-40B4-BE49-F238E27FC236}">
                  <a16:creationId xmlns:a16="http://schemas.microsoft.com/office/drawing/2014/main" id="{4A958BA5-A93A-44C8-B65E-9598B0383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006"/>
              <a:ext cx="1374" cy="3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45" name="Rectangle 12">
              <a:extLst>
                <a:ext uri="{FF2B5EF4-FFF2-40B4-BE49-F238E27FC236}">
                  <a16:creationId xmlns:a16="http://schemas.microsoft.com/office/drawing/2014/main" id="{D2DF5B63-9071-4330-84CE-C804630CD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006"/>
              <a:ext cx="352" cy="3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46" name="Rectangle 13">
              <a:extLst>
                <a:ext uri="{FF2B5EF4-FFF2-40B4-BE49-F238E27FC236}">
                  <a16:creationId xmlns:a16="http://schemas.microsoft.com/office/drawing/2014/main" id="{A0EFA128-5239-4D58-96AA-C9C27757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006"/>
              <a:ext cx="340" cy="3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47" name="Rectangle 14">
              <a:extLst>
                <a:ext uri="{FF2B5EF4-FFF2-40B4-BE49-F238E27FC236}">
                  <a16:creationId xmlns:a16="http://schemas.microsoft.com/office/drawing/2014/main" id="{73375F95-7353-47AD-A6A8-BDF7EB0F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" y="829"/>
              <a:ext cx="5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–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8" name="Rectangle 15">
              <a:extLst>
                <a:ext uri="{FF2B5EF4-FFF2-40B4-BE49-F238E27FC236}">
                  <a16:creationId xmlns:a16="http://schemas.microsoft.com/office/drawing/2014/main" id="{29838912-DFF8-4A0E-91D1-BFD5EDCD4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776"/>
              <a:ext cx="6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0" i="1"/>
                <a:t>b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9" name="Rectangle 16">
              <a:extLst>
                <a:ext uri="{FF2B5EF4-FFF2-40B4-BE49-F238E27FC236}">
                  <a16:creationId xmlns:a16="http://schemas.microsoft.com/office/drawing/2014/main" id="{819F2339-0679-45D8-AC35-3F5417AFC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829"/>
              <a:ext cx="5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1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0" name="Rectangle 17">
              <a:extLst>
                <a:ext uri="{FF2B5EF4-FFF2-40B4-BE49-F238E27FC236}">
                  <a16:creationId xmlns:a16="http://schemas.microsoft.com/office/drawing/2014/main" id="{E9FD7960-EAF6-4B74-A2DA-50B946E49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776"/>
              <a:ext cx="6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0" i="1"/>
                <a:t>b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1" name="Freeform 18">
              <a:extLst>
                <a:ext uri="{FF2B5EF4-FFF2-40B4-BE49-F238E27FC236}">
                  <a16:creationId xmlns:a16="http://schemas.microsoft.com/office/drawing/2014/main" id="{CCC6BAC2-C85F-46D7-9AD5-9ABFBDA6D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" y="1433"/>
              <a:ext cx="1206" cy="86"/>
            </a:xfrm>
            <a:custGeom>
              <a:avLst/>
              <a:gdLst>
                <a:gd name="T0" fmla="*/ 1 w 1985"/>
                <a:gd name="T1" fmla="*/ 0 h 141"/>
                <a:gd name="T2" fmla="*/ 1 w 1985"/>
                <a:gd name="T3" fmla="*/ 1 h 141"/>
                <a:gd name="T4" fmla="*/ 1 w 1985"/>
                <a:gd name="T5" fmla="*/ 1 h 141"/>
                <a:gd name="T6" fmla="*/ 1 w 1985"/>
                <a:gd name="T7" fmla="*/ 1 h 141"/>
                <a:gd name="T8" fmla="*/ 0 w 1985"/>
                <a:gd name="T9" fmla="*/ 1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5"/>
                <a:gd name="T16" fmla="*/ 0 h 141"/>
                <a:gd name="T17" fmla="*/ 1985 w 1985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5" h="141">
                  <a:moveTo>
                    <a:pt x="1985" y="0"/>
                  </a:moveTo>
                  <a:cubicBezTo>
                    <a:pt x="1949" y="71"/>
                    <a:pt x="1949" y="71"/>
                    <a:pt x="1931" y="71"/>
                  </a:cubicBezTo>
                  <a:cubicBezTo>
                    <a:pt x="1914" y="71"/>
                    <a:pt x="1914" y="71"/>
                    <a:pt x="992" y="71"/>
                  </a:cubicBezTo>
                  <a:cubicBezTo>
                    <a:pt x="71" y="71"/>
                    <a:pt x="71" y="71"/>
                    <a:pt x="54" y="71"/>
                  </a:cubicBezTo>
                  <a:cubicBezTo>
                    <a:pt x="36" y="71"/>
                    <a:pt x="36" y="71"/>
                    <a:pt x="0" y="141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52" name="Freeform 19">
              <a:extLst>
                <a:ext uri="{FF2B5EF4-FFF2-40B4-BE49-F238E27FC236}">
                  <a16:creationId xmlns:a16="http://schemas.microsoft.com/office/drawing/2014/main" id="{E7BE2CC9-44E8-4778-B45A-ACBAB6D41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1433"/>
              <a:ext cx="1205" cy="86"/>
            </a:xfrm>
            <a:custGeom>
              <a:avLst/>
              <a:gdLst>
                <a:gd name="T0" fmla="*/ 0 w 1984"/>
                <a:gd name="T1" fmla="*/ 0 h 141"/>
                <a:gd name="T2" fmla="*/ 1 w 1984"/>
                <a:gd name="T3" fmla="*/ 1 h 141"/>
                <a:gd name="T4" fmla="*/ 1 w 1984"/>
                <a:gd name="T5" fmla="*/ 1 h 141"/>
                <a:gd name="T6" fmla="*/ 1 w 1984"/>
                <a:gd name="T7" fmla="*/ 1 h 141"/>
                <a:gd name="T8" fmla="*/ 1 w 1984"/>
                <a:gd name="T9" fmla="*/ 1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4"/>
                <a:gd name="T16" fmla="*/ 0 h 141"/>
                <a:gd name="T17" fmla="*/ 1984 w 1984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4" h="141">
                  <a:moveTo>
                    <a:pt x="0" y="0"/>
                  </a:moveTo>
                  <a:cubicBezTo>
                    <a:pt x="36" y="71"/>
                    <a:pt x="36" y="71"/>
                    <a:pt x="53" y="71"/>
                  </a:cubicBezTo>
                  <a:cubicBezTo>
                    <a:pt x="71" y="71"/>
                    <a:pt x="71" y="71"/>
                    <a:pt x="992" y="71"/>
                  </a:cubicBezTo>
                  <a:cubicBezTo>
                    <a:pt x="1913" y="71"/>
                    <a:pt x="1913" y="71"/>
                    <a:pt x="1931" y="71"/>
                  </a:cubicBezTo>
                  <a:cubicBezTo>
                    <a:pt x="1949" y="71"/>
                    <a:pt x="1949" y="71"/>
                    <a:pt x="1984" y="141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53" name="Rectangle 20">
              <a:extLst>
                <a:ext uri="{FF2B5EF4-FFF2-40B4-BE49-F238E27FC236}">
                  <a16:creationId xmlns:a16="http://schemas.microsoft.com/office/drawing/2014/main" id="{209808E9-7CC4-4BB9-9BCC-D88BAB8C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829"/>
              <a:ext cx="5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0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4" name="Freeform 21">
              <a:extLst>
                <a:ext uri="{FF2B5EF4-FFF2-40B4-BE49-F238E27FC236}">
                  <a16:creationId xmlns:a16="http://schemas.microsoft.com/office/drawing/2014/main" id="{657DB667-B8B4-40AB-BF00-3DB40D3FB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" y="1578"/>
              <a:ext cx="36" cy="73"/>
            </a:xfrm>
            <a:custGeom>
              <a:avLst/>
              <a:gdLst>
                <a:gd name="T0" fmla="*/ 36 w 36"/>
                <a:gd name="T1" fmla="*/ 73 h 73"/>
                <a:gd name="T2" fmla="*/ 24 w 36"/>
                <a:gd name="T3" fmla="*/ 0 h 73"/>
                <a:gd name="T4" fmla="*/ 0 w 36"/>
                <a:gd name="T5" fmla="*/ 73 h 73"/>
                <a:gd name="T6" fmla="*/ 24 w 36"/>
                <a:gd name="T7" fmla="*/ 73 h 73"/>
                <a:gd name="T8" fmla="*/ 36 w 36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3"/>
                <a:gd name="T17" fmla="*/ 36 w 36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3">
                  <a:moveTo>
                    <a:pt x="36" y="73"/>
                  </a:moveTo>
                  <a:lnTo>
                    <a:pt x="24" y="0"/>
                  </a:lnTo>
                  <a:lnTo>
                    <a:pt x="0" y="73"/>
                  </a:lnTo>
                  <a:lnTo>
                    <a:pt x="24" y="7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55" name="Freeform 22">
              <a:extLst>
                <a:ext uri="{FF2B5EF4-FFF2-40B4-BE49-F238E27FC236}">
                  <a16:creationId xmlns:a16="http://schemas.microsoft.com/office/drawing/2014/main" id="{533B29C7-4B8B-4DF6-AC9E-2EA1C628E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" y="1651"/>
              <a:ext cx="267" cy="171"/>
            </a:xfrm>
            <a:custGeom>
              <a:avLst/>
              <a:gdLst>
                <a:gd name="T0" fmla="*/ 0 w 267"/>
                <a:gd name="T1" fmla="*/ 171 h 171"/>
                <a:gd name="T2" fmla="*/ 267 w 267"/>
                <a:gd name="T3" fmla="*/ 171 h 171"/>
                <a:gd name="T4" fmla="*/ 267 w 267"/>
                <a:gd name="T5" fmla="*/ 0 h 171"/>
                <a:gd name="T6" fmla="*/ 0 60000 65536"/>
                <a:gd name="T7" fmla="*/ 0 60000 65536"/>
                <a:gd name="T8" fmla="*/ 0 60000 65536"/>
                <a:gd name="T9" fmla="*/ 0 w 267"/>
                <a:gd name="T10" fmla="*/ 0 h 171"/>
                <a:gd name="T11" fmla="*/ 267 w 267"/>
                <a:gd name="T12" fmla="*/ 171 h 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7" h="171">
                  <a:moveTo>
                    <a:pt x="0" y="171"/>
                  </a:moveTo>
                  <a:lnTo>
                    <a:pt x="267" y="171"/>
                  </a:lnTo>
                  <a:lnTo>
                    <a:pt x="26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56" name="Rectangle 23">
              <a:extLst>
                <a:ext uri="{FF2B5EF4-FFF2-40B4-BE49-F238E27FC236}">
                  <a16:creationId xmlns:a16="http://schemas.microsoft.com/office/drawing/2014/main" id="{DD084794-0B7F-4981-A886-0077E3440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1551"/>
              <a:ext cx="608" cy="15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/>
                <a:t>Magnitude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7" name="Rectangle 24">
              <a:extLst>
                <a:ext uri="{FF2B5EF4-FFF2-40B4-BE49-F238E27FC236}">
                  <a16:creationId xmlns:a16="http://schemas.microsoft.com/office/drawing/2014/main" id="{C77BA4E0-A80C-4426-8DD8-4275D9D7C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769"/>
              <a:ext cx="249" cy="152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0"/>
                <a:t>MSB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00" name="Rectangle 25">
            <a:extLst>
              <a:ext uri="{FF2B5EF4-FFF2-40B4-BE49-F238E27FC236}">
                <a16:creationId xmlns:a16="http://schemas.microsoft.com/office/drawing/2014/main" id="{A963EEE8-1C68-487E-8BE6-5093A799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068638"/>
            <a:ext cx="2540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latin typeface="Helvetica" panose="020B0604020202020204" pitchFamily="34" charset="0"/>
              </a:rPr>
              <a:t>(a) Unsigned number</a:t>
            </a:r>
            <a:endParaRPr lang="en-US" altLang="ko-KR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Rectangle 47">
            <a:extLst>
              <a:ext uri="{FF2B5EF4-FFF2-40B4-BE49-F238E27FC236}">
                <a16:creationId xmlns:a16="http://schemas.microsoft.com/office/drawing/2014/main" id="{E4DA2E97-4922-49F5-97EE-5AE7EEF33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5661025"/>
            <a:ext cx="224313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latin typeface="Helvetica" panose="020B0604020202020204" pitchFamily="34" charset="0"/>
              </a:rPr>
              <a:t>(b) Signed number</a:t>
            </a:r>
            <a:endParaRPr lang="en-US" altLang="ko-KR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02" name="Group 63">
            <a:extLst>
              <a:ext uri="{FF2B5EF4-FFF2-40B4-BE49-F238E27FC236}">
                <a16:creationId xmlns:a16="http://schemas.microsoft.com/office/drawing/2014/main" id="{1E0D9C0A-3999-4333-92A6-093C2AC5AA0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573463"/>
            <a:ext cx="4700588" cy="2005012"/>
            <a:chOff x="1008" y="2329"/>
            <a:chExt cx="3072" cy="1448"/>
          </a:xfrm>
        </p:grpSpPr>
        <p:sp>
          <p:nvSpPr>
            <p:cNvPr id="29704" name="Rectangle 60">
              <a:extLst>
                <a:ext uri="{FF2B5EF4-FFF2-40B4-BE49-F238E27FC236}">
                  <a16:creationId xmlns:a16="http://schemas.microsoft.com/office/drawing/2014/main" id="{BF6A1A9D-6B0B-4D28-A56F-A17ECE4D3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44"/>
              <a:ext cx="24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05" name="Rectangle 26">
              <a:extLst>
                <a:ext uri="{FF2B5EF4-FFF2-40B4-BE49-F238E27FC236}">
                  <a16:creationId xmlns:a16="http://schemas.microsoft.com/office/drawing/2014/main" id="{4A6F4AA6-DE13-4C48-BE1F-BC9E8E6A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2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0" i="1"/>
                <a:t>b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6" name="Rectangle 27">
              <a:extLst>
                <a:ext uri="{FF2B5EF4-FFF2-40B4-BE49-F238E27FC236}">
                  <a16:creationId xmlns:a16="http://schemas.microsoft.com/office/drawing/2014/main" id="{0F49E864-6EEF-4C54-B25F-CB2B29490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383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 i="1"/>
                <a:t>n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7" name="Rectangle 28">
              <a:extLst>
                <a:ext uri="{FF2B5EF4-FFF2-40B4-BE49-F238E27FC236}">
                  <a16:creationId xmlns:a16="http://schemas.microsoft.com/office/drawing/2014/main" id="{282F32D4-D3CE-4B5F-A8ED-CF5E42AA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383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1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8" name="Freeform 29">
              <a:extLst>
                <a:ext uri="{FF2B5EF4-FFF2-40B4-BE49-F238E27FC236}">
                  <a16:creationId xmlns:a16="http://schemas.microsoft.com/office/drawing/2014/main" id="{CFE003DB-5624-4F42-9787-21BC395E0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710"/>
              <a:ext cx="24" cy="25"/>
            </a:xfrm>
            <a:custGeom>
              <a:avLst/>
              <a:gdLst>
                <a:gd name="T0" fmla="*/ 0 w 40"/>
                <a:gd name="T1" fmla="*/ 1 h 40"/>
                <a:gd name="T2" fmla="*/ 0 w 40"/>
                <a:gd name="T3" fmla="*/ 1 h 40"/>
                <a:gd name="T4" fmla="*/ 1 w 40"/>
                <a:gd name="T5" fmla="*/ 0 h 40"/>
                <a:gd name="T6" fmla="*/ 1 w 40"/>
                <a:gd name="T7" fmla="*/ 0 h 40"/>
                <a:gd name="T8" fmla="*/ 1 w 40"/>
                <a:gd name="T9" fmla="*/ 1 h 40"/>
                <a:gd name="T10" fmla="*/ 1 w 40"/>
                <a:gd name="T11" fmla="*/ 1 h 40"/>
                <a:gd name="T12" fmla="*/ 1 w 40"/>
                <a:gd name="T13" fmla="*/ 1 h 40"/>
                <a:gd name="T14" fmla="*/ 1 w 40"/>
                <a:gd name="T15" fmla="*/ 1 h 40"/>
                <a:gd name="T16" fmla="*/ 1 w 40"/>
                <a:gd name="T17" fmla="*/ 1 h 40"/>
                <a:gd name="T18" fmla="*/ 0 w 40"/>
                <a:gd name="T19" fmla="*/ 1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0" y="17"/>
                  </a:moveTo>
                  <a:cubicBezTo>
                    <a:pt x="0" y="17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17" y="0"/>
                    <a:pt x="17" y="0"/>
                  </a:cubicBezTo>
                  <a:cubicBezTo>
                    <a:pt x="30" y="0"/>
                    <a:pt x="40" y="10"/>
                    <a:pt x="40" y="23"/>
                  </a:cubicBezTo>
                  <a:cubicBezTo>
                    <a:pt x="40" y="23"/>
                    <a:pt x="40" y="17"/>
                    <a:pt x="40" y="17"/>
                  </a:cubicBezTo>
                  <a:cubicBezTo>
                    <a:pt x="40" y="30"/>
                    <a:pt x="30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22" y="40"/>
                    <a:pt x="22" y="40"/>
                  </a:cubicBezTo>
                  <a:cubicBezTo>
                    <a:pt x="10" y="40"/>
                    <a:pt x="0" y="30"/>
                    <a:pt x="0" y="17"/>
                  </a:cubicBez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09" name="Freeform 30">
              <a:extLst>
                <a:ext uri="{FF2B5EF4-FFF2-40B4-BE49-F238E27FC236}">
                  <a16:creationId xmlns:a16="http://schemas.microsoft.com/office/drawing/2014/main" id="{4D39FA4E-9BAA-4C84-8BD6-CDE72C030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2710"/>
              <a:ext cx="24" cy="25"/>
            </a:xfrm>
            <a:custGeom>
              <a:avLst/>
              <a:gdLst>
                <a:gd name="T0" fmla="*/ 0 w 40"/>
                <a:gd name="T1" fmla="*/ 1 h 40"/>
                <a:gd name="T2" fmla="*/ 0 w 40"/>
                <a:gd name="T3" fmla="*/ 1 h 40"/>
                <a:gd name="T4" fmla="*/ 1 w 40"/>
                <a:gd name="T5" fmla="*/ 0 h 40"/>
                <a:gd name="T6" fmla="*/ 1 w 40"/>
                <a:gd name="T7" fmla="*/ 0 h 40"/>
                <a:gd name="T8" fmla="*/ 1 w 40"/>
                <a:gd name="T9" fmla="*/ 1 h 40"/>
                <a:gd name="T10" fmla="*/ 1 w 40"/>
                <a:gd name="T11" fmla="*/ 1 h 40"/>
                <a:gd name="T12" fmla="*/ 1 w 40"/>
                <a:gd name="T13" fmla="*/ 1 h 40"/>
                <a:gd name="T14" fmla="*/ 1 w 40"/>
                <a:gd name="T15" fmla="*/ 1 h 40"/>
                <a:gd name="T16" fmla="*/ 1 w 40"/>
                <a:gd name="T17" fmla="*/ 1 h 40"/>
                <a:gd name="T18" fmla="*/ 0 w 40"/>
                <a:gd name="T19" fmla="*/ 1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0" y="17"/>
                  </a:moveTo>
                  <a:cubicBezTo>
                    <a:pt x="0" y="17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17" y="0"/>
                    <a:pt x="17" y="0"/>
                  </a:cubicBezTo>
                  <a:cubicBezTo>
                    <a:pt x="30" y="0"/>
                    <a:pt x="40" y="10"/>
                    <a:pt x="40" y="23"/>
                  </a:cubicBezTo>
                  <a:cubicBezTo>
                    <a:pt x="40" y="23"/>
                    <a:pt x="40" y="17"/>
                    <a:pt x="40" y="17"/>
                  </a:cubicBezTo>
                  <a:cubicBezTo>
                    <a:pt x="40" y="30"/>
                    <a:pt x="30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22" y="40"/>
                    <a:pt x="22" y="40"/>
                  </a:cubicBezTo>
                  <a:cubicBezTo>
                    <a:pt x="10" y="40"/>
                    <a:pt x="0" y="30"/>
                    <a:pt x="0" y="17"/>
                  </a:cubicBez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0" name="Freeform 31">
              <a:extLst>
                <a:ext uri="{FF2B5EF4-FFF2-40B4-BE49-F238E27FC236}">
                  <a16:creationId xmlns:a16="http://schemas.microsoft.com/office/drawing/2014/main" id="{48CEBDA3-70DB-4A46-B925-CA92814CD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" y="2710"/>
              <a:ext cx="25" cy="25"/>
            </a:xfrm>
            <a:custGeom>
              <a:avLst/>
              <a:gdLst>
                <a:gd name="T0" fmla="*/ 0 w 40"/>
                <a:gd name="T1" fmla="*/ 1 h 40"/>
                <a:gd name="T2" fmla="*/ 0 w 40"/>
                <a:gd name="T3" fmla="*/ 1 h 40"/>
                <a:gd name="T4" fmla="*/ 1 w 40"/>
                <a:gd name="T5" fmla="*/ 0 h 40"/>
                <a:gd name="T6" fmla="*/ 1 w 40"/>
                <a:gd name="T7" fmla="*/ 0 h 40"/>
                <a:gd name="T8" fmla="*/ 1 w 40"/>
                <a:gd name="T9" fmla="*/ 1 h 40"/>
                <a:gd name="T10" fmla="*/ 1 w 40"/>
                <a:gd name="T11" fmla="*/ 1 h 40"/>
                <a:gd name="T12" fmla="*/ 1 w 40"/>
                <a:gd name="T13" fmla="*/ 1 h 40"/>
                <a:gd name="T14" fmla="*/ 1 w 40"/>
                <a:gd name="T15" fmla="*/ 1 h 40"/>
                <a:gd name="T16" fmla="*/ 1 w 40"/>
                <a:gd name="T17" fmla="*/ 1 h 40"/>
                <a:gd name="T18" fmla="*/ 0 w 40"/>
                <a:gd name="T19" fmla="*/ 1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0" y="17"/>
                  </a:moveTo>
                  <a:cubicBezTo>
                    <a:pt x="0" y="17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17" y="0"/>
                    <a:pt x="17" y="0"/>
                  </a:cubicBezTo>
                  <a:cubicBezTo>
                    <a:pt x="30" y="0"/>
                    <a:pt x="40" y="10"/>
                    <a:pt x="40" y="23"/>
                  </a:cubicBezTo>
                  <a:cubicBezTo>
                    <a:pt x="40" y="23"/>
                    <a:pt x="40" y="17"/>
                    <a:pt x="40" y="17"/>
                  </a:cubicBezTo>
                  <a:cubicBezTo>
                    <a:pt x="40" y="30"/>
                    <a:pt x="30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22" y="40"/>
                    <a:pt x="22" y="40"/>
                  </a:cubicBezTo>
                  <a:cubicBezTo>
                    <a:pt x="10" y="40"/>
                    <a:pt x="0" y="30"/>
                    <a:pt x="0" y="17"/>
                  </a:cubicBez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1" name="Rectangle 32">
              <a:extLst>
                <a:ext uri="{FF2B5EF4-FFF2-40B4-BE49-F238E27FC236}">
                  <a16:creationId xmlns:a16="http://schemas.microsoft.com/office/drawing/2014/main" id="{E3E7DC1C-BAEF-4014-9025-1359631BF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2552"/>
              <a:ext cx="352" cy="3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12" name="Rectangle 33">
              <a:extLst>
                <a:ext uri="{FF2B5EF4-FFF2-40B4-BE49-F238E27FC236}">
                  <a16:creationId xmlns:a16="http://schemas.microsoft.com/office/drawing/2014/main" id="{853B95B6-60D2-4E77-AA0E-4E73A88A0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52"/>
              <a:ext cx="1033" cy="3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13" name="Rectangle 34">
              <a:extLst>
                <a:ext uri="{FF2B5EF4-FFF2-40B4-BE49-F238E27FC236}">
                  <a16:creationId xmlns:a16="http://schemas.microsoft.com/office/drawing/2014/main" id="{14F6C42D-BE2A-4318-9177-9B7228174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2552"/>
              <a:ext cx="352" cy="3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14" name="Rectangle 35">
              <a:extLst>
                <a:ext uri="{FF2B5EF4-FFF2-40B4-BE49-F238E27FC236}">
                  <a16:creationId xmlns:a16="http://schemas.microsoft.com/office/drawing/2014/main" id="{5F24A969-BCD2-4784-BA12-E36EF3703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2552"/>
              <a:ext cx="340" cy="3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15" name="Rectangle 36">
              <a:extLst>
                <a:ext uri="{FF2B5EF4-FFF2-40B4-BE49-F238E27FC236}">
                  <a16:creationId xmlns:a16="http://schemas.microsoft.com/office/drawing/2014/main" id="{7012A967-7F29-487B-AD27-D15F51A06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" y="2383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–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6" name="Rectangle 37">
              <a:extLst>
                <a:ext uri="{FF2B5EF4-FFF2-40B4-BE49-F238E27FC236}">
                  <a16:creationId xmlns:a16="http://schemas.microsoft.com/office/drawing/2014/main" id="{5534823E-F726-4FD6-B70F-BD13D67D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32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0" i="1"/>
                <a:t>b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7" name="Rectangle 38">
              <a:extLst>
                <a:ext uri="{FF2B5EF4-FFF2-40B4-BE49-F238E27FC236}">
                  <a16:creationId xmlns:a16="http://schemas.microsoft.com/office/drawing/2014/main" id="{C6418738-8DFA-43F1-BA51-1DBE430E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2383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1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8" name="Rectangle 39">
              <a:extLst>
                <a:ext uri="{FF2B5EF4-FFF2-40B4-BE49-F238E27FC236}">
                  <a16:creationId xmlns:a16="http://schemas.microsoft.com/office/drawing/2014/main" id="{FCB63F0A-89B6-4E4A-8E6F-8F89C535C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232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0" i="1"/>
                <a:t>b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9" name="Freeform 40">
              <a:extLst>
                <a:ext uri="{FF2B5EF4-FFF2-40B4-BE49-F238E27FC236}">
                  <a16:creationId xmlns:a16="http://schemas.microsoft.com/office/drawing/2014/main" id="{66FFEA81-D795-4D68-9BAD-345290EF9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984"/>
              <a:ext cx="1033" cy="86"/>
            </a:xfrm>
            <a:custGeom>
              <a:avLst/>
              <a:gdLst>
                <a:gd name="T0" fmla="*/ 0 w 1701"/>
                <a:gd name="T1" fmla="*/ 0 h 142"/>
                <a:gd name="T2" fmla="*/ 1 w 1701"/>
                <a:gd name="T3" fmla="*/ 1 h 142"/>
                <a:gd name="T4" fmla="*/ 1 w 1701"/>
                <a:gd name="T5" fmla="*/ 1 h 142"/>
                <a:gd name="T6" fmla="*/ 1 w 1701"/>
                <a:gd name="T7" fmla="*/ 1 h 142"/>
                <a:gd name="T8" fmla="*/ 1 w 1701"/>
                <a:gd name="T9" fmla="*/ 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1"/>
                <a:gd name="T16" fmla="*/ 0 h 142"/>
                <a:gd name="T17" fmla="*/ 1701 w 1701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1" h="142">
                  <a:moveTo>
                    <a:pt x="0" y="0"/>
                  </a:moveTo>
                  <a:cubicBezTo>
                    <a:pt x="36" y="71"/>
                    <a:pt x="36" y="71"/>
                    <a:pt x="53" y="71"/>
                  </a:cubicBezTo>
                  <a:cubicBezTo>
                    <a:pt x="71" y="71"/>
                    <a:pt x="71" y="71"/>
                    <a:pt x="851" y="71"/>
                  </a:cubicBezTo>
                  <a:cubicBezTo>
                    <a:pt x="1630" y="71"/>
                    <a:pt x="1630" y="71"/>
                    <a:pt x="1648" y="71"/>
                  </a:cubicBezTo>
                  <a:cubicBezTo>
                    <a:pt x="1666" y="71"/>
                    <a:pt x="1666" y="71"/>
                    <a:pt x="1701" y="142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0" name="Rectangle 41">
              <a:extLst>
                <a:ext uri="{FF2B5EF4-FFF2-40B4-BE49-F238E27FC236}">
                  <a16:creationId xmlns:a16="http://schemas.microsoft.com/office/drawing/2014/main" id="{C9D4E819-CD06-4369-A16F-BE58803AB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2383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0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1" name="Freeform 42">
              <a:extLst>
                <a:ext uri="{FF2B5EF4-FFF2-40B4-BE49-F238E27FC236}">
                  <a16:creationId xmlns:a16="http://schemas.microsoft.com/office/drawing/2014/main" id="{2E6F3491-47FF-49D4-8290-68D4B3E71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" y="3003"/>
              <a:ext cx="36" cy="73"/>
            </a:xfrm>
            <a:custGeom>
              <a:avLst/>
              <a:gdLst>
                <a:gd name="T0" fmla="*/ 36 w 36"/>
                <a:gd name="T1" fmla="*/ 73 h 73"/>
                <a:gd name="T2" fmla="*/ 24 w 36"/>
                <a:gd name="T3" fmla="*/ 0 h 73"/>
                <a:gd name="T4" fmla="*/ 0 w 36"/>
                <a:gd name="T5" fmla="*/ 73 h 73"/>
                <a:gd name="T6" fmla="*/ 24 w 36"/>
                <a:gd name="T7" fmla="*/ 73 h 73"/>
                <a:gd name="T8" fmla="*/ 36 w 36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3"/>
                <a:gd name="T17" fmla="*/ 36 w 36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3">
                  <a:moveTo>
                    <a:pt x="36" y="73"/>
                  </a:moveTo>
                  <a:lnTo>
                    <a:pt x="24" y="0"/>
                  </a:lnTo>
                  <a:lnTo>
                    <a:pt x="0" y="73"/>
                  </a:lnTo>
                  <a:lnTo>
                    <a:pt x="24" y="7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2" name="Freeform 43">
              <a:extLst>
                <a:ext uri="{FF2B5EF4-FFF2-40B4-BE49-F238E27FC236}">
                  <a16:creationId xmlns:a16="http://schemas.microsoft.com/office/drawing/2014/main" id="{1E2178AB-D05C-4318-B86A-C0181900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" y="3076"/>
              <a:ext cx="267" cy="170"/>
            </a:xfrm>
            <a:custGeom>
              <a:avLst/>
              <a:gdLst>
                <a:gd name="T0" fmla="*/ 0 w 267"/>
                <a:gd name="T1" fmla="*/ 170 h 170"/>
                <a:gd name="T2" fmla="*/ 267 w 267"/>
                <a:gd name="T3" fmla="*/ 170 h 170"/>
                <a:gd name="T4" fmla="*/ 267 w 267"/>
                <a:gd name="T5" fmla="*/ 0 h 170"/>
                <a:gd name="T6" fmla="*/ 0 60000 65536"/>
                <a:gd name="T7" fmla="*/ 0 60000 65536"/>
                <a:gd name="T8" fmla="*/ 0 60000 65536"/>
                <a:gd name="T9" fmla="*/ 0 w 267"/>
                <a:gd name="T10" fmla="*/ 0 h 170"/>
                <a:gd name="T11" fmla="*/ 267 w 267"/>
                <a:gd name="T12" fmla="*/ 170 h 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7" h="170">
                  <a:moveTo>
                    <a:pt x="0" y="170"/>
                  </a:moveTo>
                  <a:lnTo>
                    <a:pt x="267" y="170"/>
                  </a:lnTo>
                  <a:lnTo>
                    <a:pt x="26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3" name="Rectangle 44">
              <a:extLst>
                <a:ext uri="{FF2B5EF4-FFF2-40B4-BE49-F238E27FC236}">
                  <a16:creationId xmlns:a16="http://schemas.microsoft.com/office/drawing/2014/main" id="{84A84D70-366C-4A20-99F4-BBEBD752E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105"/>
              <a:ext cx="616" cy="154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/>
                <a:t>Magnitude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4" name="Rectangle 45">
              <a:extLst>
                <a:ext uri="{FF2B5EF4-FFF2-40B4-BE49-F238E27FC236}">
                  <a16:creationId xmlns:a16="http://schemas.microsoft.com/office/drawing/2014/main" id="{2C68A96C-0654-4CED-8584-CDD24A3D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3179"/>
              <a:ext cx="319" cy="176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600"/>
                <a:t>Sign</a:t>
              </a:r>
              <a:endParaRPr lang="en-US" altLang="ko-KR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5" name="Rectangle 46">
              <a:extLst>
                <a:ext uri="{FF2B5EF4-FFF2-40B4-BE49-F238E27FC236}">
                  <a16:creationId xmlns:a16="http://schemas.microsoft.com/office/drawing/2014/main" id="{3F3C9852-7C52-4770-98FF-A28A96F87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2552"/>
              <a:ext cx="341" cy="34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726" name="Rectangle 48">
              <a:extLst>
                <a:ext uri="{FF2B5EF4-FFF2-40B4-BE49-F238E27FC236}">
                  <a16:creationId xmlns:a16="http://schemas.microsoft.com/office/drawing/2014/main" id="{0FF910DC-2FED-4C26-9D7D-C45BB3F99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32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b="0" i="1"/>
                <a:t>b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Rectangle 49">
              <a:extLst>
                <a:ext uri="{FF2B5EF4-FFF2-40B4-BE49-F238E27FC236}">
                  <a16:creationId xmlns:a16="http://schemas.microsoft.com/office/drawing/2014/main" id="{7BAC9AAB-922F-4AB4-9416-53468A2B3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2383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 i="1"/>
                <a:t>n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8" name="Rectangle 50">
              <a:extLst>
                <a:ext uri="{FF2B5EF4-FFF2-40B4-BE49-F238E27FC236}">
                  <a16:creationId xmlns:a16="http://schemas.microsoft.com/office/drawing/2014/main" id="{2DBAAA68-0CE2-4908-B33C-35B0FB1E6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383"/>
              <a:ext cx="5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2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9" name="Freeform 51">
              <a:extLst>
                <a:ext uri="{FF2B5EF4-FFF2-40B4-BE49-F238E27FC236}">
                  <a16:creationId xmlns:a16="http://schemas.microsoft.com/office/drawing/2014/main" id="{49B99767-FA64-46FB-ADBB-306EE9377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2984"/>
              <a:ext cx="1034" cy="86"/>
            </a:xfrm>
            <a:custGeom>
              <a:avLst/>
              <a:gdLst>
                <a:gd name="T0" fmla="*/ 1 w 1701"/>
                <a:gd name="T1" fmla="*/ 0 h 142"/>
                <a:gd name="T2" fmla="*/ 1 w 1701"/>
                <a:gd name="T3" fmla="*/ 1 h 142"/>
                <a:gd name="T4" fmla="*/ 1 w 1701"/>
                <a:gd name="T5" fmla="*/ 1 h 142"/>
                <a:gd name="T6" fmla="*/ 1 w 1701"/>
                <a:gd name="T7" fmla="*/ 1 h 142"/>
                <a:gd name="T8" fmla="*/ 0 w 1701"/>
                <a:gd name="T9" fmla="*/ 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1"/>
                <a:gd name="T16" fmla="*/ 0 h 142"/>
                <a:gd name="T17" fmla="*/ 1701 w 1701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1" h="142">
                  <a:moveTo>
                    <a:pt x="1701" y="0"/>
                  </a:moveTo>
                  <a:cubicBezTo>
                    <a:pt x="1665" y="71"/>
                    <a:pt x="1665" y="71"/>
                    <a:pt x="1648" y="71"/>
                  </a:cubicBezTo>
                  <a:cubicBezTo>
                    <a:pt x="1630" y="71"/>
                    <a:pt x="1630" y="71"/>
                    <a:pt x="850" y="71"/>
                  </a:cubicBezTo>
                  <a:cubicBezTo>
                    <a:pt x="71" y="71"/>
                    <a:pt x="71" y="71"/>
                    <a:pt x="53" y="71"/>
                  </a:cubicBezTo>
                  <a:cubicBezTo>
                    <a:pt x="35" y="71"/>
                    <a:pt x="35" y="71"/>
                    <a:pt x="0" y="142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0" name="Rectangle 52">
              <a:extLst>
                <a:ext uri="{FF2B5EF4-FFF2-40B4-BE49-F238E27FC236}">
                  <a16:creationId xmlns:a16="http://schemas.microsoft.com/office/drawing/2014/main" id="{C3D33E87-D6CE-4496-9D9C-025933A41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383"/>
              <a:ext cx="5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100" b="0"/>
                <a:t>–</a:t>
              </a:r>
              <a:endParaRPr lang="en-US" altLang="ko-KR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1" name="Rectangle 53">
              <a:extLst>
                <a:ext uri="{FF2B5EF4-FFF2-40B4-BE49-F238E27FC236}">
                  <a16:creationId xmlns:a16="http://schemas.microsoft.com/office/drawing/2014/main" id="{8597C168-75D1-4068-87C7-9813DB46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408"/>
              <a:ext cx="829" cy="35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600"/>
                <a:t>0 denotes +</a:t>
              </a:r>
            </a:p>
            <a:p>
              <a:r>
                <a:rPr lang="en-US" altLang="ko-KR" sz="1600"/>
                <a:t>1 denote -</a:t>
              </a:r>
              <a:endParaRPr lang="en-US" altLang="ko-KR" sz="1600">
                <a:solidFill>
                  <a:schemeClr val="tx1"/>
                </a:solidFill>
              </a:endParaRPr>
            </a:p>
          </p:txBody>
        </p:sp>
        <p:sp>
          <p:nvSpPr>
            <p:cNvPr id="29732" name="Rectangle 54">
              <a:extLst>
                <a:ext uri="{FF2B5EF4-FFF2-40B4-BE49-F238E27FC236}">
                  <a16:creationId xmlns:a16="http://schemas.microsoft.com/office/drawing/2014/main" id="{CB964D4D-08CA-4C54-822D-320E10999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00"/>
              <a:ext cx="1" cy="17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ko-KR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3" name="Freeform 56">
              <a:extLst>
                <a:ext uri="{FF2B5EF4-FFF2-40B4-BE49-F238E27FC236}">
                  <a16:creationId xmlns:a16="http://schemas.microsoft.com/office/drawing/2014/main" id="{AFF00A89-F8A2-4F45-820C-EE9F7B6FD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3137"/>
              <a:ext cx="25" cy="73"/>
            </a:xfrm>
            <a:custGeom>
              <a:avLst/>
              <a:gdLst>
                <a:gd name="T0" fmla="*/ 25 w 25"/>
                <a:gd name="T1" fmla="*/ 73 h 73"/>
                <a:gd name="T2" fmla="*/ 13 w 25"/>
                <a:gd name="T3" fmla="*/ 0 h 73"/>
                <a:gd name="T4" fmla="*/ 0 w 25"/>
                <a:gd name="T5" fmla="*/ 73 h 73"/>
                <a:gd name="T6" fmla="*/ 13 w 25"/>
                <a:gd name="T7" fmla="*/ 73 h 73"/>
                <a:gd name="T8" fmla="*/ 25 w 25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73"/>
                <a:gd name="T17" fmla="*/ 25 w 25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73">
                  <a:moveTo>
                    <a:pt x="25" y="73"/>
                  </a:moveTo>
                  <a:lnTo>
                    <a:pt x="13" y="0"/>
                  </a:lnTo>
                  <a:lnTo>
                    <a:pt x="0" y="73"/>
                  </a:lnTo>
                  <a:lnTo>
                    <a:pt x="13" y="73"/>
                  </a:lnTo>
                  <a:lnTo>
                    <a:pt x="25" y="7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4" name="Line 57">
              <a:extLst>
                <a:ext uri="{FF2B5EF4-FFF2-40B4-BE49-F238E27FC236}">
                  <a16:creationId xmlns:a16="http://schemas.microsoft.com/office/drawing/2014/main" id="{2E6E1743-EAA8-455D-B1EB-87B6E34EB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5" y="3210"/>
              <a:ext cx="1" cy="1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5" name="Rectangle 59">
              <a:extLst>
                <a:ext uri="{FF2B5EF4-FFF2-40B4-BE49-F238E27FC236}">
                  <a16:creationId xmlns:a16="http://schemas.microsoft.com/office/drawing/2014/main" id="{56CA75F1-EF94-42C4-B6A0-9CBD75DB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3430"/>
              <a:ext cx="259" cy="15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/>
                <a:t>MSB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03" name="슬라이드 번호 개체 틀 1">
            <a:extLst>
              <a:ext uri="{FF2B5EF4-FFF2-40B4-BE49-F238E27FC236}">
                <a16:creationId xmlns:a16="http://schemas.microsoft.com/office/drawing/2014/main" id="{974E231A-F56B-466B-B1BF-6D0931004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04D0E74E-3E67-47A2-A064-3588155D2D49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3">
            <a:extLst>
              <a:ext uri="{FF2B5EF4-FFF2-40B4-BE49-F238E27FC236}">
                <a16:creationId xmlns:a16="http://schemas.microsoft.com/office/drawing/2014/main" id="{62A8780A-EFE7-4E89-AE00-ED1BA08C9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16563"/>
            <a:ext cx="6335713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C6D5DEF-D9BE-4FEE-A5C5-200603637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Numbers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ADD402FC-E2A5-4C21-A51A-81B7F023884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051050" y="1814513"/>
          <a:ext cx="1511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058" imgH="203112" progId="Equation.3">
                  <p:embed/>
                </p:oleObj>
              </mc:Choice>
              <mc:Fallback>
                <p:oleObj name="Equation" r:id="rId2" imgW="78705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14513"/>
                        <a:ext cx="1511300" cy="3905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Line 5">
            <a:extLst>
              <a:ext uri="{FF2B5EF4-FFF2-40B4-BE49-F238E27FC236}">
                <a16:creationId xmlns:a16="http://schemas.microsoft.com/office/drawing/2014/main" id="{D0319291-ADBB-4DC5-8F49-6EEFAC174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852738"/>
            <a:ext cx="68421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7FD80EDF-842B-4934-9F3C-8D311641B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852738"/>
            <a:ext cx="0" cy="10715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ACC37AEC-9D12-4EA9-9D0D-0D7219976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852738"/>
            <a:ext cx="0" cy="3603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02FFBADD-CD43-44CD-9D2B-FA5D16F31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863" y="2852738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9" name="Line 10">
            <a:extLst>
              <a:ext uri="{FF2B5EF4-FFF2-40B4-BE49-F238E27FC236}">
                <a16:creationId xmlns:a16="http://schemas.microsoft.com/office/drawing/2014/main" id="{19D0BA89-C028-458A-951D-2E23D6D04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2852738"/>
            <a:ext cx="6508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5AEB9EA3-F753-46C6-8A41-EAD00C892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2852738"/>
            <a:ext cx="42084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4E6F0AA8-11B4-4DBD-8EBE-E13916077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213100"/>
            <a:ext cx="0" cy="711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2" name="Line 13">
            <a:extLst>
              <a:ext uri="{FF2B5EF4-FFF2-40B4-BE49-F238E27FC236}">
                <a16:creationId xmlns:a16="http://schemas.microsoft.com/office/drawing/2014/main" id="{2C0A4602-FA07-44BC-9B33-56BF80545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924300"/>
            <a:ext cx="0" cy="23495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3" name="Text Box 39">
            <a:extLst>
              <a:ext uri="{FF2B5EF4-FFF2-40B4-BE49-F238E27FC236}">
                <a16:creationId xmlns:a16="http://schemas.microsoft.com/office/drawing/2014/main" id="{6B509928-6BF2-42BE-B633-76D49391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71600"/>
            <a:ext cx="69008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2</a:t>
            </a:r>
            <a:r>
              <a:rPr kumimoji="1" lang="en-US" altLang="ko-KR" sz="2000">
                <a:solidFill>
                  <a:schemeClr val="tx1"/>
                </a:solidFill>
                <a:latin typeface="Arial" panose="020B0604020202020204" pitchFamily="34" charset="0"/>
              </a:rPr>
              <a:t>’</a:t>
            </a: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s complement representation for Negative Numbers</a:t>
            </a:r>
          </a:p>
        </p:txBody>
      </p:sp>
      <p:graphicFrame>
        <p:nvGraphicFramePr>
          <p:cNvPr id="30734" name="Object 42">
            <a:extLst>
              <a:ext uri="{FF2B5EF4-FFF2-40B4-BE49-F238E27FC236}">
                <a16:creationId xmlns:a16="http://schemas.microsoft.com/office/drawing/2014/main" id="{F7437262-B577-489C-89C0-092D941BD10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2355850"/>
          <a:ext cx="14271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392" imgH="660113" progId="Equation.3">
                  <p:embed/>
                </p:oleObj>
              </mc:Choice>
              <mc:Fallback>
                <p:oleObj name="Equation" r:id="rId4" imgW="939392" imgH="6601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355850"/>
                        <a:ext cx="142716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44">
            <a:extLst>
              <a:ext uri="{FF2B5EF4-FFF2-40B4-BE49-F238E27FC236}">
                <a16:creationId xmlns:a16="http://schemas.microsoft.com/office/drawing/2014/main" id="{E6B60B9E-4790-4D70-B5B5-A8698489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2312988"/>
            <a:ext cx="1524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Example: </a:t>
            </a:r>
          </a:p>
        </p:txBody>
      </p:sp>
      <p:graphicFrame>
        <p:nvGraphicFramePr>
          <p:cNvPr id="30736" name="Object 46">
            <a:extLst>
              <a:ext uri="{FF2B5EF4-FFF2-40B4-BE49-F238E27FC236}">
                <a16:creationId xmlns:a16="http://schemas.microsoft.com/office/drawing/2014/main" id="{8F56CDFE-D352-48D9-9FA5-8B235DA4F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437063"/>
          <a:ext cx="16510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400" imgH="685800" progId="Equation.3">
                  <p:embed/>
                </p:oleObj>
              </mc:Choice>
              <mc:Fallback>
                <p:oleObj name="Equation" r:id="rId6" imgW="1041400" imgH="685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37063"/>
                        <a:ext cx="16510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47">
            <a:extLst>
              <a:ext uri="{FF2B5EF4-FFF2-40B4-BE49-F238E27FC236}">
                <a16:creationId xmlns:a16="http://schemas.microsoft.com/office/drawing/2014/main" id="{FD2B4598-25D4-40CF-9B5D-EFD6D4A16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00438"/>
            <a:ext cx="69119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1</a:t>
            </a:r>
            <a:r>
              <a:rPr kumimoji="1" lang="en-US" altLang="ko-KR" sz="2000">
                <a:solidFill>
                  <a:schemeClr val="tx1"/>
                </a:solidFill>
                <a:latin typeface="Arial" panose="020B0604020202020204" pitchFamily="34" charset="0"/>
              </a:rPr>
              <a:t>’</a:t>
            </a: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s complement representation for Negative Numbers</a:t>
            </a:r>
          </a:p>
        </p:txBody>
      </p:sp>
      <p:grpSp>
        <p:nvGrpSpPr>
          <p:cNvPr id="30738" name="Group 50">
            <a:extLst>
              <a:ext uri="{FF2B5EF4-FFF2-40B4-BE49-F238E27FC236}">
                <a16:creationId xmlns:a16="http://schemas.microsoft.com/office/drawing/2014/main" id="{5A209B0A-2D95-4768-B0EC-66F8C4BD4963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933825"/>
            <a:ext cx="1873250" cy="431800"/>
            <a:chOff x="2097" y="2851"/>
            <a:chExt cx="1237" cy="307"/>
          </a:xfrm>
        </p:grpSpPr>
        <p:sp>
          <p:nvSpPr>
            <p:cNvPr id="30743" name="Rectangle 45">
              <a:extLst>
                <a:ext uri="{FF2B5EF4-FFF2-40B4-BE49-F238E27FC236}">
                  <a16:creationId xmlns:a16="http://schemas.microsoft.com/office/drawing/2014/main" id="{FFEAA404-C116-44AF-AF65-44CBB11A5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851"/>
              <a:ext cx="1237" cy="30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graphicFrame>
          <p:nvGraphicFramePr>
            <p:cNvPr id="30744" name="Object 48">
              <a:extLst>
                <a:ext uri="{FF2B5EF4-FFF2-40B4-BE49-F238E27FC236}">
                  <a16:creationId xmlns:a16="http://schemas.microsoft.com/office/drawing/2014/main" id="{8C655F4D-0B3F-4174-8E3A-12B445999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2851"/>
            <a:ext cx="122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16000" imgH="241300" progId="Equation.3">
                    <p:embed/>
                  </p:oleObj>
                </mc:Choice>
                <mc:Fallback>
                  <p:oleObj name="Equation" r:id="rId8" imgW="1016000" imgH="2413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851"/>
                          <a:ext cx="122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9" name="Text Box 49">
            <a:extLst>
              <a:ext uri="{FF2B5EF4-FFF2-40B4-BE49-F238E27FC236}">
                <a16:creationId xmlns:a16="http://schemas.microsoft.com/office/drawing/2014/main" id="{8624FD75-E09D-4A97-9715-A845AA9F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37063"/>
            <a:ext cx="1524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Example: </a:t>
            </a:r>
          </a:p>
        </p:txBody>
      </p:sp>
      <p:graphicFrame>
        <p:nvGraphicFramePr>
          <p:cNvPr id="30740" name="Object 51">
            <a:extLst>
              <a:ext uri="{FF2B5EF4-FFF2-40B4-BE49-F238E27FC236}">
                <a16:creationId xmlns:a16="http://schemas.microsoft.com/office/drawing/2014/main" id="{E7295B62-EB80-4CDC-85DE-9894B908D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516563"/>
          <a:ext cx="42497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0" imgH="241300" progId="Equation.3">
                  <p:embed/>
                </p:oleObj>
              </mc:Choice>
              <mc:Fallback>
                <p:oleObj name="Equation" r:id="rId10" imgW="2286000" imgH="2413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16563"/>
                        <a:ext cx="42497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Text Box 52">
            <a:extLst>
              <a:ext uri="{FF2B5EF4-FFF2-40B4-BE49-F238E27FC236}">
                <a16:creationId xmlns:a16="http://schemas.microsoft.com/office/drawing/2014/main" id="{D42B6F3C-3D58-48F9-B336-9E14086FB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21388"/>
            <a:ext cx="4945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>
                <a:solidFill>
                  <a:srgbClr val="CC3300"/>
                </a:solidFill>
                <a:latin typeface="굴림" panose="020B0600000101010101" pitchFamily="50" charset="-127"/>
              </a:rPr>
              <a:t>2</a:t>
            </a:r>
            <a:r>
              <a:rPr kumimoji="1" lang="en-US" altLang="ko-KR" sz="1800">
                <a:solidFill>
                  <a:srgbClr val="CC3300"/>
                </a:solidFill>
                <a:latin typeface="Arial" panose="020B0604020202020204" pitchFamily="34" charset="0"/>
              </a:rPr>
              <a:t>’</a:t>
            </a:r>
            <a:r>
              <a:rPr kumimoji="1" lang="en-US" altLang="ko-KR" sz="1800">
                <a:solidFill>
                  <a:srgbClr val="CC3300"/>
                </a:solidFill>
                <a:latin typeface="굴림" panose="020B0600000101010101" pitchFamily="50" charset="-127"/>
              </a:rPr>
              <a:t>s complement: 1</a:t>
            </a:r>
            <a:r>
              <a:rPr kumimoji="1" lang="en-US" altLang="ko-KR" sz="1800">
                <a:solidFill>
                  <a:srgbClr val="CC3300"/>
                </a:solidFill>
                <a:latin typeface="Arial" panose="020B0604020202020204" pitchFamily="34" charset="0"/>
              </a:rPr>
              <a:t>’</a:t>
            </a:r>
            <a:r>
              <a:rPr kumimoji="1" lang="en-US" altLang="ko-KR" sz="1800">
                <a:solidFill>
                  <a:srgbClr val="CC3300"/>
                </a:solidFill>
                <a:latin typeface="굴림" panose="020B0600000101010101" pitchFamily="50" charset="-127"/>
              </a:rPr>
              <a:t>s complement + </a:t>
            </a:r>
            <a:r>
              <a:rPr kumimoji="1" lang="en-US" altLang="ko-KR" sz="1800">
                <a:solidFill>
                  <a:srgbClr val="CC3300"/>
                </a:solidFill>
                <a:latin typeface="Arial" panose="020B0604020202020204" pitchFamily="34" charset="0"/>
              </a:rPr>
              <a:t>‘</a:t>
            </a:r>
            <a:r>
              <a:rPr kumimoji="1" lang="en-US" altLang="ko-KR" sz="1800">
                <a:solidFill>
                  <a:srgbClr val="CC3300"/>
                </a:solidFill>
                <a:latin typeface="굴림" panose="020B0600000101010101" pitchFamily="50" charset="-127"/>
              </a:rPr>
              <a:t>1</a:t>
            </a:r>
            <a:r>
              <a:rPr kumimoji="1" lang="en-US" altLang="ko-KR" sz="1800">
                <a:solidFill>
                  <a:srgbClr val="CC3300"/>
                </a:solidFill>
                <a:latin typeface="Arial" panose="020B0604020202020204" pitchFamily="34" charset="0"/>
              </a:rPr>
              <a:t>’</a:t>
            </a:r>
            <a:endParaRPr kumimoji="1" lang="en-US" altLang="ko-KR" sz="1800">
              <a:solidFill>
                <a:srgbClr val="CC3300"/>
              </a:solidFill>
              <a:latin typeface="굴림" panose="020B0600000101010101" pitchFamily="50" charset="-127"/>
            </a:endParaRPr>
          </a:p>
        </p:txBody>
      </p:sp>
      <p:sp>
        <p:nvSpPr>
          <p:cNvPr id="30742" name="슬라이드 번호 개체 틀 1">
            <a:extLst>
              <a:ext uri="{FF2B5EF4-FFF2-40B4-BE49-F238E27FC236}">
                <a16:creationId xmlns:a16="http://schemas.microsoft.com/office/drawing/2014/main" id="{6841EEF1-7A2C-4719-B994-5B71ABB0B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65FE6514-2F0F-403C-8206-F632A1DA53D9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FA0481E-2F03-4E59-991B-7760F1C2E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Numbers</a:t>
            </a:r>
          </a:p>
        </p:txBody>
      </p:sp>
      <p:grpSp>
        <p:nvGrpSpPr>
          <p:cNvPr id="31747" name="Group 260">
            <a:extLst>
              <a:ext uri="{FF2B5EF4-FFF2-40B4-BE49-F238E27FC236}">
                <a16:creationId xmlns:a16="http://schemas.microsoft.com/office/drawing/2014/main" id="{999E7157-2B65-4323-8C38-C5ADBE4A64A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01800"/>
            <a:ext cx="8043863" cy="4319588"/>
            <a:chOff x="612" y="1344"/>
            <a:chExt cx="4704" cy="2352"/>
          </a:xfrm>
        </p:grpSpPr>
        <p:sp>
          <p:nvSpPr>
            <p:cNvPr id="31749" name="Rectangle 258">
              <a:extLst>
                <a:ext uri="{FF2B5EF4-FFF2-40B4-BE49-F238E27FC236}">
                  <a16:creationId xmlns:a16="http://schemas.microsoft.com/office/drawing/2014/main" id="{4AE090A2-9936-4B82-A6F2-E63057FE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344"/>
              <a:ext cx="4704" cy="2352"/>
            </a:xfrm>
            <a:prstGeom prst="rect">
              <a:avLst/>
            </a:prstGeom>
            <a:solidFill>
              <a:srgbClr val="EDF0AE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750" name="Line 35">
              <a:extLst>
                <a:ext uri="{FF2B5EF4-FFF2-40B4-BE49-F238E27FC236}">
                  <a16:creationId xmlns:a16="http://schemas.microsoft.com/office/drawing/2014/main" id="{12D42B6A-DE6F-4D42-850B-3948B39D7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797"/>
              <a:ext cx="0" cy="22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1" name="Line 115">
              <a:extLst>
                <a:ext uri="{FF2B5EF4-FFF2-40B4-BE49-F238E27FC236}">
                  <a16:creationId xmlns:a16="http://schemas.microsoft.com/office/drawing/2014/main" id="{46ABCB5B-7F71-49E1-90B4-78C1B5597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1797"/>
              <a:ext cx="8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2" name="Line 117">
              <a:extLst>
                <a:ext uri="{FF2B5EF4-FFF2-40B4-BE49-F238E27FC236}">
                  <a16:creationId xmlns:a16="http://schemas.microsoft.com/office/drawing/2014/main" id="{6F43B0ED-A136-4E74-A59E-867194BCB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797"/>
              <a:ext cx="41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3" name="Line 119">
              <a:extLst>
                <a:ext uri="{FF2B5EF4-FFF2-40B4-BE49-F238E27FC236}">
                  <a16:creationId xmlns:a16="http://schemas.microsoft.com/office/drawing/2014/main" id="{D8317EDB-A28A-4F04-94E0-AA1FE25AF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9" y="1797"/>
              <a:ext cx="265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54" name="Line 122">
              <a:extLst>
                <a:ext uri="{FF2B5EF4-FFF2-40B4-BE49-F238E27FC236}">
                  <a16:creationId xmlns:a16="http://schemas.microsoft.com/office/drawing/2014/main" id="{B27E1906-B669-4955-9BE2-5B87E9A5A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024"/>
              <a:ext cx="0" cy="44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1755" name="Group 256">
              <a:extLst>
                <a:ext uri="{FF2B5EF4-FFF2-40B4-BE49-F238E27FC236}">
                  <a16:creationId xmlns:a16="http://schemas.microsoft.com/office/drawing/2014/main" id="{A3769F06-2BB7-41A4-AA88-9DA24DD00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434"/>
              <a:ext cx="4354" cy="2155"/>
              <a:chOff x="476" y="1797"/>
              <a:chExt cx="4354" cy="2155"/>
            </a:xfrm>
          </p:grpSpPr>
          <p:sp>
            <p:nvSpPr>
              <p:cNvPr id="31756" name="Rectangle 24">
                <a:extLst>
                  <a:ext uri="{FF2B5EF4-FFF2-40B4-BE49-F238E27FC236}">
                    <a16:creationId xmlns:a16="http://schemas.microsoft.com/office/drawing/2014/main" id="{14DFEB35-4AFE-4073-B013-5079CC0FA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472"/>
                <a:ext cx="907" cy="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1111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1100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1011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1000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31757" name="Rectangle 23">
                <a:extLst>
                  <a:ext uri="{FF2B5EF4-FFF2-40B4-BE49-F238E27FC236}">
                    <a16:creationId xmlns:a16="http://schemas.microsoft.com/office/drawing/2014/main" id="{B8BBA853-6465-4AA1-8EC5-0D1B0C72D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472"/>
                <a:ext cx="884" cy="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-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1111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1100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1011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1000</a:t>
                </a:r>
              </a:p>
            </p:txBody>
          </p:sp>
          <p:sp>
            <p:nvSpPr>
              <p:cNvPr id="31758" name="Rectangle 22">
                <a:extLst>
                  <a:ext uri="{FF2B5EF4-FFF2-40B4-BE49-F238E27FC236}">
                    <a16:creationId xmlns:a16="http://schemas.microsoft.com/office/drawing/2014/main" id="{6C99A315-9AA6-4992-8061-A8E126671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2472"/>
                <a:ext cx="860" cy="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1000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1011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1100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1111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31759" name="Rectangle 21">
                <a:extLst>
                  <a:ext uri="{FF2B5EF4-FFF2-40B4-BE49-F238E27FC236}">
                    <a16:creationId xmlns:a16="http://schemas.microsoft.com/office/drawing/2014/main" id="{F6372624-FB31-477C-9128-F015D1A70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9" y="2472"/>
                <a:ext cx="410" cy="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-2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-3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-4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-5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-6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-7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-8</a:t>
                </a:r>
              </a:p>
            </p:txBody>
          </p:sp>
          <p:sp>
            <p:nvSpPr>
              <p:cNvPr id="31760" name="Rectangle 20">
                <a:extLst>
                  <a:ext uri="{FF2B5EF4-FFF2-40B4-BE49-F238E27FC236}">
                    <a16:creationId xmlns:a16="http://schemas.microsoft.com/office/drawing/2014/main" id="{3B5CD83B-9D71-4282-9206-CC91A2C1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2472"/>
                <a:ext cx="862" cy="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0000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0001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0010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0011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0100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0101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0110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0111</a:t>
                </a:r>
              </a:p>
            </p:txBody>
          </p:sp>
          <p:sp>
            <p:nvSpPr>
              <p:cNvPr id="31761" name="Rectangle 19">
                <a:extLst>
                  <a:ext uri="{FF2B5EF4-FFF2-40B4-BE49-F238E27FC236}">
                    <a16:creationId xmlns:a16="http://schemas.microsoft.com/office/drawing/2014/main" id="{44A46C58-25F0-4CD9-B8BE-044483C9A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472"/>
                <a:ext cx="431" cy="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+2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+3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+4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+5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+6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+7</a:t>
                </a:r>
              </a:p>
            </p:txBody>
          </p:sp>
          <p:sp>
            <p:nvSpPr>
              <p:cNvPr id="31762" name="Rectangle 18">
                <a:extLst>
                  <a:ext uri="{FF2B5EF4-FFF2-40B4-BE49-F238E27FC236}">
                    <a16:creationId xmlns:a16="http://schemas.microsoft.com/office/drawing/2014/main" id="{5ED60AC5-760E-4BDD-A720-4918C7268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024"/>
                <a:ext cx="907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b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1’s complement </a:t>
                </a: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endParaRPr kumimoji="1" lang="en-US" altLang="ko-KR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3" name="Rectangle 17">
                <a:extLst>
                  <a:ext uri="{FF2B5EF4-FFF2-40B4-BE49-F238E27FC236}">
                    <a16:creationId xmlns:a16="http://schemas.microsoft.com/office/drawing/2014/main" id="{9354FB91-3AFE-4281-B4F8-03281493E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024"/>
                <a:ext cx="88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b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2’s complement </a:t>
                </a:r>
                <a:r>
                  <a:rPr kumimoji="1" lang="en-US" altLang="ko-KR" b="0" i="1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N*</a:t>
                </a:r>
              </a:p>
            </p:txBody>
          </p:sp>
          <p:sp>
            <p:nvSpPr>
              <p:cNvPr id="31764" name="Rectangle 16">
                <a:extLst>
                  <a:ext uri="{FF2B5EF4-FFF2-40B4-BE49-F238E27FC236}">
                    <a16:creationId xmlns:a16="http://schemas.microsoft.com/office/drawing/2014/main" id="{1D2BB4ED-9A73-4DE2-930F-A3327612F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2024"/>
                <a:ext cx="860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b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Sign and </a:t>
                </a: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magnitude</a:t>
                </a:r>
              </a:p>
            </p:txBody>
          </p:sp>
          <p:sp>
            <p:nvSpPr>
              <p:cNvPr id="31765" name="Rectangle 10">
                <a:extLst>
                  <a:ext uri="{FF2B5EF4-FFF2-40B4-BE49-F238E27FC236}">
                    <a16:creationId xmlns:a16="http://schemas.microsoft.com/office/drawing/2014/main" id="{0BBF5E97-EBD7-4D41-9FCC-F7AF2ACD9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1797"/>
                <a:ext cx="265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b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Negative integers</a:t>
                </a:r>
              </a:p>
            </p:txBody>
          </p:sp>
          <p:sp>
            <p:nvSpPr>
              <p:cNvPr id="31766" name="Rectangle 9">
                <a:extLst>
                  <a:ext uri="{FF2B5EF4-FFF2-40B4-BE49-F238E27FC236}">
                    <a16:creationId xmlns:a16="http://schemas.microsoft.com/office/drawing/2014/main" id="{FD7AB595-9DC2-4951-A456-BD02BA4B9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9" y="1797"/>
                <a:ext cx="410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b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ctr" latinLnBrk="1" hangingPunct="1">
                  <a:spcBef>
                    <a:spcPct val="20000"/>
                  </a:spcBef>
                </a:pPr>
                <a:endParaRPr kumimoji="1" lang="en-US" altLang="ko-KR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endParaRPr kumimoji="1" lang="en-US" altLang="ko-KR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endParaRPr kumimoji="1" lang="en-US" altLang="ko-KR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-N</a:t>
                </a:r>
              </a:p>
            </p:txBody>
          </p:sp>
          <p:sp>
            <p:nvSpPr>
              <p:cNvPr id="31767" name="Rectangle 8">
                <a:extLst>
                  <a:ext uri="{FF2B5EF4-FFF2-40B4-BE49-F238E27FC236}">
                    <a16:creationId xmlns:a16="http://schemas.microsoft.com/office/drawing/2014/main" id="{837C9F62-0929-46EE-A9BA-0B199AE3E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797"/>
                <a:ext cx="862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b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Positive </a:t>
                </a: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integers</a:t>
                </a: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(all systems)</a:t>
                </a:r>
              </a:p>
            </p:txBody>
          </p:sp>
          <p:sp>
            <p:nvSpPr>
              <p:cNvPr id="31768" name="Rectangle 7">
                <a:extLst>
                  <a:ext uri="{FF2B5EF4-FFF2-40B4-BE49-F238E27FC236}">
                    <a16:creationId xmlns:a16="http://schemas.microsoft.com/office/drawing/2014/main" id="{F7BDDE5D-98A8-4074-9F99-D89F30D93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797"/>
                <a:ext cx="431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b"/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ctr" latinLnBrk="1" hangingPunct="1">
                  <a:spcBef>
                    <a:spcPct val="20000"/>
                  </a:spcBef>
                </a:pPr>
                <a:endParaRPr kumimoji="1" lang="en-US" altLang="ko-KR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endParaRPr kumimoji="1" lang="en-US" altLang="ko-KR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endParaRPr kumimoji="1" lang="en-US" altLang="ko-KR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fontAlgn="ctr" latinLnBrk="1" hangingPunct="1">
                  <a:spcBef>
                    <a:spcPct val="20000"/>
                  </a:spcBef>
                </a:pPr>
                <a:r>
                  <a:rPr kumimoji="1" lang="en-US" altLang="ko-KR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+N</a:t>
                </a:r>
              </a:p>
            </p:txBody>
          </p:sp>
          <p:sp>
            <p:nvSpPr>
              <p:cNvPr id="31769" name="Line 27">
                <a:extLst>
                  <a:ext uri="{FF2B5EF4-FFF2-40B4-BE49-F238E27FC236}">
                    <a16:creationId xmlns:a16="http://schemas.microsoft.com/office/drawing/2014/main" id="{FB2AE806-9B2B-4D15-B07C-EB6DDDEE9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472"/>
                <a:ext cx="43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0" name="Line 28">
                <a:extLst>
                  <a:ext uri="{FF2B5EF4-FFF2-40B4-BE49-F238E27FC236}">
                    <a16:creationId xmlns:a16="http://schemas.microsoft.com/office/drawing/2014/main" id="{4579CEDF-CEAA-4BDD-8D0F-7341D69CB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3952"/>
                <a:ext cx="43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1" name="Line 30">
                <a:extLst>
                  <a:ext uri="{FF2B5EF4-FFF2-40B4-BE49-F238E27FC236}">
                    <a16:creationId xmlns:a16="http://schemas.microsoft.com/office/drawing/2014/main" id="{491915AF-4D29-486B-87C0-D091767D1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7" y="1797"/>
                <a:ext cx="0" cy="21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2" name="Line 31">
                <a:extLst>
                  <a:ext uri="{FF2B5EF4-FFF2-40B4-BE49-F238E27FC236}">
                    <a16:creationId xmlns:a16="http://schemas.microsoft.com/office/drawing/2014/main" id="{0CD967C7-542A-4635-B3CC-147C90F9B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9" y="1797"/>
                <a:ext cx="0" cy="21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3" name="Line 32">
                <a:extLst>
                  <a:ext uri="{FF2B5EF4-FFF2-40B4-BE49-F238E27FC236}">
                    <a16:creationId xmlns:a16="http://schemas.microsoft.com/office/drawing/2014/main" id="{CB98C769-6F5B-4ADD-BA91-5F99002D4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9" y="1797"/>
                <a:ext cx="0" cy="21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4" name="Line 52">
                <a:extLst>
                  <a:ext uri="{FF2B5EF4-FFF2-40B4-BE49-F238E27FC236}">
                    <a16:creationId xmlns:a16="http://schemas.microsoft.com/office/drawing/2014/main" id="{F31879C3-B32E-48CA-AFD5-22848EDA6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9" y="2024"/>
                <a:ext cx="0" cy="19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5" name="Line 53">
                <a:extLst>
                  <a:ext uri="{FF2B5EF4-FFF2-40B4-BE49-F238E27FC236}">
                    <a16:creationId xmlns:a16="http://schemas.microsoft.com/office/drawing/2014/main" id="{56802061-C48F-44F1-AAD9-73E88C74B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2024"/>
                <a:ext cx="0" cy="19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6" name="Line 57">
                <a:extLst>
                  <a:ext uri="{FF2B5EF4-FFF2-40B4-BE49-F238E27FC236}">
                    <a16:creationId xmlns:a16="http://schemas.microsoft.com/office/drawing/2014/main" id="{F3D52C75-E56D-4938-83EC-3EF711E5A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9" y="2024"/>
                <a:ext cx="26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7" name="AutoShape 174">
                <a:extLst>
                  <a:ext uri="{FF2B5EF4-FFF2-40B4-BE49-F238E27FC236}">
                    <a16:creationId xmlns:a16="http://schemas.microsoft.com/office/drawing/2014/main" id="{E2E1DD41-8FF1-4F8A-928B-D3A6C0E0886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332" y="2277"/>
                <a:ext cx="18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9" name="Rectangle 177">
                <a:extLst>
                  <a:ext uri="{FF2B5EF4-FFF2-40B4-BE49-F238E27FC236}">
                    <a16:creationId xmlns:a16="http://schemas.microsoft.com/office/drawing/2014/main" id="{AE1CDD8B-038F-4EC9-9D57-ED8E51258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308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kumimoji="1" lang="en-US" altLang="ko-KR" b="0" i="1">
                    <a:latin typeface="Times New Roman" panose="02020603050405020304" pitchFamily="18" charset="0"/>
                  </a:rPr>
                  <a:t>N</a:t>
                </a:r>
                <a:endPara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1748" name="슬라이드 번호 개체 틀 1">
            <a:extLst>
              <a:ext uri="{FF2B5EF4-FFF2-40B4-BE49-F238E27FC236}">
                <a16:creationId xmlns:a16="http://schemas.microsoft.com/office/drawing/2014/main" id="{25802B9B-126C-45E9-AC1F-9F762C6E7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C882D656-847D-4B57-BF99-9A19A415DBAA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E0D09B-0E76-42A6-BD7F-4E17EC923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Numbers</a:t>
            </a:r>
          </a:p>
        </p:txBody>
      </p:sp>
      <p:sp>
        <p:nvSpPr>
          <p:cNvPr id="32771" name="슬라이드 번호 개체 틀 1">
            <a:extLst>
              <a:ext uri="{FF2B5EF4-FFF2-40B4-BE49-F238E27FC236}">
                <a16:creationId xmlns:a16="http://schemas.microsoft.com/office/drawing/2014/main" id="{F011E8AF-65EA-4940-A357-7F88FFEC9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E4B7A13C-9E97-4637-ADBB-CD12D806CD6C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32772" name="그룹 49">
            <a:extLst>
              <a:ext uri="{FF2B5EF4-FFF2-40B4-BE49-F238E27FC236}">
                <a16:creationId xmlns:a16="http://schemas.microsoft.com/office/drawing/2014/main" id="{F33573D0-D6DC-4570-A2EA-9B310315C17D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058988"/>
            <a:ext cx="5818188" cy="3962400"/>
            <a:chOff x="221853" y="533401"/>
            <a:chExt cx="5702423" cy="5003431"/>
          </a:xfrm>
        </p:grpSpPr>
        <p:sp>
          <p:nvSpPr>
            <p:cNvPr id="32776" name="Text Box 4">
              <a:extLst>
                <a:ext uri="{FF2B5EF4-FFF2-40B4-BE49-F238E27FC236}">
                  <a16:creationId xmlns:a16="http://schemas.microsoft.com/office/drawing/2014/main" id="{A38867FB-2414-4064-BEE2-340E5A40F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975" y="533401"/>
              <a:ext cx="809327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00000</a:t>
              </a:r>
            </a:p>
          </p:txBody>
        </p:sp>
        <p:sp>
          <p:nvSpPr>
            <p:cNvPr id="32777" name="Text Box 5">
              <a:extLst>
                <a:ext uri="{FF2B5EF4-FFF2-40B4-BE49-F238E27FC236}">
                  <a16:creationId xmlns:a16="http://schemas.microsoft.com/office/drawing/2014/main" id="{8C64ED5C-2C1D-4E6F-8A5F-4DD36D26F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336" y="685801"/>
              <a:ext cx="809327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00001</a:t>
              </a:r>
            </a:p>
          </p:txBody>
        </p:sp>
        <p:sp>
          <p:nvSpPr>
            <p:cNvPr id="32778" name="Text Box 6">
              <a:extLst>
                <a:ext uri="{FF2B5EF4-FFF2-40B4-BE49-F238E27FC236}">
                  <a16:creationId xmlns:a16="http://schemas.microsoft.com/office/drawing/2014/main" id="{0B6374F0-8ECE-48CD-949C-9621166A2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126" y="1112838"/>
              <a:ext cx="809327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00010</a:t>
              </a:r>
            </a:p>
          </p:txBody>
        </p:sp>
        <p:sp>
          <p:nvSpPr>
            <p:cNvPr id="32779" name="Line 7">
              <a:extLst>
                <a:ext uri="{FF2B5EF4-FFF2-40B4-BE49-F238E27FC236}">
                  <a16:creationId xmlns:a16="http://schemas.microsoft.com/office/drawing/2014/main" id="{CEDFC1EF-16FC-4190-8149-6F023AEA1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144" y="1031876"/>
              <a:ext cx="0" cy="2397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0" name="Text Box 8">
              <a:extLst>
                <a:ext uri="{FF2B5EF4-FFF2-40B4-BE49-F238E27FC236}">
                  <a16:creationId xmlns:a16="http://schemas.microsoft.com/office/drawing/2014/main" id="{6DB822BA-D159-4578-9811-819F891C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296" y="722314"/>
              <a:ext cx="759309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11111</a:t>
              </a:r>
            </a:p>
          </p:txBody>
        </p:sp>
        <p:sp>
          <p:nvSpPr>
            <p:cNvPr id="32781" name="Line 9">
              <a:extLst>
                <a:ext uri="{FF2B5EF4-FFF2-40B4-BE49-F238E27FC236}">
                  <a16:creationId xmlns:a16="http://schemas.microsoft.com/office/drawing/2014/main" id="{C345CCBC-52C2-4D26-B23A-4E5F23A3B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370" y="4870451"/>
              <a:ext cx="0" cy="2397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2" name="Text Box 10">
              <a:extLst>
                <a:ext uri="{FF2B5EF4-FFF2-40B4-BE49-F238E27FC236}">
                  <a16:creationId xmlns:a16="http://schemas.microsoft.com/office/drawing/2014/main" id="{4A26399E-E157-4D06-8520-CB1186A7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776" y="1106488"/>
              <a:ext cx="771814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11110</a:t>
              </a:r>
            </a:p>
          </p:txBody>
        </p:sp>
        <p:sp>
          <p:nvSpPr>
            <p:cNvPr id="32783" name="Text Box 11">
              <a:extLst>
                <a:ext uri="{FF2B5EF4-FFF2-40B4-BE49-F238E27FC236}">
                  <a16:creationId xmlns:a16="http://schemas.microsoft.com/office/drawing/2014/main" id="{23D65ED7-28EA-4D2D-85F9-3A8A026A1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565" y="5070476"/>
              <a:ext cx="809326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10000</a:t>
              </a:r>
            </a:p>
          </p:txBody>
        </p:sp>
        <p:sp>
          <p:nvSpPr>
            <p:cNvPr id="32784" name="Oval 12">
              <a:extLst>
                <a:ext uri="{FF2B5EF4-FFF2-40B4-BE49-F238E27FC236}">
                  <a16:creationId xmlns:a16="http://schemas.microsoft.com/office/drawing/2014/main" id="{49DC2684-7EF6-4A45-BA5C-0C502F8A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258" y="1128713"/>
              <a:ext cx="4106863" cy="38481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 sz="1800"/>
            </a:p>
          </p:txBody>
        </p:sp>
        <p:sp>
          <p:nvSpPr>
            <p:cNvPr id="32785" name="Line 13">
              <a:extLst>
                <a:ext uri="{FF2B5EF4-FFF2-40B4-BE49-F238E27FC236}">
                  <a16:creationId xmlns:a16="http://schemas.microsoft.com/office/drawing/2014/main" id="{2ECFBA2A-570B-428A-AC38-876ED10F9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4699" y="1119188"/>
              <a:ext cx="94589" cy="260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6" name="Line 14">
              <a:extLst>
                <a:ext uri="{FF2B5EF4-FFF2-40B4-BE49-F238E27FC236}">
                  <a16:creationId xmlns:a16="http://schemas.microsoft.com/office/drawing/2014/main" id="{DB93ECDF-6028-433D-8E18-819848DBA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8026" y="1427163"/>
              <a:ext cx="156501" cy="2206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7" name="Line 15">
              <a:extLst>
                <a:ext uri="{FF2B5EF4-FFF2-40B4-BE49-F238E27FC236}">
                  <a16:creationId xmlns:a16="http://schemas.microsoft.com/office/drawing/2014/main" id="{A39BBC02-CD6E-4E0A-9029-D0A488719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919" y="4676775"/>
              <a:ext cx="134144" cy="3190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8" name="Line 16">
              <a:extLst>
                <a:ext uri="{FF2B5EF4-FFF2-40B4-BE49-F238E27FC236}">
                  <a16:creationId xmlns:a16="http://schemas.microsoft.com/office/drawing/2014/main" id="{14B8EADE-6C6F-48D0-884D-EA9B2236B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3001" y="1204914"/>
              <a:ext cx="197776" cy="250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9" name="Line 17">
              <a:extLst>
                <a:ext uri="{FF2B5EF4-FFF2-40B4-BE49-F238E27FC236}">
                  <a16:creationId xmlns:a16="http://schemas.microsoft.com/office/drawing/2014/main" id="{395092DD-5891-4668-ADD7-CAD459EA1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1393" y="1541464"/>
              <a:ext cx="295804" cy="2365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0" name="Text Box 18">
              <a:extLst>
                <a:ext uri="{FF2B5EF4-FFF2-40B4-BE49-F238E27FC236}">
                  <a16:creationId xmlns:a16="http://schemas.microsoft.com/office/drawing/2014/main" id="{D9EB1A5B-81F5-47C2-B09D-5CBF06408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551" y="4940301"/>
              <a:ext cx="771814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01111</a:t>
              </a:r>
            </a:p>
          </p:txBody>
        </p:sp>
        <p:sp>
          <p:nvSpPr>
            <p:cNvPr id="32791" name="Line 19">
              <a:extLst>
                <a:ext uri="{FF2B5EF4-FFF2-40B4-BE49-F238E27FC236}">
                  <a16:creationId xmlns:a16="http://schemas.microsoft.com/office/drawing/2014/main" id="{C7D5C1C6-5AB7-4BC8-A4ED-3527D0F30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2817" y="4803776"/>
              <a:ext cx="125544" cy="2127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92" name="Text Box 20">
              <a:extLst>
                <a:ext uri="{FF2B5EF4-FFF2-40B4-BE49-F238E27FC236}">
                  <a16:creationId xmlns:a16="http://schemas.microsoft.com/office/drawing/2014/main" id="{B154767F-1407-48A9-92A2-A84450544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117" y="4967287"/>
              <a:ext cx="809326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10001</a:t>
              </a:r>
            </a:p>
          </p:txBody>
        </p:sp>
        <p:sp>
          <p:nvSpPr>
            <p:cNvPr id="32793" name="Text Box 21">
              <a:extLst>
                <a:ext uri="{FF2B5EF4-FFF2-40B4-BE49-F238E27FC236}">
                  <a16:creationId xmlns:a16="http://schemas.microsoft.com/office/drawing/2014/main" id="{690DFF76-62DA-4899-9B7A-E7DE732F0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967" y="1231900"/>
              <a:ext cx="306639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hlink"/>
                  </a:solidFill>
                  <a:latin typeface="Arial" panose="020B0604020202020204" pitchFamily="34" charset="0"/>
                </a:rPr>
                <a:t>0</a:t>
              </a:r>
              <a:endParaRPr lang="en-US" altLang="ko-KR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94" name="Text Box 22">
              <a:extLst>
                <a:ext uri="{FF2B5EF4-FFF2-40B4-BE49-F238E27FC236}">
                  <a16:creationId xmlns:a16="http://schemas.microsoft.com/office/drawing/2014/main" id="{8A435664-4807-4F33-9107-1D45014B1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498" y="1309687"/>
              <a:ext cx="306639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795" name="Text Box 23">
              <a:extLst>
                <a:ext uri="{FF2B5EF4-FFF2-40B4-BE49-F238E27FC236}">
                  <a16:creationId xmlns:a16="http://schemas.microsoft.com/office/drawing/2014/main" id="{21521EA2-FD7D-475C-B3A9-C47ACF975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312" y="1527175"/>
              <a:ext cx="306639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796" name="Text Box 24">
              <a:extLst>
                <a:ext uri="{FF2B5EF4-FFF2-40B4-BE49-F238E27FC236}">
                  <a16:creationId xmlns:a16="http://schemas.microsoft.com/office/drawing/2014/main" id="{91F33752-C34B-4C19-BC36-C3A31CD0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431" y="1274763"/>
              <a:ext cx="430741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797" name="Text Box 25">
              <a:extLst>
                <a:ext uri="{FF2B5EF4-FFF2-40B4-BE49-F238E27FC236}">
                  <a16:creationId xmlns:a16="http://schemas.microsoft.com/office/drawing/2014/main" id="{379EF825-D142-48E5-ABEF-A0BD8E0A7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649" y="1544639"/>
              <a:ext cx="430741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798" name="Text Box 26">
              <a:extLst>
                <a:ext uri="{FF2B5EF4-FFF2-40B4-BE49-F238E27FC236}">
                  <a16:creationId xmlns:a16="http://schemas.microsoft.com/office/drawing/2014/main" id="{57F38635-F0D2-4C6C-B538-B10D84099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063" y="4314826"/>
              <a:ext cx="556412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2799" name="Text Box 27">
              <a:extLst>
                <a:ext uri="{FF2B5EF4-FFF2-40B4-BE49-F238E27FC236}">
                  <a16:creationId xmlns:a16="http://schemas.microsoft.com/office/drawing/2014/main" id="{F25DBD23-88FD-41FE-A8DE-8276E69BF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106" y="4389437"/>
              <a:ext cx="556412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32800" name="Text Box 28">
              <a:extLst>
                <a:ext uri="{FF2B5EF4-FFF2-40B4-BE49-F238E27FC236}">
                  <a16:creationId xmlns:a16="http://schemas.microsoft.com/office/drawing/2014/main" id="{2F8C233F-0EA1-4339-97DE-E0EBE68EB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313" y="4267200"/>
              <a:ext cx="432311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2801" name="Line 29">
              <a:extLst>
                <a:ext uri="{FF2B5EF4-FFF2-40B4-BE49-F238E27FC236}">
                  <a16:creationId xmlns:a16="http://schemas.microsoft.com/office/drawing/2014/main" id="{1ECAC8A9-D460-46AA-8F9A-551A417F2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710" y="4159251"/>
              <a:ext cx="261408" cy="1825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2" name="Text Box 30">
              <a:extLst>
                <a:ext uri="{FF2B5EF4-FFF2-40B4-BE49-F238E27FC236}">
                  <a16:creationId xmlns:a16="http://schemas.microsoft.com/office/drawing/2014/main" id="{FE4E672B-909B-4AD7-9CF6-3BC65C102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058" y="2430463"/>
              <a:ext cx="243803" cy="116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.</a:t>
              </a:r>
            </a:p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.</a:t>
              </a:r>
            </a:p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32803" name="Text Box 31">
              <a:extLst>
                <a:ext uri="{FF2B5EF4-FFF2-40B4-BE49-F238E27FC236}">
                  <a16:creationId xmlns:a16="http://schemas.microsoft.com/office/drawing/2014/main" id="{4F34F076-B724-4A5B-93A8-6B423063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73" y="2563813"/>
              <a:ext cx="243803" cy="1165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.</a:t>
              </a:r>
            </a:p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.</a:t>
              </a:r>
            </a:p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32804" name="Line 32">
              <a:extLst>
                <a:ext uri="{FF2B5EF4-FFF2-40B4-BE49-F238E27FC236}">
                  <a16:creationId xmlns:a16="http://schemas.microsoft.com/office/drawing/2014/main" id="{C651A984-2889-4A60-9D1E-52E198565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0421" y="3781426"/>
              <a:ext cx="419629" cy="14763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5" name="Line 33">
              <a:extLst>
                <a:ext uri="{FF2B5EF4-FFF2-40B4-BE49-F238E27FC236}">
                  <a16:creationId xmlns:a16="http://schemas.microsoft.com/office/drawing/2014/main" id="{3EACC7BF-F0A6-441F-8243-DF4C142E8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956" y="1830388"/>
              <a:ext cx="371475" cy="2333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6" name="Text Box 34">
              <a:extLst>
                <a:ext uri="{FF2B5EF4-FFF2-40B4-BE49-F238E27FC236}">
                  <a16:creationId xmlns:a16="http://schemas.microsoft.com/office/drawing/2014/main" id="{4F70024A-19AE-4AB6-A9A1-63C2DA91A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317" y="1935162"/>
              <a:ext cx="430741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2807" name="Text Box 35">
              <a:extLst>
                <a:ext uri="{FF2B5EF4-FFF2-40B4-BE49-F238E27FC236}">
                  <a16:creationId xmlns:a16="http://schemas.microsoft.com/office/drawing/2014/main" id="{9CE84672-64F8-46B9-811D-786CF9996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88" y="1520825"/>
              <a:ext cx="784318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11101</a:t>
              </a:r>
            </a:p>
          </p:txBody>
        </p:sp>
        <p:sp>
          <p:nvSpPr>
            <p:cNvPr id="32808" name="Line 36">
              <a:extLst>
                <a:ext uri="{FF2B5EF4-FFF2-40B4-BE49-F238E27FC236}">
                  <a16:creationId xmlns:a16="http://schemas.microsoft.com/office/drawing/2014/main" id="{6F57E259-CE18-4910-9469-9D1915455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703" y="2257425"/>
              <a:ext cx="397272" cy="1460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9" name="Text Box 37">
              <a:extLst>
                <a:ext uri="{FF2B5EF4-FFF2-40B4-BE49-F238E27FC236}">
                  <a16:creationId xmlns:a16="http://schemas.microsoft.com/office/drawing/2014/main" id="{C5756257-5C30-4F6A-9866-49C9B0E5B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782" y="2227263"/>
              <a:ext cx="430741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2810" name="Text Box 38">
              <a:extLst>
                <a:ext uri="{FF2B5EF4-FFF2-40B4-BE49-F238E27FC236}">
                  <a16:creationId xmlns:a16="http://schemas.microsoft.com/office/drawing/2014/main" id="{D05D3ECF-7777-43F1-91FD-3B3D2C66B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53" y="2009776"/>
              <a:ext cx="784318" cy="46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>
                  <a:solidFill>
                    <a:schemeClr val="tx1"/>
                  </a:solidFill>
                  <a:latin typeface="Arial" panose="020B0604020202020204" pitchFamily="34" charset="0"/>
                </a:rPr>
                <a:t>11100</a:t>
              </a:r>
            </a:p>
          </p:txBody>
        </p:sp>
      </p:grpSp>
      <p:sp>
        <p:nvSpPr>
          <p:cNvPr id="32773" name="Text Box 39">
            <a:extLst>
              <a:ext uri="{FF2B5EF4-FFF2-40B4-BE49-F238E27FC236}">
                <a16:creationId xmlns:a16="http://schemas.microsoft.com/office/drawing/2014/main" id="{902F3623-EF59-49E2-8C52-6649710BC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71600"/>
            <a:ext cx="541813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2</a:t>
            </a:r>
            <a:r>
              <a:rPr kumimoji="1" lang="en-US" altLang="ko-KR" sz="2000">
                <a:solidFill>
                  <a:schemeClr val="tx1"/>
                </a:solidFill>
                <a:latin typeface="Arial" panose="020B0604020202020204" pitchFamily="34" charset="0"/>
              </a:rPr>
              <a:t>’</a:t>
            </a: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s complement representation for N = 5</a:t>
            </a:r>
          </a:p>
        </p:txBody>
      </p:sp>
      <p:sp>
        <p:nvSpPr>
          <p:cNvPr id="32774" name="Text Box 52">
            <a:extLst>
              <a:ext uri="{FF2B5EF4-FFF2-40B4-BE49-F238E27FC236}">
                <a16:creationId xmlns:a16="http://schemas.microsoft.com/office/drawing/2014/main" id="{E43365FE-D743-41E9-A0B7-CFA7585D7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2133600"/>
            <a:ext cx="1477963" cy="366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>
                <a:solidFill>
                  <a:srgbClr val="CC3300"/>
                </a:solidFill>
                <a:latin typeface="굴림" panose="020B0600000101010101" pitchFamily="50" charset="-127"/>
              </a:rPr>
              <a:t>Single zero</a:t>
            </a:r>
          </a:p>
        </p:txBody>
      </p:sp>
      <p:cxnSp>
        <p:nvCxnSpPr>
          <p:cNvPr id="32775" name="연결선: 꺾임 7">
            <a:extLst>
              <a:ext uri="{FF2B5EF4-FFF2-40B4-BE49-F238E27FC236}">
                <a16:creationId xmlns:a16="http://schemas.microsoft.com/office/drawing/2014/main" id="{32804640-368E-4717-A685-C6534E788060}"/>
              </a:ext>
            </a:extLst>
          </p:cNvPr>
          <p:cNvCxnSpPr>
            <a:cxnSpLocks/>
            <a:stCxn id="32774" idx="1"/>
            <a:endCxn id="32793" idx="2"/>
          </p:cNvCxnSpPr>
          <p:nvPr/>
        </p:nvCxnSpPr>
        <p:spPr bwMode="auto">
          <a:xfrm rot="10800000" flipV="1">
            <a:off x="3998913" y="2316163"/>
            <a:ext cx="2767012" cy="665162"/>
          </a:xfrm>
          <a:prstGeom prst="bentConnector4">
            <a:avLst>
              <a:gd name="adj1" fmla="val 13889"/>
              <a:gd name="adj2" fmla="val 162282"/>
            </a:avLst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2F3947A-A01A-4CB1-8E7A-7BA37D189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76250"/>
            <a:ext cx="8229600" cy="536575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</a:t>
            </a:r>
          </a:p>
        </p:txBody>
      </p:sp>
      <p:grpSp>
        <p:nvGrpSpPr>
          <p:cNvPr id="33795" name="Group 18">
            <a:extLst>
              <a:ext uri="{FF2B5EF4-FFF2-40B4-BE49-F238E27FC236}">
                <a16:creationId xmlns:a16="http://schemas.microsoft.com/office/drawing/2014/main" id="{9C38D776-9E80-47E3-9D6A-7BBA23E21424}"/>
              </a:ext>
            </a:extLst>
          </p:cNvPr>
          <p:cNvGrpSpPr>
            <a:grpSpLocks/>
          </p:cNvGrpSpPr>
          <p:nvPr/>
        </p:nvGrpSpPr>
        <p:grpSpPr bwMode="auto">
          <a:xfrm>
            <a:off x="2086130" y="1981200"/>
            <a:ext cx="3094037" cy="989347"/>
            <a:chOff x="757" y="832"/>
            <a:chExt cx="2242" cy="780"/>
          </a:xfrm>
        </p:grpSpPr>
        <p:graphicFrame>
          <p:nvGraphicFramePr>
            <p:cNvPr id="33810" name="Object 4">
              <a:extLst>
                <a:ext uri="{FF2B5EF4-FFF2-40B4-BE49-F238E27FC236}">
                  <a16:creationId xmlns:a16="http://schemas.microsoft.com/office/drawing/2014/main" id="{6EBB5904-1C54-4711-8174-C653F14DFA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7" y="832"/>
            <a:ext cx="27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195" imgH="634725" progId="Equation.3">
                    <p:embed/>
                  </p:oleObj>
                </mc:Choice>
                <mc:Fallback>
                  <p:oleObj name="Equation" r:id="rId2" imgW="241195" imgH="63472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832"/>
                          <a:ext cx="276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6">
              <a:extLst>
                <a:ext uri="{FF2B5EF4-FFF2-40B4-BE49-F238E27FC236}">
                  <a16:creationId xmlns:a16="http://schemas.microsoft.com/office/drawing/2014/main" id="{BC4F31B7-A3BF-487D-928F-A88BA53C06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6" y="832"/>
            <a:ext cx="40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446" imgH="634725" progId="Equation.3">
                    <p:embed/>
                  </p:oleObj>
                </mc:Choice>
                <mc:Fallback>
                  <p:oleObj name="Equation" r:id="rId4" imgW="355446" imgH="63472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832"/>
                          <a:ext cx="406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Text Box 14">
              <a:extLst>
                <a:ext uri="{FF2B5EF4-FFF2-40B4-BE49-F238E27FC236}">
                  <a16:creationId xmlns:a16="http://schemas.microsoft.com/office/drawing/2014/main" id="{A5BEFE7F-B0F1-4C74-9BCA-54993E304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344"/>
              <a:ext cx="116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(correct answer)</a:t>
              </a:r>
            </a:p>
          </p:txBody>
        </p:sp>
      </p:grpSp>
      <p:grpSp>
        <p:nvGrpSpPr>
          <p:cNvPr id="33796" name="Group 19">
            <a:extLst>
              <a:ext uri="{FF2B5EF4-FFF2-40B4-BE49-F238E27FC236}">
                <a16:creationId xmlns:a16="http://schemas.microsoft.com/office/drawing/2014/main" id="{0F06044E-F565-4794-9C88-F3C1D857AEEC}"/>
              </a:ext>
            </a:extLst>
          </p:cNvPr>
          <p:cNvGrpSpPr>
            <a:grpSpLocks/>
          </p:cNvGrpSpPr>
          <p:nvPr/>
        </p:nvGrpSpPr>
        <p:grpSpPr bwMode="auto">
          <a:xfrm>
            <a:off x="2012080" y="3505200"/>
            <a:ext cx="5590306" cy="1219944"/>
            <a:chOff x="761" y="1694"/>
            <a:chExt cx="3584" cy="948"/>
          </a:xfrm>
        </p:grpSpPr>
        <p:graphicFrame>
          <p:nvGraphicFramePr>
            <p:cNvPr id="33806" name="Object 7">
              <a:extLst>
                <a:ext uri="{FF2B5EF4-FFF2-40B4-BE49-F238E27FC236}">
                  <a16:creationId xmlns:a16="http://schemas.microsoft.com/office/drawing/2014/main" id="{03191064-2572-4F38-8802-B72C113A4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1" y="1694"/>
            <a:ext cx="261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431613" progId="Equation.3">
                    <p:embed/>
                  </p:oleObj>
                </mc:Choice>
                <mc:Fallback>
                  <p:oleObj name="Equation" r:id="rId6" imgW="228501" imgH="4316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694"/>
                          <a:ext cx="261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Object 8">
              <a:extLst>
                <a:ext uri="{FF2B5EF4-FFF2-40B4-BE49-F238E27FC236}">
                  <a16:creationId xmlns:a16="http://schemas.microsoft.com/office/drawing/2014/main" id="{194565F3-9E54-48E5-A730-2B4F67DEF4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6" y="1694"/>
            <a:ext cx="406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446" imgH="634725" progId="Equation.3">
                    <p:embed/>
                  </p:oleObj>
                </mc:Choice>
                <mc:Fallback>
                  <p:oleObj name="Equation" r:id="rId8" imgW="355446" imgH="6347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1694"/>
                          <a:ext cx="406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Line 15">
              <a:extLst>
                <a:ext uri="{FF2B5EF4-FFF2-40B4-BE49-F238E27FC236}">
                  <a16:creationId xmlns:a16="http://schemas.microsoft.com/office/drawing/2014/main" id="{E0594C18-9586-4E9C-B85B-CFD401818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9" y="232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9" name="Text Box 16">
              <a:extLst>
                <a:ext uri="{FF2B5EF4-FFF2-40B4-BE49-F238E27FC236}">
                  <a16:creationId xmlns:a16="http://schemas.microsoft.com/office/drawing/2014/main" id="{9EAF3F0E-DE27-49B0-9DF1-3CAD95F4E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60"/>
              <a:ext cx="228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wrong answer because of </a:t>
              </a:r>
              <a:r>
                <a:rPr kumimoji="1" lang="en-US" altLang="ko-KR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overflow</a:t>
              </a:r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(+11 requires 5 bits including sign)</a:t>
              </a:r>
            </a:p>
          </p:txBody>
        </p:sp>
      </p:grpSp>
      <p:grpSp>
        <p:nvGrpSpPr>
          <p:cNvPr id="33797" name="Group 20">
            <a:extLst>
              <a:ext uri="{FF2B5EF4-FFF2-40B4-BE49-F238E27FC236}">
                <a16:creationId xmlns:a16="http://schemas.microsoft.com/office/drawing/2014/main" id="{934742F1-EB60-4244-92FA-B2CBDF36B885}"/>
              </a:ext>
            </a:extLst>
          </p:cNvPr>
          <p:cNvGrpSpPr>
            <a:grpSpLocks/>
          </p:cNvGrpSpPr>
          <p:nvPr/>
        </p:nvGrpSpPr>
        <p:grpSpPr bwMode="auto">
          <a:xfrm>
            <a:off x="2001838" y="5121697"/>
            <a:ext cx="3218234" cy="920853"/>
            <a:chOff x="740" y="2969"/>
            <a:chExt cx="2199" cy="769"/>
          </a:xfrm>
        </p:grpSpPr>
        <p:graphicFrame>
          <p:nvGraphicFramePr>
            <p:cNvPr id="33803" name="Object 9">
              <a:extLst>
                <a:ext uri="{FF2B5EF4-FFF2-40B4-BE49-F238E27FC236}">
                  <a16:creationId xmlns:a16="http://schemas.microsoft.com/office/drawing/2014/main" id="{3F39EADD-3429-469D-8328-0497221FA4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0" y="2969"/>
            <a:ext cx="261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501" imgH="431613" progId="Equation.3">
                    <p:embed/>
                  </p:oleObj>
                </mc:Choice>
                <mc:Fallback>
                  <p:oleObj name="Equation" r:id="rId10" imgW="228501" imgH="4316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2969"/>
                          <a:ext cx="261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10">
              <a:extLst>
                <a:ext uri="{FF2B5EF4-FFF2-40B4-BE49-F238E27FC236}">
                  <a16:creationId xmlns:a16="http://schemas.microsoft.com/office/drawing/2014/main" id="{95007081-06EC-44BB-8428-1E9E3FB774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2976"/>
            <a:ext cx="391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2751" imgH="622030" progId="Equation.3">
                    <p:embed/>
                  </p:oleObj>
                </mc:Choice>
                <mc:Fallback>
                  <p:oleObj name="Equation" r:id="rId12" imgW="342751" imgH="62203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976"/>
                          <a:ext cx="391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" name="Text Box 17">
              <a:extLst>
                <a:ext uri="{FF2B5EF4-FFF2-40B4-BE49-F238E27FC236}">
                  <a16:creationId xmlns:a16="http://schemas.microsoft.com/office/drawing/2014/main" id="{D2485B0E-DA43-42E0-A0A9-A9D2774CC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3475"/>
              <a:ext cx="110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(correct answer)</a:t>
              </a:r>
            </a:p>
          </p:txBody>
        </p:sp>
      </p:grpSp>
      <p:sp>
        <p:nvSpPr>
          <p:cNvPr id="33798" name="Text Box 24">
            <a:extLst>
              <a:ext uri="{FF2B5EF4-FFF2-40B4-BE49-F238E27FC236}">
                <a16:creationId xmlns:a16="http://schemas.microsoft.com/office/drawing/2014/main" id="{3342248D-CB59-40A0-B0E1-D31BB7340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989138"/>
            <a:ext cx="109855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1</a:t>
            </a:r>
          </a:p>
        </p:txBody>
      </p:sp>
      <p:sp>
        <p:nvSpPr>
          <p:cNvPr id="33799" name="Text Box 25">
            <a:extLst>
              <a:ext uri="{FF2B5EF4-FFF2-40B4-BE49-F238E27FC236}">
                <a16:creationId xmlns:a16="http://schemas.microsoft.com/office/drawing/2014/main" id="{51101B7F-DF3C-4E4C-B12C-738626CCA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3429000"/>
            <a:ext cx="11430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2</a:t>
            </a:r>
            <a:r>
              <a:rPr kumimoji="1" lang="en-US" altLang="ko-KR" sz="1800" b="0" dirty="0">
                <a:solidFill>
                  <a:schemeClr val="tx1"/>
                </a:solidFill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33800" name="Text Box 26">
            <a:extLst>
              <a:ext uri="{FF2B5EF4-FFF2-40B4-BE49-F238E27FC236}">
                <a16:creationId xmlns:a16="http://schemas.microsoft.com/office/drawing/2014/main" id="{E0408FCB-AA08-4455-992A-45435437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085184"/>
            <a:ext cx="11430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3 </a:t>
            </a:r>
          </a:p>
        </p:txBody>
      </p:sp>
      <p:sp>
        <p:nvSpPr>
          <p:cNvPr id="33801" name="Rectangle 29">
            <a:extLst>
              <a:ext uri="{FF2B5EF4-FFF2-40B4-BE49-F238E27FC236}">
                <a16:creationId xmlns:a16="http://schemas.microsoft.com/office/drawing/2014/main" id="{4D41327F-C39D-45F3-9F7C-B59480DB2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1412875"/>
            <a:ext cx="390081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>
                <a:solidFill>
                  <a:srgbClr val="006600"/>
                </a:solidFill>
                <a:latin typeface="Arial Narrow" panose="020B0606020202030204" pitchFamily="34" charset="0"/>
              </a:rPr>
              <a:t>Addition of 2’s complement Numbers</a:t>
            </a:r>
          </a:p>
        </p:txBody>
      </p:sp>
      <p:sp>
        <p:nvSpPr>
          <p:cNvPr id="33802" name="슬라이드 번호 개체 틀 1">
            <a:extLst>
              <a:ext uri="{FF2B5EF4-FFF2-40B4-BE49-F238E27FC236}">
                <a16:creationId xmlns:a16="http://schemas.microsoft.com/office/drawing/2014/main" id="{E02DEF02-5144-477E-99EC-5A525D51F6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0B6E22AB-214F-4BE9-8ADC-A2E9B9C463C2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FB34F44-CF8D-40E7-BBB8-AF8B5900B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04813"/>
            <a:ext cx="8229600" cy="60801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Numbers</a:t>
            </a:r>
          </a:p>
        </p:txBody>
      </p:sp>
      <p:grpSp>
        <p:nvGrpSpPr>
          <p:cNvPr id="34819" name="Group 14">
            <a:extLst>
              <a:ext uri="{FF2B5EF4-FFF2-40B4-BE49-F238E27FC236}">
                <a16:creationId xmlns:a16="http://schemas.microsoft.com/office/drawing/2014/main" id="{09A320F8-E11A-4B00-A4C0-697824AA4025}"/>
              </a:ext>
            </a:extLst>
          </p:cNvPr>
          <p:cNvGrpSpPr>
            <a:grpSpLocks/>
          </p:cNvGrpSpPr>
          <p:nvPr/>
        </p:nvGrpSpPr>
        <p:grpSpPr bwMode="auto">
          <a:xfrm>
            <a:off x="2035175" y="3551238"/>
            <a:ext cx="6186488" cy="1281112"/>
            <a:chOff x="930" y="1383"/>
            <a:chExt cx="3897" cy="807"/>
          </a:xfrm>
        </p:grpSpPr>
        <p:graphicFrame>
          <p:nvGraphicFramePr>
            <p:cNvPr id="34835" name="Object 5">
              <a:extLst>
                <a:ext uri="{FF2B5EF4-FFF2-40B4-BE49-F238E27FC236}">
                  <a16:creationId xmlns:a16="http://schemas.microsoft.com/office/drawing/2014/main" id="{91EE70DF-F48F-419F-B6C4-1D10A699F3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389"/>
            <a:ext cx="250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501" imgH="634725" progId="Equation.3">
                    <p:embed/>
                  </p:oleObj>
                </mc:Choice>
                <mc:Fallback>
                  <p:oleObj name="Equation" r:id="rId2" imgW="228501" imgH="63472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389"/>
                          <a:ext cx="250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6">
              <a:extLst>
                <a:ext uri="{FF2B5EF4-FFF2-40B4-BE49-F238E27FC236}">
                  <a16:creationId xmlns:a16="http://schemas.microsoft.com/office/drawing/2014/main" id="{FE2F704C-1348-4711-9761-4C205E000A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7" y="1383"/>
            <a:ext cx="527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391" imgH="660113" progId="Equation.3">
                    <p:embed/>
                  </p:oleObj>
                </mc:Choice>
                <mc:Fallback>
                  <p:oleObj name="Equation" r:id="rId4" imgW="482391" imgH="6601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1383"/>
                          <a:ext cx="527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Line 7">
              <a:extLst>
                <a:ext uri="{FF2B5EF4-FFF2-40B4-BE49-F238E27FC236}">
                  <a16:creationId xmlns:a16="http://schemas.microsoft.com/office/drawing/2014/main" id="{D62330FA-0A2B-4531-8FB6-65A958CE9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" y="1928"/>
              <a:ext cx="3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8" name="Text Box 8">
              <a:extLst>
                <a:ext uri="{FF2B5EF4-FFF2-40B4-BE49-F238E27FC236}">
                  <a16:creationId xmlns:a16="http://schemas.microsoft.com/office/drawing/2014/main" id="{17CE1102-DF5E-4013-BB28-3A88FFC34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" y="1786"/>
              <a:ext cx="2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correct answer when the last carry is ignored</a:t>
              </a:r>
            </a:p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(this is 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not</a:t>
              </a:r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an overflow)</a:t>
              </a:r>
            </a:p>
          </p:txBody>
        </p:sp>
      </p:grpSp>
      <p:grpSp>
        <p:nvGrpSpPr>
          <p:cNvPr id="34820" name="Group 15">
            <a:extLst>
              <a:ext uri="{FF2B5EF4-FFF2-40B4-BE49-F238E27FC236}">
                <a16:creationId xmlns:a16="http://schemas.microsoft.com/office/drawing/2014/main" id="{BCFA9F69-5B40-4CA7-BF44-2B6DF2F54933}"/>
              </a:ext>
            </a:extLst>
          </p:cNvPr>
          <p:cNvGrpSpPr>
            <a:grpSpLocks/>
          </p:cNvGrpSpPr>
          <p:nvPr/>
        </p:nvGrpSpPr>
        <p:grpSpPr bwMode="auto">
          <a:xfrm>
            <a:off x="1990749" y="5100638"/>
            <a:ext cx="5389563" cy="1281112"/>
            <a:chOff x="884" y="2148"/>
            <a:chExt cx="3395" cy="807"/>
          </a:xfrm>
        </p:grpSpPr>
        <p:graphicFrame>
          <p:nvGraphicFramePr>
            <p:cNvPr id="34831" name="Object 10">
              <a:extLst>
                <a:ext uri="{FF2B5EF4-FFF2-40B4-BE49-F238E27FC236}">
                  <a16:creationId xmlns:a16="http://schemas.microsoft.com/office/drawing/2014/main" id="{D8C4DF8C-FFC7-45BE-B4D2-A8F09C857A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2160"/>
            <a:ext cx="25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431613" progId="Equation.3">
                    <p:embed/>
                  </p:oleObj>
                </mc:Choice>
                <mc:Fallback>
                  <p:oleObj name="Equation" r:id="rId6" imgW="228501" imgH="4316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160"/>
                          <a:ext cx="25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2" name="Object 11">
              <a:extLst>
                <a:ext uri="{FF2B5EF4-FFF2-40B4-BE49-F238E27FC236}">
                  <a16:creationId xmlns:a16="http://schemas.microsoft.com/office/drawing/2014/main" id="{EB6CE431-9CAD-4C32-BA12-991AEDA467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0" y="2148"/>
            <a:ext cx="541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95085" imgH="660113" progId="Equation.3">
                    <p:embed/>
                  </p:oleObj>
                </mc:Choice>
                <mc:Fallback>
                  <p:oleObj name="Equation" r:id="rId8" imgW="495085" imgH="6601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2148"/>
                          <a:ext cx="541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Line 12">
              <a:extLst>
                <a:ext uri="{FF2B5EF4-FFF2-40B4-BE49-F238E27FC236}">
                  <a16:creationId xmlns:a16="http://schemas.microsoft.com/office/drawing/2014/main" id="{62C02480-AA1F-4E63-924B-673BC82E3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" y="2693"/>
              <a:ext cx="3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4" name="Text Box 13">
              <a:extLst>
                <a:ext uri="{FF2B5EF4-FFF2-40B4-BE49-F238E27FC236}">
                  <a16:creationId xmlns:a16="http://schemas.microsoft.com/office/drawing/2014/main" id="{A2F402B5-9398-43B2-931C-7684B683D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" y="2551"/>
              <a:ext cx="21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wrong answer because of </a:t>
              </a:r>
              <a:r>
                <a:rPr kumimoji="1" lang="en-US" altLang="ko-KR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overflow</a:t>
              </a:r>
            </a:p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(-11 requires 5 bits including sign)</a:t>
              </a:r>
            </a:p>
          </p:txBody>
        </p:sp>
      </p:grpSp>
      <p:sp>
        <p:nvSpPr>
          <p:cNvPr id="34821" name="Text Box 16">
            <a:extLst>
              <a:ext uri="{FF2B5EF4-FFF2-40B4-BE49-F238E27FC236}">
                <a16:creationId xmlns:a16="http://schemas.microsoft.com/office/drawing/2014/main" id="{07FBA58F-7889-4825-80AE-862872E75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500438"/>
            <a:ext cx="117475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5</a:t>
            </a:r>
          </a:p>
        </p:txBody>
      </p:sp>
      <p:sp>
        <p:nvSpPr>
          <p:cNvPr id="34822" name="Text Box 17">
            <a:extLst>
              <a:ext uri="{FF2B5EF4-FFF2-40B4-BE49-F238E27FC236}">
                <a16:creationId xmlns:a16="http://schemas.microsoft.com/office/drawing/2014/main" id="{48ACDBBB-753B-4399-986C-B3EBD7AB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013325"/>
            <a:ext cx="1152525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6</a:t>
            </a:r>
          </a:p>
        </p:txBody>
      </p:sp>
      <p:sp>
        <p:nvSpPr>
          <p:cNvPr id="34823" name="Rectangle 18">
            <a:extLst>
              <a:ext uri="{FF2B5EF4-FFF2-40B4-BE49-F238E27FC236}">
                <a16:creationId xmlns:a16="http://schemas.microsoft.com/office/drawing/2014/main" id="{AAEBFF78-00C4-4F27-A852-0233F937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420813"/>
            <a:ext cx="390081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>
                <a:solidFill>
                  <a:srgbClr val="006600"/>
                </a:solidFill>
                <a:latin typeface="Arial Narrow" panose="020B0606020202030204" pitchFamily="34" charset="0"/>
              </a:rPr>
              <a:t>Addition of 2’s complement Numbers</a:t>
            </a:r>
          </a:p>
        </p:txBody>
      </p:sp>
      <p:grpSp>
        <p:nvGrpSpPr>
          <p:cNvPr id="34824" name="Group 19">
            <a:extLst>
              <a:ext uri="{FF2B5EF4-FFF2-40B4-BE49-F238E27FC236}">
                <a16:creationId xmlns:a16="http://schemas.microsoft.com/office/drawing/2014/main" id="{754BFDAB-708E-4983-906A-957E50173C2A}"/>
              </a:ext>
            </a:extLst>
          </p:cNvPr>
          <p:cNvGrpSpPr>
            <a:grpSpLocks/>
          </p:cNvGrpSpPr>
          <p:nvPr/>
        </p:nvGrpSpPr>
        <p:grpSpPr bwMode="auto">
          <a:xfrm>
            <a:off x="2049463" y="2130425"/>
            <a:ext cx="6699250" cy="1335088"/>
            <a:chOff x="2686" y="2704"/>
            <a:chExt cx="4312" cy="987"/>
          </a:xfrm>
        </p:grpSpPr>
        <p:graphicFrame>
          <p:nvGraphicFramePr>
            <p:cNvPr id="34827" name="Object 20">
              <a:extLst>
                <a:ext uri="{FF2B5EF4-FFF2-40B4-BE49-F238E27FC236}">
                  <a16:creationId xmlns:a16="http://schemas.microsoft.com/office/drawing/2014/main" id="{3BEB49D8-56BB-4F3E-BE3A-8C8945657C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6" y="2718"/>
            <a:ext cx="261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501" imgH="431613" progId="Equation.3">
                    <p:embed/>
                  </p:oleObj>
                </mc:Choice>
                <mc:Fallback>
                  <p:oleObj name="Equation" r:id="rId10" imgW="228501" imgH="4316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" y="2718"/>
                          <a:ext cx="261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21">
              <a:extLst>
                <a:ext uri="{FF2B5EF4-FFF2-40B4-BE49-F238E27FC236}">
                  <a16:creationId xmlns:a16="http://schemas.microsoft.com/office/drawing/2014/main" id="{0A86871B-CD61-497D-A436-E708AC01B7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704"/>
            <a:ext cx="564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95085" imgH="660113" progId="Equation.3">
                    <p:embed/>
                  </p:oleObj>
                </mc:Choice>
                <mc:Fallback>
                  <p:oleObj name="Equation" r:id="rId12" imgW="495085" imgH="6601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564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Line 22">
              <a:extLst>
                <a:ext uri="{FF2B5EF4-FFF2-40B4-BE49-F238E27FC236}">
                  <a16:creationId xmlns:a16="http://schemas.microsoft.com/office/drawing/2014/main" id="{37C4A6E1-513B-4DA6-A0B4-0476D2ECE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333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0" name="Text Box 23">
              <a:extLst>
                <a:ext uri="{FF2B5EF4-FFF2-40B4-BE49-F238E27FC236}">
                  <a16:creationId xmlns:a16="http://schemas.microsoft.com/office/drawing/2014/main" id="{DF2D662D-3D56-4194-95BC-38AD416E8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2" y="3217"/>
              <a:ext cx="2906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correct answer when the carry from the sign bit</a:t>
              </a:r>
            </a:p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is ignored (this is 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not</a:t>
              </a:r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an overflow)</a:t>
              </a:r>
            </a:p>
          </p:txBody>
        </p:sp>
      </p:grpSp>
      <p:sp>
        <p:nvSpPr>
          <p:cNvPr id="34825" name="Text Box 24">
            <a:extLst>
              <a:ext uri="{FF2B5EF4-FFF2-40B4-BE49-F238E27FC236}">
                <a16:creationId xmlns:a16="http://schemas.microsoft.com/office/drawing/2014/main" id="{07248DEC-3346-4ED7-A0F5-9BA9A6508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13" y="2058194"/>
            <a:ext cx="1171575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4</a:t>
            </a:r>
            <a:endParaRPr kumimoji="1" lang="en-US" altLang="ko-KR" sz="1800" b="0" dirty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4826" name="슬라이드 번호 개체 틀 1">
            <a:extLst>
              <a:ext uri="{FF2B5EF4-FFF2-40B4-BE49-F238E27FC236}">
                <a16:creationId xmlns:a16="http://schemas.microsoft.com/office/drawing/2014/main" id="{208ACBA2-4AB4-4E91-9CFA-A2B9DCAE0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DBC2EAF1-19DF-421B-AA68-2C05E58348D9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8B55025-FF2B-497B-B243-46594E3B4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47700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Numbers</a:t>
            </a:r>
          </a:p>
        </p:txBody>
      </p:sp>
      <p:grpSp>
        <p:nvGrpSpPr>
          <p:cNvPr id="35843" name="Group 19">
            <a:extLst>
              <a:ext uri="{FF2B5EF4-FFF2-40B4-BE49-F238E27FC236}">
                <a16:creationId xmlns:a16="http://schemas.microsoft.com/office/drawing/2014/main" id="{EDE50EDA-E8C2-4197-AAD7-01D7A5B85072}"/>
              </a:ext>
            </a:extLst>
          </p:cNvPr>
          <p:cNvGrpSpPr>
            <a:grpSpLocks/>
          </p:cNvGrpSpPr>
          <p:nvPr/>
        </p:nvGrpSpPr>
        <p:grpSpPr bwMode="auto">
          <a:xfrm>
            <a:off x="2196101" y="1911319"/>
            <a:ext cx="2951162" cy="869609"/>
            <a:chOff x="930" y="1129"/>
            <a:chExt cx="2531" cy="630"/>
          </a:xfrm>
        </p:grpSpPr>
        <p:graphicFrame>
          <p:nvGraphicFramePr>
            <p:cNvPr id="35861" name="Object 5">
              <a:extLst>
                <a:ext uri="{FF2B5EF4-FFF2-40B4-BE49-F238E27FC236}">
                  <a16:creationId xmlns:a16="http://schemas.microsoft.com/office/drawing/2014/main" id="{706142C8-7E5C-4092-B55F-91110450F9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129"/>
            <a:ext cx="25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501" imgH="622030" progId="Equation.3">
                    <p:embed/>
                  </p:oleObj>
                </mc:Choice>
                <mc:Fallback>
                  <p:oleObj name="Equation" r:id="rId2" imgW="228501" imgH="62203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129"/>
                          <a:ext cx="25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6">
              <a:extLst>
                <a:ext uri="{FF2B5EF4-FFF2-40B4-BE49-F238E27FC236}">
                  <a16:creationId xmlns:a16="http://schemas.microsoft.com/office/drawing/2014/main" id="{03B5203E-8E04-4812-A96B-54878FBFE3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3" y="1129"/>
            <a:ext cx="37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2751" imgH="634725" progId="Equation.3">
                    <p:embed/>
                  </p:oleObj>
                </mc:Choice>
                <mc:Fallback>
                  <p:oleObj name="Equation" r:id="rId4" imgW="342751" imgH="63472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1129"/>
                          <a:ext cx="37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3" name="Text Box 8">
              <a:extLst>
                <a:ext uri="{FF2B5EF4-FFF2-40B4-BE49-F238E27FC236}">
                  <a16:creationId xmlns:a16="http://schemas.microsoft.com/office/drawing/2014/main" id="{808E6F98-F2A0-473D-B0E3-00FC361FF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1525"/>
              <a:ext cx="141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(correct answer)</a:t>
              </a:r>
            </a:p>
          </p:txBody>
        </p:sp>
      </p:grpSp>
      <p:grpSp>
        <p:nvGrpSpPr>
          <p:cNvPr id="35844" name="Group 40">
            <a:extLst>
              <a:ext uri="{FF2B5EF4-FFF2-40B4-BE49-F238E27FC236}">
                <a16:creationId xmlns:a16="http://schemas.microsoft.com/office/drawing/2014/main" id="{BDDF8D98-2949-42EB-B3B4-F81A1D1CAEEC}"/>
              </a:ext>
            </a:extLst>
          </p:cNvPr>
          <p:cNvGrpSpPr>
            <a:grpSpLocks/>
          </p:cNvGrpSpPr>
          <p:nvPr/>
        </p:nvGrpSpPr>
        <p:grpSpPr bwMode="auto">
          <a:xfrm>
            <a:off x="2100932" y="2996953"/>
            <a:ext cx="4703199" cy="1488396"/>
            <a:chOff x="1152" y="1872"/>
            <a:chExt cx="3110" cy="1080"/>
          </a:xfrm>
        </p:grpSpPr>
        <p:sp>
          <p:nvSpPr>
            <p:cNvPr id="35856" name="Text Box 13">
              <a:extLst>
                <a:ext uri="{FF2B5EF4-FFF2-40B4-BE49-F238E27FC236}">
                  <a16:creationId xmlns:a16="http://schemas.microsoft.com/office/drawing/2014/main" id="{F57D3046-0D09-4D5E-832E-186C03075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" y="2483"/>
              <a:ext cx="2043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(end-around carry)</a:t>
              </a:r>
            </a:p>
            <a:p>
              <a:pPr eaLnBrk="1" latinLnBrk="1" hangingPunct="1"/>
              <a:r>
                <a:rPr kumimoji="1" lang="en-US" altLang="ko-KR" sz="18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(correct answer, </a:t>
              </a:r>
              <a:r>
                <a:rPr kumimoji="1" lang="en-US" altLang="ko-KR" sz="1800" b="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no</a:t>
              </a:r>
              <a:r>
                <a:rPr kumimoji="1" lang="en-US" altLang="ko-KR" sz="18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overflow)</a:t>
              </a:r>
            </a:p>
          </p:txBody>
        </p:sp>
        <p:graphicFrame>
          <p:nvGraphicFramePr>
            <p:cNvPr id="35857" name="Object 10">
              <a:extLst>
                <a:ext uri="{FF2B5EF4-FFF2-40B4-BE49-F238E27FC236}">
                  <a16:creationId xmlns:a16="http://schemas.microsoft.com/office/drawing/2014/main" id="{B10EC2D2-0498-499B-9260-FFC0FC590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888"/>
            <a:ext cx="250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660400" progId="Equation.3">
                    <p:embed/>
                  </p:oleObj>
                </mc:Choice>
                <mc:Fallback>
                  <p:oleObj name="Equation" r:id="rId6" imgW="228600" imgH="660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888"/>
                          <a:ext cx="250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8" name="Object 11">
              <a:extLst>
                <a:ext uri="{FF2B5EF4-FFF2-40B4-BE49-F238E27FC236}">
                  <a16:creationId xmlns:a16="http://schemas.microsoft.com/office/drawing/2014/main" id="{76F48878-939A-4BA2-A4A3-65B5DED725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5" y="1872"/>
            <a:ext cx="590" cy="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47419" imgH="1091726" progId="Equation.3">
                    <p:embed/>
                  </p:oleObj>
                </mc:Choice>
                <mc:Fallback>
                  <p:oleObj name="Equation" r:id="rId8" imgW="647419" imgH="109172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1872"/>
                          <a:ext cx="590" cy="10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9" name="Line 21">
              <a:extLst>
                <a:ext uri="{FF2B5EF4-FFF2-40B4-BE49-F238E27FC236}">
                  <a16:creationId xmlns:a16="http://schemas.microsoft.com/office/drawing/2014/main" id="{2C0BAAC8-BB2B-42CB-A1BE-9AA4AE9DE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616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Line 22">
              <a:extLst>
                <a:ext uri="{FF2B5EF4-FFF2-40B4-BE49-F238E27FC236}">
                  <a16:creationId xmlns:a16="http://schemas.microsoft.com/office/drawing/2014/main" id="{B818A523-85BA-4E2D-B054-4E99D41D8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6" y="252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5845" name="Group 39">
            <a:extLst>
              <a:ext uri="{FF2B5EF4-FFF2-40B4-BE49-F238E27FC236}">
                <a16:creationId xmlns:a16="http://schemas.microsoft.com/office/drawing/2014/main" id="{AD06EB94-C610-4530-A3B2-62FD56FE5356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719215"/>
            <a:ext cx="4608512" cy="1658937"/>
            <a:chOff x="1152" y="3022"/>
            <a:chExt cx="2903" cy="1047"/>
          </a:xfrm>
        </p:grpSpPr>
        <p:sp>
          <p:nvSpPr>
            <p:cNvPr id="35851" name="Text Box 27">
              <a:extLst>
                <a:ext uri="{FF2B5EF4-FFF2-40B4-BE49-F238E27FC236}">
                  <a16:creationId xmlns:a16="http://schemas.microsoft.com/office/drawing/2014/main" id="{060202A1-3488-4BA0-86D7-5CA589C7C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659"/>
              <a:ext cx="185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(end-around carry)</a:t>
              </a:r>
            </a:p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(correct answer, 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no </a:t>
              </a:r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overflow)</a:t>
              </a:r>
            </a:p>
          </p:txBody>
        </p:sp>
        <p:graphicFrame>
          <p:nvGraphicFramePr>
            <p:cNvPr id="35852" name="Object 29">
              <a:extLst>
                <a:ext uri="{FF2B5EF4-FFF2-40B4-BE49-F238E27FC236}">
                  <a16:creationId xmlns:a16="http://schemas.microsoft.com/office/drawing/2014/main" id="{30D8BDBC-C909-40AF-BA76-58EFD8C09E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022"/>
            <a:ext cx="250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660400" progId="Equation.3">
                    <p:embed/>
                  </p:oleObj>
                </mc:Choice>
                <mc:Fallback>
                  <p:oleObj name="Equation" r:id="rId10" imgW="228600" imgH="6604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022"/>
                          <a:ext cx="250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30">
              <a:extLst>
                <a:ext uri="{FF2B5EF4-FFF2-40B4-BE49-F238E27FC236}">
                  <a16:creationId xmlns:a16="http://schemas.microsoft.com/office/drawing/2014/main" id="{74382280-8F8E-4B22-8D19-9754489F9A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1" y="3024"/>
            <a:ext cx="578" cy="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34725" imgH="1091726" progId="Equation.3">
                    <p:embed/>
                  </p:oleObj>
                </mc:Choice>
                <mc:Fallback>
                  <p:oleObj name="Equation" r:id="rId12" imgW="634725" imgH="109172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3024"/>
                          <a:ext cx="578" cy="10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4" name="Line 31">
              <a:extLst>
                <a:ext uri="{FF2B5EF4-FFF2-40B4-BE49-F238E27FC236}">
                  <a16:creationId xmlns:a16="http://schemas.microsoft.com/office/drawing/2014/main" id="{B3EC466E-7A4C-422C-A6C3-65E49E24F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3768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5" name="Line 32">
              <a:extLst>
                <a:ext uri="{FF2B5EF4-FFF2-40B4-BE49-F238E27FC236}">
                  <a16:creationId xmlns:a16="http://schemas.microsoft.com/office/drawing/2014/main" id="{FB618438-5AAB-4743-8CBA-82856A516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6" y="367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846" name="Text Box 35">
            <a:extLst>
              <a:ext uri="{FF2B5EF4-FFF2-40B4-BE49-F238E27FC236}">
                <a16:creationId xmlns:a16="http://schemas.microsoft.com/office/drawing/2014/main" id="{F056BA37-2C8E-4BC5-9811-0C82D4BC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916113"/>
            <a:ext cx="109855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3 </a:t>
            </a:r>
          </a:p>
        </p:txBody>
      </p:sp>
      <p:sp>
        <p:nvSpPr>
          <p:cNvPr id="35847" name="Text Box 36">
            <a:extLst>
              <a:ext uri="{FF2B5EF4-FFF2-40B4-BE49-F238E27FC236}">
                <a16:creationId xmlns:a16="http://schemas.microsoft.com/office/drawing/2014/main" id="{0D17B845-0C6D-4056-9DF7-6546428A9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068638"/>
            <a:ext cx="109855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4</a:t>
            </a:r>
            <a:endParaRPr kumimoji="1" lang="en-US" altLang="ko-KR" sz="1800" b="0" dirty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35848" name="Text Box 37">
            <a:extLst>
              <a:ext uri="{FF2B5EF4-FFF2-40B4-BE49-F238E27FC236}">
                <a16:creationId xmlns:a16="http://schemas.microsoft.com/office/drawing/2014/main" id="{2FB0F971-0F7A-4DA3-9806-BF62B912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62" y="4724400"/>
            <a:ext cx="1095375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5</a:t>
            </a:r>
          </a:p>
        </p:txBody>
      </p:sp>
      <p:sp>
        <p:nvSpPr>
          <p:cNvPr id="35849" name="Rectangle 38">
            <a:extLst>
              <a:ext uri="{FF2B5EF4-FFF2-40B4-BE49-F238E27FC236}">
                <a16:creationId xmlns:a16="http://schemas.microsoft.com/office/drawing/2014/main" id="{33D1D2A4-F118-46B1-B10D-DD5ED4E2E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344613"/>
            <a:ext cx="390081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>
                <a:solidFill>
                  <a:srgbClr val="006600"/>
                </a:solidFill>
                <a:latin typeface="Arial Narrow" panose="020B0606020202030204" pitchFamily="34" charset="0"/>
              </a:rPr>
              <a:t>Addition of 1’s complement Numbers</a:t>
            </a:r>
          </a:p>
        </p:txBody>
      </p:sp>
      <p:sp>
        <p:nvSpPr>
          <p:cNvPr id="35850" name="슬라이드 번호 개체 틀 1">
            <a:extLst>
              <a:ext uri="{FF2B5EF4-FFF2-40B4-BE49-F238E27FC236}">
                <a16:creationId xmlns:a16="http://schemas.microsoft.com/office/drawing/2014/main" id="{4996148D-FB5B-47E8-B7AA-462491321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B15D5110-45AE-450D-A7BD-3D03F3878629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159BC5B-123C-4A3D-AA30-5C6E401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503238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Numbers</a:t>
            </a:r>
          </a:p>
        </p:txBody>
      </p:sp>
      <p:grpSp>
        <p:nvGrpSpPr>
          <p:cNvPr id="36867" name="Group 18">
            <a:extLst>
              <a:ext uri="{FF2B5EF4-FFF2-40B4-BE49-F238E27FC236}">
                <a16:creationId xmlns:a16="http://schemas.microsoft.com/office/drawing/2014/main" id="{831228E6-0DB5-447A-B87E-DCD9DD4861F1}"/>
              </a:ext>
            </a:extLst>
          </p:cNvPr>
          <p:cNvGrpSpPr>
            <a:grpSpLocks/>
          </p:cNvGrpSpPr>
          <p:nvPr/>
        </p:nvGrpSpPr>
        <p:grpSpPr bwMode="auto">
          <a:xfrm>
            <a:off x="1863725" y="2079625"/>
            <a:ext cx="5616575" cy="1658938"/>
            <a:chOff x="1056" y="1248"/>
            <a:chExt cx="3538" cy="1045"/>
          </a:xfrm>
        </p:grpSpPr>
        <p:sp>
          <p:nvSpPr>
            <p:cNvPr id="36873" name="Text Box 5">
              <a:extLst>
                <a:ext uri="{FF2B5EF4-FFF2-40B4-BE49-F238E27FC236}">
                  <a16:creationId xmlns:a16="http://schemas.microsoft.com/office/drawing/2014/main" id="{0DBE2926-022F-456E-926E-E7356550C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883"/>
              <a:ext cx="24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(end-around carry)</a:t>
              </a:r>
            </a:p>
            <a:p>
              <a:pPr eaLnBrk="1" latinLnBrk="1" hangingPunct="1"/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(wrong answer because of</a:t>
              </a:r>
              <a:r>
                <a:rPr kumimoji="1" lang="en-US" altLang="ko-KR" sz="18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ko-KR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overflow</a:t>
              </a:r>
              <a:r>
                <a:rPr kumimoji="1" lang="en-US" altLang="ko-KR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36874" name="Object 7">
              <a:extLst>
                <a:ext uri="{FF2B5EF4-FFF2-40B4-BE49-F238E27FC236}">
                  <a16:creationId xmlns:a16="http://schemas.microsoft.com/office/drawing/2014/main" id="{98B74FD4-6824-4BAF-B6F6-D9C67A3F02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253"/>
            <a:ext cx="250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600" imgH="660400" progId="Equation.3">
                    <p:embed/>
                  </p:oleObj>
                </mc:Choice>
                <mc:Fallback>
                  <p:oleObj name="Equation" r:id="rId2" imgW="228600" imgH="660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53"/>
                          <a:ext cx="250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8">
              <a:extLst>
                <a:ext uri="{FF2B5EF4-FFF2-40B4-BE49-F238E27FC236}">
                  <a16:creationId xmlns:a16="http://schemas.microsoft.com/office/drawing/2014/main" id="{C07BE736-6B73-442A-B599-887DC8C1AE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5" y="1248"/>
            <a:ext cx="578" cy="1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34725" imgH="1091726" progId="Equation.3">
                    <p:embed/>
                  </p:oleObj>
                </mc:Choice>
                <mc:Fallback>
                  <p:oleObj name="Equation" r:id="rId4" imgW="634725" imgH="109172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1248"/>
                          <a:ext cx="578" cy="10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Line 9">
              <a:extLst>
                <a:ext uri="{FF2B5EF4-FFF2-40B4-BE49-F238E27FC236}">
                  <a16:creationId xmlns:a16="http://schemas.microsoft.com/office/drawing/2014/main" id="{46F7489D-E077-42CD-8D08-D4C9BF6B6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" y="1992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7" name="Line 10">
              <a:extLst>
                <a:ext uri="{FF2B5EF4-FFF2-40B4-BE49-F238E27FC236}">
                  <a16:creationId xmlns:a16="http://schemas.microsoft.com/office/drawing/2014/main" id="{AA7B50EE-5305-43EE-8C7C-BB1757A22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0" y="190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36868" name="Object 11">
            <a:extLst>
              <a:ext uri="{FF2B5EF4-FFF2-40B4-BE49-F238E27FC236}">
                <a16:creationId xmlns:a16="http://schemas.microsoft.com/office/drawing/2014/main" id="{DF9236BE-AAB2-426A-9484-90A3C3D522A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11200" y="4216400"/>
          <a:ext cx="511333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800" imgH="457200" progId="Equation.3">
                  <p:embed/>
                </p:oleObj>
              </mc:Choice>
              <mc:Fallback>
                <p:oleObj name="Equation" r:id="rId6" imgW="32258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216400"/>
                        <a:ext cx="511333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3">
            <a:extLst>
              <a:ext uri="{FF2B5EF4-FFF2-40B4-BE49-F238E27FC236}">
                <a16:creationId xmlns:a16="http://schemas.microsoft.com/office/drawing/2014/main" id="{023B53D0-A0B9-4A7C-B8F2-57FC5F087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5110163"/>
          <a:ext cx="688498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43400" imgH="482600" progId="Equation.3">
                  <p:embed/>
                </p:oleObj>
              </mc:Choice>
              <mc:Fallback>
                <p:oleObj name="Equation" r:id="rId8" imgW="43434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110163"/>
                        <a:ext cx="6884988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14">
            <a:extLst>
              <a:ext uri="{FF2B5EF4-FFF2-40B4-BE49-F238E27FC236}">
                <a16:creationId xmlns:a16="http://schemas.microsoft.com/office/drawing/2014/main" id="{0163A6C6-C20D-449E-8B66-1D5F42715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003425"/>
            <a:ext cx="1019175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800" dirty="0">
                <a:solidFill>
                  <a:schemeClr val="tx1"/>
                </a:solidFill>
                <a:latin typeface="굴림" panose="020B0600000101010101" pitchFamily="50" charset="-127"/>
              </a:rPr>
              <a:t>Case 6</a:t>
            </a:r>
          </a:p>
        </p:txBody>
      </p:sp>
      <p:sp>
        <p:nvSpPr>
          <p:cNvPr id="36871" name="Rectangle 17">
            <a:extLst>
              <a:ext uri="{FF2B5EF4-FFF2-40B4-BE49-F238E27FC236}">
                <a16:creationId xmlns:a16="http://schemas.microsoft.com/office/drawing/2014/main" id="{C6BAF789-E9CF-4D97-8F60-5D43888C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344613"/>
            <a:ext cx="390081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>
                <a:solidFill>
                  <a:srgbClr val="006600"/>
                </a:solidFill>
                <a:latin typeface="Arial Narrow" panose="020B0606020202030204" pitchFamily="34" charset="0"/>
              </a:rPr>
              <a:t>Addition of 1’s complement Numbers</a:t>
            </a:r>
          </a:p>
        </p:txBody>
      </p:sp>
      <p:sp>
        <p:nvSpPr>
          <p:cNvPr id="36872" name="슬라이드 번호 개체 틀 1">
            <a:extLst>
              <a:ext uri="{FF2B5EF4-FFF2-40B4-BE49-F238E27FC236}">
                <a16:creationId xmlns:a16="http://schemas.microsoft.com/office/drawing/2014/main" id="{01D70DBF-A722-4D07-ACE8-8FFE93F3F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9506B76F-9C7A-49A6-BF05-D8A96A2D4657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0D5ED97-296C-49F4-AF0C-9EE2D643D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1.4	Representation of Negative Numbers</a:t>
            </a:r>
          </a:p>
        </p:txBody>
      </p:sp>
      <p:grpSp>
        <p:nvGrpSpPr>
          <p:cNvPr id="37891" name="Group 29">
            <a:extLst>
              <a:ext uri="{FF2B5EF4-FFF2-40B4-BE49-F238E27FC236}">
                <a16:creationId xmlns:a16="http://schemas.microsoft.com/office/drawing/2014/main" id="{FC29F5B5-D01B-41EB-B67F-2A48002ABFD5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4653136"/>
            <a:ext cx="3006725" cy="1520825"/>
            <a:chOff x="1565" y="2432"/>
            <a:chExt cx="1894" cy="958"/>
          </a:xfrm>
        </p:grpSpPr>
        <p:grpSp>
          <p:nvGrpSpPr>
            <p:cNvPr id="37921" name="Group 22">
              <a:extLst>
                <a:ext uri="{FF2B5EF4-FFF2-40B4-BE49-F238E27FC236}">
                  <a16:creationId xmlns:a16="http://schemas.microsoft.com/office/drawing/2014/main" id="{4EECD4FD-9035-4BE1-BD73-CCE6D23BD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432"/>
              <a:ext cx="1333" cy="851"/>
              <a:chOff x="1488" y="2595"/>
              <a:chExt cx="1333" cy="851"/>
            </a:xfrm>
          </p:grpSpPr>
          <p:graphicFrame>
            <p:nvGraphicFramePr>
              <p:cNvPr id="37927" name="Object 16">
                <a:extLst>
                  <a:ext uri="{FF2B5EF4-FFF2-40B4-BE49-F238E27FC236}">
                    <a16:creationId xmlns:a16="http://schemas.microsoft.com/office/drawing/2014/main" id="{030EB26E-DB81-4D14-9657-499A983B34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91" y="2598"/>
              <a:ext cx="430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93529" imgH="622030" progId="Equation.3">
                      <p:embed/>
                    </p:oleObj>
                  </mc:Choice>
                  <mc:Fallback>
                    <p:oleObj name="Equation" r:id="rId2" imgW="393529" imgH="62203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1" y="2598"/>
                            <a:ext cx="430" cy="5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8" name="Object 17">
                <a:extLst>
                  <a:ext uri="{FF2B5EF4-FFF2-40B4-BE49-F238E27FC236}">
                    <a16:creationId xmlns:a16="http://schemas.microsoft.com/office/drawing/2014/main" id="{4E2B771B-B2F4-47FD-A42B-46ADA5208D9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2595"/>
              <a:ext cx="1026" cy="8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104900" imgH="889000" progId="Equation.3">
                      <p:embed/>
                    </p:oleObj>
                  </mc:Choice>
                  <mc:Fallback>
                    <p:oleObj name="Equation" r:id="rId4" imgW="1104900" imgH="8890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595"/>
                            <a:ext cx="1026" cy="8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898" name="Text Box 21">
              <a:extLst>
                <a:ext uri="{FF2B5EF4-FFF2-40B4-BE49-F238E27FC236}">
                  <a16:creationId xmlns:a16="http://schemas.microsoft.com/office/drawing/2014/main" id="{867218CA-87F6-4093-8C21-FE542B6EC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3157"/>
              <a:ext cx="1667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highlight>
                    <a:srgbClr val="6699FF"/>
                  </a:highlight>
                  <a:latin typeface="Times New Roman" panose="02020603050405020304" pitchFamily="18" charset="0"/>
                </a:rPr>
                <a:t>(discard end-around carry)</a:t>
              </a:r>
            </a:p>
          </p:txBody>
        </p:sp>
        <p:grpSp>
          <p:nvGrpSpPr>
            <p:cNvPr id="37923" name="Group 26">
              <a:extLst>
                <a:ext uri="{FF2B5EF4-FFF2-40B4-BE49-F238E27FC236}">
                  <a16:creationId xmlns:a16="http://schemas.microsoft.com/office/drawing/2014/main" id="{C75822B4-D09D-4E53-99E8-CA690198E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6" y="3067"/>
              <a:ext cx="136" cy="226"/>
              <a:chOff x="1565" y="3249"/>
              <a:chExt cx="136" cy="226"/>
            </a:xfrm>
          </p:grpSpPr>
          <p:sp>
            <p:nvSpPr>
              <p:cNvPr id="37925" name="Line 23">
                <a:extLst>
                  <a:ext uri="{FF2B5EF4-FFF2-40B4-BE49-F238E27FC236}">
                    <a16:creationId xmlns:a16="http://schemas.microsoft.com/office/drawing/2014/main" id="{13DBCD4F-BA0D-4482-9DEA-2DEA0E4FA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5" y="347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26" name="Line 25">
                <a:extLst>
                  <a:ext uri="{FF2B5EF4-FFF2-40B4-BE49-F238E27FC236}">
                    <a16:creationId xmlns:a16="http://schemas.microsoft.com/office/drawing/2014/main" id="{9D963910-36A9-4832-97B7-780815807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5" y="3249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924" name="Line 28">
              <a:extLst>
                <a:ext uri="{FF2B5EF4-FFF2-40B4-BE49-F238E27FC236}">
                  <a16:creationId xmlns:a16="http://schemas.microsoft.com/office/drawing/2014/main" id="{00A2C507-56C7-43D4-9306-559E91D8F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886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2" name="Rectangle 30">
            <a:extLst>
              <a:ext uri="{FF2B5EF4-FFF2-40B4-BE49-F238E27FC236}">
                <a16:creationId xmlns:a16="http://schemas.microsoft.com/office/drawing/2014/main" id="{57DC9314-7BFF-42FD-AF72-4339E85B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1412875"/>
            <a:ext cx="390081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>
                <a:solidFill>
                  <a:srgbClr val="006600"/>
                </a:solidFill>
                <a:latin typeface="Arial Narrow" panose="020B0606020202030204" pitchFamily="34" charset="0"/>
              </a:rPr>
              <a:t>Addition of 1’s complement Numbers</a:t>
            </a:r>
          </a:p>
        </p:txBody>
      </p:sp>
      <p:sp>
        <p:nvSpPr>
          <p:cNvPr id="37893" name="Rectangle 31">
            <a:extLst>
              <a:ext uri="{FF2B5EF4-FFF2-40B4-BE49-F238E27FC236}">
                <a16:creationId xmlns:a16="http://schemas.microsoft.com/office/drawing/2014/main" id="{B349A8D7-090A-433F-A606-F9C3B052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4005064"/>
            <a:ext cx="390081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dirty="0">
                <a:solidFill>
                  <a:srgbClr val="006600"/>
                </a:solidFill>
                <a:latin typeface="Arial Narrow" panose="020B0606020202030204" pitchFamily="34" charset="0"/>
              </a:rPr>
              <a:t>Addition of 2’s complement Numbers</a:t>
            </a:r>
          </a:p>
        </p:txBody>
      </p:sp>
      <p:grpSp>
        <p:nvGrpSpPr>
          <p:cNvPr id="37894" name="Group 53">
            <a:extLst>
              <a:ext uri="{FF2B5EF4-FFF2-40B4-BE49-F238E27FC236}">
                <a16:creationId xmlns:a16="http://schemas.microsoft.com/office/drawing/2014/main" id="{BB5720C6-F897-444C-AF5D-5A6D4E85B780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1988840"/>
            <a:ext cx="4824536" cy="1656184"/>
            <a:chOff x="1272" y="1293"/>
            <a:chExt cx="3033" cy="1101"/>
          </a:xfrm>
        </p:grpSpPr>
        <p:graphicFrame>
          <p:nvGraphicFramePr>
            <p:cNvPr id="37896" name="Object 7">
              <a:extLst>
                <a:ext uri="{FF2B5EF4-FFF2-40B4-BE49-F238E27FC236}">
                  <a16:creationId xmlns:a16="http://schemas.microsoft.com/office/drawing/2014/main" id="{62FBF9B0-A0BF-41E5-9730-EAEB3EAC01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2" y="1293"/>
            <a:ext cx="541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5085" imgH="685502" progId="Equation.3">
                    <p:embed/>
                  </p:oleObj>
                </mc:Choice>
                <mc:Fallback>
                  <p:oleObj name="Equation" r:id="rId6" imgW="495085" imgH="68550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1293"/>
                          <a:ext cx="541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7" name="Line 9">
              <a:extLst>
                <a:ext uri="{FF2B5EF4-FFF2-40B4-BE49-F238E27FC236}">
                  <a16:creationId xmlns:a16="http://schemas.microsoft.com/office/drawing/2014/main" id="{F4D6CA9E-1252-4AC0-822D-FDF316555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2057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98" name="Line 10">
              <a:extLst>
                <a:ext uri="{FF2B5EF4-FFF2-40B4-BE49-F238E27FC236}">
                  <a16:creationId xmlns:a16="http://schemas.microsoft.com/office/drawing/2014/main" id="{E0095FD0-2D25-4E4E-9784-9B418A3FF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3" y="1966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75" name="Text Box 12">
              <a:extLst>
                <a:ext uri="{FF2B5EF4-FFF2-40B4-BE49-F238E27FC236}">
                  <a16:creationId xmlns:a16="http://schemas.microsoft.com/office/drawing/2014/main" id="{7FCFCCC9-BC62-4FCD-B54C-B5151112E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44"/>
              <a:ext cx="1809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800" b="0" dirty="0">
                  <a:highlight>
                    <a:srgbClr val="6699FF"/>
                  </a:highlight>
                  <a:latin typeface="Times New Roman" panose="02020603050405020304" pitchFamily="18" charset="0"/>
                </a:rPr>
                <a:t>(feed back end-around carry)</a:t>
              </a:r>
            </a:p>
          </p:txBody>
        </p:sp>
        <p:grpSp>
          <p:nvGrpSpPr>
            <p:cNvPr id="37900" name="Group 33">
              <a:extLst>
                <a:ext uri="{FF2B5EF4-FFF2-40B4-BE49-F238E27FC236}">
                  <a16:creationId xmlns:a16="http://schemas.microsoft.com/office/drawing/2014/main" id="{C623A18B-0DB6-4D49-8B55-485E6D0FEE6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2" y="1313"/>
              <a:ext cx="1183" cy="1081"/>
              <a:chOff x="1272" y="1313"/>
              <a:chExt cx="1183" cy="1081"/>
            </a:xfrm>
          </p:grpSpPr>
          <p:sp>
            <p:nvSpPr>
              <p:cNvPr id="37901" name="AutoShape 32">
                <a:extLst>
                  <a:ext uri="{FF2B5EF4-FFF2-40B4-BE49-F238E27FC236}">
                    <a16:creationId xmlns:a16="http://schemas.microsoft.com/office/drawing/2014/main" id="{1621C98D-E02F-42A0-9B38-4F39AB88E98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272" y="1313"/>
                <a:ext cx="1144" cy="1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02" name="Line 34">
                <a:extLst>
                  <a:ext uri="{FF2B5EF4-FFF2-40B4-BE49-F238E27FC236}">
                    <a16:creationId xmlns:a16="http://schemas.microsoft.com/office/drawing/2014/main" id="{4CBFC2F7-B3F0-4BF5-90C5-3729542B3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" y="1692"/>
                <a:ext cx="53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03" name="Line 35">
                <a:extLst>
                  <a:ext uri="{FF2B5EF4-FFF2-40B4-BE49-F238E27FC236}">
                    <a16:creationId xmlns:a16="http://schemas.microsoft.com/office/drawing/2014/main" id="{AC3629FA-7A7D-491D-AC0C-09D7773D2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" y="2127"/>
                <a:ext cx="53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04" name="Rectangle 36">
                <a:extLst>
                  <a:ext uri="{FF2B5EF4-FFF2-40B4-BE49-F238E27FC236}">
                    <a16:creationId xmlns:a16="http://schemas.microsoft.com/office/drawing/2014/main" id="{355DAD75-37C2-4ECE-BB44-C48197EE3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2192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31</a:t>
                </a:r>
                <a:endParaRPr lang="en-US" altLang="ko-KR"/>
              </a:p>
            </p:txBody>
          </p:sp>
          <p:sp>
            <p:nvSpPr>
              <p:cNvPr id="37905" name="Rectangle 37">
                <a:extLst>
                  <a:ext uri="{FF2B5EF4-FFF2-40B4-BE49-F238E27FC236}">
                    <a16:creationId xmlns:a16="http://schemas.microsoft.com/office/drawing/2014/main" id="{60F23223-0AD9-4553-9BDA-F10050DF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" y="2192"/>
                <a:ext cx="64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11100000</a:t>
                </a:r>
                <a:endParaRPr lang="en-US" altLang="ko-KR"/>
              </a:p>
            </p:txBody>
          </p:sp>
          <p:sp>
            <p:nvSpPr>
              <p:cNvPr id="37906" name="Rectangle 38">
                <a:extLst>
                  <a:ext uri="{FF2B5EF4-FFF2-40B4-BE49-F238E27FC236}">
                    <a16:creationId xmlns:a16="http://schemas.microsoft.com/office/drawing/2014/main" id="{8C9D31E5-7310-49B0-8C48-3ABACEBE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1973"/>
                <a:ext cx="35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        </a:t>
                </a:r>
                <a:endParaRPr lang="en-US" altLang="ko-KR"/>
              </a:p>
            </p:txBody>
          </p:sp>
          <p:sp>
            <p:nvSpPr>
              <p:cNvPr id="37907" name="Rectangle 39">
                <a:extLst>
                  <a:ext uri="{FF2B5EF4-FFF2-40B4-BE49-F238E27FC236}">
                    <a16:creationId xmlns:a16="http://schemas.microsoft.com/office/drawing/2014/main" id="{EE84A145-6121-4445-AF57-B61C576F4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1973"/>
                <a:ext cx="133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1</a:t>
                </a:r>
                <a:endParaRPr lang="en-US" altLang="ko-KR"/>
              </a:p>
            </p:txBody>
          </p:sp>
          <p:sp>
            <p:nvSpPr>
              <p:cNvPr id="37908" name="Rectangle 40">
                <a:extLst>
                  <a:ext uri="{FF2B5EF4-FFF2-40B4-BE49-F238E27FC236}">
                    <a16:creationId xmlns:a16="http://schemas.microsoft.com/office/drawing/2014/main" id="{3663A4C4-D612-4D36-84B1-340DA7A31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973"/>
                <a:ext cx="20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    </a:t>
                </a:r>
                <a:endParaRPr lang="en-US" altLang="ko-KR"/>
              </a:p>
            </p:txBody>
          </p:sp>
          <p:sp>
            <p:nvSpPr>
              <p:cNvPr id="37909" name="Rectangle 41">
                <a:extLst>
                  <a:ext uri="{FF2B5EF4-FFF2-40B4-BE49-F238E27FC236}">
                    <a16:creationId xmlns:a16="http://schemas.microsoft.com/office/drawing/2014/main" id="{965828C4-ED6D-4C07-B394-FE92B2840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1973"/>
                <a:ext cx="428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          </a:t>
                </a:r>
                <a:endParaRPr lang="en-US" altLang="ko-KR"/>
              </a:p>
            </p:txBody>
          </p:sp>
          <p:sp>
            <p:nvSpPr>
              <p:cNvPr id="37910" name="Rectangle 42">
                <a:extLst>
                  <a:ext uri="{FF2B5EF4-FFF2-40B4-BE49-F238E27FC236}">
                    <a16:creationId xmlns:a16="http://schemas.microsoft.com/office/drawing/2014/main" id="{43DA0EDA-6BFE-4B17-A5B8-08F8EDA3B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1754"/>
                <a:ext cx="35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        </a:t>
                </a:r>
                <a:endParaRPr lang="en-US" altLang="ko-KR"/>
              </a:p>
            </p:txBody>
          </p:sp>
          <p:sp>
            <p:nvSpPr>
              <p:cNvPr id="37911" name="Rectangle 43">
                <a:extLst>
                  <a:ext uri="{FF2B5EF4-FFF2-40B4-BE49-F238E27FC236}">
                    <a16:creationId xmlns:a16="http://schemas.microsoft.com/office/drawing/2014/main" id="{67391A6B-72DC-4D0F-BE95-0D8911BC2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754"/>
                <a:ext cx="64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11011111</a:t>
                </a:r>
                <a:endParaRPr lang="en-US" altLang="ko-KR"/>
              </a:p>
            </p:txBody>
          </p:sp>
          <p:sp>
            <p:nvSpPr>
              <p:cNvPr id="37912" name="Rectangle 44">
                <a:extLst>
                  <a:ext uri="{FF2B5EF4-FFF2-40B4-BE49-F238E27FC236}">
                    <a16:creationId xmlns:a16="http://schemas.microsoft.com/office/drawing/2014/main" id="{C9B040EB-9799-4584-A645-D1E63DE9E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754"/>
                <a:ext cx="20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    </a:t>
                </a:r>
                <a:endParaRPr lang="en-US" altLang="ko-KR"/>
              </a:p>
            </p:txBody>
          </p:sp>
          <p:sp>
            <p:nvSpPr>
              <p:cNvPr id="37913" name="Rectangle 45">
                <a:extLst>
                  <a:ext uri="{FF2B5EF4-FFF2-40B4-BE49-F238E27FC236}">
                    <a16:creationId xmlns:a16="http://schemas.microsoft.com/office/drawing/2014/main" id="{122B7D15-DB79-482A-91AF-D06AA4651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1754"/>
                <a:ext cx="108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)</a:t>
                </a:r>
                <a:endParaRPr lang="en-US" altLang="ko-KR"/>
              </a:p>
            </p:txBody>
          </p:sp>
          <p:sp>
            <p:nvSpPr>
              <p:cNvPr id="37914" name="Rectangle 46">
                <a:extLst>
                  <a:ext uri="{FF2B5EF4-FFF2-40B4-BE49-F238E27FC236}">
                    <a16:creationId xmlns:a16="http://schemas.microsoft.com/office/drawing/2014/main" id="{CC5342E0-9CD1-40B2-A792-BFDBE77F2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754"/>
                <a:ext cx="133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1</a:t>
                </a:r>
                <a:endParaRPr lang="en-US" altLang="ko-KR"/>
              </a:p>
            </p:txBody>
          </p:sp>
          <p:sp>
            <p:nvSpPr>
              <p:cNvPr id="37915" name="Rectangle 47">
                <a:extLst>
                  <a:ext uri="{FF2B5EF4-FFF2-40B4-BE49-F238E27FC236}">
                    <a16:creationId xmlns:a16="http://schemas.microsoft.com/office/drawing/2014/main" id="{9664F377-B990-47D1-996F-6B39DD83E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" y="1754"/>
                <a:ext cx="108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(</a:t>
                </a:r>
                <a:endParaRPr lang="en-US" altLang="ko-KR"/>
              </a:p>
            </p:txBody>
          </p:sp>
          <p:sp>
            <p:nvSpPr>
              <p:cNvPr id="37916" name="Rectangle 48">
                <a:extLst>
                  <a:ext uri="{FF2B5EF4-FFF2-40B4-BE49-F238E27FC236}">
                    <a16:creationId xmlns:a16="http://schemas.microsoft.com/office/drawing/2014/main" id="{E0C789CC-8541-4ECD-8E2E-4569D0988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1535"/>
                <a:ext cx="35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        </a:t>
                </a:r>
                <a:endParaRPr lang="en-US" altLang="ko-KR"/>
              </a:p>
            </p:txBody>
          </p:sp>
          <p:sp>
            <p:nvSpPr>
              <p:cNvPr id="37917" name="Rectangle 49">
                <a:extLst>
                  <a:ext uri="{FF2B5EF4-FFF2-40B4-BE49-F238E27FC236}">
                    <a16:creationId xmlns:a16="http://schemas.microsoft.com/office/drawing/2014/main" id="{D92C6B36-79BA-4774-BD0C-F945A2210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535"/>
                <a:ext cx="64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11101011</a:t>
                </a:r>
                <a:endParaRPr lang="en-US" altLang="ko-KR"/>
              </a:p>
            </p:txBody>
          </p:sp>
          <p:sp>
            <p:nvSpPr>
              <p:cNvPr id="37918" name="Rectangle 50">
                <a:extLst>
                  <a:ext uri="{FF2B5EF4-FFF2-40B4-BE49-F238E27FC236}">
                    <a16:creationId xmlns:a16="http://schemas.microsoft.com/office/drawing/2014/main" id="{47C039DF-7E5E-4ABF-905A-AE8626574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1317"/>
                <a:ext cx="354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        </a:t>
                </a:r>
                <a:endParaRPr lang="en-US" altLang="ko-KR"/>
              </a:p>
            </p:txBody>
          </p:sp>
          <p:sp>
            <p:nvSpPr>
              <p:cNvPr id="37919" name="Rectangle 51">
                <a:extLst>
                  <a:ext uri="{FF2B5EF4-FFF2-40B4-BE49-F238E27FC236}">
                    <a16:creationId xmlns:a16="http://schemas.microsoft.com/office/drawing/2014/main" id="{254BC2F1-B455-49B7-AAE1-D62EB0A23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1317"/>
                <a:ext cx="649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Times New Roman" panose="02020603050405020304" pitchFamily="18" charset="0"/>
                  </a:rPr>
                  <a:t>11110100</a:t>
                </a:r>
                <a:endParaRPr lang="en-US" altLang="ko-KR"/>
              </a:p>
            </p:txBody>
          </p:sp>
          <p:sp>
            <p:nvSpPr>
              <p:cNvPr id="37920" name="Rectangle 52">
                <a:extLst>
                  <a:ext uri="{FF2B5EF4-FFF2-40B4-BE49-F238E27FC236}">
                    <a16:creationId xmlns:a16="http://schemas.microsoft.com/office/drawing/2014/main" id="{D7FE3353-F14D-4F42-820B-A893246CF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2175"/>
                <a:ext cx="17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800" b="0">
                    <a:latin typeface="Symbol" panose="05050102010706020507" pitchFamily="18" charset="2"/>
                  </a:rPr>
                  <a:t>=</a:t>
                </a:r>
                <a:endParaRPr lang="en-US" altLang="ko-KR"/>
              </a:p>
            </p:txBody>
          </p:sp>
        </p:grpSp>
      </p:grpSp>
      <p:sp>
        <p:nvSpPr>
          <p:cNvPr id="37895" name="슬라이드 번호 개체 틀 1">
            <a:extLst>
              <a:ext uri="{FF2B5EF4-FFF2-40B4-BE49-F238E27FC236}">
                <a16:creationId xmlns:a16="http://schemas.microsoft.com/office/drawing/2014/main" id="{4D1F3746-7F42-4770-8592-E2149A108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679A0B91-4B8A-486F-AF6B-FEA9972068B2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24916E3-AAB2-49E2-BF26-A7794A75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1.1 Digital Systems and Switching Circuits</a:t>
            </a:r>
          </a:p>
        </p:txBody>
      </p:sp>
      <p:sp>
        <p:nvSpPr>
          <p:cNvPr id="9219" name="Text Box 23">
            <a:extLst>
              <a:ext uri="{FF2B5EF4-FFF2-40B4-BE49-F238E27FC236}">
                <a16:creationId xmlns:a16="http://schemas.microsoft.com/office/drawing/2014/main" id="{3CEF0C35-9556-457E-B375-164A4B4F6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12875"/>
            <a:ext cx="7239000" cy="1158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Digital systems are used extensively in computation, data processing, control, communication, and measurement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   - Reliability, Integration, …</a:t>
            </a:r>
            <a:endParaRPr kumimoji="1" lang="en-US" altLang="ko-KR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25">
            <a:extLst>
              <a:ext uri="{FF2B5EF4-FFF2-40B4-BE49-F238E27FC236}">
                <a16:creationId xmlns:a16="http://schemas.microsoft.com/office/drawing/2014/main" id="{2D0EBB1A-07FD-450B-A04D-8781D09D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08275"/>
            <a:ext cx="7239000" cy="3597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0" dirty="0"/>
              <a:t> Analog – </a:t>
            </a:r>
            <a:r>
              <a:rPr lang="en-US" altLang="ko-KR" b="0" dirty="0">
                <a:solidFill>
                  <a:srgbClr val="FF3300"/>
                </a:solidFill>
              </a:rPr>
              <a:t>Continuous, </a:t>
            </a:r>
            <a:r>
              <a:rPr lang="en-US" altLang="ko-KR" b="0" dirty="0">
                <a:solidFill>
                  <a:srgbClr val="FF3300"/>
                </a:solidFill>
                <a:highlight>
                  <a:srgbClr val="66FF33"/>
                </a:highlight>
              </a:rPr>
              <a:t>uncountable</a:t>
            </a:r>
          </a:p>
          <a:p>
            <a:pPr eaLnBrk="1" hangingPunct="1">
              <a:buFontTx/>
              <a:buNone/>
              <a:defRPr/>
            </a:pPr>
            <a:r>
              <a:rPr lang="en-US" altLang="ko-KR" b="0" dirty="0"/>
              <a:t>  - Natural Phenomena</a:t>
            </a:r>
          </a:p>
          <a:p>
            <a:pPr eaLnBrk="1" hangingPunct="1">
              <a:buFontTx/>
              <a:buNone/>
              <a:defRPr/>
            </a:pPr>
            <a:r>
              <a:rPr lang="en-US" altLang="ko-KR" b="0" dirty="0"/>
              <a:t>    (Pressure, Temperature, Speed…)</a:t>
            </a:r>
          </a:p>
          <a:p>
            <a:pPr eaLnBrk="1" hangingPunct="1">
              <a:buFontTx/>
              <a:buNone/>
              <a:defRPr/>
            </a:pPr>
            <a:r>
              <a:rPr lang="en-US" altLang="ko-KR" b="0" dirty="0"/>
              <a:t>  - Difficulty in realizing, processing using electronics</a:t>
            </a:r>
          </a:p>
          <a:p>
            <a:pPr eaLnBrk="1" hangingPunct="1">
              <a:defRPr/>
            </a:pPr>
            <a:r>
              <a:rPr lang="en-US" altLang="ko-KR" b="0" dirty="0"/>
              <a:t> Digital – </a:t>
            </a:r>
            <a:r>
              <a:rPr lang="en-US" altLang="ko-KR" b="0" dirty="0">
                <a:solidFill>
                  <a:srgbClr val="FF3300"/>
                </a:solidFill>
              </a:rPr>
              <a:t>Discrete, </a:t>
            </a:r>
            <a:r>
              <a:rPr lang="en-US" altLang="ko-KR" b="0" dirty="0">
                <a:solidFill>
                  <a:srgbClr val="FF3300"/>
                </a:solidFill>
                <a:highlight>
                  <a:srgbClr val="66FF33"/>
                </a:highlight>
              </a:rPr>
              <a:t>countable</a:t>
            </a:r>
            <a:endParaRPr lang="en-US" altLang="ko-KR" b="0" dirty="0">
              <a:highlight>
                <a:srgbClr val="66FF33"/>
              </a:highlight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b="0" dirty="0"/>
              <a:t> - Binary Digit </a:t>
            </a:r>
            <a:r>
              <a:rPr lang="en-US" altLang="ko-KR" b="0" dirty="0">
                <a:sym typeface="Wingdings" panose="05000000000000000000" pitchFamily="2" charset="2"/>
              </a:rPr>
              <a:t> Signal Processing as Bit unit</a:t>
            </a:r>
            <a:endParaRPr lang="en-US" altLang="ko-KR" b="0" dirty="0"/>
          </a:p>
          <a:p>
            <a:pPr eaLnBrk="1" hangingPunct="1">
              <a:buFontTx/>
              <a:buNone/>
              <a:defRPr/>
            </a:pPr>
            <a:r>
              <a:rPr lang="en-US" altLang="ko-KR" b="0" dirty="0"/>
              <a:t> - Easy in realizing, processing using electronics</a:t>
            </a:r>
          </a:p>
          <a:p>
            <a:pPr eaLnBrk="1" hangingPunct="1">
              <a:buFontTx/>
              <a:buNone/>
              <a:defRPr/>
            </a:pPr>
            <a:r>
              <a:rPr lang="en-US" altLang="ko-KR" b="0" dirty="0"/>
              <a:t> - High performance due to Integrated Circuit Technology</a:t>
            </a:r>
          </a:p>
        </p:txBody>
      </p:sp>
      <p:sp>
        <p:nvSpPr>
          <p:cNvPr id="9221" name="슬라이드 번호 개체 틀 1">
            <a:extLst>
              <a:ext uri="{FF2B5EF4-FFF2-40B4-BE49-F238E27FC236}">
                <a16:creationId xmlns:a16="http://schemas.microsoft.com/office/drawing/2014/main" id="{1197B082-7C45-46B2-BC78-5AE96B946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AA600B05-AAAE-4CFD-8B5D-81B04ACF2D8E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E5F7E5D-3A01-4D27-9F23-6343FF241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1.5	Binary Codes</a:t>
            </a:r>
          </a:p>
        </p:txBody>
      </p:sp>
      <p:grpSp>
        <p:nvGrpSpPr>
          <p:cNvPr id="38915" name="Group 13">
            <a:extLst>
              <a:ext uri="{FF2B5EF4-FFF2-40B4-BE49-F238E27FC236}">
                <a16:creationId xmlns:a16="http://schemas.microsoft.com/office/drawing/2014/main" id="{F8DE5E96-C391-43D1-87B9-9AB6D8E6D62A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1341438"/>
            <a:ext cx="2874962" cy="1152525"/>
            <a:chOff x="1969" y="935"/>
            <a:chExt cx="2050" cy="857"/>
          </a:xfrm>
        </p:grpSpPr>
        <p:graphicFrame>
          <p:nvGraphicFramePr>
            <p:cNvPr id="38974" name="Object 4">
              <a:extLst>
                <a:ext uri="{FF2B5EF4-FFF2-40B4-BE49-F238E27FC236}">
                  <a16:creationId xmlns:a16="http://schemas.microsoft.com/office/drawing/2014/main" id="{4EE398C8-0383-4F82-A1E9-06B5D2C77E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935"/>
            <a:ext cx="11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502" imgH="177723" progId="Equation.3">
                    <p:embed/>
                  </p:oleObj>
                </mc:Choice>
                <mc:Fallback>
                  <p:oleObj name="Equation" r:id="rId2" imgW="685502" imgH="17772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935"/>
                          <a:ext cx="1134" cy="293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5" name="Object 6">
              <a:extLst>
                <a:ext uri="{FF2B5EF4-FFF2-40B4-BE49-F238E27FC236}">
                  <a16:creationId xmlns:a16="http://schemas.microsoft.com/office/drawing/2014/main" id="{AB1A00A0-6CFF-4BA2-BE0A-5B10AFEA48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9" y="1389"/>
            <a:ext cx="205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53396" imgH="355446" progId="Equation.3">
                    <p:embed/>
                  </p:oleObj>
                </mc:Choice>
                <mc:Fallback>
                  <p:oleObj name="Equation" r:id="rId4" imgW="1853396" imgH="3554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1389"/>
                          <a:ext cx="2050" cy="403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76" name="Line 8">
              <a:extLst>
                <a:ext uri="{FF2B5EF4-FFF2-40B4-BE49-F238E27FC236}">
                  <a16:creationId xmlns:a16="http://schemas.microsoft.com/office/drawing/2014/main" id="{69CC3318-150F-4D83-8A99-90495015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1207"/>
              <a:ext cx="227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7" name="Line 9">
              <a:extLst>
                <a:ext uri="{FF2B5EF4-FFF2-40B4-BE49-F238E27FC236}">
                  <a16:creationId xmlns:a16="http://schemas.microsoft.com/office/drawing/2014/main" id="{88394736-A1E7-49B4-8F36-99D296BF9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1253"/>
              <a:ext cx="13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8" name="Line 10">
              <a:extLst>
                <a:ext uri="{FF2B5EF4-FFF2-40B4-BE49-F238E27FC236}">
                  <a16:creationId xmlns:a16="http://schemas.microsoft.com/office/drawing/2014/main" id="{B42A29A1-A268-41E5-8409-9FF76BF28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253"/>
              <a:ext cx="4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79" name="Line 11">
              <a:extLst>
                <a:ext uri="{FF2B5EF4-FFF2-40B4-BE49-F238E27FC236}">
                  <a16:creationId xmlns:a16="http://schemas.microsoft.com/office/drawing/2014/main" id="{3B4F4AED-5913-4601-AFF0-23729209D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3" y="1253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80" name="Line 12">
              <a:extLst>
                <a:ext uri="{FF2B5EF4-FFF2-40B4-BE49-F238E27FC236}">
                  <a16:creationId xmlns:a16="http://schemas.microsoft.com/office/drawing/2014/main" id="{B0EA64D6-0C51-4FC3-A0C4-18B0C786A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5" y="1253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65624" name="Group 88">
            <a:extLst>
              <a:ext uri="{FF2B5EF4-FFF2-40B4-BE49-F238E27FC236}">
                <a16:creationId xmlns:a16="http://schemas.microsoft.com/office/drawing/2014/main" id="{7DAB4FB0-FD28-4CB3-B7E1-A5BFE2B654CC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2636838"/>
          <a:ext cx="6121400" cy="3565748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2706"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Decimal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Digit</a:t>
                      </a:r>
                    </a:p>
                  </a:txBody>
                  <a:tcPr marT="45617" marB="456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8-4-2-1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(BCD)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6-3-1-1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Excees-3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2-out-of-5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19"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T="45617" marB="456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1001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1100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1100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11000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5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1000</a:t>
                      </a:r>
                    </a:p>
                  </a:txBody>
                  <a:tcPr marT="45617" marB="456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35" name="슬라이드 번호 개체 틀 1">
            <a:extLst>
              <a:ext uri="{FF2B5EF4-FFF2-40B4-BE49-F238E27FC236}">
                <a16:creationId xmlns:a16="http://schemas.microsoft.com/office/drawing/2014/main" id="{A960A81E-C7A3-4A9A-B08B-C5290643BB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323F34D4-712F-4096-8046-72D80CCAB0D6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68B189-D3D9-4377-9D89-6BDF7C45E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2825"/>
              </p:ext>
            </p:extLst>
          </p:nvPr>
        </p:nvGraphicFramePr>
        <p:xfrm>
          <a:off x="6011863" y="1484313"/>
          <a:ext cx="2447925" cy="4913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Gray code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29" marB="45729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2">
            <a:extLst>
              <a:ext uri="{FF2B5EF4-FFF2-40B4-BE49-F238E27FC236}">
                <a16:creationId xmlns:a16="http://schemas.microsoft.com/office/drawing/2014/main" id="{457DAE59-D41E-4074-9A28-C8469EAF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5445249"/>
            <a:ext cx="5903912" cy="648047"/>
          </a:xfrm>
          <a:prstGeom prst="rect">
            <a:avLst/>
          </a:prstGeom>
          <a:solidFill>
            <a:srgbClr val="EDF0AE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859740C-23FD-4DFF-AB1C-E070465CD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1.5	Binary Codes</a:t>
            </a:r>
          </a:p>
        </p:txBody>
      </p:sp>
      <p:grpSp>
        <p:nvGrpSpPr>
          <p:cNvPr id="39940" name="Group 14">
            <a:extLst>
              <a:ext uri="{FF2B5EF4-FFF2-40B4-BE49-F238E27FC236}">
                <a16:creationId xmlns:a16="http://schemas.microsoft.com/office/drawing/2014/main" id="{CC820CF0-AAA2-46DF-99D8-B7339362F68E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1993776"/>
            <a:ext cx="4953000" cy="1219200"/>
            <a:chOff x="1440" y="1392"/>
            <a:chExt cx="3120" cy="768"/>
          </a:xfrm>
        </p:grpSpPr>
        <p:sp>
          <p:nvSpPr>
            <p:cNvPr id="39950" name="Rectangle 13">
              <a:extLst>
                <a:ext uri="{FF2B5EF4-FFF2-40B4-BE49-F238E27FC236}">
                  <a16:creationId xmlns:a16="http://schemas.microsoft.com/office/drawing/2014/main" id="{6711FAF5-0CC2-41E9-BC4F-6147A970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3120" cy="768"/>
            </a:xfrm>
            <a:prstGeom prst="rect">
              <a:avLst/>
            </a:prstGeom>
            <a:solidFill>
              <a:srgbClr val="EDF0AE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graphicFrame>
          <p:nvGraphicFramePr>
            <p:cNvPr id="39951" name="Object 4">
              <a:extLst>
                <a:ext uri="{FF2B5EF4-FFF2-40B4-BE49-F238E27FC236}">
                  <a16:creationId xmlns:a16="http://schemas.microsoft.com/office/drawing/2014/main" id="{7D0928A9-FAE1-4F02-B661-84E546109D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399"/>
            <a:ext cx="213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41500" imgH="228600" progId="Equation.3">
                    <p:embed/>
                  </p:oleObj>
                </mc:Choice>
                <mc:Fallback>
                  <p:oleObj name="Equation" r:id="rId2" imgW="18415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399"/>
                          <a:ext cx="213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6">
              <a:extLst>
                <a:ext uri="{FF2B5EF4-FFF2-40B4-BE49-F238E27FC236}">
                  <a16:creationId xmlns:a16="http://schemas.microsoft.com/office/drawing/2014/main" id="{CA57F21B-C1F4-461A-9112-3A020DDDF0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9" y="1853"/>
            <a:ext cx="28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수식" r:id="rId4" imgW="2425680" imgH="177480" progId="Equation.3">
                    <p:embed/>
                  </p:oleObj>
                </mc:Choice>
                <mc:Fallback>
                  <p:oleObj name="수식" r:id="rId4" imgW="242568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1853"/>
                          <a:ext cx="280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1" name="Group 15">
            <a:extLst>
              <a:ext uri="{FF2B5EF4-FFF2-40B4-BE49-F238E27FC236}">
                <a16:creationId xmlns:a16="http://schemas.microsoft.com/office/drawing/2014/main" id="{9AF01D68-7C3A-4107-BE75-047FFE4944F9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4442371"/>
            <a:ext cx="5903912" cy="858837"/>
            <a:chOff x="1440" y="3081"/>
            <a:chExt cx="3168" cy="576"/>
          </a:xfrm>
        </p:grpSpPr>
        <p:sp>
          <p:nvSpPr>
            <p:cNvPr id="39946" name="Rectangle 12">
              <a:extLst>
                <a:ext uri="{FF2B5EF4-FFF2-40B4-BE49-F238E27FC236}">
                  <a16:creationId xmlns:a16="http://schemas.microsoft.com/office/drawing/2014/main" id="{3533E146-D1AB-42BD-BEF9-CD6A7D31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81"/>
              <a:ext cx="3168" cy="576"/>
            </a:xfrm>
            <a:prstGeom prst="rect">
              <a:avLst/>
            </a:prstGeom>
            <a:solidFill>
              <a:srgbClr val="EDF0AE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1pPr>
              <a:lvl2pPr marL="742950" indent="-28575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2pPr>
              <a:lvl3pPr marL="11430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3pPr>
              <a:lvl4pPr marL="16002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4pPr>
              <a:lvl5pPr marL="2057400" indent="-228600"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Times-Roman" charset="0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39947" name="Group 9">
              <a:extLst>
                <a:ext uri="{FF2B5EF4-FFF2-40B4-BE49-F238E27FC236}">
                  <a16:creationId xmlns:a16="http://schemas.microsoft.com/office/drawing/2014/main" id="{E7D66A64-9275-4646-A16C-F546D3E9C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4" y="3081"/>
              <a:ext cx="2830" cy="538"/>
              <a:chOff x="1642" y="2098"/>
              <a:chExt cx="2830" cy="538"/>
            </a:xfrm>
          </p:grpSpPr>
          <p:sp>
            <p:nvSpPr>
              <p:cNvPr id="39948" name="Text Box 7">
                <a:extLst>
                  <a:ext uri="{FF2B5EF4-FFF2-40B4-BE49-F238E27FC236}">
                    <a16:creationId xmlns:a16="http://schemas.microsoft.com/office/drawing/2014/main" id="{86ADF689-F73C-4F12-B915-F5098D629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2" y="2388"/>
                <a:ext cx="247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1010011  1110100  1100101  1110110  1100101</a:t>
                </a:r>
              </a:p>
            </p:txBody>
          </p:sp>
          <p:sp>
            <p:nvSpPr>
              <p:cNvPr id="39949" name="Text Box 8">
                <a:extLst>
                  <a:ext uri="{FF2B5EF4-FFF2-40B4-BE49-F238E27FC236}">
                    <a16:creationId xmlns:a16="http://schemas.microsoft.com/office/drawing/2014/main" id="{DBAF3F42-C14E-4EEA-B720-892C5FCB7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7" y="2098"/>
                <a:ext cx="264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1pPr>
                <a:lvl2pPr marL="742950" indent="-28575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2pPr>
                <a:lvl3pPr marL="11430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3pPr>
                <a:lvl4pPr marL="16002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4pPr>
                <a:lvl5pPr marL="2057400" indent="-228600"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rgbClr val="000000"/>
                    </a:solidFill>
                    <a:latin typeface="Times-Roman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1" lang="en-US" altLang="ko-KR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               t             e              v               e</a:t>
                </a:r>
              </a:p>
            </p:txBody>
          </p:sp>
        </p:grpSp>
      </p:grpSp>
      <p:sp>
        <p:nvSpPr>
          <p:cNvPr id="39942" name="Rectangle 10">
            <a:extLst>
              <a:ext uri="{FF2B5EF4-FFF2-40B4-BE49-F238E27FC236}">
                <a16:creationId xmlns:a16="http://schemas.microsoft.com/office/drawing/2014/main" id="{9F201311-06A4-4A05-A11F-D53F98D2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4572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Times New Roman" panose="02020603050405020304" pitchFamily="18" charset="0"/>
              </a:rPr>
              <a:t>6-3-1-1 Code</a:t>
            </a:r>
          </a:p>
        </p:txBody>
      </p:sp>
      <p:sp>
        <p:nvSpPr>
          <p:cNvPr id="39943" name="Rectangle 11">
            <a:extLst>
              <a:ext uri="{FF2B5EF4-FFF2-40B4-BE49-F238E27FC236}">
                <a16:creationId xmlns:a16="http://schemas.microsoft.com/office/drawing/2014/main" id="{409BCB72-4968-4E26-81B0-6638BB8A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31322"/>
            <a:ext cx="7194550" cy="86177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ASCII (American Standard Code for Information Interchange)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refer Table 1-3</a:t>
            </a:r>
          </a:p>
        </p:txBody>
      </p:sp>
      <p:sp>
        <p:nvSpPr>
          <p:cNvPr id="39944" name="슬라이드 번호 개체 틀 1">
            <a:extLst>
              <a:ext uri="{FF2B5EF4-FFF2-40B4-BE49-F238E27FC236}">
                <a16:creationId xmlns:a16="http://schemas.microsoft.com/office/drawing/2014/main" id="{59212A7E-7A3A-4A41-BAFA-8C6581559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6CB6F690-6392-4265-8F24-B7BA3B8DB5B4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99B46E0C-453F-4A55-B2EA-6AD6240B5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79393"/>
            <a:ext cx="483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Try your Korean name. (i.e. </a:t>
            </a:r>
            <a:r>
              <a:rPr kumimoji="1" lang="ko-KR" altLang="en-US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유재석</a:t>
            </a:r>
            <a:r>
              <a:rPr kumimoji="1" lang="en-US" altLang="ko-KR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2" name="Picture 34">
            <a:extLst>
              <a:ext uri="{FF2B5EF4-FFF2-40B4-BE49-F238E27FC236}">
                <a16:creationId xmlns:a16="http://schemas.microsoft.com/office/drawing/2014/main" id="{AB8840AE-527C-EE85-5406-52228676B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3" b="44833"/>
          <a:stretch/>
        </p:blipFill>
        <p:spPr bwMode="auto">
          <a:xfrm>
            <a:off x="6092087" y="4581128"/>
            <a:ext cx="2512361" cy="1858495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89FB6B6-0DD6-4843-BD93-2AC215207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454025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Design of Digital Systems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5CE5CF6-1D35-4619-8A95-C86573741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08275"/>
            <a:ext cx="8229600" cy="338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u="sng" dirty="0">
                <a:solidFill>
                  <a:srgbClr val="0066FF"/>
                </a:solidFill>
              </a:rPr>
              <a:t>System</a:t>
            </a:r>
            <a:r>
              <a:rPr lang="en-US" altLang="ko-KR" u="sng" dirty="0"/>
              <a:t> design</a:t>
            </a:r>
          </a:p>
          <a:p>
            <a:pPr lvl="1" eaLnBrk="1" hangingPunct="1"/>
            <a:r>
              <a:rPr lang="en-US" altLang="ko-KR" dirty="0"/>
              <a:t>Breaking the overall system into subsystems</a:t>
            </a:r>
          </a:p>
          <a:p>
            <a:pPr lvl="1" eaLnBrk="1" hangingPunct="1"/>
            <a:r>
              <a:rPr lang="en-US" altLang="ko-KR" dirty="0"/>
              <a:t>Specifying the characteristics of each subsystems</a:t>
            </a:r>
          </a:p>
          <a:p>
            <a:pPr lvl="1" eaLnBrk="1" hangingPunct="1"/>
            <a:r>
              <a:rPr lang="en-US" altLang="ko-KR" dirty="0"/>
              <a:t>System design of a digital computer system</a:t>
            </a:r>
          </a:p>
          <a:p>
            <a:pPr lvl="2" eaLnBrk="1" hangingPunct="1"/>
            <a:r>
              <a:rPr lang="en-US" altLang="ko-KR" dirty="0"/>
              <a:t>specifying the number and type of memory units, arithmetic units, and I/O devices</a:t>
            </a:r>
          </a:p>
          <a:p>
            <a:pPr lvl="2" eaLnBrk="1" hangingPunct="1"/>
            <a:r>
              <a:rPr lang="en-US" altLang="ko-KR" dirty="0"/>
              <a:t>Specifying the interconnection and control of these subsystems.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4DAF700-9511-4F34-838C-7014A8229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556792"/>
            <a:ext cx="8229600" cy="86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0" dirty="0"/>
              <a:t>Three design levels: </a:t>
            </a:r>
            <a:r>
              <a:rPr lang="en-US" altLang="ko-KR" b="0" dirty="0">
                <a:highlight>
                  <a:srgbClr val="66FF33"/>
                </a:highlight>
              </a:rPr>
              <a:t>system</a:t>
            </a:r>
            <a:r>
              <a:rPr lang="en-US" altLang="ko-KR" b="0" dirty="0"/>
              <a:t> design, </a:t>
            </a:r>
            <a:r>
              <a:rPr lang="en-US" altLang="ko-KR" b="0" dirty="0">
                <a:highlight>
                  <a:srgbClr val="66FF33"/>
                </a:highlight>
              </a:rPr>
              <a:t>logic</a:t>
            </a:r>
            <a:r>
              <a:rPr lang="en-US" altLang="ko-KR" b="0" dirty="0"/>
              <a:t> design, </a:t>
            </a:r>
            <a:r>
              <a:rPr lang="en-US" altLang="ko-KR" b="0" dirty="0">
                <a:highlight>
                  <a:srgbClr val="66FF33"/>
                </a:highlight>
              </a:rPr>
              <a:t>circuit</a:t>
            </a:r>
            <a:r>
              <a:rPr lang="en-US" altLang="ko-KR" b="0" dirty="0"/>
              <a:t> design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b="0" dirty="0"/>
              <a:t>		            high-level		      low-level</a:t>
            </a:r>
          </a:p>
        </p:txBody>
      </p:sp>
      <p:sp>
        <p:nvSpPr>
          <p:cNvPr id="11269" name="슬라이드 번호 개체 틀 1">
            <a:extLst>
              <a:ext uri="{FF2B5EF4-FFF2-40B4-BE49-F238E27FC236}">
                <a16:creationId xmlns:a16="http://schemas.microsoft.com/office/drawing/2014/main" id="{60258444-8946-4774-AF36-4A865EEF6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81221232-FD26-4F1C-8F90-C74E8D56C53A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8E298E9-9BB8-4CF2-A9F4-805C2A0A2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27050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Design of Digital Systems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BEA2897-748F-436E-B85E-E55CF03A8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u="sng" dirty="0">
                <a:solidFill>
                  <a:srgbClr val="0066FF"/>
                </a:solidFill>
              </a:rPr>
              <a:t>Logic</a:t>
            </a:r>
            <a:r>
              <a:rPr lang="en-US" altLang="ko-KR" u="sng" dirty="0"/>
              <a:t> design</a:t>
            </a:r>
          </a:p>
          <a:p>
            <a:pPr lvl="1" eaLnBrk="1" hangingPunct="1"/>
            <a:r>
              <a:rPr lang="en-US" altLang="ko-KR" dirty="0"/>
              <a:t>Determining how to interconnect basic logic blocks to perform a specific function</a:t>
            </a:r>
          </a:p>
          <a:p>
            <a:pPr lvl="1" eaLnBrk="1" hangingPunct="1"/>
            <a:r>
              <a:rPr lang="en-US" altLang="ko-KR" dirty="0"/>
              <a:t>An example is determining the interconnection of logic gates and flip-flops required to perform binary addition</a:t>
            </a:r>
          </a:p>
          <a:p>
            <a:pPr eaLnBrk="1" hangingPunct="1"/>
            <a:r>
              <a:rPr lang="en-US" altLang="ko-KR" u="sng" dirty="0">
                <a:solidFill>
                  <a:srgbClr val="0066FF"/>
                </a:solidFill>
              </a:rPr>
              <a:t>Circuit</a:t>
            </a:r>
            <a:r>
              <a:rPr lang="en-US" altLang="ko-KR" u="sng" dirty="0"/>
              <a:t> design</a:t>
            </a:r>
          </a:p>
          <a:p>
            <a:pPr lvl="1" eaLnBrk="1" hangingPunct="1"/>
            <a:r>
              <a:rPr lang="en-US" altLang="ko-KR" dirty="0"/>
              <a:t>Specifying the interconnection of specific components such as resistors, diodes, and transistors to form a gate, flip-flops, or other logic blocks.</a:t>
            </a:r>
          </a:p>
          <a:p>
            <a:pPr lvl="1" eaLnBrk="1" hangingPunct="1"/>
            <a:r>
              <a:rPr lang="en-US" altLang="ko-KR" dirty="0"/>
              <a:t>Most contemporary circuit design is done in integrated form.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75947214-BFC9-463F-B1ED-AF2CDB50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661025"/>
            <a:ext cx="82296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kumimoji="1" lang="en-US" altLang="ko-KR" sz="2000" b="0" dirty="0">
                <a:solidFill>
                  <a:schemeClr val="tx1"/>
                </a:solidFill>
                <a:latin typeface="Arial" panose="020B0604020202020204" pitchFamily="34" charset="0"/>
              </a:rPr>
              <a:t>This book is largely devoted to a study of </a:t>
            </a:r>
            <a:r>
              <a:rPr kumimoji="1" lang="en-US" altLang="ko-KR" sz="2000" b="0" dirty="0">
                <a:solidFill>
                  <a:srgbClr val="FF00FF"/>
                </a:solidFill>
                <a:latin typeface="Arial" panose="020B0604020202020204" pitchFamily="34" charset="0"/>
              </a:rPr>
              <a:t>logic design!</a:t>
            </a:r>
          </a:p>
        </p:txBody>
      </p:sp>
      <p:sp>
        <p:nvSpPr>
          <p:cNvPr id="12293" name="슬라이드 번호 개체 틀 1">
            <a:extLst>
              <a:ext uri="{FF2B5EF4-FFF2-40B4-BE49-F238E27FC236}">
                <a16:creationId xmlns:a16="http://schemas.microsoft.com/office/drawing/2014/main" id="{3FB57129-C38E-4C29-8C08-E912AA8C1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FCD26C3A-0C51-4532-B1B0-C40F5BB24D3A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DD3EB5A-9AB8-49B3-BAC8-256FFD181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Switching Circuit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EB560207-1A0A-419D-A6E4-139134FA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57338"/>
            <a:ext cx="521335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5">
            <a:extLst>
              <a:ext uri="{FF2B5EF4-FFF2-40B4-BE49-F238E27FC236}">
                <a16:creationId xmlns:a16="http://schemas.microsoft.com/office/drawing/2014/main" id="{807E6F8E-E918-43F0-8DE9-F93B79F9C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79813"/>
            <a:ext cx="8153400" cy="2225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kumimoji="1" lang="en-US" altLang="ko-KR" sz="1800" b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1" lang="en-US" altLang="ko-KR" sz="2000">
                <a:solidFill>
                  <a:schemeClr val="tx1"/>
                </a:solidFill>
                <a:latin typeface="Arial" panose="020B0604020202020204" pitchFamily="34" charset="0"/>
              </a:rPr>
              <a:t>Combinational Circuit :</a:t>
            </a: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1" lang="en-US" altLang="ko-KR" sz="1800" b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kumimoji="1" lang="en-US" altLang="ko-KR" sz="2000" b="0" u="sng">
                <a:solidFill>
                  <a:schemeClr val="tx1"/>
                </a:solidFill>
                <a:latin typeface="Arial" panose="020B0604020202020204" pitchFamily="34" charset="0"/>
              </a:rPr>
              <a:t>outputs depend on only present inputs</a:t>
            </a: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, not on past inputs</a:t>
            </a:r>
          </a:p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1" lang="en-US" altLang="ko-KR" sz="2000">
                <a:solidFill>
                  <a:schemeClr val="tx1"/>
                </a:solidFill>
                <a:latin typeface="Arial" panose="020B0604020202020204" pitchFamily="34" charset="0"/>
              </a:rPr>
              <a:t>Sequential Circuit: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    - </a:t>
            </a:r>
            <a:r>
              <a:rPr kumimoji="1" lang="en-US" altLang="ko-KR" sz="2000" b="0" u="sng">
                <a:solidFill>
                  <a:schemeClr val="tx1"/>
                </a:solidFill>
                <a:latin typeface="Arial" panose="020B0604020202020204" pitchFamily="34" charset="0"/>
              </a:rPr>
              <a:t>outputs depend on both present inputs and past inputs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    - have “</a:t>
            </a:r>
            <a:r>
              <a:rPr kumimoji="1" lang="en-US" altLang="ko-KR" sz="2000" b="0">
                <a:solidFill>
                  <a:srgbClr val="0066FF"/>
                </a:solidFill>
                <a:latin typeface="Arial" panose="020B0604020202020204" pitchFamily="34" charset="0"/>
              </a:rPr>
              <a:t>memory</a:t>
            </a: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” function</a:t>
            </a:r>
          </a:p>
        </p:txBody>
      </p:sp>
      <p:sp>
        <p:nvSpPr>
          <p:cNvPr id="14341" name="슬라이드 번호 개체 틀 1">
            <a:extLst>
              <a:ext uri="{FF2B5EF4-FFF2-40B4-BE49-F238E27FC236}">
                <a16:creationId xmlns:a16="http://schemas.microsoft.com/office/drawing/2014/main" id="{76E02DFD-9A35-4848-8344-6D2099F07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507C9644-039E-49BA-AF2F-95D01DE67648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8614C6D7-32EF-4423-A229-C2F73490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3375"/>
            <a:ext cx="84582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3600" b="0">
                <a:solidFill>
                  <a:srgbClr val="3333FF"/>
                </a:solidFill>
                <a:latin typeface="Arial Narrow" panose="020B0606020202030204" pitchFamily="34" charset="0"/>
              </a:rPr>
              <a:t>Binary Digit?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9A8FCF0E-EE38-4E04-A959-EAE377709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57338"/>
            <a:ext cx="7696200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•"/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Binary:- Two values(0, 1)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         -  Each digit is called  as a “bit”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50FB48C-7EFB-4886-96D4-8224F2D32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81400"/>
            <a:ext cx="8077200" cy="1768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- Number representation with only two values (0,1)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- Can be implemented with simple electronics devices     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     (ex: Voltage High(1), Low(0)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 b="0">
                <a:solidFill>
                  <a:schemeClr val="tx1"/>
                </a:solidFill>
                <a:latin typeface="Arial" panose="020B0604020202020204" pitchFamily="34" charset="0"/>
              </a:rPr>
              <a:t>            Switch On (1) Off(0)…)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FDE201A3-B429-4F32-84E5-9E4365476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0"/>
            <a:ext cx="792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2400">
                <a:solidFill>
                  <a:schemeClr val="tx1"/>
                </a:solidFill>
                <a:latin typeface="Arial" panose="020B0604020202020204" pitchFamily="34" charset="0"/>
              </a:rPr>
              <a:t>Good things in Binary Number</a:t>
            </a:r>
          </a:p>
        </p:txBody>
      </p:sp>
      <p:sp>
        <p:nvSpPr>
          <p:cNvPr id="15366" name="슬라이드 번호 개체 틀 1">
            <a:extLst>
              <a:ext uri="{FF2B5EF4-FFF2-40B4-BE49-F238E27FC236}">
                <a16:creationId xmlns:a16="http://schemas.microsoft.com/office/drawing/2014/main" id="{FD000504-2E68-471C-A733-C08F0C3ABB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5E5E870B-4F1C-465D-93A3-BD41DD7AAD33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5227159-1694-4D7F-A234-28039EDC1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558800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1.2	Number Systems and Conversion</a:t>
            </a:r>
          </a:p>
        </p:txBody>
      </p:sp>
      <p:graphicFrame>
        <p:nvGraphicFramePr>
          <p:cNvPr id="16387" name="Object 4">
            <a:extLst>
              <a:ext uri="{FF2B5EF4-FFF2-40B4-BE49-F238E27FC236}">
                <a16:creationId xmlns:a16="http://schemas.microsoft.com/office/drawing/2014/main" id="{66097AC4-2426-4EBD-A62F-6FD9DEA0076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627313" y="1571625"/>
          <a:ext cx="4897437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9100" imgH="711200" progId="Equation.3">
                  <p:embed/>
                </p:oleObj>
              </mc:Choice>
              <mc:Fallback>
                <p:oleObj name="Equation" r:id="rId2" imgW="29591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71625"/>
                        <a:ext cx="4897437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">
            <a:extLst>
              <a:ext uri="{FF2B5EF4-FFF2-40B4-BE49-F238E27FC236}">
                <a16:creationId xmlns:a16="http://schemas.microsoft.com/office/drawing/2014/main" id="{F5C868DA-25E0-4938-B4BF-5A6DC90E07B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614613" y="4868863"/>
          <a:ext cx="49815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700" imgH="635000" progId="Equation.3">
                  <p:embed/>
                </p:oleObj>
              </mc:Choice>
              <mc:Fallback>
                <p:oleObj name="Equation" r:id="rId4" imgW="33147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868863"/>
                        <a:ext cx="49815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>
            <a:extLst>
              <a:ext uri="{FF2B5EF4-FFF2-40B4-BE49-F238E27FC236}">
                <a16:creationId xmlns:a16="http://schemas.microsoft.com/office/drawing/2014/main" id="{4C01C751-624A-4E3E-A9C9-B9B9A5426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8425" y="3017838"/>
          <a:ext cx="49577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600" imgH="241300" progId="Equation.3">
                  <p:embed/>
                </p:oleObj>
              </mc:Choice>
              <mc:Fallback>
                <p:oleObj name="Equation" r:id="rId6" imgW="32766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017838"/>
                        <a:ext cx="49577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9">
            <a:extLst>
              <a:ext uri="{FF2B5EF4-FFF2-40B4-BE49-F238E27FC236}">
                <a16:creationId xmlns:a16="http://schemas.microsoft.com/office/drawing/2014/main" id="{B574C1D2-0710-4850-A75C-0D2AC7BCE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8" y="3840163"/>
          <a:ext cx="51038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800" imgH="635000" progId="Equation.3">
                  <p:embed/>
                </p:oleObj>
              </mc:Choice>
              <mc:Fallback>
                <p:oleObj name="Equation" r:id="rId8" imgW="3352800" imgH="63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840163"/>
                        <a:ext cx="51038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10">
            <a:extLst>
              <a:ext uri="{FF2B5EF4-FFF2-40B4-BE49-F238E27FC236}">
                <a16:creationId xmlns:a16="http://schemas.microsoft.com/office/drawing/2014/main" id="{4DB45018-19C7-4DC7-9ED2-5AF9D1F6D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97200"/>
            <a:ext cx="15224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Decimal</a:t>
            </a:r>
          </a:p>
        </p:txBody>
      </p:sp>
      <p:sp>
        <p:nvSpPr>
          <p:cNvPr id="16392" name="Text Box 11">
            <a:extLst>
              <a:ext uri="{FF2B5EF4-FFF2-40B4-BE49-F238E27FC236}">
                <a16:creationId xmlns:a16="http://schemas.microsoft.com/office/drawing/2014/main" id="{B30170EB-7E2B-41D4-936A-B99D3A45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89363"/>
            <a:ext cx="11620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Binary</a:t>
            </a:r>
          </a:p>
        </p:txBody>
      </p:sp>
      <p:sp>
        <p:nvSpPr>
          <p:cNvPr id="16393" name="Text Box 12">
            <a:extLst>
              <a:ext uri="{FF2B5EF4-FFF2-40B4-BE49-F238E27FC236}">
                <a16:creationId xmlns:a16="http://schemas.microsoft.com/office/drawing/2014/main" id="{E11C593D-3E42-4D55-8B93-3C2EE7917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7338"/>
            <a:ext cx="18113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Radix (Base)</a:t>
            </a:r>
          </a:p>
        </p:txBody>
      </p:sp>
      <p:sp>
        <p:nvSpPr>
          <p:cNvPr id="16394" name="Text Box 13">
            <a:extLst>
              <a:ext uri="{FF2B5EF4-FFF2-40B4-BE49-F238E27FC236}">
                <a16:creationId xmlns:a16="http://schemas.microsoft.com/office/drawing/2014/main" id="{340109CE-44C0-47BB-821D-AFE29678B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78400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Octal</a:t>
            </a:r>
          </a:p>
        </p:txBody>
      </p:sp>
      <p:graphicFrame>
        <p:nvGraphicFramePr>
          <p:cNvPr id="16395" name="Object 14">
            <a:extLst>
              <a:ext uri="{FF2B5EF4-FFF2-40B4-BE49-F238E27FC236}">
                <a16:creationId xmlns:a16="http://schemas.microsoft.com/office/drawing/2014/main" id="{9802F70E-0AAB-4F37-9915-1E44CB4C9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8263" y="5953125"/>
          <a:ext cx="52768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95700" imgH="241300" progId="Equation.3">
                  <p:embed/>
                </p:oleObj>
              </mc:Choice>
              <mc:Fallback>
                <p:oleObj name="Equation" r:id="rId10" imgW="36957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5953125"/>
                        <a:ext cx="52768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5">
            <a:extLst>
              <a:ext uri="{FF2B5EF4-FFF2-40B4-BE49-F238E27FC236}">
                <a16:creationId xmlns:a16="http://schemas.microsoft.com/office/drawing/2014/main" id="{5DAB54BC-C2CD-4FC5-A90E-A3E71FFBB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76925"/>
            <a:ext cx="1828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Hexadecimal</a:t>
            </a:r>
          </a:p>
        </p:txBody>
      </p:sp>
      <p:sp>
        <p:nvSpPr>
          <p:cNvPr id="16397" name="슬라이드 번호 개체 틀 1">
            <a:extLst>
              <a:ext uri="{FF2B5EF4-FFF2-40B4-BE49-F238E27FC236}">
                <a16:creationId xmlns:a16="http://schemas.microsoft.com/office/drawing/2014/main" id="{178EC177-DC07-4867-BFD8-BFFA2E23E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2A1159FA-7EFB-455F-88AB-40D489668DC4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6FAAE1B-F312-4358-B626-C19B453E45C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39738" y="404813"/>
            <a:ext cx="8247062" cy="561975"/>
          </a:xfrm>
        </p:spPr>
        <p:txBody>
          <a:bodyPr/>
          <a:lstStyle/>
          <a:p>
            <a:pPr eaLnBrk="1" hangingPunct="1"/>
            <a:r>
              <a:rPr kumimoji="0" lang="en-US" altLang="ko-KR">
                <a:solidFill>
                  <a:srgbClr val="3333FF"/>
                </a:solidFill>
                <a:latin typeface="Arial Narrow" panose="020B0606020202030204" pitchFamily="34" charset="0"/>
              </a:rPr>
              <a:t>1.2	Number Systems and Conversion</a:t>
            </a:r>
          </a:p>
        </p:txBody>
      </p:sp>
      <p:graphicFrame>
        <p:nvGraphicFramePr>
          <p:cNvPr id="17411" name="Object 7">
            <a:extLst>
              <a:ext uri="{FF2B5EF4-FFF2-40B4-BE49-F238E27FC236}">
                <a16:creationId xmlns:a16="http://schemas.microsoft.com/office/drawing/2014/main" id="{B88E08CD-4562-4939-AFCE-6D34A0ACE11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8350" y="2286000"/>
          <a:ext cx="7620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100" imgH="241300" progId="Equation.3">
                  <p:embed/>
                </p:oleObj>
              </mc:Choice>
              <mc:Fallback>
                <p:oleObj name="Equation" r:id="rId2" imgW="38481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286000"/>
                        <a:ext cx="76200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9">
            <a:extLst>
              <a:ext uri="{FF2B5EF4-FFF2-40B4-BE49-F238E27FC236}">
                <a16:creationId xmlns:a16="http://schemas.microsoft.com/office/drawing/2014/main" id="{69F1AE81-9EE8-47E8-A758-06BE9D7C8C5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5650" y="3062288"/>
          <a:ext cx="5724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700" imgH="393700" progId="Equation.3">
                  <p:embed/>
                </p:oleObj>
              </mc:Choice>
              <mc:Fallback>
                <p:oleObj name="Equation" r:id="rId4" imgW="34417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2288"/>
                        <a:ext cx="57245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1">
            <a:extLst>
              <a:ext uri="{FF2B5EF4-FFF2-40B4-BE49-F238E27FC236}">
                <a16:creationId xmlns:a16="http://schemas.microsoft.com/office/drawing/2014/main" id="{BB62F4CA-7A3F-495D-AB35-B967BD635D4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55650" y="3976688"/>
          <a:ext cx="62547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5000" imgH="342900" progId="Equation.3">
                  <p:embed/>
                </p:oleObj>
              </mc:Choice>
              <mc:Fallback>
                <p:oleObj name="Equation" r:id="rId6" imgW="31750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76688"/>
                        <a:ext cx="62547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3">
            <a:extLst>
              <a:ext uri="{FF2B5EF4-FFF2-40B4-BE49-F238E27FC236}">
                <a16:creationId xmlns:a16="http://schemas.microsoft.com/office/drawing/2014/main" id="{1708C103-8710-4CF1-A56B-86B6139D0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933950"/>
          <a:ext cx="5715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98800" imgH="393700" progId="Equation.3">
                  <p:embed/>
                </p:oleObj>
              </mc:Choice>
              <mc:Fallback>
                <p:oleObj name="Equation" r:id="rId8" imgW="30988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33950"/>
                        <a:ext cx="5715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4">
            <a:extLst>
              <a:ext uri="{FF2B5EF4-FFF2-40B4-BE49-F238E27FC236}">
                <a16:creationId xmlns:a16="http://schemas.microsoft.com/office/drawing/2014/main" id="{D259B5C8-7595-424D-8582-82550EB71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4419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solidFill>
                  <a:schemeClr val="tx1"/>
                </a:solidFill>
                <a:latin typeface="굴림" panose="020B0600000101010101" pitchFamily="50" charset="-127"/>
              </a:rPr>
              <a:t> Conversion of Decimal to Base-R</a:t>
            </a:r>
          </a:p>
        </p:txBody>
      </p:sp>
      <p:sp>
        <p:nvSpPr>
          <p:cNvPr id="17416" name="슬라이드 번호 개체 틀 1">
            <a:extLst>
              <a:ext uri="{FF2B5EF4-FFF2-40B4-BE49-F238E27FC236}">
                <a16:creationId xmlns:a16="http://schemas.microsoft.com/office/drawing/2014/main" id="{C87E0E94-C08A-43FD-96EA-17564C829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1pPr>
            <a:lvl2pPr marL="742950" indent="-28575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2pPr>
            <a:lvl3pPr marL="11430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3pPr>
            <a:lvl4pPr marL="16002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4pPr>
            <a:lvl5pPr marL="2057400" indent="-228600"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Times-Roman" charset="0"/>
                <a:ea typeface="굴림" panose="020B0600000101010101" pitchFamily="50" charset="-127"/>
              </a:defRPr>
            </a:lvl9pPr>
          </a:lstStyle>
          <a:p>
            <a:fld id="{775C4DDF-093B-4FE5-B466-C0ED04A80C52}" type="slidenum">
              <a:rPr lang="en-US" altLang="ko-KR" sz="1600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ko-KR" sz="160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-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33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-Roman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1443</Words>
  <Application>Microsoft Office PowerPoint</Application>
  <PresentationFormat>화면 슬라이드 쇼(4:3)</PresentationFormat>
  <Paragraphs>485</Paragraphs>
  <Slides>31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5" baseType="lpstr">
      <vt:lpstr>Times-Roman</vt:lpstr>
      <vt:lpstr>굴림</vt:lpstr>
      <vt:lpstr>맑은 고딕</vt:lpstr>
      <vt:lpstr>Arial</vt:lpstr>
      <vt:lpstr>Arial Narrow</vt:lpstr>
      <vt:lpstr>Helvetica</vt:lpstr>
      <vt:lpstr>Symbol</vt:lpstr>
      <vt:lpstr>Times New Roman</vt:lpstr>
      <vt:lpstr>Wingdings</vt:lpstr>
      <vt:lpstr>기본 디자인</vt:lpstr>
      <vt:lpstr>1_디자인 사용자 지정</vt:lpstr>
      <vt:lpstr>디자인 사용자 지정</vt:lpstr>
      <vt:lpstr>Equation</vt:lpstr>
      <vt:lpstr>수식</vt:lpstr>
      <vt:lpstr>PowerPoint 프레젠테이션</vt:lpstr>
      <vt:lpstr>PowerPoint 프레젠테이션</vt:lpstr>
      <vt:lpstr>1.1 Digital Systems and Switching Circuits</vt:lpstr>
      <vt:lpstr>Design of Digital Systems</vt:lpstr>
      <vt:lpstr>Design of Digital Systems</vt:lpstr>
      <vt:lpstr>Switching Circuit</vt:lpstr>
      <vt:lpstr>PowerPoint 프레젠테이션</vt:lpstr>
      <vt:lpstr>1.2 Number Systems and Conversion</vt:lpstr>
      <vt:lpstr>1.2 Number Systems and Conversion</vt:lpstr>
      <vt:lpstr>1.2 Number Systems and Conversion</vt:lpstr>
      <vt:lpstr>1.2 Number Systems and Conversion</vt:lpstr>
      <vt:lpstr>1.2 Number Systems and Conversion</vt:lpstr>
      <vt:lpstr>1.2 Number Systems and Conversion</vt:lpstr>
      <vt:lpstr>1.2 Number Systems and Conversion</vt:lpstr>
      <vt:lpstr>1.3 Binary Arithmetic</vt:lpstr>
      <vt:lpstr>1.3 Binary Arithmetic</vt:lpstr>
      <vt:lpstr>1.3 Binary Arithmetic</vt:lpstr>
      <vt:lpstr>1.3 Binary Arithmetic</vt:lpstr>
      <vt:lpstr>1.3 Binary Arithmetic</vt:lpstr>
      <vt:lpstr>1.4 Representation of Negative Numbers</vt:lpstr>
      <vt:lpstr>1.4 Representation of Negative Numbers</vt:lpstr>
      <vt:lpstr>1.4 Representation of Negative Numbers</vt:lpstr>
      <vt:lpstr>1.4 Representation of Negative Numbers</vt:lpstr>
      <vt:lpstr>1.4 Representation of Negative Numbers</vt:lpstr>
      <vt:lpstr>1.4 Representation of Negative Number</vt:lpstr>
      <vt:lpstr>1.4 Representation of Negative Numbers</vt:lpstr>
      <vt:lpstr>1.4 Representation of Negative Numbers</vt:lpstr>
      <vt:lpstr>1.4 Representation of Negative Numbers</vt:lpstr>
      <vt:lpstr>1.4 Representation of Negative Numbers</vt:lpstr>
      <vt:lpstr>1.5 Binary Codes</vt:lpstr>
      <vt:lpstr>1.5 Binary Codes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1, Introduction</dc:subject>
  <dc:creator>CS Lee</dc:creator>
  <cp:lastModifiedBy>Lee Chilgee</cp:lastModifiedBy>
  <cp:revision>130</cp:revision>
  <cp:lastPrinted>2017-02-25T08:25:22Z</cp:lastPrinted>
  <dcterms:created xsi:type="dcterms:W3CDTF">2003-08-14T08:31:30Z</dcterms:created>
  <dcterms:modified xsi:type="dcterms:W3CDTF">2023-02-23T04:25:30Z</dcterms:modified>
</cp:coreProperties>
</file>