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9" r:id="rId2"/>
    <p:sldId id="307" r:id="rId3"/>
    <p:sldId id="305" r:id="rId4"/>
    <p:sldId id="312" r:id="rId5"/>
    <p:sldId id="259" r:id="rId6"/>
    <p:sldId id="313" r:id="rId7"/>
    <p:sldId id="315" r:id="rId8"/>
    <p:sldId id="301" r:id="rId9"/>
    <p:sldId id="308" r:id="rId10"/>
    <p:sldId id="302" r:id="rId11"/>
    <p:sldId id="306" r:id="rId12"/>
    <p:sldId id="309" r:id="rId13"/>
    <p:sldId id="316" r:id="rId14"/>
    <p:sldId id="317" r:id="rId15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00"/>
    <a:srgbClr val="009900"/>
    <a:srgbClr val="00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1" d="100"/>
          <a:sy n="111" d="100"/>
        </p:scale>
        <p:origin x="15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631BEFA-72D3-4D47-8D3C-DB5C060FC3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9D5F3711-11F1-4873-8C1A-E5154B4C43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B7556BAD-C90C-456E-B87A-476680DF24E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02138A85-1486-442D-AECA-4BA4768BD2D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E2383E4-6CCB-4969-A263-E6A63405D1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79651EE4-4641-4C9F-B8CE-526F7CA153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B50687A-A516-463C-8E2E-267E37C457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9FE4E18-0848-4BD8-977A-6719D42C296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697781C8-E858-4432-A8F0-E8BA14F0A9A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11C5E6DB-E024-4B0B-9432-B70CD75F82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922CA9E5-0FD3-49C8-B197-AFEFA54F6F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BFCEC284-5C36-48F8-ABDC-6097033578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58F3368-E675-4929-9237-3448D0D10D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618C1-DA46-4750-9BEE-CA5F98130A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378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A432F90-C6BA-4FDC-B75E-2B3CF7952D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0970C-4D8B-43BD-8C2F-7C18F4D7B9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193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0B5F03C-0593-44C7-9FF9-0177841F9D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AA87E-21D0-43B4-90B6-9A296BCED1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107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F547DCD-230F-4D89-A107-1FC53C3D52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21B62-55B8-4DD9-A99C-27A81E4B0F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389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52ED6CB-5818-4334-8069-567FF66FEA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65521-D998-45FE-BD09-80D8B7498E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707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597EEB-37F5-4B38-8D91-BCD76EF0EB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31CEA-63B2-415F-9190-16F396AB73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728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A3607C38-5806-4712-AF6A-117C2AF35C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F7A5F-CA10-4E8E-8E1F-454F8ECE2A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044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CED4DF4-FED9-4FA0-A9B2-D397438A65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BB45B-4061-426B-A9C9-45F61AA97D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168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F445651-E0D5-433D-901B-A1382914F6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AC8AB-15E4-4FEB-B150-67E9419E8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59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C0F6EC2-899C-4031-BA6A-732DD4992D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3219F-0BA9-4223-A049-08443441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508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70ACF19-1FA3-406E-836C-7082DEBC7E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8084F-28A1-4749-BBCA-DE8230EE6A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813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>
            <a:extLst>
              <a:ext uri="{FF2B5EF4-FFF2-40B4-BE49-F238E27FC236}">
                <a16:creationId xmlns:a16="http://schemas.microsoft.com/office/drawing/2014/main" id="{D4A3A089-EA6E-41C3-9DD5-2EB487D471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76313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9" name="Rectangle 9">
            <a:extLst>
              <a:ext uri="{FF2B5EF4-FFF2-40B4-BE49-F238E27FC236}">
                <a16:creationId xmlns:a16="http://schemas.microsoft.com/office/drawing/2014/main" id="{47DD9F2F-7BAD-4011-9E2F-87B49AAC7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ko-KR" sz="1600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BE8FB349-530F-4A95-899C-2A2DA698D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381750"/>
            <a:ext cx="1512888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A1E61A03-1275-42FD-8512-ABA7E47224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sz="160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9467FEC-034A-4086-966E-2C70ADC616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5.bin"/><Relationship Id="rId3" Type="http://schemas.openxmlformats.org/officeDocument/2006/relationships/image" Target="../media/image32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wmf"/><Relationship Id="rId2" Type="http://schemas.openxmlformats.org/officeDocument/2006/relationships/oleObject" Target="../embeddings/oleObject27.bin"/><Relationship Id="rId16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3.wmf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3.emf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8.bin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2.e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>
            <a:extLst>
              <a:ext uri="{FF2B5EF4-FFF2-40B4-BE49-F238E27FC236}">
                <a16:creationId xmlns:a16="http://schemas.microsoft.com/office/drawing/2014/main" id="{6C706EE5-8523-48E2-B3E3-5ABD03FA6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3A86B0D-065D-4410-8AA8-F3E3DFDBDB9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640D29B-2022-42D4-A26F-6B420C2410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7504" y="413950"/>
            <a:ext cx="8963472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ko-KR" sz="2800" dirty="0">
                <a:solidFill>
                  <a:srgbClr val="3333FF"/>
                </a:solidFill>
                <a:latin typeface="Arial Narrow" panose="020B0606020202030204" pitchFamily="34" charset="0"/>
              </a:rPr>
              <a:t>2.5 Commutative, Associative, Distributive, and </a:t>
            </a:r>
            <a:r>
              <a:rPr kumimoji="0" lang="en-US" altLang="ko-KR" sz="2800" dirty="0" err="1">
                <a:solidFill>
                  <a:srgbClr val="3333FF"/>
                </a:solidFill>
                <a:latin typeface="Arial Narrow" panose="020B0606020202030204" pitchFamily="34" charset="0"/>
              </a:rPr>
              <a:t>DeMorgan’s</a:t>
            </a:r>
            <a:r>
              <a:rPr kumimoji="0" lang="en-US" altLang="ko-KR" sz="2800" dirty="0">
                <a:solidFill>
                  <a:srgbClr val="3333FF"/>
                </a:solidFill>
                <a:latin typeface="Arial Narrow" panose="020B0606020202030204" pitchFamily="34" charset="0"/>
              </a:rPr>
              <a:t> Laws</a:t>
            </a:r>
          </a:p>
        </p:txBody>
      </p:sp>
      <p:graphicFrame>
        <p:nvGraphicFramePr>
          <p:cNvPr id="19460" name="Object 5">
            <a:extLst>
              <a:ext uri="{FF2B5EF4-FFF2-40B4-BE49-F238E27FC236}">
                <a16:creationId xmlns:a16="http://schemas.microsoft.com/office/drawing/2014/main" id="{8537F2DC-8E62-45D3-B27D-D1BC05B6F0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1320800"/>
          <a:ext cx="40322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400" imgH="165100" progId="Equation.3">
                  <p:embed/>
                </p:oleObj>
              </mc:Choice>
              <mc:Fallback>
                <p:oleObj name="Equation" r:id="rId2" imgW="2184400" imgH="165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320800"/>
                        <a:ext cx="4032250" cy="3397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6">
            <a:extLst>
              <a:ext uri="{FF2B5EF4-FFF2-40B4-BE49-F238E27FC236}">
                <a16:creationId xmlns:a16="http://schemas.microsoft.com/office/drawing/2014/main" id="{CFF4629B-182D-41E7-86B7-7B1C1A7ACA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2008188"/>
          <a:ext cx="43926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900" imgH="431800" progId="Equation.3">
                  <p:embed/>
                </p:oleObj>
              </mc:Choice>
              <mc:Fallback>
                <p:oleObj name="Equation" r:id="rId4" imgW="2374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008188"/>
                        <a:ext cx="4392613" cy="800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7">
            <a:extLst>
              <a:ext uri="{FF2B5EF4-FFF2-40B4-BE49-F238E27FC236}">
                <a16:creationId xmlns:a16="http://schemas.microsoft.com/office/drawing/2014/main" id="{F86A8886-21E0-49AE-8FCA-7F360175D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8" y="1268413"/>
            <a:ext cx="2400300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Commutative Laws</a:t>
            </a:r>
          </a:p>
        </p:txBody>
      </p:sp>
      <p:sp>
        <p:nvSpPr>
          <p:cNvPr id="19463" name="Rectangle 8">
            <a:extLst>
              <a:ext uri="{FF2B5EF4-FFF2-40B4-BE49-F238E27FC236}">
                <a16:creationId xmlns:a16="http://schemas.microsoft.com/office/drawing/2014/main" id="{F6CF173F-52C0-45D9-A04F-6FBB3F391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1989138"/>
            <a:ext cx="2195513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Associative Laws</a:t>
            </a:r>
          </a:p>
        </p:txBody>
      </p:sp>
      <p:graphicFrame>
        <p:nvGraphicFramePr>
          <p:cNvPr id="60453" name="Group 37">
            <a:extLst>
              <a:ext uri="{FF2B5EF4-FFF2-40B4-BE49-F238E27FC236}">
                <a16:creationId xmlns:a16="http://schemas.microsoft.com/office/drawing/2014/main" id="{15724D9F-49CD-4747-8E96-EA6BC6BFAFA2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3068638"/>
          <a:ext cx="5353050" cy="3035556"/>
        </p:xfrm>
        <a:graphic>
          <a:graphicData uri="http://schemas.openxmlformats.org/drawingml/2006/table">
            <a:tbl>
              <a:tblPr/>
              <a:tblGrid>
                <a:gridCol w="1333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X  Y  Z</a:t>
                      </a:r>
                    </a:p>
                  </a:txBody>
                  <a:tcPr marL="91435" marR="91435" marT="45657" marB="4565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35" marR="91435"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XY    YZ</a:t>
                      </a:r>
                    </a:p>
                  </a:txBody>
                  <a:tcPr marL="91435" marR="91435"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(XY)Z    X(YZ)</a:t>
                      </a:r>
                    </a:p>
                  </a:txBody>
                  <a:tcPr marL="91435" marR="91435"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9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0  0  0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0  0  1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0  1  0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0  1  1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1  0  0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1  0  1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1  1  0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1  1  1</a:t>
                      </a:r>
                    </a:p>
                  </a:txBody>
                  <a:tcPr marL="91435" marR="91435" marT="45657" marB="4565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35" marR="91435"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1      1 </a:t>
                      </a:r>
                    </a:p>
                  </a:txBody>
                  <a:tcPr marL="91435" marR="91435"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1          1</a:t>
                      </a:r>
                    </a:p>
                  </a:txBody>
                  <a:tcPr marL="91435" marR="91435"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77" name="Text Box 35">
            <a:extLst>
              <a:ext uri="{FF2B5EF4-FFF2-40B4-BE49-F238E27FC236}">
                <a16:creationId xmlns:a16="http://schemas.microsoft.com/office/drawing/2014/main" id="{F93CC7E0-4909-4664-94F1-3D28A94B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997200"/>
            <a:ext cx="2700337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Proof of Associate Law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866"/>
    </mc:Choice>
    <mc:Fallback xmlns="">
      <p:transition spd="slow" advTm="1178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>
            <a:extLst>
              <a:ext uri="{FF2B5EF4-FFF2-40B4-BE49-F238E27FC236}">
                <a16:creationId xmlns:a16="http://schemas.microsoft.com/office/drawing/2014/main" id="{C7D342E8-D28C-4DFF-B454-C25AFCB91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46C7EE8-DB06-480C-9709-8E857BE0D8B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E779A4D-5B1F-492E-B48F-AA3B70DD40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7544" y="332656"/>
            <a:ext cx="8219256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2.7 Multiplying Out and Factoring</a:t>
            </a:r>
          </a:p>
        </p:txBody>
      </p:sp>
      <p:graphicFrame>
        <p:nvGraphicFramePr>
          <p:cNvPr id="24580" name="Object 6">
            <a:extLst>
              <a:ext uri="{FF2B5EF4-FFF2-40B4-BE49-F238E27FC236}">
                <a16:creationId xmlns:a16="http://schemas.microsoft.com/office/drawing/2014/main" id="{0D1B6938-C565-4991-9E51-8D2BC56F6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0338" y="3789363"/>
          <a:ext cx="23304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203200" progId="Equation.3">
                  <p:embed/>
                </p:oleObj>
              </mc:Choice>
              <mc:Fallback>
                <p:oleObj name="Equation" r:id="rId2" imgW="10541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3789363"/>
                        <a:ext cx="23304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1" name="Group 19">
            <a:extLst>
              <a:ext uri="{FF2B5EF4-FFF2-40B4-BE49-F238E27FC236}">
                <a16:creationId xmlns:a16="http://schemas.microsoft.com/office/drawing/2014/main" id="{E6AAFCC6-D9FE-4DFA-9497-14AC7045BF67}"/>
              </a:ext>
            </a:extLst>
          </p:cNvPr>
          <p:cNvGrpSpPr>
            <a:grpSpLocks/>
          </p:cNvGrpSpPr>
          <p:nvPr/>
        </p:nvGrpSpPr>
        <p:grpSpPr bwMode="auto">
          <a:xfrm>
            <a:off x="3662363" y="2636838"/>
            <a:ext cx="2278062" cy="825500"/>
            <a:chOff x="2307" y="1776"/>
            <a:chExt cx="1662" cy="585"/>
          </a:xfrm>
        </p:grpSpPr>
        <p:graphicFrame>
          <p:nvGraphicFramePr>
            <p:cNvPr id="24592" name="Object 7">
              <a:extLst>
                <a:ext uri="{FF2B5EF4-FFF2-40B4-BE49-F238E27FC236}">
                  <a16:creationId xmlns:a16="http://schemas.microsoft.com/office/drawing/2014/main" id="{41E3304F-6EC5-4617-B93F-C79E01F92D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5" y="2112"/>
            <a:ext cx="142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15559" imgH="177723" progId="Equation.3">
                    <p:embed/>
                  </p:oleObj>
                </mc:Choice>
                <mc:Fallback>
                  <p:oleObj name="Equation" r:id="rId4" imgW="1015559" imgH="17772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5" y="2112"/>
                          <a:ext cx="142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8">
              <a:extLst>
                <a:ext uri="{FF2B5EF4-FFF2-40B4-BE49-F238E27FC236}">
                  <a16:creationId xmlns:a16="http://schemas.microsoft.com/office/drawing/2014/main" id="{34A36EF9-33EB-4870-93E8-7D26AA58FB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7" y="1776"/>
            <a:ext cx="166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55199" imgH="177723" progId="Equation.3">
                    <p:embed/>
                  </p:oleObj>
                </mc:Choice>
                <mc:Fallback>
                  <p:oleObj name="Equation" r:id="rId6" imgW="1155199" imgH="17772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7" y="1776"/>
                          <a:ext cx="166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2" name="Object 9">
            <a:extLst>
              <a:ext uri="{FF2B5EF4-FFF2-40B4-BE49-F238E27FC236}">
                <a16:creationId xmlns:a16="http://schemas.microsoft.com/office/drawing/2014/main" id="{9FD417A6-0C5C-4EB5-AAEE-0AAA484DC0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1675" y="1916113"/>
          <a:ext cx="2698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31366" imgH="177723" progId="Equation.3">
                  <p:embed/>
                </p:oleObj>
              </mc:Choice>
              <mc:Fallback>
                <p:oleObj name="Equation" r:id="rId8" imgW="1231366" imgH="17772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675" y="1916113"/>
                        <a:ext cx="26987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10">
            <a:extLst>
              <a:ext uri="{FF2B5EF4-FFF2-40B4-BE49-F238E27FC236}">
                <a16:creationId xmlns:a16="http://schemas.microsoft.com/office/drawing/2014/main" id="{4DB06747-AB58-467A-B46F-F5C100551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1268413"/>
            <a:ext cx="8456613" cy="381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To obtain a sum-of-product form </a:t>
            </a:r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 Multiplying out using distributive laws</a:t>
            </a:r>
            <a:endParaRPr lang="en-US" altLang="ko-KR" sz="20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4" name="Rectangle 11">
            <a:extLst>
              <a:ext uri="{FF2B5EF4-FFF2-40B4-BE49-F238E27FC236}">
                <a16:creationId xmlns:a16="http://schemas.microsoft.com/office/drawing/2014/main" id="{87E78973-0036-4208-B028-64D1CAC61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1916113"/>
            <a:ext cx="2690812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Sum of product form</a:t>
            </a:r>
          </a:p>
        </p:txBody>
      </p:sp>
      <p:grpSp>
        <p:nvGrpSpPr>
          <p:cNvPr id="24585" name="Group 18">
            <a:extLst>
              <a:ext uri="{FF2B5EF4-FFF2-40B4-BE49-F238E27FC236}">
                <a16:creationId xmlns:a16="http://schemas.microsoft.com/office/drawing/2014/main" id="{8A6F434A-3D3D-4D80-A65C-AF6D12CFBA31}"/>
              </a:ext>
            </a:extLst>
          </p:cNvPr>
          <p:cNvGrpSpPr>
            <a:grpSpLocks/>
          </p:cNvGrpSpPr>
          <p:nvPr/>
        </p:nvGrpSpPr>
        <p:grpSpPr bwMode="auto">
          <a:xfrm>
            <a:off x="2882900" y="2674938"/>
            <a:ext cx="609600" cy="609600"/>
            <a:chOff x="1632" y="1872"/>
            <a:chExt cx="384" cy="384"/>
          </a:xfrm>
        </p:grpSpPr>
        <p:sp>
          <p:nvSpPr>
            <p:cNvPr id="24590" name="Line 12">
              <a:extLst>
                <a:ext uri="{FF2B5EF4-FFF2-40B4-BE49-F238E27FC236}">
                  <a16:creationId xmlns:a16="http://schemas.microsoft.com/office/drawing/2014/main" id="{1D12FC96-C12E-4068-BB9B-B30283599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87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1" name="Line 13">
              <a:extLst>
                <a:ext uri="{FF2B5EF4-FFF2-40B4-BE49-F238E27FC236}">
                  <a16:creationId xmlns:a16="http://schemas.microsoft.com/office/drawing/2014/main" id="{6AD1FA45-4242-4192-8EC1-11F43572C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11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586" name="Rectangle 14">
            <a:extLst>
              <a:ext uri="{FF2B5EF4-FFF2-40B4-BE49-F238E27FC236}">
                <a16:creationId xmlns:a16="http://schemas.microsoft.com/office/drawing/2014/main" id="{7EDC4CE2-FFAD-40B3-B571-EAFD73D0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256540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Still considered to be  in sum of product form</a:t>
            </a:r>
          </a:p>
        </p:txBody>
      </p:sp>
      <p:sp>
        <p:nvSpPr>
          <p:cNvPr id="24587" name="Rectangle 15">
            <a:extLst>
              <a:ext uri="{FF2B5EF4-FFF2-40B4-BE49-F238E27FC236}">
                <a16:creationId xmlns:a16="http://schemas.microsoft.com/office/drawing/2014/main" id="{A5810F55-F02B-4C5C-B96D-06B52C12F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" y="3789363"/>
            <a:ext cx="33401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Not in Sum of product form</a:t>
            </a:r>
          </a:p>
        </p:txBody>
      </p:sp>
      <p:graphicFrame>
        <p:nvGraphicFramePr>
          <p:cNvPr id="24588" name="Object 16">
            <a:extLst>
              <a:ext uri="{FF2B5EF4-FFF2-40B4-BE49-F238E27FC236}">
                <a16:creationId xmlns:a16="http://schemas.microsoft.com/office/drawing/2014/main" id="{BDF37D87-D4A9-43FA-8A93-E500E7122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868863"/>
          <a:ext cx="7250113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94100" imgH="635000" progId="Equation.3">
                  <p:embed/>
                </p:oleObj>
              </mc:Choice>
              <mc:Fallback>
                <p:oleObj name="Equation" r:id="rId10" imgW="3594100" imgH="635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68863"/>
                        <a:ext cx="7250113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Rectangle 17">
            <a:extLst>
              <a:ext uri="{FF2B5EF4-FFF2-40B4-BE49-F238E27FC236}">
                <a16:creationId xmlns:a16="http://schemas.microsoft.com/office/drawing/2014/main" id="{AE0FB458-C11F-49F5-A024-CE281E1E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4437063"/>
            <a:ext cx="5638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Multiplying out and eliminating redundant terms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740"/>
    </mc:Choice>
    <mc:Fallback xmlns="">
      <p:transition spd="slow" advTm="16674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>
            <a:extLst>
              <a:ext uri="{FF2B5EF4-FFF2-40B4-BE49-F238E27FC236}">
                <a16:creationId xmlns:a16="http://schemas.microsoft.com/office/drawing/2014/main" id="{524A2FAD-8E1F-4F53-9873-2601B5387B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DBF4C5B-BB33-4E84-949F-62DC6B5AC70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5603" name="Object 4">
            <a:extLst>
              <a:ext uri="{FF2B5EF4-FFF2-40B4-BE49-F238E27FC236}">
                <a16:creationId xmlns:a16="http://schemas.microsoft.com/office/drawing/2014/main" id="{0DBB5BBD-6F6B-412B-9F8F-876BC5E51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600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3">
                  <p:embed/>
                </p:oleObj>
              </mc:Choice>
              <mc:Fallback>
                <p:oleObj name="Equation" r:id="rId2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600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5">
            <a:extLst>
              <a:ext uri="{FF2B5EF4-FFF2-40B4-BE49-F238E27FC236}">
                <a16:creationId xmlns:a16="http://schemas.microsoft.com/office/drawing/2014/main" id="{4D848FA1-75DC-4ACB-BC4F-6B5AA1DCEA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600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600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6">
            <a:extLst>
              <a:ext uri="{FF2B5EF4-FFF2-40B4-BE49-F238E27FC236}">
                <a16:creationId xmlns:a16="http://schemas.microsoft.com/office/drawing/2014/main" id="{52A1C844-DF73-45C4-8959-DAE6CF070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600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600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7">
            <a:extLst>
              <a:ext uri="{FF2B5EF4-FFF2-40B4-BE49-F238E27FC236}">
                <a16:creationId xmlns:a16="http://schemas.microsoft.com/office/drawing/2014/main" id="{9EE89EB7-A0FC-449B-88D5-434827FA8B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600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600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8">
            <a:extLst>
              <a:ext uri="{FF2B5EF4-FFF2-40B4-BE49-F238E27FC236}">
                <a16:creationId xmlns:a16="http://schemas.microsoft.com/office/drawing/2014/main" id="{C22A2E01-01FF-42E8-AD22-A672BF368F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600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600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9">
            <a:extLst>
              <a:ext uri="{FF2B5EF4-FFF2-40B4-BE49-F238E27FC236}">
                <a16:creationId xmlns:a16="http://schemas.microsoft.com/office/drawing/2014/main" id="{4FD3F78B-636B-4705-8DE1-8FBE70034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600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51" imgH="215619" progId="Equation.3">
                  <p:embed/>
                </p:oleObj>
              </mc:Choice>
              <mc:Fallback>
                <p:oleObj name="Equation" r:id="rId8" imgW="114151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600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0">
            <a:extLst>
              <a:ext uri="{FF2B5EF4-FFF2-40B4-BE49-F238E27FC236}">
                <a16:creationId xmlns:a16="http://schemas.microsoft.com/office/drawing/2014/main" id="{4E1B0E6C-32B9-4B6C-9965-8D48385E22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0463" y="2636838"/>
          <a:ext cx="260032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20227" imgH="431613" progId="Equation.3">
                  <p:embed/>
                </p:oleObj>
              </mc:Choice>
              <mc:Fallback>
                <p:oleObj name="Equation" r:id="rId9" imgW="1320227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2636838"/>
                        <a:ext cx="260032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1">
            <a:extLst>
              <a:ext uri="{FF2B5EF4-FFF2-40B4-BE49-F238E27FC236}">
                <a16:creationId xmlns:a16="http://schemas.microsoft.com/office/drawing/2014/main" id="{19EF8C9D-19E6-491B-865F-741FBC514D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0225" y="1938338"/>
          <a:ext cx="39306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11" imgW="1943100" imgH="203200" progId="Equation.3">
                  <p:embed/>
                </p:oleObj>
              </mc:Choice>
              <mc:Fallback>
                <p:oleObj name="수식" r:id="rId11" imgW="19431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1938338"/>
                        <a:ext cx="393065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13">
            <a:extLst>
              <a:ext uri="{FF2B5EF4-FFF2-40B4-BE49-F238E27FC236}">
                <a16:creationId xmlns:a16="http://schemas.microsoft.com/office/drawing/2014/main" id="{61F1B350-CF40-456D-9D11-C28EF4E95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1268413"/>
            <a:ext cx="7880350" cy="381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To obtain a product of sum form </a:t>
            </a:r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 Factoring using distributive laws</a:t>
            </a:r>
          </a:p>
        </p:txBody>
      </p:sp>
      <p:sp>
        <p:nvSpPr>
          <p:cNvPr id="25612" name="Rectangle 14">
            <a:extLst>
              <a:ext uri="{FF2B5EF4-FFF2-40B4-BE49-F238E27FC236}">
                <a16:creationId xmlns:a16="http://schemas.microsoft.com/office/drawing/2014/main" id="{98088A60-92AB-4AD7-BCC7-07B01850F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" y="1916113"/>
            <a:ext cx="2547938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Product of sum form</a:t>
            </a:r>
          </a:p>
        </p:txBody>
      </p:sp>
      <p:sp>
        <p:nvSpPr>
          <p:cNvPr id="25613" name="Rectangle 15">
            <a:extLst>
              <a:ext uri="{FF2B5EF4-FFF2-40B4-BE49-F238E27FC236}">
                <a16:creationId xmlns:a16="http://schemas.microsoft.com/office/drawing/2014/main" id="{7527F16B-EAAD-4A45-8540-032655BD2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256540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Still considered to be  in  product of sum form</a:t>
            </a:r>
          </a:p>
        </p:txBody>
      </p:sp>
      <p:grpSp>
        <p:nvGrpSpPr>
          <p:cNvPr id="25614" name="Group 23">
            <a:extLst>
              <a:ext uri="{FF2B5EF4-FFF2-40B4-BE49-F238E27FC236}">
                <a16:creationId xmlns:a16="http://schemas.microsoft.com/office/drawing/2014/main" id="{BB936AD1-EFB0-4FDB-B189-9EA1A6C2F32D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2708275"/>
            <a:ext cx="457200" cy="533400"/>
            <a:chOff x="1680" y="1952"/>
            <a:chExt cx="288" cy="336"/>
          </a:xfrm>
        </p:grpSpPr>
        <p:sp>
          <p:nvSpPr>
            <p:cNvPr id="25620" name="Line 16">
              <a:extLst>
                <a:ext uri="{FF2B5EF4-FFF2-40B4-BE49-F238E27FC236}">
                  <a16:creationId xmlns:a16="http://schemas.microsoft.com/office/drawing/2014/main" id="{AFBBA841-5D44-43D4-A66F-1899D3373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195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1" name="Line 17">
              <a:extLst>
                <a:ext uri="{FF2B5EF4-FFF2-40B4-BE49-F238E27FC236}">
                  <a16:creationId xmlns:a16="http://schemas.microsoft.com/office/drawing/2014/main" id="{EF2F3B1F-DF51-4BBC-8776-B6117D775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4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615" name="Rectangle 18">
            <a:extLst>
              <a:ext uri="{FF2B5EF4-FFF2-40B4-BE49-F238E27FC236}">
                <a16:creationId xmlns:a16="http://schemas.microsoft.com/office/drawing/2014/main" id="{4C0896FC-9A80-4B6E-8710-8DFD2FC4A3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2656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3600" dirty="0">
                <a:solidFill>
                  <a:srgbClr val="3333FF"/>
                </a:solidFill>
                <a:latin typeface="Arial Narrow" panose="020B0606020202030204" pitchFamily="34" charset="0"/>
              </a:rPr>
              <a:t>2.7 Multiplying Out and Factoring</a:t>
            </a:r>
          </a:p>
        </p:txBody>
      </p:sp>
      <p:graphicFrame>
        <p:nvGraphicFramePr>
          <p:cNvPr id="25616" name="Object 19">
            <a:extLst>
              <a:ext uri="{FF2B5EF4-FFF2-40B4-BE49-F238E27FC236}">
                <a16:creationId xmlns:a16="http://schemas.microsoft.com/office/drawing/2014/main" id="{B002345E-3775-4CDD-947B-BDB67B3E81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7488" y="3827463"/>
          <a:ext cx="27051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07532" imgH="203112" progId="Equation.3">
                  <p:embed/>
                </p:oleObj>
              </mc:Choice>
              <mc:Fallback>
                <p:oleObj name="Equation" r:id="rId13" imgW="1307532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3827463"/>
                        <a:ext cx="27051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Rectangle 20">
            <a:extLst>
              <a:ext uri="{FF2B5EF4-FFF2-40B4-BE49-F238E27FC236}">
                <a16:creationId xmlns:a16="http://schemas.microsoft.com/office/drawing/2014/main" id="{A0CDB3B5-3E59-42EF-9214-3F6E7C5D9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3840163"/>
            <a:ext cx="32670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Not in product of sum form</a:t>
            </a:r>
          </a:p>
        </p:txBody>
      </p:sp>
      <p:graphicFrame>
        <p:nvGraphicFramePr>
          <p:cNvPr id="25618" name="Object 21">
            <a:extLst>
              <a:ext uri="{FF2B5EF4-FFF2-40B4-BE49-F238E27FC236}">
                <a16:creationId xmlns:a16="http://schemas.microsoft.com/office/drawing/2014/main" id="{D67B88C6-0FB6-46E5-A9CE-73E80CD313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9050" y="5084763"/>
          <a:ext cx="70278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390900" imgH="203200" progId="Equation.3">
                  <p:embed/>
                </p:oleObj>
              </mc:Choice>
              <mc:Fallback>
                <p:oleObj name="Equation" r:id="rId15" imgW="3390900" imgH="203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5084763"/>
                        <a:ext cx="70278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9" name="Rectangle 22">
            <a:extLst>
              <a:ext uri="{FF2B5EF4-FFF2-40B4-BE49-F238E27FC236}">
                <a16:creationId xmlns:a16="http://schemas.microsoft.com/office/drawing/2014/main" id="{10EC4437-6213-4C2E-A339-6A36EB51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581525"/>
            <a:ext cx="4392613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Factoring to obtain a product of sum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020"/>
    </mc:Choice>
    <mc:Fallback xmlns="">
      <p:transition spd="slow" advTm="1320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>
            <a:extLst>
              <a:ext uri="{FF2B5EF4-FFF2-40B4-BE49-F238E27FC236}">
                <a16:creationId xmlns:a16="http://schemas.microsoft.com/office/drawing/2014/main" id="{3766E8CF-EAEA-4811-8B48-A37847059C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1E4CED7-C694-4EB2-8257-5C4D98FD292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ED207982-C57C-4CD0-8AD5-0CF2A88BBDA3}"/>
              </a:ext>
            </a:extLst>
          </p:cNvPr>
          <p:cNvGraphicFramePr>
            <a:graphicFrameLocks noGrp="1" noChangeAspect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3231080462"/>
              </p:ext>
            </p:extLst>
          </p:nvPr>
        </p:nvGraphicFramePr>
        <p:xfrm>
          <a:off x="1187128" y="1850647"/>
          <a:ext cx="2592784" cy="1650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169533" imgH="3928669" progId="Visio.Drawing.6">
                  <p:embed/>
                </p:oleObj>
              </mc:Choice>
              <mc:Fallback>
                <p:oleObj name="Visio" r:id="rId2" imgW="6169533" imgH="3928669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128" y="1850647"/>
                        <a:ext cx="2592784" cy="1650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7A07CC73-6FA5-4A93-8945-8F3A69427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171323"/>
              </p:ext>
            </p:extLst>
          </p:nvPr>
        </p:nvGraphicFramePr>
        <p:xfrm>
          <a:off x="1257995" y="4371867"/>
          <a:ext cx="2305893" cy="164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655689" imgH="4760570" progId="Visio.Drawing.6">
                  <p:embed/>
                </p:oleObj>
              </mc:Choice>
              <mc:Fallback>
                <p:oleObj name="Visio" r:id="rId4" imgW="6655689" imgH="476057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995" y="4371867"/>
                        <a:ext cx="2305893" cy="1649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1206DF44-6EE2-4689-91F2-B3159F0CB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089442"/>
              </p:ext>
            </p:extLst>
          </p:nvPr>
        </p:nvGraphicFramePr>
        <p:xfrm>
          <a:off x="4355976" y="2060153"/>
          <a:ext cx="3163561" cy="11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122926" imgH="1866189" progId="Visio.Drawing.6">
                  <p:embed/>
                </p:oleObj>
              </mc:Choice>
              <mc:Fallback>
                <p:oleObj name="Visio" r:id="rId6" imgW="5122926" imgH="1866189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060153"/>
                        <a:ext cx="3163561" cy="11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1799DF74-757F-4DE9-BB00-F14CA44A8E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009147"/>
              </p:ext>
            </p:extLst>
          </p:nvPr>
        </p:nvGraphicFramePr>
        <p:xfrm>
          <a:off x="3995936" y="4555694"/>
          <a:ext cx="2663825" cy="1119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058918" imgH="2333142" progId="Visio.Drawing.6">
                  <p:embed/>
                </p:oleObj>
              </mc:Choice>
              <mc:Fallback>
                <p:oleObj name="Visio" r:id="rId8" imgW="5058918" imgH="2333142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555694"/>
                        <a:ext cx="2663825" cy="1119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10">
            <a:extLst>
              <a:ext uri="{FF2B5EF4-FFF2-40B4-BE49-F238E27FC236}">
                <a16:creationId xmlns:a16="http://schemas.microsoft.com/office/drawing/2014/main" id="{6CED661B-3097-4D5A-BD06-B53DCF684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3696072"/>
            <a:ext cx="27559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Sum of product form</a:t>
            </a:r>
          </a:p>
        </p:txBody>
      </p:sp>
      <p:sp>
        <p:nvSpPr>
          <p:cNvPr id="26633" name="Rectangle 11">
            <a:extLst>
              <a:ext uri="{FF2B5EF4-FFF2-40B4-BE49-F238E27FC236}">
                <a16:creationId xmlns:a16="http://schemas.microsoft.com/office/drawing/2014/main" id="{F99F79D3-09FE-469D-81C9-84673AE69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351" y="6000328"/>
            <a:ext cx="266382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Product of sum form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9ECB7B2-BFFE-42DA-8DDE-5AE27C76E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268760"/>
            <a:ext cx="3816424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3333FF"/>
                </a:solidFill>
                <a:latin typeface="Arial Narrow" panose="020B0606020202030204" pitchFamily="34" charset="0"/>
              </a:rPr>
              <a:t>Circuits for SOP and POS form</a:t>
            </a:r>
            <a:endParaRPr lang="en-US" altLang="ko-KR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02C0DFE9-6DDE-451A-8038-C66596DD0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2656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600" kern="0">
                <a:solidFill>
                  <a:srgbClr val="3333FF"/>
                </a:solidFill>
                <a:latin typeface="Arial Narrow" panose="020B0606020202030204" pitchFamily="34" charset="0"/>
              </a:rPr>
              <a:t>2.7 Multiplying Out and Factoring</a:t>
            </a:r>
            <a:endParaRPr lang="en-US" altLang="ko-KR" sz="3600" kern="0" dirty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739"/>
    </mc:Choice>
    <mc:Fallback xmlns="">
      <p:transition spd="slow" advTm="15073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2DF028-0F41-48A2-9384-FD02F52FCE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F21B62-55B8-4DD9-A99C-27A81E4B0F5D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2DA696B5-989B-479E-B4A4-CC9F477EF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847667" cy="163121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46088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ko-KR" sz="20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DeMorgan’s</a:t>
            </a:r>
            <a:r>
              <a:rPr lang="en-US" altLang="ko-KR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Laws to find Inverse Expressions</a:t>
            </a:r>
            <a:r>
              <a:rPr lang="en-US" altLang="ko-KR" sz="2000" b="1" dirty="0">
                <a:latin typeface="Arial" panose="020B0604020202020204" pitchFamily="34" charset="0"/>
              </a:rPr>
              <a:t>:</a:t>
            </a:r>
          </a:p>
          <a:p>
            <a:pPr marL="788988" lvl="1" indent="-342900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ko-K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complement or inverse of any Boolean expression can be found using </a:t>
            </a:r>
            <a:r>
              <a:rPr lang="en-US" altLang="ko-KR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DeMorgan’s</a:t>
            </a:r>
            <a:r>
              <a:rPr lang="en-US" altLang="ko-K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Laws</a:t>
            </a:r>
          </a:p>
          <a:p>
            <a:pPr marL="788988" lvl="1" indent="-342900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ko-KR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DeMorgan’s</a:t>
            </a:r>
            <a:r>
              <a:rPr lang="en-US" altLang="ko-K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Laws for n-variable expression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A95D64E-7292-447F-AC52-910367E4A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80928"/>
            <a:ext cx="87567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235DF935-2907-49E2-914D-3B6A300E7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15" y="5241394"/>
            <a:ext cx="8847667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46088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complement of the product is the sum of the complements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complement of the sum is the product of the complements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C0167F69-764F-4FAC-B0F1-94DD61210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2656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600" kern="0" dirty="0">
                <a:solidFill>
                  <a:srgbClr val="3333FF"/>
                </a:solidFill>
                <a:latin typeface="Arial Narrow" panose="020B0606020202030204" pitchFamily="34" charset="0"/>
              </a:rPr>
              <a:t>2.8 Complementing Boolean Expressions</a:t>
            </a:r>
          </a:p>
        </p:txBody>
      </p:sp>
    </p:spTree>
    <p:extLst>
      <p:ext uri="{BB962C8B-B14F-4D97-AF65-F5344CB8AC3E}">
        <p14:creationId xmlns:p14="http://schemas.microsoft.com/office/powerpoint/2010/main" val="283768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929"/>
    </mc:Choice>
    <mc:Fallback xmlns="">
      <p:transition spd="slow" advTm="13192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2DF028-0F41-48A2-9384-FD02F52FCE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F21B62-55B8-4DD9-A99C-27A81E4B0F5D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C0167F69-764F-4FAC-B0F1-94DD61210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2656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600" kern="0" dirty="0">
                <a:solidFill>
                  <a:srgbClr val="3333FF"/>
                </a:solidFill>
                <a:latin typeface="Arial Narrow" panose="020B0606020202030204" pitchFamily="34" charset="0"/>
              </a:rPr>
              <a:t>2.8 Complementing Boolean Expressions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57A813-ACFF-4345-A220-01D2E7B0A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62" y="1379798"/>
            <a:ext cx="9144000" cy="42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15"/>
    </mc:Choice>
    <mc:Fallback xmlns="">
      <p:transition spd="slow" advTm="5891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>
            <a:extLst>
              <a:ext uri="{FF2B5EF4-FFF2-40B4-BE49-F238E27FC236}">
                <a16:creationId xmlns:a16="http://schemas.microsoft.com/office/drawing/2014/main" id="{D2E4324D-28F9-4590-A9EC-8043EF1EDB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3334325-6E3D-49E6-85AE-B88609FDB6F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8B902CBC-EAD5-4C2C-BE3F-D4387E95741D}"/>
              </a:ext>
            </a:extLst>
          </p:cNvPr>
          <p:cNvGraphicFramePr>
            <a:graphicFrameLocks noGrp="1" noChangeAspect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213960476"/>
              </p:ext>
            </p:extLst>
          </p:nvPr>
        </p:nvGraphicFramePr>
        <p:xfrm>
          <a:off x="971600" y="1988840"/>
          <a:ext cx="5729064" cy="1671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64502" imgH="1866189" progId="Visio.Drawing.6">
                  <p:embed/>
                </p:oleObj>
              </mc:Choice>
              <mc:Fallback>
                <p:oleObj name="Visio" r:id="rId2" imgW="7064502" imgH="1866189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88840"/>
                        <a:ext cx="5729064" cy="1671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7">
            <a:extLst>
              <a:ext uri="{FF2B5EF4-FFF2-40B4-BE49-F238E27FC236}">
                <a16:creationId xmlns:a16="http://schemas.microsoft.com/office/drawing/2014/main" id="{D583C05B-C77F-449C-B921-EEF9DDAF6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17012"/>
              </p:ext>
            </p:extLst>
          </p:nvPr>
        </p:nvGraphicFramePr>
        <p:xfrm>
          <a:off x="899592" y="4149080"/>
          <a:ext cx="5729064" cy="161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8449818" imgH="2383536" progId="Visio.Drawing.6">
                  <p:embed/>
                </p:oleObj>
              </mc:Choice>
              <mc:Fallback>
                <p:oleObj name="Visio" r:id="rId4" imgW="8449818" imgH="2383536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149080"/>
                        <a:ext cx="5729064" cy="161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>
            <a:extLst>
              <a:ext uri="{FF2B5EF4-FFF2-40B4-BE49-F238E27FC236}">
                <a16:creationId xmlns:a16="http://schemas.microsoft.com/office/drawing/2014/main" id="{1E9F75E9-8E46-4ED4-BF31-9796FCA3E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1268760"/>
            <a:ext cx="4139059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Associative Laws for AND </a:t>
            </a:r>
            <a:r>
              <a:rPr lang="en-US" altLang="ko-KR" sz="20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and</a:t>
            </a:r>
            <a:r>
              <a:rPr lang="en-US" altLang="ko-KR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OR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B1BDB2-EF5C-4F15-8348-8E7F56A82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13950"/>
            <a:ext cx="8963472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800" kern="0">
                <a:solidFill>
                  <a:srgbClr val="3333FF"/>
                </a:solidFill>
                <a:latin typeface="Arial Narrow" panose="020B0606020202030204" pitchFamily="34" charset="0"/>
              </a:rPr>
              <a:t>2.5 Commutative, Associative, Distributive, and DeMorgan’s Laws</a:t>
            </a:r>
            <a:endParaRPr kumimoji="0" lang="en-US" altLang="ko-KR" sz="2800" kern="0" dirty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51"/>
    </mc:Choice>
    <mc:Fallback xmlns="">
      <p:transition spd="slow" advTm="881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BEC5DA1C-6B52-4FAA-8174-646F58DE20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B11241E-9744-4ED5-80DF-7FA879A0EA4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1507" name="Object 4">
            <a:extLst>
              <a:ext uri="{FF2B5EF4-FFF2-40B4-BE49-F238E27FC236}">
                <a16:creationId xmlns:a16="http://schemas.microsoft.com/office/drawing/2014/main" id="{2DB8A350-1269-4F26-90DB-17F4C9953B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400175"/>
          <a:ext cx="324008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6811" imgH="165028" progId="Equation.3">
                  <p:embed/>
                </p:oleObj>
              </mc:Choice>
              <mc:Fallback>
                <p:oleObj name="Equation" r:id="rId2" imgW="1586811" imgH="16502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400175"/>
                        <a:ext cx="324008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5">
            <a:extLst>
              <a:ext uri="{FF2B5EF4-FFF2-40B4-BE49-F238E27FC236}">
                <a16:creationId xmlns:a16="http://schemas.microsoft.com/office/drawing/2014/main" id="{806FE201-4827-426B-833B-537933FB48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6488" y="2760663"/>
          <a:ext cx="27257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227" imgH="203112" progId="Equation.3">
                  <p:embed/>
                </p:oleObj>
              </mc:Choice>
              <mc:Fallback>
                <p:oleObj name="Equation" r:id="rId4" imgW="1320227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2760663"/>
                        <a:ext cx="2725737" cy="419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>
            <a:extLst>
              <a:ext uri="{FF2B5EF4-FFF2-40B4-BE49-F238E27FC236}">
                <a16:creationId xmlns:a16="http://schemas.microsoft.com/office/drawing/2014/main" id="{4BB5375E-D6F8-41AE-A259-EABA6E893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6863" y="4724400"/>
          <a:ext cx="67500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22700" imgH="660400" progId="Equation.3">
                  <p:embed/>
                </p:oleObj>
              </mc:Choice>
              <mc:Fallback>
                <p:oleObj name="Equation" r:id="rId6" imgW="3822700" imgH="660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4724400"/>
                        <a:ext cx="675005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7">
            <a:extLst>
              <a:ext uri="{FF2B5EF4-FFF2-40B4-BE49-F238E27FC236}">
                <a16:creationId xmlns:a16="http://schemas.microsoft.com/office/drawing/2014/main" id="{3D79EA8B-DE23-476D-83B2-894E62378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7550" y="1989138"/>
          <a:ext cx="424021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08200" imgH="177800" progId="Equation.3">
                  <p:embed/>
                </p:oleObj>
              </mc:Choice>
              <mc:Fallback>
                <p:oleObj name="Equation" r:id="rId8" imgW="2108200" imgH="177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989138"/>
                        <a:ext cx="4240213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9">
            <a:extLst>
              <a:ext uri="{FF2B5EF4-FFF2-40B4-BE49-F238E27FC236}">
                <a16:creationId xmlns:a16="http://schemas.microsoft.com/office/drawing/2014/main" id="{6D285171-8F0E-431E-90DE-9CD5936D6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3313" y="3294063"/>
          <a:ext cx="32337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86811" imgH="203112" progId="Equation.3">
                  <p:embed/>
                </p:oleObj>
              </mc:Choice>
              <mc:Fallback>
                <p:oleObj name="Equation" r:id="rId10" imgW="158681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3294063"/>
                        <a:ext cx="3233737" cy="4143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11">
            <a:extLst>
              <a:ext uri="{FF2B5EF4-FFF2-40B4-BE49-F238E27FC236}">
                <a16:creationId xmlns:a16="http://schemas.microsoft.com/office/drawing/2014/main" id="{C4C253E1-6192-4A69-82BD-00243A545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63663"/>
            <a:ext cx="9588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AND</a:t>
            </a:r>
          </a:p>
        </p:txBody>
      </p:sp>
      <p:sp>
        <p:nvSpPr>
          <p:cNvPr id="21514" name="Text Box 12">
            <a:extLst>
              <a:ext uri="{FF2B5EF4-FFF2-40B4-BE49-F238E27FC236}">
                <a16:creationId xmlns:a16="http://schemas.microsoft.com/office/drawing/2014/main" id="{76E7EA3F-0B4B-439A-9370-CD09AD465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9138"/>
            <a:ext cx="9588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OR</a:t>
            </a:r>
          </a:p>
        </p:txBody>
      </p:sp>
      <p:sp>
        <p:nvSpPr>
          <p:cNvPr id="21515" name="Rectangle 13">
            <a:extLst>
              <a:ext uri="{FF2B5EF4-FFF2-40B4-BE49-F238E27FC236}">
                <a16:creationId xmlns:a16="http://schemas.microsoft.com/office/drawing/2014/main" id="{5900C103-D4C5-4090-BDC5-1ABFB7683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760663"/>
            <a:ext cx="2615208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400" b="1" dirty="0">
                <a:solidFill>
                  <a:schemeClr val="tx2"/>
                </a:solidFill>
                <a:highlight>
                  <a:srgbClr val="FF00FF"/>
                </a:highlight>
                <a:latin typeface="Times New Roman" panose="02020603050405020304" pitchFamily="18" charset="0"/>
              </a:rPr>
              <a:t>Distributive Laws</a:t>
            </a:r>
          </a:p>
        </p:txBody>
      </p:sp>
      <p:sp>
        <p:nvSpPr>
          <p:cNvPr id="21516" name="Text Box 14">
            <a:extLst>
              <a:ext uri="{FF2B5EF4-FFF2-40B4-BE49-F238E27FC236}">
                <a16:creationId xmlns:a16="http://schemas.microsoft.com/office/drawing/2014/main" id="{94F5BFA9-826D-4B92-B315-C111CD68E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00438"/>
            <a:ext cx="2819400" cy="91598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i="1"/>
              <a:t>Valid only Boolean algebra not for ordinary algebra</a:t>
            </a:r>
          </a:p>
        </p:txBody>
      </p:sp>
      <p:sp>
        <p:nvSpPr>
          <p:cNvPr id="21517" name="Freeform 16">
            <a:extLst>
              <a:ext uri="{FF2B5EF4-FFF2-40B4-BE49-F238E27FC236}">
                <a16:creationId xmlns:a16="http://schemas.microsoft.com/office/drawing/2014/main" id="{91A887AF-D565-45DB-9AE1-A593556C02CF}"/>
              </a:ext>
            </a:extLst>
          </p:cNvPr>
          <p:cNvSpPr>
            <a:spLocks/>
          </p:cNvSpPr>
          <p:nvPr/>
        </p:nvSpPr>
        <p:spPr bwMode="auto">
          <a:xfrm>
            <a:off x="3492500" y="3716338"/>
            <a:ext cx="533400" cy="419100"/>
          </a:xfrm>
          <a:custGeom>
            <a:avLst/>
            <a:gdLst>
              <a:gd name="T0" fmla="*/ 0 w 336"/>
              <a:gd name="T1" fmla="*/ 2147483646 h 264"/>
              <a:gd name="T2" fmla="*/ 2147483646 w 336"/>
              <a:gd name="T3" fmla="*/ 2147483646 h 264"/>
              <a:gd name="T4" fmla="*/ 2147483646 w 336"/>
              <a:gd name="T5" fmla="*/ 2147483646 h 264"/>
              <a:gd name="T6" fmla="*/ 2147483646 w 336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264"/>
              <a:gd name="T14" fmla="*/ 336 w 336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264">
                <a:moveTo>
                  <a:pt x="0" y="240"/>
                </a:moveTo>
                <a:cubicBezTo>
                  <a:pt x="72" y="252"/>
                  <a:pt x="144" y="264"/>
                  <a:pt x="192" y="240"/>
                </a:cubicBezTo>
                <a:cubicBezTo>
                  <a:pt x="240" y="216"/>
                  <a:pt x="264" y="136"/>
                  <a:pt x="288" y="96"/>
                </a:cubicBezTo>
                <a:cubicBezTo>
                  <a:pt x="312" y="56"/>
                  <a:pt x="328" y="16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8" name="Rectangle 17">
            <a:extLst>
              <a:ext uri="{FF2B5EF4-FFF2-40B4-BE49-F238E27FC236}">
                <a16:creationId xmlns:a16="http://schemas.microsoft.com/office/drawing/2014/main" id="{25E14787-ACBB-4FAA-A477-AE49134FC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652963"/>
            <a:ext cx="958850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Proof</a:t>
            </a: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9979AC9-6DD4-41FB-BEE7-A8E8604E2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13950"/>
            <a:ext cx="8963472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800" kern="0">
                <a:solidFill>
                  <a:srgbClr val="3333FF"/>
                </a:solidFill>
                <a:latin typeface="Arial Narrow" panose="020B0606020202030204" pitchFamily="34" charset="0"/>
              </a:rPr>
              <a:t>2.5 Commutative, Associative, Distributive, and DeMorgan’s Laws</a:t>
            </a:r>
            <a:endParaRPr kumimoji="0" lang="en-US" altLang="ko-KR" sz="2800" kern="0" dirty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193"/>
    </mc:Choice>
    <mc:Fallback xmlns="">
      <p:transition spd="slow" advTm="14219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BEC5DA1C-6B52-4FAA-8174-646F58DE20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B11241E-9744-4ED5-80DF-7FA879A0EA4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9979AC9-6DD4-41FB-BEE7-A8E8604E2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13950"/>
            <a:ext cx="8963472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800" kern="0" dirty="0">
                <a:solidFill>
                  <a:srgbClr val="3333FF"/>
                </a:solidFill>
                <a:latin typeface="Arial Narrow" panose="020B0606020202030204" pitchFamily="34" charset="0"/>
              </a:rPr>
              <a:t>2.5 Commutative, Associative, Distributive, and </a:t>
            </a:r>
            <a:r>
              <a:rPr kumimoji="0" lang="en-US" altLang="ko-KR" sz="2800" kern="0" dirty="0" err="1">
                <a:solidFill>
                  <a:srgbClr val="3333FF"/>
                </a:solidFill>
                <a:latin typeface="Arial Narrow" panose="020B0606020202030204" pitchFamily="34" charset="0"/>
              </a:rPr>
              <a:t>DeMorgan’s</a:t>
            </a:r>
            <a:r>
              <a:rPr kumimoji="0" lang="en-US" altLang="ko-KR" sz="2800" kern="0" dirty="0">
                <a:solidFill>
                  <a:srgbClr val="3333FF"/>
                </a:solidFill>
                <a:latin typeface="Arial Narrow" panose="020B0606020202030204" pitchFamily="34" charset="0"/>
              </a:rPr>
              <a:t> Laws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D7FE1D9B-05C6-4B69-AFD2-0DDD6142E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96752"/>
            <a:ext cx="2615208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400" b="1" dirty="0" err="1">
                <a:solidFill>
                  <a:schemeClr val="tx2"/>
                </a:solidFill>
                <a:highlight>
                  <a:srgbClr val="FF00FF"/>
                </a:highlight>
                <a:latin typeface="Times New Roman" panose="02020603050405020304" pitchFamily="18" charset="0"/>
              </a:rPr>
              <a:t>DeMorgan’s</a:t>
            </a:r>
            <a:r>
              <a:rPr lang="en-US" altLang="ko-KR" sz="2400" b="1" dirty="0">
                <a:solidFill>
                  <a:schemeClr val="tx2"/>
                </a:solidFill>
                <a:highlight>
                  <a:srgbClr val="FF00FF"/>
                </a:highlight>
                <a:latin typeface="Times New Roman" panose="02020603050405020304" pitchFamily="18" charset="0"/>
              </a:rPr>
              <a:t> laws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27E59A02-6DCE-4019-80BD-D145CC10A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110" y="2852936"/>
            <a:ext cx="8123238" cy="171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69">
            <a:extLst>
              <a:ext uri="{FF2B5EF4-FFF2-40B4-BE49-F238E27FC236}">
                <a16:creationId xmlns:a16="http://schemas.microsoft.com/office/drawing/2014/main" id="{0A335300-C341-4279-8854-016DBA0A7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4568105"/>
            <a:ext cx="3838575" cy="3730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DeMorgan’s</a:t>
            </a:r>
            <a:r>
              <a:rPr lang="en-US" altLang="ko-KR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Laws for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variables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541AF726-1B38-47EA-BB89-04F3AC5F16E5}"/>
              </a:ext>
            </a:extLst>
          </p:cNvPr>
          <p:cNvSpPr txBox="1">
            <a:spLocks/>
          </p:cNvSpPr>
          <p:nvPr/>
        </p:nvSpPr>
        <p:spPr>
          <a:xfrm>
            <a:off x="838200" y="4170539"/>
            <a:ext cx="7848600" cy="38669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5FB53-E621-4D66-B3E7-EFAC9D95D9A4}"/>
              </a:ext>
            </a:extLst>
          </p:cNvPr>
          <p:cNvSpPr txBox="1"/>
          <p:nvPr/>
        </p:nvSpPr>
        <p:spPr>
          <a:xfrm>
            <a:off x="649739" y="1772816"/>
            <a:ext cx="1899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(X + Y)’ = X’Y’</a:t>
            </a:r>
          </a:p>
          <a:p>
            <a:r>
              <a:rPr lang="en-US" altLang="ko-KR" sz="2000" b="1" dirty="0"/>
              <a:t>(XY)’ = X’ + Y’</a:t>
            </a:r>
            <a:endParaRPr lang="ko-KR" altLang="en-US" sz="2000" b="1" dirty="0"/>
          </a:p>
        </p:txBody>
      </p:sp>
      <p:sp>
        <p:nvSpPr>
          <p:cNvPr id="29" name="Rectangle 69">
            <a:extLst>
              <a:ext uri="{FF2B5EF4-FFF2-40B4-BE49-F238E27FC236}">
                <a16:creationId xmlns:a16="http://schemas.microsoft.com/office/drawing/2014/main" id="{2673610E-1FF3-4E64-92FB-DE6055E92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47" y="2564904"/>
            <a:ext cx="3803848" cy="3730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Proof with truth table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5DA019-DAF3-424E-A718-762173062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004776"/>
            <a:ext cx="5291787" cy="7132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63E9F2-E26B-4CAE-B5D0-DE1ED5ED9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412" y="5897060"/>
            <a:ext cx="7559695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902"/>
    </mc:Choice>
    <mc:Fallback xmlns="">
      <p:transition spd="slow" advTm="23590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>
            <a:extLst>
              <a:ext uri="{FF2B5EF4-FFF2-40B4-BE49-F238E27FC236}">
                <a16:creationId xmlns:a16="http://schemas.microsoft.com/office/drawing/2014/main" id="{C1836391-A711-4A60-BBE6-6281441DF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7498AB7-A9A5-467C-9726-01A1E3C3565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478" name="Group 238">
            <a:extLst>
              <a:ext uri="{FF2B5EF4-FFF2-40B4-BE49-F238E27FC236}">
                <a16:creationId xmlns:a16="http://schemas.microsoft.com/office/drawing/2014/main" id="{CA70F6C4-E76E-499B-B31E-E168F21F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327524"/>
              </p:ext>
            </p:extLst>
          </p:nvPr>
        </p:nvGraphicFramePr>
        <p:xfrm>
          <a:off x="304800" y="2747565"/>
          <a:ext cx="8716965" cy="1833563"/>
        </p:xfrm>
        <a:graphic>
          <a:graphicData uri="http://schemas.openxmlformats.org/drawingml/2006/table">
            <a:tbl>
              <a:tblPr/>
              <a:tblGrid>
                <a:gridCol w="1009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09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5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85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  B</a:t>
                      </a:r>
                    </a:p>
                  </a:txBody>
                  <a:tcPr marL="91433" marR="914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A’ B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 B’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 = A’B+AB’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A’ B’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 B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F’ = A’B’ + AB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1  1</a:t>
                      </a:r>
                    </a:p>
                  </a:txBody>
                  <a:tcPr marL="91433" marR="914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03" name="Object 239">
            <a:extLst>
              <a:ext uri="{FF2B5EF4-FFF2-40B4-BE49-F238E27FC236}">
                <a16:creationId xmlns:a16="http://schemas.microsoft.com/office/drawing/2014/main" id="{86E4658D-D679-4874-867B-7D322D3248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718554"/>
              </p:ext>
            </p:extLst>
          </p:nvPr>
        </p:nvGraphicFramePr>
        <p:xfrm>
          <a:off x="684213" y="5912445"/>
          <a:ext cx="72009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40200" imgH="228600" progId="Equation.3">
                  <p:embed/>
                </p:oleObj>
              </mc:Choice>
              <mc:Fallback>
                <p:oleObj name="Equation" r:id="rId2" imgW="4140200" imgH="228600" progId="Equation.3">
                  <p:embed/>
                  <p:pic>
                    <p:nvPicPr>
                      <p:cNvPr id="0" name="Object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912445"/>
                        <a:ext cx="7200900" cy="3968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4" name="Object 240">
            <a:extLst>
              <a:ext uri="{FF2B5EF4-FFF2-40B4-BE49-F238E27FC236}">
                <a16:creationId xmlns:a16="http://schemas.microsoft.com/office/drawing/2014/main" id="{1DE86732-BCF3-42BC-A11A-033576F38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037299"/>
              </p:ext>
            </p:extLst>
          </p:nvPr>
        </p:nvGraphicFramePr>
        <p:xfrm>
          <a:off x="1258888" y="5407620"/>
          <a:ext cx="61214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57600" imgH="228600" progId="Equation.3">
                  <p:embed/>
                </p:oleObj>
              </mc:Choice>
              <mc:Fallback>
                <p:oleObj name="Equation" r:id="rId4" imgW="3657600" imgH="228600" progId="Equation.3">
                  <p:embed/>
                  <p:pic>
                    <p:nvPicPr>
                      <p:cNvPr id="0" name="Object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407620"/>
                        <a:ext cx="6121400" cy="3825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6" name="Rectangle 242">
            <a:extLst>
              <a:ext uri="{FF2B5EF4-FFF2-40B4-BE49-F238E27FC236}">
                <a16:creationId xmlns:a16="http://schemas.microsoft.com/office/drawing/2014/main" id="{24C1DDB7-A23F-4955-93D1-A4AA0B2DD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1883172"/>
            <a:ext cx="2408238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Inverse of </a:t>
            </a:r>
            <a:r>
              <a:rPr lang="en-US" altLang="ko-KR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A’B+AB’</a:t>
            </a:r>
            <a:endParaRPr lang="en-US" altLang="ko-KR" sz="20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08" name="Rectangle 244">
            <a:extLst>
              <a:ext uri="{FF2B5EF4-FFF2-40B4-BE49-F238E27FC236}">
                <a16:creationId xmlns:a16="http://schemas.microsoft.com/office/drawing/2014/main" id="{430EF471-93D0-461B-AF26-87C9445E7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4831357"/>
            <a:ext cx="8599487" cy="381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Dual : formed by replacing AND with OR, OR with AND, 0 with 1, 1 with 0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9D25F1B-D3D6-4B51-8E2C-697E5F567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13950"/>
            <a:ext cx="8963472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800" kern="0" dirty="0">
                <a:solidFill>
                  <a:srgbClr val="3333FF"/>
                </a:solidFill>
                <a:latin typeface="Arial Narrow" panose="020B0606020202030204" pitchFamily="34" charset="0"/>
              </a:rPr>
              <a:t>2.5 Commutative, Associative, Distributive, and </a:t>
            </a:r>
            <a:r>
              <a:rPr kumimoji="0" lang="en-US" altLang="ko-KR" sz="2800" kern="0" dirty="0" err="1">
                <a:solidFill>
                  <a:srgbClr val="3333FF"/>
                </a:solidFill>
                <a:latin typeface="Arial Narrow" panose="020B0606020202030204" pitchFamily="34" charset="0"/>
              </a:rPr>
              <a:t>DeMorgan’s</a:t>
            </a:r>
            <a:r>
              <a:rPr kumimoji="0" lang="en-US" altLang="ko-KR" sz="2800" kern="0" dirty="0">
                <a:solidFill>
                  <a:srgbClr val="3333FF"/>
                </a:solidFill>
                <a:latin typeface="Arial Narrow" panose="020B0606020202030204" pitchFamily="34" charset="0"/>
              </a:rPr>
              <a:t> Laws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E215E0EF-0E0B-432A-A727-28D5A71EE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8" y="1163623"/>
            <a:ext cx="4042886" cy="52923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400" b="1" dirty="0" err="1">
                <a:solidFill>
                  <a:schemeClr val="tx2"/>
                </a:solidFill>
                <a:highlight>
                  <a:srgbClr val="FF00FF"/>
                </a:highlight>
                <a:latin typeface="Times New Roman" panose="02020603050405020304" pitchFamily="18" charset="0"/>
              </a:rPr>
              <a:t>DeMorgan’s</a:t>
            </a:r>
            <a:r>
              <a:rPr lang="en-US" altLang="ko-KR" sz="2400" b="1" dirty="0">
                <a:solidFill>
                  <a:schemeClr val="tx2"/>
                </a:solidFill>
                <a:highlight>
                  <a:srgbClr val="FF00FF"/>
                </a:highlight>
                <a:latin typeface="Times New Roman" panose="02020603050405020304" pitchFamily="18" charset="0"/>
              </a:rPr>
              <a:t> laws application</a:t>
            </a:r>
          </a:p>
        </p:txBody>
      </p:sp>
      <p:graphicFrame>
        <p:nvGraphicFramePr>
          <p:cNvPr id="13" name="Object 241">
            <a:extLst>
              <a:ext uri="{FF2B5EF4-FFF2-40B4-BE49-F238E27FC236}">
                <a16:creationId xmlns:a16="http://schemas.microsoft.com/office/drawing/2014/main" id="{9A07ACB0-AAC6-47E4-BBC0-4550FB7574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984279"/>
              </p:ext>
            </p:extLst>
          </p:nvPr>
        </p:nvGraphicFramePr>
        <p:xfrm>
          <a:off x="2930058" y="1875653"/>
          <a:ext cx="5442221" cy="73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22600" imgH="406400" progId="Equation.3">
                  <p:embed/>
                </p:oleObj>
              </mc:Choice>
              <mc:Fallback>
                <p:oleObj name="Equation" r:id="rId6" imgW="3022600" imgH="406400" progId="Equation.3">
                  <p:embed/>
                  <p:pic>
                    <p:nvPicPr>
                      <p:cNvPr id="5" name="Object 241">
                        <a:extLst>
                          <a:ext uri="{FF2B5EF4-FFF2-40B4-BE49-F238E27FC236}">
                            <a16:creationId xmlns:a16="http://schemas.microsoft.com/office/drawing/2014/main" id="{12ECFF88-D3E9-4E60-BBF4-DAE544F228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058" y="1875653"/>
                        <a:ext cx="5442221" cy="73280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859"/>
    </mc:Choice>
    <mc:Fallback xmlns="">
      <p:transition spd="slow" advTm="17085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BEC5DA1C-6B52-4FAA-8174-646F58DE20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B11241E-9744-4ED5-80DF-7FA879A0EA4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9979AC9-6DD4-41FB-BEE7-A8E8604E2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13950"/>
            <a:ext cx="8963472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800" kern="0">
                <a:solidFill>
                  <a:srgbClr val="3333FF"/>
                </a:solidFill>
                <a:latin typeface="Arial Narrow" panose="020B0606020202030204" pitchFamily="34" charset="0"/>
              </a:rPr>
              <a:t>2.5 Commutative, Associative, Distributive, and DeMorgan’s Laws</a:t>
            </a:r>
            <a:endParaRPr kumimoji="0" lang="en-US" altLang="ko-KR" sz="2800" kern="0" dirty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D7FE1D9B-05C6-4B69-AFD2-0DDD6142E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96752"/>
            <a:ext cx="326328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400" b="1" dirty="0">
                <a:solidFill>
                  <a:schemeClr val="tx2"/>
                </a:solidFill>
                <a:highlight>
                  <a:srgbClr val="FF00FF"/>
                </a:highlight>
                <a:latin typeface="Times New Roman" panose="02020603050405020304" pitchFamily="18" charset="0"/>
              </a:rPr>
              <a:t> Laws digest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FF00FF"/>
                </a:highlight>
                <a:latin typeface="Times New Roman" panose="02020603050405020304" pitchFamily="18" charset="0"/>
              </a:rPr>
              <a:t> (Table 2-3)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6661C85-065A-455D-AF3C-4D644F9B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49388"/>
          <a:stretch>
            <a:fillRect/>
          </a:stretch>
        </p:blipFill>
        <p:spPr bwMode="auto">
          <a:xfrm>
            <a:off x="411971" y="2079848"/>
            <a:ext cx="865766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942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91"/>
    </mc:Choice>
    <mc:Fallback xmlns="">
      <p:transition spd="slow" advTm="3939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BEC5DA1C-6B52-4FAA-8174-646F58DE20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B11241E-9744-4ED5-80DF-7FA879A0EA4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9979AC9-6DD4-41FB-BEE7-A8E8604E2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13950"/>
            <a:ext cx="8963472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800" kern="0">
                <a:solidFill>
                  <a:srgbClr val="3333FF"/>
                </a:solidFill>
                <a:latin typeface="Arial Narrow" panose="020B0606020202030204" pitchFamily="34" charset="0"/>
              </a:rPr>
              <a:t>2.5 Commutative, Associative, Distributive, and DeMorgan’s Laws</a:t>
            </a:r>
            <a:endParaRPr kumimoji="0" lang="en-US" altLang="ko-KR" sz="2800" kern="0" dirty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D7FE1D9B-05C6-4B69-AFD2-0DDD6142E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96752"/>
            <a:ext cx="326328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400" b="1" dirty="0">
                <a:solidFill>
                  <a:schemeClr val="tx2"/>
                </a:solidFill>
                <a:highlight>
                  <a:srgbClr val="FF00FF"/>
                </a:highlight>
                <a:latin typeface="Times New Roman" panose="02020603050405020304" pitchFamily="18" charset="0"/>
              </a:rPr>
              <a:t> Laws digest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FF00FF"/>
                </a:highlight>
                <a:latin typeface="Times New Roman" panose="02020603050405020304" pitchFamily="18" charset="0"/>
              </a:rPr>
              <a:t> (Table 2-3)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067CFC1-0CED-4C57-A93D-751F0ED06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988840"/>
            <a:ext cx="849694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597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84"/>
    </mc:Choice>
    <mc:Fallback xmlns="">
      <p:transition spd="slow" advTm="1308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>
            <a:extLst>
              <a:ext uri="{FF2B5EF4-FFF2-40B4-BE49-F238E27FC236}">
                <a16:creationId xmlns:a16="http://schemas.microsoft.com/office/drawing/2014/main" id="{29D13D65-67EC-498B-91C5-C2EC405F2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A9A9B5E-F44E-4E15-8F7F-BD796FD698F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03CF778-9727-4FB1-9D56-AE111C8DF7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2656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2.6 Simplification Theorems</a:t>
            </a:r>
          </a:p>
        </p:txBody>
      </p:sp>
      <p:grpSp>
        <p:nvGrpSpPr>
          <p:cNvPr id="22532" name="Group 15">
            <a:extLst>
              <a:ext uri="{FF2B5EF4-FFF2-40B4-BE49-F238E27FC236}">
                <a16:creationId xmlns:a16="http://schemas.microsoft.com/office/drawing/2014/main" id="{BF356A29-510D-4005-AD19-079855D990B0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3008313"/>
            <a:ext cx="6635750" cy="1223962"/>
            <a:chOff x="1104" y="2160"/>
            <a:chExt cx="4557" cy="958"/>
          </a:xfrm>
        </p:grpSpPr>
        <p:graphicFrame>
          <p:nvGraphicFramePr>
            <p:cNvPr id="22539" name="Object 6">
              <a:extLst>
                <a:ext uri="{FF2B5EF4-FFF2-40B4-BE49-F238E27FC236}">
                  <a16:creationId xmlns:a16="http://schemas.microsoft.com/office/drawing/2014/main" id="{77501172-05AE-4542-BFDA-AE00B5DFCE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784"/>
            <a:ext cx="455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68600" imgH="203200" progId="Equation.3">
                    <p:embed/>
                  </p:oleObj>
                </mc:Choice>
                <mc:Fallback>
                  <p:oleObj name="Equation" r:id="rId2" imgW="27686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784"/>
                          <a:ext cx="4557" cy="33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Object 7">
              <a:extLst>
                <a:ext uri="{FF2B5EF4-FFF2-40B4-BE49-F238E27FC236}">
                  <a16:creationId xmlns:a16="http://schemas.microsoft.com/office/drawing/2014/main" id="{405F7205-BA4C-46A1-834F-2626B98DAC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471"/>
            <a:ext cx="363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86000" imgH="203200" progId="Equation.3">
                    <p:embed/>
                  </p:oleObj>
                </mc:Choice>
                <mc:Fallback>
                  <p:oleObj name="Equation" r:id="rId4" imgW="2286000" imgH="203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471"/>
                          <a:ext cx="3636" cy="32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Object 8">
              <a:extLst>
                <a:ext uri="{FF2B5EF4-FFF2-40B4-BE49-F238E27FC236}">
                  <a16:creationId xmlns:a16="http://schemas.microsoft.com/office/drawing/2014/main" id="{8A4D5751-DB73-4544-97EF-6BA79EB72A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160"/>
            <a:ext cx="424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28900" imgH="203200" progId="Equation.3">
                    <p:embed/>
                  </p:oleObj>
                </mc:Choice>
                <mc:Fallback>
                  <p:oleObj name="Equation" r:id="rId6" imgW="2628900" imgH="203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160"/>
                          <a:ext cx="4242" cy="328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3" name="Object 9">
            <a:extLst>
              <a:ext uri="{FF2B5EF4-FFF2-40B4-BE49-F238E27FC236}">
                <a16:creationId xmlns:a16="http://schemas.microsoft.com/office/drawing/2014/main" id="{7DF467A6-6885-46D3-B712-67E642B5D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0" y="1341438"/>
          <a:ext cx="5059363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27300" imgH="660400" progId="Equation.3">
                  <p:embed/>
                </p:oleObj>
              </mc:Choice>
              <mc:Fallback>
                <p:oleObj name="Equation" r:id="rId8" imgW="2527300" imgH="660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1341438"/>
                        <a:ext cx="5059363" cy="13239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10">
            <a:extLst>
              <a:ext uri="{FF2B5EF4-FFF2-40B4-BE49-F238E27FC236}">
                <a16:creationId xmlns:a16="http://schemas.microsoft.com/office/drawing/2014/main" id="{10880812-FBE7-4823-A42A-71957E079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95400"/>
            <a:ext cx="236220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Useful Theorems for Simplification</a:t>
            </a:r>
          </a:p>
        </p:txBody>
      </p:sp>
      <p:sp>
        <p:nvSpPr>
          <p:cNvPr id="22535" name="Rectangle 11">
            <a:extLst>
              <a:ext uri="{FF2B5EF4-FFF2-40B4-BE49-F238E27FC236}">
                <a16:creationId xmlns:a16="http://schemas.microsoft.com/office/drawing/2014/main" id="{E56C8872-9317-4FCD-B419-914420AD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63863"/>
            <a:ext cx="1066800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Proof</a:t>
            </a: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2536" name="Object 12">
            <a:extLst>
              <a:ext uri="{FF2B5EF4-FFF2-40B4-BE49-F238E27FC236}">
                <a16:creationId xmlns:a16="http://schemas.microsoft.com/office/drawing/2014/main" id="{5E591B19-65BB-45D0-BAA9-38A466A1F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4941888"/>
          <a:ext cx="25146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3840099" imgH="1913738" progId="Visio.Drawing.6">
                  <p:embed/>
                </p:oleObj>
              </mc:Choice>
              <mc:Fallback>
                <p:oleObj name="Visio" r:id="rId10" imgW="3840099" imgH="1913738" progId="Visio.Drawing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941888"/>
                        <a:ext cx="25146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13">
            <a:extLst>
              <a:ext uri="{FF2B5EF4-FFF2-40B4-BE49-F238E27FC236}">
                <a16:creationId xmlns:a16="http://schemas.microsoft.com/office/drawing/2014/main" id="{B8FA1AEB-481A-4671-8C85-CE1741E10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886325"/>
          <a:ext cx="28194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4050030" imgH="1942186" progId="Visio.Drawing.6">
                  <p:embed/>
                </p:oleObj>
              </mc:Choice>
              <mc:Fallback>
                <p:oleObj name="VISIO" r:id="rId12" imgW="4050030" imgH="1942186" progId="Visio.Drawing.6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86325"/>
                        <a:ext cx="2819400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14">
            <a:extLst>
              <a:ext uri="{FF2B5EF4-FFF2-40B4-BE49-F238E27FC236}">
                <a16:creationId xmlns:a16="http://schemas.microsoft.com/office/drawing/2014/main" id="{82C357EB-7944-4FAD-B7E1-235B2AD0A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08500"/>
            <a:ext cx="2819400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Proof  with Switch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02"/>
    </mc:Choice>
    <mc:Fallback xmlns="">
      <p:transition spd="slow" advTm="19450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3">
            <a:extLst>
              <a:ext uri="{FF2B5EF4-FFF2-40B4-BE49-F238E27FC236}">
                <a16:creationId xmlns:a16="http://schemas.microsoft.com/office/drawing/2014/main" id="{29FC839F-8764-489A-8760-D1B5E616D5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5CC901D-F548-4ABD-9D31-F6321CA0E6F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BC364E0-B1AB-475F-9C43-DB05A8337F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92100" y="1447800"/>
            <a:ext cx="3055938" cy="381000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2000" b="1">
                <a:latin typeface="Times New Roman" panose="02020603050405020304" pitchFamily="18" charset="0"/>
              </a:rPr>
              <a:t>Equivalent Gate Circuits</a:t>
            </a:r>
          </a:p>
        </p:txBody>
      </p:sp>
      <p:graphicFrame>
        <p:nvGraphicFramePr>
          <p:cNvPr id="23556" name="Object 8">
            <a:extLst>
              <a:ext uri="{FF2B5EF4-FFF2-40B4-BE49-F238E27FC236}">
                <a16:creationId xmlns:a16="http://schemas.microsoft.com/office/drawing/2014/main" id="{F50EC5DE-F509-493B-8795-4DBF291B84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133600"/>
          <a:ext cx="26209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190500" progId="Equation.3">
                  <p:embed/>
                </p:oleObj>
              </mc:Choice>
              <mc:Fallback>
                <p:oleObj name="Equation" r:id="rId2" imgW="1016000" imgH="19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26209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10">
            <a:extLst>
              <a:ext uri="{FF2B5EF4-FFF2-40B4-BE49-F238E27FC236}">
                <a16:creationId xmlns:a16="http://schemas.microsoft.com/office/drawing/2014/main" id="{C7489DAC-D6AA-44AA-AB64-610FBAB30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2458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2.6 Simplification Theorems</a:t>
            </a:r>
          </a:p>
        </p:txBody>
      </p:sp>
      <p:grpSp>
        <p:nvGrpSpPr>
          <p:cNvPr id="23558" name="Group 12">
            <a:extLst>
              <a:ext uri="{FF2B5EF4-FFF2-40B4-BE49-F238E27FC236}">
                <a16:creationId xmlns:a16="http://schemas.microsoft.com/office/drawing/2014/main" id="{8FD5D00E-C7FD-4B1E-88E7-FED2C612E322}"/>
              </a:ext>
            </a:extLst>
          </p:cNvPr>
          <p:cNvGrpSpPr>
            <a:grpSpLocks/>
          </p:cNvGrpSpPr>
          <p:nvPr/>
        </p:nvGrpSpPr>
        <p:grpSpPr bwMode="auto">
          <a:xfrm>
            <a:off x="825500" y="3348038"/>
            <a:ext cx="7850188" cy="1471612"/>
            <a:chOff x="520" y="2109"/>
            <a:chExt cx="4945" cy="927"/>
          </a:xfrm>
        </p:grpSpPr>
        <p:graphicFrame>
          <p:nvGraphicFramePr>
            <p:cNvPr id="23559" name="Object 4">
              <a:extLst>
                <a:ext uri="{FF2B5EF4-FFF2-40B4-BE49-F238E27FC236}">
                  <a16:creationId xmlns:a16="http://schemas.microsoft.com/office/drawing/2014/main" id="{E02DC180-A7A1-4881-B95C-1CD5113123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0" y="2109"/>
            <a:ext cx="2496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7549134" imgH="2209597" progId="Visio.Drawing.6">
                    <p:embed/>
                  </p:oleObj>
                </mc:Choice>
                <mc:Fallback>
                  <p:oleObj name="Visio" r:id="rId4" imgW="7549134" imgH="2209597" progId="Visio.Drawing.6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" y="2109"/>
                          <a:ext cx="2496" cy="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5">
              <a:extLst>
                <a:ext uri="{FF2B5EF4-FFF2-40B4-BE49-F238E27FC236}">
                  <a16:creationId xmlns:a16="http://schemas.microsoft.com/office/drawing/2014/main" id="{ADC9B5DC-ACC5-4346-AAC0-64649AC0DA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1" y="2296"/>
            <a:ext cx="1584" cy="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3178683" imgH="1483766" progId="Visio.Drawing.6">
                    <p:embed/>
                  </p:oleObj>
                </mc:Choice>
                <mc:Fallback>
                  <p:oleObj name="Visio" r:id="rId6" imgW="3178683" imgH="1483766" progId="Visio.Drawing.6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1" y="2296"/>
                          <a:ext cx="1584" cy="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1" name="Rectangle 11">
              <a:extLst>
                <a:ext uri="{FF2B5EF4-FFF2-40B4-BE49-F238E27FC236}">
                  <a16:creationId xmlns:a16="http://schemas.microsoft.com/office/drawing/2014/main" id="{8EE25FD8-7180-494A-A752-D3553E542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" y="2341"/>
              <a:ext cx="17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3600" b="1">
                  <a:solidFill>
                    <a:srgbClr val="000000"/>
                  </a:solidFill>
                </a:rPr>
                <a:t>=</a:t>
              </a:r>
              <a:endParaRPr lang="en-US" altLang="ko-KR" sz="36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61"/>
    </mc:Choice>
    <mc:Fallback xmlns="">
      <p:transition spd="slow" advTm="46961"/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4006</TotalTime>
  <Words>509</Words>
  <Application>Microsoft Office PowerPoint</Application>
  <PresentationFormat>화면 슬라이드 쇼(4:3)</PresentationFormat>
  <Paragraphs>132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4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굴림</vt:lpstr>
      <vt:lpstr>Arial</vt:lpstr>
      <vt:lpstr>Arial Narrow</vt:lpstr>
      <vt:lpstr>Times New Roman</vt:lpstr>
      <vt:lpstr>Wingdings</vt:lpstr>
      <vt:lpstr>기본 디자인</vt:lpstr>
      <vt:lpstr>Equation</vt:lpstr>
      <vt:lpstr>Visio</vt:lpstr>
      <vt:lpstr>VISIO</vt:lpstr>
      <vt:lpstr>수식</vt:lpstr>
      <vt:lpstr>2.5 Commutative, Associative, Distributive, and DeMorgan’s Laws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2.6 Simplification Theorems</vt:lpstr>
      <vt:lpstr>Equivalent Gate Circuits</vt:lpstr>
      <vt:lpstr>2.7 Multiplying Out and Factoring</vt:lpstr>
      <vt:lpstr>2.7 Multiplying Out and Factoring</vt:lpstr>
      <vt:lpstr>PowerPoint 프레젠테이션</vt:lpstr>
      <vt:lpstr>PowerPoint 프레젠테이션</vt:lpstr>
      <vt:lpstr>PowerPoint 프레젠테이션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subject>Ch 2</dc:subject>
  <dc:creator>CS Lee</dc:creator>
  <cp:lastModifiedBy>Lee Chilgee</cp:lastModifiedBy>
  <cp:revision>122</cp:revision>
  <dcterms:created xsi:type="dcterms:W3CDTF">2003-08-14T09:04:08Z</dcterms:created>
  <dcterms:modified xsi:type="dcterms:W3CDTF">2023-02-28T02:27:50Z</dcterms:modified>
</cp:coreProperties>
</file>