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258" r:id="rId2"/>
    <p:sldId id="259" r:id="rId3"/>
    <p:sldId id="515" r:id="rId4"/>
    <p:sldId id="523" r:id="rId5"/>
    <p:sldId id="524" r:id="rId6"/>
    <p:sldId id="507" r:id="rId7"/>
    <p:sldId id="508" r:id="rId8"/>
    <p:sldId id="413" r:id="rId9"/>
    <p:sldId id="414" r:id="rId10"/>
    <p:sldId id="415" r:id="rId11"/>
    <p:sldId id="416" r:id="rId12"/>
    <p:sldId id="417" r:id="rId13"/>
    <p:sldId id="525" r:id="rId14"/>
    <p:sldId id="526" r:id="rId15"/>
    <p:sldId id="527" r:id="rId16"/>
    <p:sldId id="528" r:id="rId17"/>
    <p:sldId id="529" r:id="rId18"/>
    <p:sldId id="532" r:id="rId19"/>
    <p:sldId id="530" r:id="rId20"/>
    <p:sldId id="531" r:id="rId21"/>
    <p:sldId id="533" r:id="rId22"/>
    <p:sldId id="534" r:id="rId23"/>
    <p:sldId id="536" r:id="rId24"/>
    <p:sldId id="537" r:id="rId25"/>
    <p:sldId id="539" r:id="rId26"/>
    <p:sldId id="538" r:id="rId27"/>
    <p:sldId id="540" r:id="rId28"/>
    <p:sldId id="541" r:id="rId29"/>
    <p:sldId id="543" r:id="rId30"/>
    <p:sldId id="544" r:id="rId31"/>
    <p:sldId id="545" r:id="rId32"/>
    <p:sldId id="546" r:id="rId33"/>
    <p:sldId id="547" r:id="rId34"/>
    <p:sldId id="548" r:id="rId35"/>
    <p:sldId id="549" r:id="rId36"/>
    <p:sldId id="550" r:id="rId37"/>
    <p:sldId id="418" r:id="rId38"/>
    <p:sldId id="419" r:id="rId39"/>
    <p:sldId id="420" r:id="rId40"/>
    <p:sldId id="421" r:id="rId41"/>
    <p:sldId id="423" r:id="rId42"/>
    <p:sldId id="422" r:id="rId43"/>
    <p:sldId id="424" r:id="rId44"/>
    <p:sldId id="425" r:id="rId45"/>
    <p:sldId id="426" r:id="rId46"/>
    <p:sldId id="427" r:id="rId47"/>
    <p:sldId id="428" r:id="rId48"/>
    <p:sldId id="504" r:id="rId49"/>
    <p:sldId id="429" r:id="rId50"/>
    <p:sldId id="290" r:id="rId51"/>
  </p:sldIdLst>
  <p:sldSz cx="12192000" cy="6858000"/>
  <p:notesSz cx="6858000" cy="9144000"/>
  <p:defaultTextStyle>
    <a:defPPr>
      <a:defRPr lang="en-US"/>
    </a:defPPr>
    <a:lvl1pPr algn="r" rtl="0" fontAlgn="base">
      <a:spcBef>
        <a:spcPct val="0"/>
      </a:spcBef>
      <a:spcAft>
        <a:spcPct val="0"/>
      </a:spcAft>
      <a:defRPr i="1" u="sng"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i="1" u="sng"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i="1" u="sng"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i="1" u="sng"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i="1" u="sng" kern="1200">
        <a:solidFill>
          <a:schemeClr val="tx1"/>
        </a:solidFill>
        <a:latin typeface="Arial" panose="020B0604020202020204" pitchFamily="34" charset="0"/>
        <a:ea typeface="+mn-ea"/>
        <a:cs typeface="+mn-cs"/>
      </a:defRPr>
    </a:lvl5pPr>
    <a:lvl6pPr marL="2286000" algn="l" defTabSz="914400" rtl="0" eaLnBrk="1" latinLnBrk="0" hangingPunct="1">
      <a:defRPr i="1" u="sng" kern="1200">
        <a:solidFill>
          <a:schemeClr val="tx1"/>
        </a:solidFill>
        <a:latin typeface="Arial" panose="020B0604020202020204" pitchFamily="34" charset="0"/>
        <a:ea typeface="+mn-ea"/>
        <a:cs typeface="+mn-cs"/>
      </a:defRPr>
    </a:lvl6pPr>
    <a:lvl7pPr marL="2743200" algn="l" defTabSz="914400" rtl="0" eaLnBrk="1" latinLnBrk="0" hangingPunct="1">
      <a:defRPr i="1" u="sng" kern="1200">
        <a:solidFill>
          <a:schemeClr val="tx1"/>
        </a:solidFill>
        <a:latin typeface="Arial" panose="020B0604020202020204" pitchFamily="34" charset="0"/>
        <a:ea typeface="+mn-ea"/>
        <a:cs typeface="+mn-cs"/>
      </a:defRPr>
    </a:lvl7pPr>
    <a:lvl8pPr marL="3200400" algn="l" defTabSz="914400" rtl="0" eaLnBrk="1" latinLnBrk="0" hangingPunct="1">
      <a:defRPr i="1" u="sng" kern="1200">
        <a:solidFill>
          <a:schemeClr val="tx1"/>
        </a:solidFill>
        <a:latin typeface="Arial" panose="020B0604020202020204" pitchFamily="34" charset="0"/>
        <a:ea typeface="+mn-ea"/>
        <a:cs typeface="+mn-cs"/>
      </a:defRPr>
    </a:lvl8pPr>
    <a:lvl9pPr marL="3657600" algn="l" defTabSz="914400" rtl="0" eaLnBrk="1" latinLnBrk="0" hangingPunct="1">
      <a:defRPr i="1" u="sng"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200"/>
    <a:srgbClr val="020202"/>
    <a:srgbClr val="D86712"/>
    <a:srgbClr val="D53E15"/>
    <a:srgbClr val="10BC62"/>
    <a:srgbClr val="EEA116"/>
    <a:srgbClr val="CC3300"/>
    <a:srgbClr val="E57A05"/>
    <a:srgbClr val="AF7221"/>
    <a:srgbClr val="11C9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3" autoAdjust="0"/>
    <p:restoredTop sz="94444" autoAdjust="0"/>
  </p:normalViewPr>
  <p:slideViewPr>
    <p:cSldViewPr snapToGrid="0">
      <p:cViewPr varScale="1">
        <p:scale>
          <a:sx n="68" d="100"/>
          <a:sy n="68" d="100"/>
        </p:scale>
        <p:origin x="678" y="72"/>
      </p:cViewPr>
      <p:guideLst>
        <p:guide orient="horz" pos="2160"/>
        <p:guide pos="3840"/>
      </p:guideLst>
    </p:cSldViewPr>
  </p:slideViewPr>
  <p:outlineViewPr>
    <p:cViewPr>
      <p:scale>
        <a:sx n="33" d="100"/>
        <a:sy n="33" d="100"/>
      </p:scale>
      <p:origin x="0" y="35124"/>
    </p:cViewPr>
  </p:outlineViewPr>
  <p:notesTextViewPr>
    <p:cViewPr>
      <p:scale>
        <a:sx n="1" d="1"/>
        <a:sy n="1" d="1"/>
      </p:scale>
      <p:origin x="0" y="0"/>
    </p:cViewPr>
  </p:notesTextViewPr>
  <p:sorterViewPr>
    <p:cViewPr>
      <p:scale>
        <a:sx n="112" d="100"/>
        <a:sy n="112" d="100"/>
      </p:scale>
      <p:origin x="0" y="-236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20658-6F16-4BF8-BF7C-F72C433390E0}" type="datetimeFigureOut">
              <a:rPr lang="en-US" smtClean="0"/>
              <a:t>8/28/2022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3FC7E-6357-41FD-B20B-DCA1BBD35327}" type="slidenum">
              <a:rPr lang="en-US" smtClean="0"/>
              <a:t>‹#›</a:t>
            </a:fld>
            <a:endParaRPr lang="en-US" dirty="0"/>
          </a:p>
        </p:txBody>
      </p:sp>
    </p:spTree>
    <p:extLst>
      <p:ext uri="{BB962C8B-B14F-4D97-AF65-F5344CB8AC3E}">
        <p14:creationId xmlns:p14="http://schemas.microsoft.com/office/powerpoint/2010/main" val="101170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44E50C07-549C-45D6-B05A-36AC70534E5E}" type="datetime1">
              <a:rPr lang="en-US" smtClean="0"/>
              <a:t>8/28/2022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1924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9E8298-AC0C-4AC7-AA0D-DD7C90574AE1}" type="datetime1">
              <a:rPr lang="en-US" smtClean="0"/>
              <a:t>8/28/2022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67345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026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026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DD0EF93-A7D6-49C8-B4AE-DB60FE32743A}" type="datetime1">
              <a:rPr lang="en-US" smtClean="0"/>
              <a:t>8/28/2022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184656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15BF1B9-C5F5-40DD-82CD-32AF7E861268}" type="datetime1">
              <a:rPr lang="en-US" smtClean="0"/>
              <a:t>8/28/2022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16755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4"/>
          <p:cNvSpPr>
            <a:spLocks noGrp="1" noChangeArrowheads="1"/>
          </p:cNvSpPr>
          <p:nvPr>
            <p:ph type="dt" sz="half" idx="10"/>
          </p:nvPr>
        </p:nvSpPr>
        <p:spPr>
          <a:ln/>
        </p:spPr>
        <p:txBody>
          <a:bodyPr/>
          <a:lstStyle>
            <a:lvl1pPr>
              <a:defRPr/>
            </a:lvl1pPr>
          </a:lstStyle>
          <a:p>
            <a:fld id="{87E08CD0-17F3-42BE-9C65-28CF0E2AC194}" type="datetime1">
              <a:rPr lang="en-US" smtClean="0"/>
              <a:t>8/28/2022</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47811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3700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C4FF00F-8DCB-469D-9E79-2564000A7B82}" type="datetime1">
              <a:rPr lang="en-US" smtClean="0"/>
              <a:t>8/28/2022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96355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CB90148E-35F3-4E5E-BA68-BD5263136C36}" type="datetime1">
              <a:rPr lang="en-US" smtClean="0"/>
              <a:t>8/28/2022</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8258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B77353A-6D46-443D-9BF9-59236A20E330}" type="datetime1">
              <a:rPr lang="en-US" smtClean="0"/>
              <a:t>8/28/2022</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57357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8551007-7E8E-4BF0-B00B-381C12F60887}" type="datetime1">
              <a:rPr lang="en-US" smtClean="0"/>
              <a:t>8/28/2022</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333115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B1C80D0-1E00-42E8-BA30-7DAB74022F72}" type="datetime1">
              <a:rPr lang="en-US" smtClean="0"/>
              <a:t>8/28/2022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271163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4"/>
          <p:cNvSpPr>
            <a:spLocks noGrp="1" noChangeArrowheads="1"/>
          </p:cNvSpPr>
          <p:nvPr>
            <p:ph type="dt" sz="half" idx="10"/>
          </p:nvPr>
        </p:nvSpPr>
        <p:spPr>
          <a:ln/>
        </p:spPr>
        <p:txBody>
          <a:bodyPr/>
          <a:lstStyle>
            <a:lvl1pPr>
              <a:defRPr/>
            </a:lvl1pPr>
          </a:lstStyle>
          <a:p>
            <a:fld id="{19CE2F76-C5BB-4133-8D5A-793BAECC6177}" type="datetime1">
              <a:rPr lang="en-US" smtClean="0"/>
              <a:t>8/28/2022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6915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3">
            <a:extLst>
              <a:ext uri="{28A0092B-C50C-407E-A947-70E740481C1C}">
                <a14:useLocalDpi xmlns:a14="http://schemas.microsoft.com/office/drawing/2010/main" val="0"/>
              </a:ext>
            </a:extLst>
          </a:blip>
          <a:srcRect l="3816" t="1057" r="4581" b="179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Introduction to Java</a:t>
            </a:r>
          </a:p>
        </p:txBody>
      </p:sp>
      <p:sp>
        <p:nvSpPr>
          <p:cNvPr id="1028" name="Rectangle 3"/>
          <p:cNvSpPr>
            <a:spLocks noGrp="1" noChangeArrowheads="1"/>
          </p:cNvSpPr>
          <p:nvPr>
            <p:ph type="body" idx="1"/>
          </p:nvPr>
        </p:nvSpPr>
        <p:spPr bwMode="auto">
          <a:xfrm>
            <a:off x="609600" y="1600201"/>
            <a:ext cx="1097280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i="0" u="none"/>
            </a:lvl1pPr>
          </a:lstStyle>
          <a:p>
            <a:fld id="{379864D9-D9FF-4164-8E72-8562E8089204}" type="datetime1">
              <a:rPr lang="en-US" smtClean="0"/>
              <a:t>8/28/2022</a:t>
            </a:fld>
            <a:endParaRPr lang="en-US" dirty="0"/>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u="none"/>
            </a:lvl1pPr>
          </a:lstStyle>
          <a:p>
            <a:endParaRPr lang="en-US" dirty="0"/>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i="0" u="none"/>
            </a:lvl1pPr>
          </a:lstStyle>
          <a:p>
            <a:fld id="{CB3966BC-8B8D-4F42-BECA-90C48EA3D957}" type="slidenum">
              <a:rPr lang="en-US" smtClean="0"/>
              <a:t>‹#›</a:t>
            </a:fld>
            <a:endParaRPr lang="en-US" dirty="0"/>
          </a:p>
        </p:txBody>
      </p:sp>
    </p:spTree>
    <p:extLst>
      <p:ext uri="{BB962C8B-B14F-4D97-AF65-F5344CB8AC3E}">
        <p14:creationId xmlns:p14="http://schemas.microsoft.com/office/powerpoint/2010/main" val="76308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BoldMT" charset="0"/>
        </a:defRPr>
      </a:lvl2pPr>
      <a:lvl3pPr algn="l" rtl="0" eaLnBrk="1" fontAlgn="base" hangingPunct="1">
        <a:spcBef>
          <a:spcPct val="0"/>
        </a:spcBef>
        <a:spcAft>
          <a:spcPct val="0"/>
        </a:spcAft>
        <a:defRPr sz="4400">
          <a:solidFill>
            <a:schemeClr val="tx2"/>
          </a:solidFill>
          <a:latin typeface="Arial-BoldMT" charset="0"/>
        </a:defRPr>
      </a:lvl3pPr>
      <a:lvl4pPr algn="l" rtl="0" eaLnBrk="1" fontAlgn="base" hangingPunct="1">
        <a:spcBef>
          <a:spcPct val="0"/>
        </a:spcBef>
        <a:spcAft>
          <a:spcPct val="0"/>
        </a:spcAft>
        <a:defRPr sz="4400">
          <a:solidFill>
            <a:schemeClr val="tx2"/>
          </a:solidFill>
          <a:latin typeface="Arial-BoldMT" charset="0"/>
        </a:defRPr>
      </a:lvl4pPr>
      <a:lvl5pPr algn="l" rtl="0" eaLnBrk="1" fontAlgn="base" hangingPunct="1">
        <a:spcBef>
          <a:spcPct val="0"/>
        </a:spcBef>
        <a:spcAft>
          <a:spcPct val="0"/>
        </a:spcAft>
        <a:defRPr sz="4400">
          <a:solidFill>
            <a:schemeClr val="tx2"/>
          </a:solidFill>
          <a:latin typeface="Arial-BoldMT" charset="0"/>
        </a:defRPr>
      </a:lvl5pPr>
      <a:lvl6pPr marL="457200" algn="l" rtl="0" eaLnBrk="1" fontAlgn="base" hangingPunct="1">
        <a:spcBef>
          <a:spcPct val="0"/>
        </a:spcBef>
        <a:spcAft>
          <a:spcPct val="0"/>
        </a:spcAft>
        <a:defRPr sz="4400">
          <a:solidFill>
            <a:schemeClr val="tx2"/>
          </a:solidFill>
          <a:latin typeface="Arial-BoldMT" charset="0"/>
        </a:defRPr>
      </a:lvl6pPr>
      <a:lvl7pPr marL="914400" algn="l" rtl="0" eaLnBrk="1" fontAlgn="base" hangingPunct="1">
        <a:spcBef>
          <a:spcPct val="0"/>
        </a:spcBef>
        <a:spcAft>
          <a:spcPct val="0"/>
        </a:spcAft>
        <a:defRPr sz="4400">
          <a:solidFill>
            <a:schemeClr val="tx2"/>
          </a:solidFill>
          <a:latin typeface="Arial-BoldMT" charset="0"/>
        </a:defRPr>
      </a:lvl7pPr>
      <a:lvl8pPr marL="1371600" algn="l" rtl="0" eaLnBrk="1" fontAlgn="base" hangingPunct="1">
        <a:spcBef>
          <a:spcPct val="0"/>
        </a:spcBef>
        <a:spcAft>
          <a:spcPct val="0"/>
        </a:spcAft>
        <a:defRPr sz="4400">
          <a:solidFill>
            <a:schemeClr val="tx2"/>
          </a:solidFill>
          <a:latin typeface="Arial-BoldMT" charset="0"/>
        </a:defRPr>
      </a:lvl8pPr>
      <a:lvl9pPr marL="1828800" algn="l" rtl="0" eaLnBrk="1" fontAlgn="base" hangingPunct="1">
        <a:spcBef>
          <a:spcPct val="0"/>
        </a:spcBef>
        <a:spcAft>
          <a:spcPct val="0"/>
        </a:spcAft>
        <a:defRPr sz="4400">
          <a:solidFill>
            <a:schemeClr val="tx2"/>
          </a:solidFill>
          <a:latin typeface="Arial-BoldMT"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gdmallikarjuna@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oracle.com/javase/specs/jvms/se7/html/jvms-4.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ocs.oracle.com/javase/specs/jvms/se7/html/index.htm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oracle.com/webfolder/technetwork/tutorials/obe/java/gc01/index.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ctrTitle"/>
          </p:nvPr>
        </p:nvSpPr>
        <p:spPr>
          <a:xfrm>
            <a:off x="497305" y="928098"/>
            <a:ext cx="10363200" cy="1470025"/>
          </a:xfrm>
        </p:spPr>
        <p:txBody>
          <a:bodyPr/>
          <a:lstStyle/>
          <a:p>
            <a:pPr algn="ctr"/>
            <a:r>
              <a:rPr lang="en-US" sz="4800" dirty="0">
                <a:solidFill>
                  <a:schemeClr val="accent1"/>
                </a:solidFill>
                <a:effectLst>
                  <a:outerShdw blurRad="38100" dist="38100" dir="2700000" algn="tl">
                    <a:srgbClr val="000000">
                      <a:alpha val="43137"/>
                    </a:srgbClr>
                  </a:outerShdw>
                </a:effectLst>
                <a:latin typeface="Comic Sans MS" panose="030F0702030302020204" pitchFamily="66" charset="0"/>
              </a:rPr>
              <a:t> </a:t>
            </a:r>
          </a:p>
        </p:txBody>
      </p:sp>
      <p:pic>
        <p:nvPicPr>
          <p:cNvPr id="1026" name="Picture 2" descr="Image result for core java">
            <a:extLst>
              <a:ext uri="{FF2B5EF4-FFF2-40B4-BE49-F238E27FC236}">
                <a16:creationId xmlns:a16="http://schemas.microsoft.com/office/drawing/2014/main" id="{E57295CB-0291-4BC4-91E8-20EC7C2185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532" y="678265"/>
            <a:ext cx="5500468" cy="2864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DB5067-92D9-494A-8938-CED4738A60CE}"/>
              </a:ext>
            </a:extLst>
          </p:cNvPr>
          <p:cNvSpPr txBox="1"/>
          <p:nvPr/>
        </p:nvSpPr>
        <p:spPr>
          <a:xfrm>
            <a:off x="8065483" y="4275212"/>
            <a:ext cx="3498160" cy="1477328"/>
          </a:xfrm>
          <a:prstGeom prst="rect">
            <a:avLst/>
          </a:prstGeom>
          <a:noFill/>
        </p:spPr>
        <p:txBody>
          <a:bodyPr wrap="square" rtlCol="0">
            <a:spAutoFit/>
          </a:bodyPr>
          <a:lstStyle/>
          <a:p>
            <a:pPr algn="l"/>
            <a:r>
              <a:rPr lang="en-US" b="1" u="none" dirty="0"/>
              <a:t>Presented By:</a:t>
            </a:r>
          </a:p>
          <a:p>
            <a:pPr algn="ctr"/>
            <a:r>
              <a:rPr lang="en-US" b="1" u="none" dirty="0"/>
              <a:t>     </a:t>
            </a:r>
            <a:r>
              <a:rPr lang="en-US" u="none" dirty="0">
                <a:solidFill>
                  <a:schemeClr val="bg1"/>
                </a:solidFill>
              </a:rPr>
              <a:t>Corporate Trainer</a:t>
            </a:r>
          </a:p>
          <a:p>
            <a:pPr algn="ctr"/>
            <a:r>
              <a:rPr lang="en-US" b="1" u="none" dirty="0">
                <a:solidFill>
                  <a:schemeClr val="bg1"/>
                </a:solidFill>
              </a:rPr>
              <a:t>     </a:t>
            </a:r>
            <a:r>
              <a:rPr lang="en-US" dirty="0" err="1">
                <a:solidFill>
                  <a:schemeClr val="bg1"/>
                </a:solidFill>
              </a:rPr>
              <a:t>Mallikarjuna</a:t>
            </a:r>
            <a:r>
              <a:rPr lang="en-US" dirty="0">
                <a:solidFill>
                  <a:schemeClr val="bg1"/>
                </a:solidFill>
              </a:rPr>
              <a:t> G D    </a:t>
            </a:r>
            <a:r>
              <a:rPr lang="en-US" u="none" dirty="0">
                <a:solidFill>
                  <a:schemeClr val="bg1"/>
                </a:solidFill>
                <a:hlinkClick r:id="rId4">
                  <a:extLst>
                    <a:ext uri="{A12FA001-AC4F-418D-AE19-62706E023703}">
                      <ahyp:hlinkClr xmlns:ahyp="http://schemas.microsoft.com/office/drawing/2018/hyperlinkcolor" val="tx"/>
                    </a:ext>
                  </a:extLst>
                </a:hlinkClick>
              </a:rPr>
              <a:t>gdmallikarjuna@gmail.com</a:t>
            </a:r>
            <a:endParaRPr lang="en-IN" u="none" dirty="0">
              <a:solidFill>
                <a:schemeClr val="bg1"/>
              </a:solidFill>
            </a:endParaRPr>
          </a:p>
          <a:p>
            <a:endParaRPr lang="en-US" b="1" u="none" dirty="0"/>
          </a:p>
        </p:txBody>
      </p:sp>
    </p:spTree>
    <p:extLst>
      <p:ext uri="{BB962C8B-B14F-4D97-AF65-F5344CB8AC3E}">
        <p14:creationId xmlns:p14="http://schemas.microsoft.com/office/powerpoint/2010/main" val="133901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729574"/>
            <a:ext cx="11028573" cy="5718118"/>
          </a:xfrm>
        </p:spPr>
        <p:txBody>
          <a:bodyPr/>
          <a:lstStyle/>
          <a:p>
            <a:pPr marL="0" indent="0" algn="just">
              <a:buNone/>
            </a:pPr>
            <a:r>
              <a:rPr lang="en-US" sz="2400" dirty="0">
                <a:solidFill>
                  <a:schemeClr val="accent2">
                    <a:lumMod val="60000"/>
                    <a:lumOff val="40000"/>
                  </a:schemeClr>
                </a:solidFill>
                <a:latin typeface="Comic Sans MS" pitchFamily="66" charset="0"/>
              </a:rPr>
              <a:t>JDK, JRE and JVM:</a:t>
            </a:r>
          </a:p>
          <a:p>
            <a:pPr marL="0" indent="0" algn="just">
              <a:buNone/>
            </a:pPr>
            <a:r>
              <a:rPr lang="en-US" sz="1200" b="1" dirty="0">
                <a:solidFill>
                  <a:schemeClr val="accent2">
                    <a:lumMod val="60000"/>
                    <a:lumOff val="40000"/>
                  </a:schemeClr>
                </a:solidFill>
                <a:latin typeface="Comic Sans MS" pitchFamily="66" charset="0"/>
              </a:rPr>
              <a:t> </a:t>
            </a:r>
          </a:p>
          <a:p>
            <a:pPr marL="0" indent="0" algn="just">
              <a:buNone/>
            </a:pPr>
            <a:r>
              <a:rPr lang="en-IN" sz="2400" dirty="0">
                <a:solidFill>
                  <a:schemeClr val="bg1"/>
                </a:solidFill>
                <a:latin typeface="Comic Sans MS" pitchFamily="66" charset="0"/>
              </a:rPr>
              <a:t>	</a:t>
            </a:r>
            <a:r>
              <a:rPr lang="en-IN" sz="2200" dirty="0">
                <a:solidFill>
                  <a:schemeClr val="bg1"/>
                </a:solidFill>
                <a:latin typeface="Comic Sans MS" pitchFamily="66" charset="0"/>
              </a:rPr>
              <a:t>Java Environment includes a large number of development tools and hundreds of classes and methods. and the classes and methods are part of the Java Standard Library (JSL), also known as the Application Programming Interface (API). </a:t>
            </a:r>
          </a:p>
          <a:p>
            <a:pPr marL="0" indent="0" algn="just">
              <a:buNone/>
            </a:pPr>
            <a:endParaRPr lang="en-IN" sz="1200" dirty="0">
              <a:solidFill>
                <a:schemeClr val="bg1"/>
              </a:solidFill>
              <a:latin typeface="Comic Sans MS" pitchFamily="66" charset="0"/>
            </a:endParaRPr>
          </a:p>
          <a:p>
            <a:pPr>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JVM:</a:t>
            </a:r>
            <a:r>
              <a:rPr lang="en-IN" sz="2400" dirty="0">
                <a:solidFill>
                  <a:schemeClr val="bg1"/>
                </a:solidFill>
                <a:latin typeface="Comic Sans MS" pitchFamily="66" charset="0"/>
              </a:rPr>
              <a:t> </a:t>
            </a:r>
            <a:r>
              <a:rPr lang="en-IN" sz="2200" dirty="0">
                <a:solidFill>
                  <a:schemeClr val="bg1"/>
                </a:solidFill>
                <a:latin typeface="Comic Sans MS" pitchFamily="66" charset="0"/>
              </a:rPr>
              <a:t>The JVM provides runtime environment in which java bytecode can</a:t>
            </a:r>
          </a:p>
          <a:p>
            <a:pPr marL="0" indent="0">
              <a:buNone/>
            </a:pPr>
            <a:r>
              <a:rPr lang="en-IN" sz="2200" dirty="0">
                <a:solidFill>
                  <a:schemeClr val="bg1"/>
                </a:solidFill>
                <a:latin typeface="Comic Sans MS" pitchFamily="66" charset="0"/>
              </a:rPr>
              <a:t>              be Loaded, Verified and executed.</a:t>
            </a:r>
          </a:p>
          <a:p>
            <a:pPr marL="0" indent="0">
              <a:buNone/>
            </a:pPr>
            <a:endParaRPr lang="en-IN" sz="1200" dirty="0">
              <a:solidFill>
                <a:schemeClr val="bg1"/>
              </a:solidFill>
              <a:latin typeface="Comic Sans MS" pitchFamily="66" charset="0"/>
            </a:endParaRPr>
          </a:p>
          <a:p>
            <a:pPr algn="just">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JRE:</a:t>
            </a:r>
            <a:r>
              <a:rPr lang="en-IN" sz="2400" dirty="0">
                <a:solidFill>
                  <a:schemeClr val="bg1"/>
                </a:solidFill>
                <a:latin typeface="Comic Sans MS" pitchFamily="66" charset="0"/>
              </a:rPr>
              <a:t>  </a:t>
            </a:r>
            <a:r>
              <a:rPr lang="en-IN" sz="2200" dirty="0">
                <a:solidFill>
                  <a:schemeClr val="bg1"/>
                </a:solidFill>
                <a:latin typeface="Comic Sans MS" pitchFamily="66" charset="0"/>
              </a:rPr>
              <a:t>It is the implementation of JVM. It physically exists. It contains</a:t>
            </a:r>
          </a:p>
          <a:p>
            <a:pPr marL="0" indent="0" algn="just">
              <a:buNone/>
            </a:pPr>
            <a:r>
              <a:rPr lang="en-IN" sz="2200" dirty="0">
                <a:solidFill>
                  <a:schemeClr val="bg1"/>
                </a:solidFill>
                <a:latin typeface="Comic Sans MS" pitchFamily="66" charset="0"/>
              </a:rPr>
              <a:t>              set of libraries + other files that JVM uses at runtime.</a:t>
            </a:r>
          </a:p>
          <a:p>
            <a:pPr marL="0" indent="0" algn="just">
              <a:buNone/>
            </a:pPr>
            <a:endParaRPr lang="en-IN" sz="2400" dirty="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10</a:t>
            </a:fld>
            <a:endParaRPr lang="en-US" dirty="0"/>
          </a:p>
        </p:txBody>
      </p:sp>
      <p:sp>
        <p:nvSpPr>
          <p:cNvPr id="18" name="TextBox 17"/>
          <p:cNvSpPr txBox="1"/>
          <p:nvPr/>
        </p:nvSpPr>
        <p:spPr>
          <a:xfrm flipH="1">
            <a:off x="7339582" y="26122"/>
            <a:ext cx="4693921"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ENVIRONMENT SETUP</a:t>
            </a:r>
          </a:p>
        </p:txBody>
      </p:sp>
    </p:spTree>
    <p:extLst>
      <p:ext uri="{BB962C8B-B14F-4D97-AF65-F5344CB8AC3E}">
        <p14:creationId xmlns:p14="http://schemas.microsoft.com/office/powerpoint/2010/main" val="74723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18159" y="661481"/>
            <a:ext cx="11028573" cy="5786211"/>
          </a:xfrm>
        </p:spPr>
        <p:txBody>
          <a:bodyPr/>
          <a:lstStyle/>
          <a:p>
            <a:pPr marL="0" indent="0" algn="just">
              <a:buNone/>
            </a:pPr>
            <a:r>
              <a:rPr lang="en-US" sz="2400" dirty="0">
                <a:solidFill>
                  <a:schemeClr val="accent2">
                    <a:lumMod val="60000"/>
                    <a:lumOff val="40000"/>
                  </a:schemeClr>
                </a:solidFill>
                <a:latin typeface="Comic Sans MS" pitchFamily="66" charset="0"/>
              </a:rPr>
              <a:t>JDK, JRE and JVM (Continue…  ):</a:t>
            </a:r>
          </a:p>
          <a:p>
            <a:pPr marL="0" indent="0" algn="just">
              <a:buNone/>
            </a:pPr>
            <a:r>
              <a:rPr lang="en-IN" sz="800" dirty="0">
                <a:solidFill>
                  <a:schemeClr val="bg1"/>
                </a:solidFill>
                <a:latin typeface="Comic Sans MS" pitchFamily="66" charset="0"/>
              </a:rPr>
              <a:t>	</a:t>
            </a:r>
          </a:p>
          <a:p>
            <a:pPr algn="just">
              <a:buFont typeface="Courier New" panose="02070309020205020404" pitchFamily="49" charset="0"/>
              <a:buChar char="o"/>
            </a:pPr>
            <a:r>
              <a:rPr lang="en-IN" sz="2400" u="sng" dirty="0">
                <a:solidFill>
                  <a:schemeClr val="accent6">
                    <a:lumMod val="20000"/>
                    <a:lumOff val="80000"/>
                  </a:schemeClr>
                </a:solidFill>
                <a:latin typeface="Comic Sans MS" pitchFamily="66" charset="0"/>
              </a:rPr>
              <a:t>JDK:</a:t>
            </a:r>
            <a:r>
              <a:rPr lang="en-IN" sz="2400" dirty="0">
                <a:solidFill>
                  <a:schemeClr val="bg1"/>
                </a:solidFill>
                <a:latin typeface="Comic Sans MS" pitchFamily="66" charset="0"/>
              </a:rPr>
              <a:t> </a:t>
            </a:r>
            <a:r>
              <a:rPr lang="en-IN" sz="2200" dirty="0">
                <a:solidFill>
                  <a:schemeClr val="bg1"/>
                </a:solidFill>
                <a:latin typeface="Comic Sans MS" pitchFamily="66" charset="0"/>
              </a:rPr>
              <a:t>Java Development Kit comes with a collection of tools that are used for developing and JRE for running Java Programs.</a:t>
            </a:r>
            <a:r>
              <a:rPr lang="en-US" sz="2200" dirty="0">
                <a:solidFill>
                  <a:schemeClr val="bg1"/>
                </a:solidFill>
                <a:latin typeface="Comic Sans MS" pitchFamily="66" charset="0"/>
              </a:rPr>
              <a:t> JDK officially named "Java Platform Standard Edition (Java SE)", </a:t>
            </a:r>
            <a:r>
              <a:rPr lang="en-IN" sz="2200" dirty="0">
                <a:solidFill>
                  <a:schemeClr val="bg1"/>
                </a:solidFill>
                <a:latin typeface="Comic Sans MS" pitchFamily="66" charset="0"/>
              </a:rPr>
              <a:t>includes a complete JRE plus tools for developing, debugging, and monitoring Java applications.</a:t>
            </a:r>
            <a:endParaRPr lang="en-US" sz="2200" dirty="0">
              <a:solidFill>
                <a:schemeClr val="bg1"/>
              </a:solidFill>
              <a:latin typeface="Comic Sans MS" pitchFamily="66" charset="0"/>
            </a:endParaRPr>
          </a:p>
        </p:txBody>
      </p:sp>
      <p:sp>
        <p:nvSpPr>
          <p:cNvPr id="6" name="Slide Number Placeholder 5"/>
          <p:cNvSpPr>
            <a:spLocks noGrp="1"/>
          </p:cNvSpPr>
          <p:nvPr>
            <p:ph type="sldNum" sz="quarter" idx="12"/>
          </p:nvPr>
        </p:nvSpPr>
        <p:spPr>
          <a:xfrm>
            <a:off x="9106091" y="6190635"/>
            <a:ext cx="2844800" cy="476250"/>
          </a:xfrm>
        </p:spPr>
        <p:txBody>
          <a:bodyPr/>
          <a:lstStyle/>
          <a:p>
            <a:fld id="{CB3966BC-8B8D-4F42-BECA-90C48EA3D957}" type="slidenum">
              <a:rPr lang="en-US" smtClean="0"/>
              <a:t>11</a:t>
            </a:fld>
            <a:endParaRPr lang="en-US" dirty="0"/>
          </a:p>
        </p:txBody>
      </p:sp>
      <p:sp>
        <p:nvSpPr>
          <p:cNvPr id="18" name="TextBox 17"/>
          <p:cNvSpPr txBox="1"/>
          <p:nvPr/>
        </p:nvSpPr>
        <p:spPr>
          <a:xfrm flipH="1">
            <a:off x="7339582" y="26122"/>
            <a:ext cx="4693921"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ENVIRONMENT SETUP</a:t>
            </a:r>
          </a:p>
        </p:txBody>
      </p:sp>
      <p:pic>
        <p:nvPicPr>
          <p:cNvPr id="1026" name="Picture 2" descr="Image result for jdk architecture">
            <a:extLst>
              <a:ext uri="{FF2B5EF4-FFF2-40B4-BE49-F238E27FC236}">
                <a16:creationId xmlns:a16="http://schemas.microsoft.com/office/drawing/2014/main" id="{9A94C00A-1FA3-459E-B88C-AA574B8A6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8360" y="2881020"/>
            <a:ext cx="7715250" cy="3472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7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57348" y="690664"/>
            <a:ext cx="10972800" cy="5581181"/>
          </a:xfrm>
        </p:spPr>
        <p:txBody>
          <a:bodyPr/>
          <a:lstStyle/>
          <a:p>
            <a:pPr marL="0" indent="0" algn="just">
              <a:buNone/>
            </a:pPr>
            <a:r>
              <a:rPr lang="en-US" sz="2400" dirty="0">
                <a:latin typeface="Comic Sans MS" pitchFamily="66" charset="0"/>
              </a:rPr>
              <a:t>Sample Java Program:</a:t>
            </a:r>
          </a:p>
          <a:p>
            <a:pPr marL="0" indent="0" algn="just">
              <a:buNone/>
            </a:pPr>
            <a:endParaRPr lang="en-US" sz="24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US" sz="1000" dirty="0">
              <a:solidFill>
                <a:schemeClr val="bg1"/>
              </a:solidFill>
              <a:latin typeface="Comic Sans MS" pitchFamily="66" charset="0"/>
            </a:endParaRPr>
          </a:p>
          <a:p>
            <a:pPr>
              <a:spcBef>
                <a:spcPts val="1800"/>
              </a:spcBef>
            </a:pPr>
            <a:r>
              <a:rPr lang="en-IN" sz="2200" dirty="0">
                <a:solidFill>
                  <a:schemeClr val="bg1"/>
                </a:solidFill>
                <a:latin typeface="Comic Sans MS" pitchFamily="66" charset="0"/>
              </a:rPr>
              <a:t>class keyword is used to declare a class ‘SNIPE’ in java.</a:t>
            </a:r>
          </a:p>
          <a:p>
            <a:r>
              <a:rPr lang="en-IN" sz="2200" dirty="0">
                <a:solidFill>
                  <a:schemeClr val="bg1"/>
                </a:solidFill>
                <a:latin typeface="Comic Sans MS" pitchFamily="66" charset="0"/>
              </a:rPr>
              <a:t>public keyword is an access modifier which makes visible to all.</a:t>
            </a:r>
          </a:p>
          <a:p>
            <a:r>
              <a:rPr lang="en-IN" sz="2200" dirty="0">
                <a:solidFill>
                  <a:schemeClr val="bg1"/>
                </a:solidFill>
                <a:latin typeface="Comic Sans MS" pitchFamily="66" charset="0"/>
              </a:rPr>
              <a:t>static keyword is used to declare method is known as static method. </a:t>
            </a:r>
          </a:p>
          <a:p>
            <a:pPr marL="0" indent="0">
              <a:spcBef>
                <a:spcPts val="0"/>
              </a:spcBef>
              <a:buNone/>
            </a:pPr>
            <a:r>
              <a:rPr lang="en-IN" sz="2200" dirty="0">
                <a:solidFill>
                  <a:schemeClr val="bg1"/>
                </a:solidFill>
                <a:latin typeface="Comic Sans MS" pitchFamily="66" charset="0"/>
              </a:rPr>
              <a:t>    The core advantage is that there is no need to create object to invoke </a:t>
            </a:r>
          </a:p>
          <a:p>
            <a:pPr marL="0" indent="0">
              <a:spcBef>
                <a:spcPts val="0"/>
              </a:spcBef>
              <a:buNone/>
            </a:pPr>
            <a:r>
              <a:rPr lang="en-IN" sz="2200" dirty="0">
                <a:solidFill>
                  <a:schemeClr val="bg1"/>
                </a:solidFill>
                <a:latin typeface="Comic Sans MS" pitchFamily="66" charset="0"/>
              </a:rPr>
              <a:t>    the static method. So it saves memory.</a:t>
            </a:r>
          </a:p>
          <a:p>
            <a:r>
              <a:rPr lang="en-IN" sz="2200" dirty="0">
                <a:solidFill>
                  <a:schemeClr val="bg1"/>
                </a:solidFill>
                <a:latin typeface="Comic Sans MS" pitchFamily="66" charset="0"/>
              </a:rPr>
              <a:t>void is the return type of the method, it doesn't return any value.</a:t>
            </a:r>
          </a:p>
          <a:p>
            <a:r>
              <a:rPr lang="en-IN" sz="2200" dirty="0">
                <a:solidFill>
                  <a:schemeClr val="bg1"/>
                </a:solidFill>
                <a:latin typeface="Comic Sans MS" pitchFamily="66" charset="0"/>
              </a:rPr>
              <a:t>main represents </a:t>
            </a:r>
            <a:r>
              <a:rPr lang="en-IN" sz="2200" dirty="0" err="1">
                <a:solidFill>
                  <a:schemeClr val="bg1"/>
                </a:solidFill>
                <a:latin typeface="Comic Sans MS" pitchFamily="66" charset="0"/>
              </a:rPr>
              <a:t>startup</a:t>
            </a:r>
            <a:r>
              <a:rPr lang="en-IN" sz="2200" dirty="0">
                <a:solidFill>
                  <a:schemeClr val="bg1"/>
                </a:solidFill>
                <a:latin typeface="Comic Sans MS" pitchFamily="66" charset="0"/>
              </a:rPr>
              <a:t> of the program.</a:t>
            </a:r>
          </a:p>
          <a:p>
            <a:r>
              <a:rPr lang="en-IN" sz="2200" dirty="0">
                <a:solidFill>
                  <a:schemeClr val="bg1"/>
                </a:solidFill>
                <a:latin typeface="Comic Sans MS" pitchFamily="66" charset="0"/>
              </a:rPr>
              <a:t>String[] </a:t>
            </a:r>
            <a:r>
              <a:rPr lang="en-IN" sz="2200" dirty="0" err="1">
                <a:solidFill>
                  <a:schemeClr val="bg1"/>
                </a:solidFill>
                <a:latin typeface="Comic Sans MS" pitchFamily="66" charset="0"/>
              </a:rPr>
              <a:t>args</a:t>
            </a:r>
            <a:r>
              <a:rPr lang="en-IN" sz="2200" dirty="0">
                <a:solidFill>
                  <a:schemeClr val="bg1"/>
                </a:solidFill>
                <a:latin typeface="Comic Sans MS" pitchFamily="66" charset="0"/>
              </a:rPr>
              <a:t> is used for command line argument. </a:t>
            </a:r>
          </a:p>
          <a:p>
            <a:r>
              <a:rPr lang="en-IN" sz="2200" dirty="0" err="1">
                <a:solidFill>
                  <a:schemeClr val="bg1"/>
                </a:solidFill>
                <a:latin typeface="Comic Sans MS" pitchFamily="66" charset="0"/>
              </a:rPr>
              <a:t>System.out.println</a:t>
            </a:r>
            <a:r>
              <a:rPr lang="en-IN" sz="2200" dirty="0">
                <a:solidFill>
                  <a:schemeClr val="bg1"/>
                </a:solidFill>
                <a:latin typeface="Comic Sans MS" pitchFamily="66" charset="0"/>
              </a:rPr>
              <a:t>() is used print statement ‘SNIPE Tech </a:t>
            </a:r>
            <a:r>
              <a:rPr lang="en-IN" sz="2200" dirty="0" err="1">
                <a:solidFill>
                  <a:schemeClr val="bg1"/>
                </a:solidFill>
                <a:latin typeface="Comic Sans MS" pitchFamily="66" charset="0"/>
              </a:rPr>
              <a:t>Pvt.</a:t>
            </a:r>
            <a:r>
              <a:rPr lang="en-IN" sz="2200" dirty="0">
                <a:solidFill>
                  <a:schemeClr val="bg1"/>
                </a:solidFill>
                <a:latin typeface="Comic Sans MS" pitchFamily="66" charset="0"/>
              </a:rPr>
              <a:t> Ltd.’.</a:t>
            </a:r>
            <a:endParaRPr lang="en-US" sz="2200" dirty="0">
              <a:solidFill>
                <a:schemeClr val="bg1"/>
              </a:solidFill>
              <a:latin typeface="Comic Sans MS" pitchFamily="66" charset="0"/>
            </a:endParaRPr>
          </a:p>
          <a:p>
            <a:pPr marL="0" indent="0" algn="just">
              <a:buNone/>
            </a:pPr>
            <a:endParaRPr lang="en-US" sz="2400" dirty="0">
              <a:solidFill>
                <a:schemeClr val="bg1"/>
              </a:solidFill>
              <a:latin typeface="Comic Sans MS" pitchFamily="66" charset="0"/>
            </a:endParaRPr>
          </a:p>
          <a:p>
            <a:pPr marL="0" indent="0" algn="just">
              <a:buNone/>
            </a:pPr>
            <a:endParaRPr lang="en-IN" sz="2400" dirty="0">
              <a:solidFill>
                <a:schemeClr val="bg1"/>
              </a:solidFill>
              <a:latin typeface="Comic Sans MS" pitchFamily="66" charset="0"/>
            </a:endParaRPr>
          </a:p>
        </p:txBody>
      </p:sp>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12</a:t>
            </a:fld>
            <a:endParaRPr lang="en-US" dirty="0"/>
          </a:p>
        </p:txBody>
      </p:sp>
      <p:sp>
        <p:nvSpPr>
          <p:cNvPr id="18" name="TextBox 17"/>
          <p:cNvSpPr txBox="1"/>
          <p:nvPr/>
        </p:nvSpPr>
        <p:spPr>
          <a:xfrm flipH="1">
            <a:off x="8784102" y="20150"/>
            <a:ext cx="3041308"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 </a:t>
            </a:r>
          </a:p>
        </p:txBody>
      </p:sp>
      <p:sp>
        <p:nvSpPr>
          <p:cNvPr id="2" name="Rectangle 1"/>
          <p:cNvSpPr/>
          <p:nvPr/>
        </p:nvSpPr>
        <p:spPr>
          <a:xfrm>
            <a:off x="989781" y="1232594"/>
            <a:ext cx="5427783" cy="1432889"/>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i="0" u="none" dirty="0">
                <a:solidFill>
                  <a:schemeClr val="bg1"/>
                </a:solidFill>
                <a:latin typeface="Comic Sans MS" pitchFamily="66" charset="0"/>
              </a:rPr>
              <a:t>class Snipe{</a:t>
            </a:r>
          </a:p>
          <a:p>
            <a:pPr marL="0" indent="0" algn="l">
              <a:buNone/>
            </a:pPr>
            <a:r>
              <a:rPr lang="en-US" i="0" u="none" dirty="0">
                <a:solidFill>
                  <a:schemeClr val="bg1"/>
                </a:solidFill>
                <a:latin typeface="Comic Sans MS" pitchFamily="66" charset="0"/>
              </a:rPr>
              <a:t>public static void main(string[] args)</a:t>
            </a:r>
          </a:p>
          <a:p>
            <a:pPr marL="0" indent="0" algn="l">
              <a:buNone/>
            </a:pPr>
            <a:r>
              <a:rPr lang="en-US" i="0" u="none" dirty="0">
                <a:solidFill>
                  <a:schemeClr val="bg1"/>
                </a:solidFill>
                <a:latin typeface="Comic Sans MS" pitchFamily="66" charset="0"/>
              </a:rPr>
              <a:t>{ </a:t>
            </a:r>
          </a:p>
          <a:p>
            <a:pPr marL="0" indent="0" algn="l">
              <a:buNone/>
            </a:pPr>
            <a:r>
              <a:rPr lang="en-US" i="0" u="none" dirty="0" err="1">
                <a:solidFill>
                  <a:schemeClr val="bg1"/>
                </a:solidFill>
                <a:latin typeface="Comic Sans MS" pitchFamily="66" charset="0"/>
              </a:rPr>
              <a:t>System.out.println</a:t>
            </a:r>
            <a:r>
              <a:rPr lang="en-US" i="0" u="none" dirty="0">
                <a:solidFill>
                  <a:schemeClr val="bg1"/>
                </a:solidFill>
                <a:latin typeface="Comic Sans MS" pitchFamily="66" charset="0"/>
              </a:rPr>
              <a:t>(</a:t>
            </a:r>
            <a:r>
              <a:rPr lang="en-IN" i="0" u="none" dirty="0">
                <a:solidFill>
                  <a:schemeClr val="bg1"/>
                </a:solidFill>
                <a:latin typeface="Comic Sans MS" panose="030F0702030302020204" pitchFamily="66" charset="0"/>
              </a:rPr>
              <a:t>"</a:t>
            </a:r>
            <a:r>
              <a:rPr lang="en-US" i="0" u="none" dirty="0">
                <a:solidFill>
                  <a:schemeClr val="bg1"/>
                </a:solidFill>
                <a:latin typeface="Comic Sans MS" pitchFamily="66" charset="0"/>
              </a:rPr>
              <a:t>SNIPE Tech Pvt. Ltd.");</a:t>
            </a:r>
          </a:p>
          <a:p>
            <a:pPr marL="0" indent="0" algn="l">
              <a:buNone/>
            </a:pPr>
            <a:r>
              <a:rPr lang="en-US" i="0" u="none" dirty="0">
                <a:solidFill>
                  <a:schemeClr val="bg1"/>
                </a:solidFill>
                <a:latin typeface="Comic Sans MS" pitchFamily="66" charset="0"/>
              </a:rPr>
              <a:t>} } </a:t>
            </a:r>
            <a:r>
              <a:rPr lang="en-US" i="0" u="none" dirty="0">
                <a:solidFill>
                  <a:srgbClr val="FFC000"/>
                </a:solidFill>
                <a:latin typeface="Comic Sans MS" pitchFamily="66" charset="0"/>
              </a:rPr>
              <a:t>// O/P - SNIPE Tech Pvt. Ltd.</a:t>
            </a:r>
          </a:p>
        </p:txBody>
      </p:sp>
    </p:spTree>
    <p:extLst>
      <p:ext uri="{BB962C8B-B14F-4D97-AF65-F5344CB8AC3E}">
        <p14:creationId xmlns:p14="http://schemas.microsoft.com/office/powerpoint/2010/main" val="271111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13</a:t>
            </a:fld>
            <a:endParaRPr lang="en-US" dirty="0"/>
          </a:p>
        </p:txBody>
      </p:sp>
      <p:sp>
        <p:nvSpPr>
          <p:cNvPr id="18" name="TextBox 17"/>
          <p:cNvSpPr txBox="1"/>
          <p:nvPr/>
        </p:nvSpPr>
        <p:spPr>
          <a:xfrm flipH="1">
            <a:off x="8784102" y="20150"/>
            <a:ext cx="3041308"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PROCESS </a:t>
            </a:r>
          </a:p>
        </p:txBody>
      </p:sp>
      <p:pic>
        <p:nvPicPr>
          <p:cNvPr id="8" name="Picture 3">
            <a:extLst>
              <a:ext uri="{FF2B5EF4-FFF2-40B4-BE49-F238E27FC236}">
                <a16:creationId xmlns:a16="http://schemas.microsoft.com/office/drawing/2014/main" id="{27D2FC23-A1BB-4899-9576-7621942AB38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46738" y="1107831"/>
            <a:ext cx="8721969" cy="4642338"/>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84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14</a:t>
            </a:fld>
            <a:endParaRPr lang="en-US" dirty="0"/>
          </a:p>
        </p:txBody>
      </p:sp>
      <p:sp>
        <p:nvSpPr>
          <p:cNvPr id="18" name="TextBox 17"/>
          <p:cNvSpPr txBox="1"/>
          <p:nvPr/>
        </p:nvSpPr>
        <p:spPr>
          <a:xfrm flipH="1">
            <a:off x="8784102" y="20150"/>
            <a:ext cx="3041308"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PLATFORM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buClr>
                <a:schemeClr val="tx1"/>
              </a:buClr>
            </a:pPr>
            <a:r>
              <a:rPr lang="en-US" altLang="en-US" sz="2200" dirty="0">
                <a:solidFill>
                  <a:schemeClr val="bg1"/>
                </a:solidFill>
                <a:latin typeface="Comic Sans MS" pitchFamily="66" charset="0"/>
              </a:rPr>
              <a:t>Software Platform running for Running Java On top of any platform</a:t>
            </a:r>
          </a:p>
          <a:p>
            <a:pPr lvl="1"/>
            <a:r>
              <a:rPr lang="en-US" altLang="en-US" sz="2200" dirty="0">
                <a:solidFill>
                  <a:schemeClr val="bg1"/>
                </a:solidFill>
                <a:latin typeface="Comic Sans MS" pitchFamily="66" charset="0"/>
                <a:ea typeface="+mn-ea"/>
                <a:cs typeface="+mn-cs"/>
              </a:rPr>
              <a:t>Java virtual machine (JVM)</a:t>
            </a:r>
          </a:p>
          <a:p>
            <a:pPr lvl="1"/>
            <a:r>
              <a:rPr lang="en-US" altLang="en-US" sz="2200" dirty="0">
                <a:solidFill>
                  <a:schemeClr val="bg1"/>
                </a:solidFill>
                <a:latin typeface="Comic Sans MS" pitchFamily="66" charset="0"/>
                <a:ea typeface="+mn-ea"/>
                <a:cs typeface="+mn-cs"/>
              </a:rPr>
              <a:t>Java Application Programming Interface(JAVA API)</a:t>
            </a:r>
          </a:p>
          <a:p>
            <a:endParaRPr lang="en-IN" dirty="0"/>
          </a:p>
        </p:txBody>
      </p:sp>
      <p:pic>
        <p:nvPicPr>
          <p:cNvPr id="9" name="Picture 2">
            <a:extLst>
              <a:ext uri="{FF2B5EF4-FFF2-40B4-BE49-F238E27FC236}">
                <a16:creationId xmlns:a16="http://schemas.microsoft.com/office/drawing/2014/main" id="{3B488239-55A1-4410-A34F-7E28F2F34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5465" y="2408243"/>
            <a:ext cx="8334375" cy="2081814"/>
          </a:xfrm>
          <a:prstGeom prst="rect">
            <a:avLst/>
          </a:prstGeom>
          <a:noFill/>
          <a:ln>
            <a:noFill/>
          </a:ln>
          <a:scene3d>
            <a:camera prst="perspectiveHeroicExtremeRightFacing"/>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63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15</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ARCHITECTURE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buClr>
                <a:schemeClr val="tx1"/>
              </a:buClr>
            </a:pPr>
            <a:r>
              <a:rPr lang="en-US" altLang="en-US" sz="2200" dirty="0">
                <a:solidFill>
                  <a:schemeClr val="bg1"/>
                </a:solidFill>
                <a:latin typeface="Comic Sans MS" pitchFamily="66" charset="0"/>
              </a:rPr>
              <a:t>Java architecture arises out of four distinct but interrelated technologies</a:t>
            </a:r>
          </a:p>
          <a:p>
            <a:pPr lvl="1">
              <a:buClr>
                <a:schemeClr val="tx1"/>
              </a:buClr>
            </a:pPr>
            <a:r>
              <a:rPr lang="en-US" altLang="en-US" sz="2200" dirty="0">
                <a:solidFill>
                  <a:schemeClr val="bg1"/>
                </a:solidFill>
                <a:latin typeface="Comic Sans MS" pitchFamily="66" charset="0"/>
                <a:ea typeface="+mn-ea"/>
                <a:cs typeface="+mn-cs"/>
              </a:rPr>
              <a:t>The Java Programming Language</a:t>
            </a:r>
          </a:p>
          <a:p>
            <a:pPr lvl="1">
              <a:buClr>
                <a:schemeClr val="tx1"/>
              </a:buClr>
            </a:pPr>
            <a:r>
              <a:rPr lang="en-US" altLang="en-US" sz="2200" dirty="0">
                <a:solidFill>
                  <a:schemeClr val="bg1"/>
                </a:solidFill>
                <a:latin typeface="Comic Sans MS" pitchFamily="66" charset="0"/>
                <a:ea typeface="+mn-ea"/>
                <a:cs typeface="+mn-cs"/>
              </a:rPr>
              <a:t>The Java Class File Format</a:t>
            </a:r>
          </a:p>
          <a:p>
            <a:pPr lvl="1">
              <a:buClr>
                <a:schemeClr val="tx1"/>
              </a:buClr>
            </a:pPr>
            <a:r>
              <a:rPr lang="en-US" altLang="en-US" sz="2200" dirty="0">
                <a:solidFill>
                  <a:schemeClr val="bg1"/>
                </a:solidFill>
                <a:latin typeface="Comic Sans MS" pitchFamily="66" charset="0"/>
                <a:ea typeface="+mn-ea"/>
                <a:cs typeface="+mn-cs"/>
              </a:rPr>
              <a:t>The Java Application Programming Interface</a:t>
            </a:r>
          </a:p>
          <a:p>
            <a:pPr lvl="1">
              <a:buClr>
                <a:schemeClr val="tx1"/>
              </a:buClr>
            </a:pPr>
            <a:r>
              <a:rPr lang="en-US" altLang="en-US" sz="2200" dirty="0">
                <a:solidFill>
                  <a:schemeClr val="bg1"/>
                </a:solidFill>
                <a:latin typeface="Comic Sans MS" pitchFamily="66" charset="0"/>
                <a:ea typeface="+mn-ea"/>
                <a:cs typeface="+mn-cs"/>
              </a:rPr>
              <a:t>The Java Virtual Machine</a:t>
            </a:r>
          </a:p>
          <a:p>
            <a:endParaRPr lang="en-IN" dirty="0"/>
          </a:p>
        </p:txBody>
      </p:sp>
    </p:spTree>
    <p:extLst>
      <p:ext uri="{BB962C8B-B14F-4D97-AF65-F5344CB8AC3E}">
        <p14:creationId xmlns:p14="http://schemas.microsoft.com/office/powerpoint/2010/main" val="170687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16</a:t>
            </a:fld>
            <a:endParaRPr lang="en-US" dirty="0"/>
          </a:p>
        </p:txBody>
      </p:sp>
      <p:sp>
        <p:nvSpPr>
          <p:cNvPr id="18" name="TextBox 17"/>
          <p:cNvSpPr txBox="1"/>
          <p:nvPr/>
        </p:nvSpPr>
        <p:spPr>
          <a:xfrm flipH="1">
            <a:off x="6253316" y="20150"/>
            <a:ext cx="557209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PROGRAMMING LANGAGE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buClr>
                <a:schemeClr val="tx1"/>
              </a:buClr>
            </a:pPr>
            <a:r>
              <a:rPr lang="en-US" altLang="en-US" sz="2200" dirty="0">
                <a:solidFill>
                  <a:schemeClr val="bg1"/>
                </a:solidFill>
                <a:latin typeface="Comic Sans MS" pitchFamily="66" charset="0"/>
              </a:rPr>
              <a:t>object-orientation </a:t>
            </a:r>
          </a:p>
          <a:p>
            <a:pPr>
              <a:buClr>
                <a:schemeClr val="tx1"/>
              </a:buClr>
            </a:pPr>
            <a:r>
              <a:rPr lang="en-US" altLang="en-US" sz="2200" dirty="0">
                <a:solidFill>
                  <a:schemeClr val="bg1"/>
                </a:solidFill>
                <a:latin typeface="Comic Sans MS" pitchFamily="66" charset="0"/>
              </a:rPr>
              <a:t>multi-threading </a:t>
            </a:r>
          </a:p>
          <a:p>
            <a:pPr>
              <a:buClr>
                <a:schemeClr val="tx1"/>
              </a:buClr>
            </a:pPr>
            <a:r>
              <a:rPr lang="en-US" altLang="en-US" sz="2200" dirty="0">
                <a:solidFill>
                  <a:schemeClr val="bg1"/>
                </a:solidFill>
                <a:latin typeface="Comic Sans MS" pitchFamily="66" charset="0"/>
              </a:rPr>
              <a:t>structured error-handling </a:t>
            </a:r>
          </a:p>
          <a:p>
            <a:pPr>
              <a:buClr>
                <a:schemeClr val="tx1"/>
              </a:buClr>
            </a:pPr>
            <a:r>
              <a:rPr lang="en-US" altLang="en-US" sz="2200" dirty="0">
                <a:solidFill>
                  <a:schemeClr val="bg1"/>
                </a:solidFill>
                <a:latin typeface="Comic Sans MS" pitchFamily="66" charset="0"/>
              </a:rPr>
              <a:t>garbage collection </a:t>
            </a:r>
          </a:p>
          <a:p>
            <a:pPr>
              <a:buClr>
                <a:schemeClr val="tx1"/>
              </a:buClr>
            </a:pPr>
            <a:r>
              <a:rPr lang="en-US" altLang="en-US" sz="2200" dirty="0">
                <a:solidFill>
                  <a:schemeClr val="bg1"/>
                </a:solidFill>
                <a:latin typeface="Comic Sans MS" pitchFamily="66" charset="0"/>
              </a:rPr>
              <a:t>dynamic linking </a:t>
            </a:r>
          </a:p>
          <a:p>
            <a:pPr>
              <a:buClr>
                <a:schemeClr val="tx1"/>
              </a:buClr>
            </a:pPr>
            <a:r>
              <a:rPr lang="en-US" altLang="en-US" sz="2200" dirty="0">
                <a:solidFill>
                  <a:schemeClr val="bg1"/>
                </a:solidFill>
                <a:latin typeface="Comic Sans MS" pitchFamily="66" charset="0"/>
              </a:rPr>
              <a:t>dynamic extension</a:t>
            </a:r>
          </a:p>
          <a:p>
            <a:pPr>
              <a:buClr>
                <a:schemeClr val="tx1"/>
              </a:buClr>
              <a:buFontTx/>
              <a:buNone/>
            </a:pPr>
            <a:r>
              <a:rPr lang="en-US" altLang="en-US" sz="2200" dirty="0">
                <a:solidFill>
                  <a:schemeClr val="bg1"/>
                </a:solidFill>
                <a:latin typeface="Comic Sans MS" pitchFamily="66" charset="0"/>
              </a:rPr>
              <a:t>	Indirectly, It answers Why Java</a:t>
            </a:r>
            <a:endParaRPr lang="en-IN" sz="2200" dirty="0">
              <a:solidFill>
                <a:schemeClr val="bg1"/>
              </a:solidFill>
              <a:latin typeface="Comic Sans MS" pitchFamily="66" charset="0"/>
            </a:endParaRPr>
          </a:p>
        </p:txBody>
      </p:sp>
    </p:spTree>
    <p:extLst>
      <p:ext uri="{BB962C8B-B14F-4D97-AF65-F5344CB8AC3E}">
        <p14:creationId xmlns:p14="http://schemas.microsoft.com/office/powerpoint/2010/main" val="3116164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17</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CLASS FILE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599" y="731521"/>
            <a:ext cx="11341291" cy="4569144"/>
          </a:xfrm>
        </p:spPr>
        <p:txBody>
          <a:bodyPr/>
          <a:lstStyle/>
          <a:p>
            <a:pPr algn="just">
              <a:buClr>
                <a:schemeClr val="tx1"/>
              </a:buClr>
            </a:pPr>
            <a:r>
              <a:rPr lang="en-US" altLang="en-US" sz="2200" dirty="0">
                <a:solidFill>
                  <a:schemeClr val="bg1"/>
                </a:solidFill>
                <a:latin typeface="Comic Sans MS" pitchFamily="66" charset="0"/>
              </a:rPr>
              <a:t>The Java class file helps make Java suitable for networks mainly in the areas of platform-independence and network-mobility</a:t>
            </a:r>
          </a:p>
          <a:p>
            <a:pPr algn="just">
              <a:buClr>
                <a:schemeClr val="tx1"/>
              </a:buClr>
            </a:pPr>
            <a:r>
              <a:rPr lang="en-US" altLang="en-US" sz="2200" dirty="0">
                <a:solidFill>
                  <a:schemeClr val="bg1"/>
                </a:solidFill>
                <a:latin typeface="Comic Sans MS" pitchFamily="66" charset="0"/>
              </a:rPr>
              <a:t>Its role in platform independence is serving as a binary form for Java programs that is expected by the Java virtual machine but independent of underlying host platforms</a:t>
            </a:r>
          </a:p>
          <a:p>
            <a:pPr algn="just">
              <a:buClr>
                <a:schemeClr val="tx1"/>
              </a:buClr>
            </a:pPr>
            <a:r>
              <a:rPr lang="en-US" altLang="en-US" sz="2200" dirty="0">
                <a:solidFill>
                  <a:schemeClr val="bg1"/>
                </a:solidFill>
                <a:latin typeface="Comic Sans MS" pitchFamily="66" charset="0"/>
              </a:rPr>
              <a:t>the Java class file plays a critical role in Java's architectural support for network-mobility. First, class files were designed to be compact, so they can more quickly move across a network. Also, because Java programs are dynamically linked and dynamically extensible, class files can be downloaded as needed</a:t>
            </a:r>
          </a:p>
          <a:p>
            <a:pPr algn="just">
              <a:buClr>
                <a:schemeClr val="tx1"/>
              </a:buClr>
            </a:pPr>
            <a:r>
              <a:rPr lang="en-US" altLang="en-US" sz="2200" dirty="0">
                <a:solidFill>
                  <a:schemeClr val="bg1"/>
                </a:solidFill>
                <a:latin typeface="Comic Sans MS" pitchFamily="66" charset="0"/>
                <a:hlinkClick r:id="rId3"/>
              </a:rPr>
              <a:t>https://docs.oracle.com/javase/specs/jvms/se7/html/jvms-4.html</a:t>
            </a:r>
            <a:endParaRPr lang="en-US" altLang="en-US" sz="2200" dirty="0">
              <a:solidFill>
                <a:schemeClr val="bg1"/>
              </a:solidFill>
              <a:latin typeface="Comic Sans MS" pitchFamily="66" charset="0"/>
            </a:endParaRPr>
          </a:p>
          <a:p>
            <a:pPr algn="just">
              <a:buClr>
                <a:schemeClr val="tx1"/>
              </a:buClr>
            </a:pPr>
            <a:r>
              <a:rPr lang="en-US" altLang="en-US" sz="2200" dirty="0">
                <a:solidFill>
                  <a:schemeClr val="bg1"/>
                </a:solidFill>
                <a:latin typeface="Comic Sans MS" pitchFamily="66" charset="0"/>
                <a:hlinkClick r:id="rId4"/>
              </a:rPr>
              <a:t>https://docs.oracle.com/javase/specs/jvms/se7/html/index.html</a:t>
            </a:r>
            <a:endParaRPr lang="en-US" altLang="en-US" sz="2200" dirty="0">
              <a:solidFill>
                <a:schemeClr val="bg1"/>
              </a:solidFill>
              <a:latin typeface="Comic Sans MS" pitchFamily="66" charset="0"/>
            </a:endParaRPr>
          </a:p>
          <a:p>
            <a:pPr algn="just">
              <a:buClr>
                <a:schemeClr val="tx1"/>
              </a:buClr>
            </a:pPr>
            <a:endParaRPr lang="en-US" altLang="en-US" sz="2200" dirty="0">
              <a:solidFill>
                <a:schemeClr val="bg1"/>
              </a:solidFill>
              <a:latin typeface="Comic Sans MS" pitchFamily="66" charset="0"/>
            </a:endParaRPr>
          </a:p>
          <a:p>
            <a:pPr algn="just">
              <a:buClr>
                <a:schemeClr val="tx1"/>
              </a:buClr>
            </a:pPr>
            <a:endParaRPr lang="en-US" altLang="en-US" sz="2200" dirty="0">
              <a:solidFill>
                <a:schemeClr val="bg1"/>
              </a:solidFill>
              <a:latin typeface="Comic Sans MS" pitchFamily="66" charset="0"/>
            </a:endParaRPr>
          </a:p>
          <a:p>
            <a:endParaRPr lang="en-IN" dirty="0"/>
          </a:p>
        </p:txBody>
      </p:sp>
    </p:spTree>
    <p:extLst>
      <p:ext uri="{BB962C8B-B14F-4D97-AF65-F5344CB8AC3E}">
        <p14:creationId xmlns:p14="http://schemas.microsoft.com/office/powerpoint/2010/main" val="277609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18</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CLASS FILE </a:t>
            </a:r>
          </a:p>
        </p:txBody>
      </p:sp>
      <p:sp>
        <p:nvSpPr>
          <p:cNvPr id="7" name="Content Placeholder 6">
            <a:extLst>
              <a:ext uri="{FF2B5EF4-FFF2-40B4-BE49-F238E27FC236}">
                <a16:creationId xmlns:a16="http://schemas.microsoft.com/office/drawing/2014/main" id="{2173F2D8-068F-4D7B-A390-A90EB051BCF2}"/>
              </a:ext>
            </a:extLst>
          </p:cNvPr>
          <p:cNvSpPr>
            <a:spLocks noGrp="1"/>
          </p:cNvSpPr>
          <p:nvPr>
            <p:ph idx="1"/>
          </p:nvPr>
        </p:nvSpPr>
        <p:spPr>
          <a:xfrm>
            <a:off x="609600" y="481815"/>
            <a:ext cx="11341100" cy="5933733"/>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ClassFile { </a:t>
            </a:r>
          </a:p>
          <a:p>
            <a:pPr marL="0" indent="0">
              <a:buNone/>
            </a:pPr>
            <a:r>
              <a:rPr lang="en-IN" sz="1800" dirty="0"/>
              <a:t>u4 magic;  // Identify class file format</a:t>
            </a:r>
          </a:p>
          <a:p>
            <a:pPr marL="0" indent="0">
              <a:buNone/>
            </a:pPr>
            <a:r>
              <a:rPr lang="en-IN" sz="1800" dirty="0"/>
              <a:t>u2 minor version; //</a:t>
            </a:r>
          </a:p>
          <a:p>
            <a:pPr marL="0" indent="0">
              <a:buNone/>
            </a:pPr>
            <a:r>
              <a:rPr lang="en-IN" sz="1800" dirty="0"/>
              <a:t>u2 major version; </a:t>
            </a:r>
          </a:p>
          <a:p>
            <a:pPr marL="0" indent="0">
              <a:buNone/>
            </a:pPr>
            <a:r>
              <a:rPr lang="en-IN" sz="1800" dirty="0"/>
              <a:t>u2 constant_pool_count; </a:t>
            </a:r>
          </a:p>
          <a:p>
            <a:pPr marL="0" indent="0">
              <a:buNone/>
            </a:pPr>
            <a:r>
              <a:rPr lang="en-IN" sz="1800" dirty="0" err="1"/>
              <a:t>cp_info</a:t>
            </a:r>
            <a:r>
              <a:rPr lang="en-IN" sz="1800" dirty="0"/>
              <a:t> constant_pool[constant_pool_count-1]; </a:t>
            </a:r>
          </a:p>
          <a:p>
            <a:pPr marL="0" indent="0">
              <a:buNone/>
            </a:pPr>
            <a:r>
              <a:rPr lang="en-IN" sz="1800" dirty="0"/>
              <a:t>u2 access_flags;  //permissions</a:t>
            </a:r>
          </a:p>
          <a:p>
            <a:pPr marL="0" indent="0">
              <a:buNone/>
            </a:pPr>
            <a:r>
              <a:rPr lang="en-IN" sz="1800" dirty="0"/>
              <a:t>u2 this_class;  //pointer to constant pool</a:t>
            </a:r>
          </a:p>
          <a:p>
            <a:pPr marL="0" indent="0">
              <a:buNone/>
            </a:pPr>
            <a:r>
              <a:rPr lang="en-IN" sz="1800" dirty="0"/>
              <a:t>u2 </a:t>
            </a:r>
            <a:r>
              <a:rPr lang="en-IN" sz="1800" dirty="0" err="1"/>
              <a:t>super_class</a:t>
            </a:r>
            <a:r>
              <a:rPr lang="en-IN" sz="1800" dirty="0"/>
              <a:t>; </a:t>
            </a:r>
          </a:p>
          <a:p>
            <a:pPr marL="0" indent="0">
              <a:buNone/>
            </a:pPr>
            <a:r>
              <a:rPr lang="en-IN" sz="1800" dirty="0"/>
              <a:t>u2 </a:t>
            </a:r>
            <a:r>
              <a:rPr lang="en-IN" sz="1800" dirty="0" err="1"/>
              <a:t>interfaces_count</a:t>
            </a:r>
            <a:r>
              <a:rPr lang="en-IN" sz="1800" dirty="0"/>
              <a:t>; </a:t>
            </a:r>
          </a:p>
          <a:p>
            <a:pPr marL="0" indent="0">
              <a:buNone/>
            </a:pPr>
            <a:r>
              <a:rPr lang="en-IN" sz="1800" dirty="0"/>
              <a:t>u2 interfaces[interfaces_count]; </a:t>
            </a:r>
          </a:p>
          <a:p>
            <a:pPr marL="0" indent="0">
              <a:buNone/>
            </a:pPr>
            <a:r>
              <a:rPr lang="en-IN" sz="1800" dirty="0"/>
              <a:t>u2 fields_count; </a:t>
            </a:r>
          </a:p>
          <a:p>
            <a:pPr marL="0" indent="0">
              <a:buNone/>
            </a:pPr>
            <a:r>
              <a:rPr lang="en-IN" sz="1800" dirty="0" err="1"/>
              <a:t>field_info</a:t>
            </a:r>
            <a:r>
              <a:rPr lang="en-IN" sz="1800" dirty="0"/>
              <a:t> fields[fields_count];</a:t>
            </a:r>
          </a:p>
          <a:p>
            <a:pPr marL="0" indent="0">
              <a:buNone/>
            </a:pPr>
            <a:r>
              <a:rPr lang="en-IN" sz="1800" dirty="0"/>
              <a:t>u2 </a:t>
            </a:r>
            <a:r>
              <a:rPr lang="en-IN" sz="1800" dirty="0" err="1"/>
              <a:t>methods_count</a:t>
            </a:r>
            <a:r>
              <a:rPr lang="en-IN" sz="1800" dirty="0"/>
              <a:t>; </a:t>
            </a:r>
          </a:p>
          <a:p>
            <a:pPr marL="0" indent="0">
              <a:buNone/>
            </a:pPr>
            <a:r>
              <a:rPr lang="en-IN" sz="1800" dirty="0" err="1"/>
              <a:t>method_info</a:t>
            </a:r>
            <a:r>
              <a:rPr lang="en-IN" sz="1800" dirty="0"/>
              <a:t> methods[</a:t>
            </a:r>
            <a:r>
              <a:rPr lang="en-IN" sz="1800" dirty="0" err="1"/>
              <a:t>methods_count</a:t>
            </a:r>
            <a:r>
              <a:rPr lang="en-IN" sz="1800" dirty="0"/>
              <a:t>]; </a:t>
            </a:r>
          </a:p>
          <a:p>
            <a:pPr marL="0" indent="0">
              <a:buNone/>
            </a:pPr>
            <a:r>
              <a:rPr lang="en-IN" sz="1800" dirty="0"/>
              <a:t>u2 </a:t>
            </a:r>
            <a:r>
              <a:rPr lang="en-IN" sz="1800" dirty="0" err="1"/>
              <a:t>attributes_count</a:t>
            </a:r>
            <a:r>
              <a:rPr lang="en-IN" sz="1800" dirty="0"/>
              <a:t>; </a:t>
            </a:r>
          </a:p>
          <a:p>
            <a:pPr marL="0" indent="0">
              <a:buNone/>
            </a:pPr>
            <a:r>
              <a:rPr lang="en-IN" sz="1800" dirty="0" err="1"/>
              <a:t>attribute_info</a:t>
            </a:r>
            <a:r>
              <a:rPr lang="en-IN" sz="1800" dirty="0"/>
              <a:t> attributes[</a:t>
            </a:r>
            <a:r>
              <a:rPr lang="en-IN" sz="1800" dirty="0" err="1"/>
              <a:t>attributes_count</a:t>
            </a:r>
            <a:r>
              <a:rPr lang="en-IN" sz="1800" dirty="0"/>
              <a:t>]; </a:t>
            </a:r>
          </a:p>
          <a:p>
            <a:pPr marL="0" indent="0">
              <a:buNone/>
            </a:pPr>
            <a:r>
              <a:rPr lang="en-IN" sz="1800" dirty="0"/>
              <a:t>}</a:t>
            </a:r>
            <a:endParaRPr lang="en-US" sz="1800" i="0" u="none" dirty="0">
              <a:solidFill>
                <a:srgbClr val="FFC000"/>
              </a:solidFill>
              <a:latin typeface="Comic Sans MS" pitchFamily="66" charset="0"/>
            </a:endParaRPr>
          </a:p>
        </p:txBody>
      </p:sp>
    </p:spTree>
    <p:extLst>
      <p:ext uri="{BB962C8B-B14F-4D97-AF65-F5344CB8AC3E}">
        <p14:creationId xmlns:p14="http://schemas.microsoft.com/office/powerpoint/2010/main" val="107832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19</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API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buClr>
                <a:schemeClr val="tx1"/>
              </a:buClr>
            </a:pPr>
            <a:r>
              <a:rPr lang="en-US" altLang="en-US" sz="2200" dirty="0">
                <a:solidFill>
                  <a:schemeClr val="bg1"/>
                </a:solidFill>
                <a:latin typeface="Comic Sans MS" pitchFamily="66" charset="0"/>
              </a:rPr>
              <a:t>The Java API is set of runtime libraries that give you a standard way to access the system resources of a host computer.</a:t>
            </a:r>
          </a:p>
          <a:p>
            <a:pPr>
              <a:buClr>
                <a:schemeClr val="tx1"/>
              </a:buClr>
            </a:pPr>
            <a:endParaRPr lang="en-IN" dirty="0"/>
          </a:p>
        </p:txBody>
      </p:sp>
      <p:pic>
        <p:nvPicPr>
          <p:cNvPr id="7" name="Picture 3">
            <a:extLst>
              <a:ext uri="{FF2B5EF4-FFF2-40B4-BE49-F238E27FC236}">
                <a16:creationId xmlns:a16="http://schemas.microsoft.com/office/drawing/2014/main" id="{D9477E22-CF2F-4469-9FAF-E6EDDCA6A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316" y="1991825"/>
            <a:ext cx="6454775" cy="2914650"/>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356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59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112542" y="461665"/>
            <a:ext cx="11887200" cy="6163598"/>
          </a:xfrm>
        </p:spPr>
        <p:txBody>
          <a:bodyPr/>
          <a:lstStyle/>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JAVA DEVELOPMENT ENVIRONMENT</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JAVA FUNDAMENTALS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JAVA TOKENS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DECESION MAKING STATEMENTS</a:t>
            </a:r>
          </a:p>
          <a:p>
            <a:pPr marL="717550" indent="-363538">
              <a:spcBef>
                <a:spcPts val="600"/>
              </a:spcBef>
              <a:buFont typeface="Wingdings" pitchFamily="2" charset="2"/>
              <a:buChar char="ü"/>
            </a:pPr>
            <a:r>
              <a:rPr lang="en-US" sz="1800" dirty="0">
                <a:solidFill>
                  <a:schemeClr val="accent1"/>
                </a:solidFill>
                <a:latin typeface="Comic Sans MS" pitchFamily="66" charset="0"/>
                <a:cs typeface="Aharoni" pitchFamily="2" charset="-79"/>
              </a:rPr>
              <a:t>CONTROL CONSTRUCTS</a:t>
            </a:r>
          </a:p>
          <a:p>
            <a:pPr marL="0" indent="0">
              <a:buNone/>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a:buFont typeface="Wingdings" pitchFamily="2" charset="2"/>
              <a:buChar char="ü"/>
            </a:pPr>
            <a:endParaRPr lang="en-US" sz="1400" dirty="0">
              <a:solidFill>
                <a:schemeClr val="accent1"/>
              </a:solidFill>
              <a:latin typeface="Comic Sans MS" pitchFamily="66" charset="0"/>
              <a:cs typeface="Aharoni" pitchFamily="2" charset="-79"/>
            </a:endParaRPr>
          </a:p>
          <a:p>
            <a:pPr marL="0" indent="0">
              <a:buNone/>
            </a:pPr>
            <a:endParaRPr lang="en-US" sz="1400" dirty="0">
              <a:solidFill>
                <a:schemeClr val="accent1"/>
              </a:solidFill>
              <a:latin typeface="Comic Sans MS" pitchFamily="66" charset="0"/>
              <a:cs typeface="Aharoni" pitchFamily="2" charset="-79"/>
            </a:endParaRPr>
          </a:p>
          <a:p>
            <a:pPr>
              <a:buFont typeface="Courier New" panose="02070309020205020404" pitchFamily="49" charset="0"/>
              <a:buChar char="o"/>
            </a:pPr>
            <a:endParaRPr lang="en-US" sz="1400" dirty="0">
              <a:solidFill>
                <a:schemeClr val="accent1"/>
              </a:solidFill>
              <a:latin typeface="Comic Sans MS" pitchFamily="66" charset="0"/>
              <a:cs typeface="Aharoni" pitchFamily="2" charset="-79"/>
            </a:endParaRPr>
          </a:p>
        </p:txBody>
      </p:sp>
      <p:sp>
        <p:nvSpPr>
          <p:cNvPr id="2" name="Date Placeholder 1"/>
          <p:cNvSpPr>
            <a:spLocks noGrp="1"/>
          </p:cNvSpPr>
          <p:nvPr>
            <p:ph type="dt" sz="half" idx="10"/>
          </p:nvPr>
        </p:nvSpPr>
        <p:spPr>
          <a:xfrm>
            <a:off x="570411" y="6352720"/>
            <a:ext cx="2844800" cy="476250"/>
          </a:xfrm>
        </p:spPr>
        <p:txBody>
          <a:bodyPr/>
          <a:lstStyle/>
          <a:p>
            <a:fld id="{FB8850AC-8E0B-4EBE-B0DD-FD302A4463C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solidFill>
                  <a:schemeClr val="accent2">
                    <a:lumMod val="60000"/>
                    <a:lumOff val="40000"/>
                  </a:schemeClr>
                </a:solidFill>
                <a:latin typeface="Comic Sans MS" panose="030F0702030302020204" pitchFamily="66" charset="0"/>
              </a:rPr>
              <a:t>2</a:t>
            </a:fld>
            <a:endParaRPr lang="en-US" dirty="0">
              <a:solidFill>
                <a:schemeClr val="accent2">
                  <a:lumMod val="60000"/>
                  <a:lumOff val="40000"/>
                </a:schemeClr>
              </a:solidFill>
              <a:latin typeface="Comic Sans MS" panose="030F0702030302020204" pitchFamily="66" charset="0"/>
            </a:endParaRPr>
          </a:p>
        </p:txBody>
      </p:sp>
      <p:sp>
        <p:nvSpPr>
          <p:cNvPr id="25" name="TextBox 24"/>
          <p:cNvSpPr txBox="1"/>
          <p:nvPr/>
        </p:nvSpPr>
        <p:spPr>
          <a:xfrm>
            <a:off x="9558640" y="0"/>
            <a:ext cx="2024743"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Comic Sans MS" pitchFamily="66" charset="0"/>
              </a:rPr>
              <a:t>CONTENTS</a:t>
            </a:r>
          </a:p>
        </p:txBody>
      </p:sp>
    </p:spTree>
    <p:extLst>
      <p:ext uri="{BB962C8B-B14F-4D97-AF65-F5344CB8AC3E}">
        <p14:creationId xmlns:p14="http://schemas.microsoft.com/office/powerpoint/2010/main" val="3652814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20</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VIRTUAL MACHINE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r>
              <a:rPr lang="en-US" altLang="en-US" sz="2200" dirty="0">
                <a:solidFill>
                  <a:schemeClr val="bg1"/>
                </a:solidFill>
                <a:latin typeface="Comic Sans MS" pitchFamily="66" charset="0"/>
              </a:rPr>
              <a:t>Java Virtual Machine is an abstract computer. It is a specification defines certain features every java virtual machine must have, but leaves many choices to designer of each implementation.</a:t>
            </a:r>
          </a:p>
          <a:p>
            <a:pPr algn="just">
              <a:buClr>
                <a:schemeClr val="tx1"/>
              </a:buClr>
            </a:pPr>
            <a:r>
              <a:rPr lang="en-US" altLang="en-US" sz="2200" dirty="0">
                <a:solidFill>
                  <a:schemeClr val="bg1"/>
                </a:solidFill>
                <a:latin typeface="Comic Sans MS" pitchFamily="66" charset="0"/>
              </a:rPr>
              <a:t>It can be implemented any percentage of hardware or software.</a:t>
            </a:r>
          </a:p>
          <a:p>
            <a:pPr>
              <a:buClr>
                <a:schemeClr val="tx1"/>
              </a:buClr>
            </a:pPr>
            <a:endParaRPr lang="en-US" dirty="0"/>
          </a:p>
          <a:p>
            <a:pPr>
              <a:buClr>
                <a:schemeClr val="tx1"/>
              </a:buClr>
            </a:pPr>
            <a:endParaRPr lang="en-IN" dirty="0"/>
          </a:p>
        </p:txBody>
      </p:sp>
      <p:pic>
        <p:nvPicPr>
          <p:cNvPr id="7" name="Picture 3">
            <a:extLst>
              <a:ext uri="{FF2B5EF4-FFF2-40B4-BE49-F238E27FC236}">
                <a16:creationId xmlns:a16="http://schemas.microsoft.com/office/drawing/2014/main" id="{4382B17C-FC0D-4897-935C-5D9B8B336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643188"/>
            <a:ext cx="6737350" cy="2425700"/>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131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21</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VIRTUAL MACHINE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609600" y="4025151"/>
            <a:ext cx="11341291" cy="1785104"/>
          </a:xfrm>
          <a:prstGeom prst="rect">
            <a:avLst/>
          </a:prstGeom>
        </p:spPr>
        <p:txBody>
          <a:bodyPr wrap="square">
            <a:spAutoFit/>
          </a:bodyPr>
          <a:lstStyle/>
          <a:p>
            <a:pPr algn="l">
              <a:buFontTx/>
              <a:buNone/>
            </a:pPr>
            <a:r>
              <a:rPr lang="en-US" altLang="en-US" sz="2200" i="0" u="none" dirty="0">
                <a:solidFill>
                  <a:schemeClr val="bg1"/>
                </a:solidFill>
                <a:latin typeface="Comic Sans MS" pitchFamily="66" charset="0"/>
              </a:rPr>
              <a:t>Each JVM has: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Class loader subsystem: a mechanism for loading types (classes and interfaces) given fully qualified names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 Execution engine: a mechanism responsible for executing the instructions contained in the methods of loaded classes</a:t>
            </a:r>
          </a:p>
        </p:txBody>
      </p:sp>
      <p:pic>
        <p:nvPicPr>
          <p:cNvPr id="1026" name="Picture 2" descr="https://www.oracle.com/webfolder/technetwork/tutorials/obe/java/gc01/images/gcslides/Slide1.png">
            <a:extLst>
              <a:ext uri="{FF2B5EF4-FFF2-40B4-BE49-F238E27FC236}">
                <a16:creationId xmlns:a16="http://schemas.microsoft.com/office/drawing/2014/main" id="{AF1FBDE3-CF11-4137-9A7A-6EFA92C0E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87" y="481815"/>
            <a:ext cx="6233652" cy="3543336"/>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1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22</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JAVA VIRTUAL MACHINE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425354" y="731521"/>
            <a:ext cx="11341291" cy="4154984"/>
          </a:xfrm>
          <a:prstGeom prst="rect">
            <a:avLst/>
          </a:prstGeom>
        </p:spPr>
        <p:txBody>
          <a:bodyPr wrap="square">
            <a:spAutoFit/>
          </a:bodyPr>
          <a:lstStyle/>
          <a:p>
            <a:pPr algn="l">
              <a:buClr>
                <a:schemeClr val="tx1"/>
              </a:buClr>
              <a:defRPr/>
            </a:pPr>
            <a:r>
              <a:rPr lang="en-US" sz="2200" i="0" u="none" dirty="0">
                <a:solidFill>
                  <a:schemeClr val="bg1"/>
                </a:solidFill>
                <a:latin typeface="Comic Sans MS" pitchFamily="66" charset="0"/>
              </a:rPr>
              <a:t>The JVM when executing a program, maintains information regarding the current state of the executing program. This information is held in various conceptual data spaces. The JVM is divided into four conceptual spaces:</a:t>
            </a:r>
          </a:p>
          <a:p>
            <a:pPr algn="l">
              <a:buClr>
                <a:schemeClr val="tx1"/>
              </a:buClr>
              <a:defRPr/>
            </a:pPr>
            <a:r>
              <a:rPr lang="en-US" sz="2200" i="0" u="none" dirty="0">
                <a:solidFill>
                  <a:schemeClr val="bg1"/>
                </a:solidFill>
                <a:latin typeface="Comic Sans MS" pitchFamily="66" charset="0"/>
              </a:rPr>
              <a:t> </a:t>
            </a:r>
            <a:r>
              <a:rPr lang="en-US" sz="2200" i="0" u="none" dirty="0">
                <a:latin typeface="Comic Sans MS" pitchFamily="66" charset="0"/>
              </a:rPr>
              <a:t>Method area </a:t>
            </a:r>
          </a:p>
          <a:p>
            <a:pPr lvl="1" algn="l">
              <a:buClr>
                <a:schemeClr val="tx1"/>
              </a:buClr>
              <a:defRPr/>
            </a:pPr>
            <a:r>
              <a:rPr lang="en-US" sz="2200" i="0" u="none" dirty="0">
                <a:solidFill>
                  <a:schemeClr val="bg1"/>
                </a:solidFill>
                <a:latin typeface="Comic Sans MS" pitchFamily="66" charset="0"/>
              </a:rPr>
              <a:t> This is where code and constants are kept</a:t>
            </a:r>
          </a:p>
          <a:p>
            <a:pPr algn="l">
              <a:buClr>
                <a:schemeClr val="tx1"/>
              </a:buClr>
              <a:defRPr/>
            </a:pPr>
            <a:r>
              <a:rPr lang="en-US" sz="2200" i="0" u="none" dirty="0">
                <a:solidFill>
                  <a:schemeClr val="bg1"/>
                </a:solidFill>
                <a:latin typeface="Comic Sans MS" pitchFamily="66" charset="0"/>
              </a:rPr>
              <a:t> J</a:t>
            </a:r>
            <a:r>
              <a:rPr lang="en-US" sz="2200" i="0" u="none" dirty="0">
                <a:latin typeface="Comic Sans MS" pitchFamily="66" charset="0"/>
              </a:rPr>
              <a:t>ava stack</a:t>
            </a:r>
          </a:p>
          <a:p>
            <a:pPr lvl="1" algn="l">
              <a:buClr>
                <a:schemeClr val="tx1"/>
              </a:buClr>
              <a:defRPr/>
            </a:pPr>
            <a:r>
              <a:rPr lang="en-US" sz="2200" i="0" u="none" dirty="0">
                <a:solidFill>
                  <a:schemeClr val="bg1"/>
                </a:solidFill>
                <a:latin typeface="Comic Sans MS" pitchFamily="66" charset="0"/>
              </a:rPr>
              <a:t> Keeps stack frames containing information about method calls, </a:t>
            </a:r>
            <a:r>
              <a:rPr lang="en-US" sz="2200" i="0" u="none" dirty="0" err="1">
                <a:solidFill>
                  <a:schemeClr val="bg1"/>
                </a:solidFill>
                <a:latin typeface="Comic Sans MS" pitchFamily="66" charset="0"/>
              </a:rPr>
              <a:t>parameters,etc</a:t>
            </a:r>
            <a:r>
              <a:rPr lang="en-US" sz="2200" i="0" u="none" dirty="0">
                <a:solidFill>
                  <a:schemeClr val="bg1"/>
                </a:solidFill>
                <a:latin typeface="Comic Sans MS" pitchFamily="66" charset="0"/>
              </a:rPr>
              <a:t>.</a:t>
            </a:r>
          </a:p>
          <a:p>
            <a:pPr algn="l">
              <a:buClr>
                <a:schemeClr val="tx1"/>
              </a:buClr>
              <a:defRPr/>
            </a:pPr>
            <a:r>
              <a:rPr lang="en-US" sz="2200" i="0" u="none" dirty="0">
                <a:solidFill>
                  <a:schemeClr val="bg1"/>
                </a:solidFill>
                <a:latin typeface="Comic Sans MS" pitchFamily="66" charset="0"/>
              </a:rPr>
              <a:t> </a:t>
            </a:r>
            <a:r>
              <a:rPr lang="en-US" sz="2200" i="0" u="none" dirty="0">
                <a:latin typeface="Comic Sans MS" pitchFamily="66" charset="0"/>
              </a:rPr>
              <a:t>Heap area</a:t>
            </a:r>
          </a:p>
          <a:p>
            <a:pPr lvl="1" algn="l">
              <a:buClr>
                <a:schemeClr val="tx1"/>
              </a:buClr>
              <a:defRPr/>
            </a:pPr>
            <a:r>
              <a:rPr lang="en-US" sz="2200" i="0" u="none" dirty="0">
                <a:solidFill>
                  <a:schemeClr val="bg1"/>
                </a:solidFill>
                <a:latin typeface="Comic Sans MS" pitchFamily="66" charset="0"/>
              </a:rPr>
              <a:t> Contains objects that have been created at runtime</a:t>
            </a:r>
          </a:p>
          <a:p>
            <a:pPr algn="l">
              <a:buClr>
                <a:schemeClr val="tx1"/>
              </a:buClr>
              <a:defRPr/>
            </a:pPr>
            <a:r>
              <a:rPr lang="en-US" sz="2200" i="0" u="none" dirty="0">
                <a:solidFill>
                  <a:schemeClr val="bg1"/>
                </a:solidFill>
                <a:latin typeface="Comic Sans MS" pitchFamily="66" charset="0"/>
              </a:rPr>
              <a:t> </a:t>
            </a:r>
            <a:r>
              <a:rPr lang="en-US" sz="2200" i="0" u="none" dirty="0">
                <a:latin typeface="Comic Sans MS" pitchFamily="66" charset="0"/>
              </a:rPr>
              <a:t>Native stacks</a:t>
            </a:r>
          </a:p>
          <a:p>
            <a:pPr lvl="1" algn="l">
              <a:buClr>
                <a:schemeClr val="tx1"/>
              </a:buClr>
              <a:defRPr/>
            </a:pPr>
            <a:r>
              <a:rPr lang="en-US" sz="2200" i="0" u="none" dirty="0">
                <a:solidFill>
                  <a:schemeClr val="bg1"/>
                </a:solidFill>
                <a:latin typeface="Comic Sans MS" pitchFamily="66" charset="0"/>
              </a:rPr>
              <a:t> Used for native method implementations via JNI</a:t>
            </a:r>
          </a:p>
          <a:p>
            <a:pPr algn="l">
              <a:buFontTx/>
              <a:buNone/>
            </a:pPr>
            <a:endParaRPr lang="en-US" altLang="en-US" sz="2200" i="0" u="none" dirty="0">
              <a:solidFill>
                <a:schemeClr val="bg1"/>
              </a:solidFill>
              <a:latin typeface="Comic Sans MS" pitchFamily="66" charset="0"/>
            </a:endParaRPr>
          </a:p>
        </p:txBody>
      </p:sp>
    </p:spTree>
    <p:extLst>
      <p:ext uri="{BB962C8B-B14F-4D97-AF65-F5344CB8AC3E}">
        <p14:creationId xmlns:p14="http://schemas.microsoft.com/office/powerpoint/2010/main" val="2233178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23</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JVM-METHOD AREA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425354" y="731521"/>
            <a:ext cx="8312248" cy="5847755"/>
          </a:xfrm>
          <a:prstGeom prst="rect">
            <a:avLst/>
          </a:prstGeom>
        </p:spPr>
        <p:txBody>
          <a:bodyPr wrap="square">
            <a:spAutoFit/>
          </a:bodyPr>
          <a:lstStyle/>
          <a:p>
            <a:pPr algn="l">
              <a:buClr>
                <a:schemeClr val="tx1"/>
              </a:buClr>
              <a:defRPr/>
            </a:pPr>
            <a:r>
              <a:rPr lang="en-US" sz="2200" i="0" u="none" dirty="0">
                <a:latin typeface="Comic Sans MS" pitchFamily="66" charset="0"/>
              </a:rPr>
              <a:t>Method area :</a:t>
            </a:r>
            <a:r>
              <a:rPr lang="en-US" sz="2200" i="0" u="none" dirty="0">
                <a:solidFill>
                  <a:schemeClr val="bg1"/>
                </a:solidFill>
                <a:latin typeface="Comic Sans MS" pitchFamily="66" charset="0"/>
              </a:rPr>
              <a:t> This is where code and constants are kept</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Contains a sequence of classes, encapsulating the corresponding field and method information</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Contains the constant pool where constants are kept</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Each class in the class area contains:</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Class information - class name, modifiers (public, static, etc.)</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Super class name</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Field information:</a:t>
            </a:r>
          </a:p>
          <a:p>
            <a:pPr marL="1257300" lvl="2"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sequence of fields with their modifiers</a:t>
            </a:r>
          </a:p>
          <a:p>
            <a:pPr marL="1257300" lvl="2"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static fields also contain their actual data</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Method information:</a:t>
            </a:r>
          </a:p>
          <a:p>
            <a:pPr marL="1257300" lvl="2"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sequence of methods with the method name, modifiers and method</a:t>
            </a:r>
          </a:p>
          <a:p>
            <a:pPr marL="1257300" lvl="2"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Signature  each non-abstract method contains a link to a sequence of bytecode instructions - the method implementation</a:t>
            </a:r>
            <a:endParaRPr lang="en-US" altLang="en-US" sz="2200" i="0" u="none" dirty="0">
              <a:solidFill>
                <a:schemeClr val="bg1"/>
              </a:solidFill>
              <a:latin typeface="Comic Sans MS" pitchFamily="66" charset="0"/>
            </a:endParaRPr>
          </a:p>
        </p:txBody>
      </p:sp>
      <p:pic>
        <p:nvPicPr>
          <p:cNvPr id="8" name="Picture 3">
            <a:extLst>
              <a:ext uri="{FF2B5EF4-FFF2-40B4-BE49-F238E27FC236}">
                <a16:creationId xmlns:a16="http://schemas.microsoft.com/office/drawing/2014/main" id="{9C283F4C-6263-45EA-8B20-0038CB388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071" y="625426"/>
            <a:ext cx="3617964" cy="3088269"/>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154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24</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JVM-STACK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425353" y="731521"/>
            <a:ext cx="11754924" cy="5847755"/>
          </a:xfrm>
          <a:prstGeom prst="rect">
            <a:avLst/>
          </a:prstGeom>
        </p:spPr>
        <p:txBody>
          <a:bodyPr wrap="square">
            <a:spAutoFit/>
          </a:bodyPr>
          <a:lstStyle/>
          <a:p>
            <a:pPr algn="l">
              <a:buClr>
                <a:schemeClr val="tx1"/>
              </a:buClr>
              <a:defRPr/>
            </a:pPr>
            <a:r>
              <a:rPr lang="en-US" sz="2200" i="0" u="none" dirty="0">
                <a:solidFill>
                  <a:schemeClr val="bg1"/>
                </a:solidFill>
                <a:latin typeface="Comic Sans MS" pitchFamily="66" charset="0"/>
              </a:rPr>
              <a:t>The main JVM stack is a stack of stack frames</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 stack frame is a data space containing:</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an operand stack (for executing bytecode operations on)</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an array of local variable slots (0 to 65,535)</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 Program Counter (PC), pointing to the currently executing instruction</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The frame on the top of the stack is called the active stack frame</a:t>
            </a:r>
          </a:p>
          <a:p>
            <a:pPr algn="l">
              <a:buClr>
                <a:schemeClr val="tx1"/>
              </a:buClr>
              <a:defRPr/>
            </a:pPr>
            <a:r>
              <a:rPr lang="en-US" sz="2200" i="0" u="none" dirty="0">
                <a:solidFill>
                  <a:schemeClr val="bg1"/>
                </a:solidFill>
                <a:latin typeface="Comic Sans MS" pitchFamily="66" charset="0"/>
              </a:rPr>
              <a:t> At any given time, only the active stack frame can be used</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When a method is invoked:</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 new stack frame is created and is pushed onto the JVM stack</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the current PC is saved as part of the saved stack frame</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the PC is reset to the start of the called method</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When a method returns:</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the active stack frame disappears, (is popped) from the stack, and the next</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stack frame on the stack becomes the current one</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the program counter is reset to the instruction after the method call and execution continues</a:t>
            </a:r>
          </a:p>
          <a:p>
            <a:pPr algn="l">
              <a:buClr>
                <a:schemeClr val="tx1"/>
              </a:buClr>
              <a:defRPr/>
            </a:pPr>
            <a:endParaRPr lang="en-US" sz="2200" i="0" u="none" dirty="0">
              <a:solidFill>
                <a:schemeClr val="bg1"/>
              </a:solidFill>
              <a:latin typeface="Comic Sans MS" pitchFamily="66" charset="0"/>
            </a:endParaRPr>
          </a:p>
        </p:txBody>
      </p:sp>
    </p:spTree>
    <p:extLst>
      <p:ext uri="{BB962C8B-B14F-4D97-AF65-F5344CB8AC3E}">
        <p14:creationId xmlns:p14="http://schemas.microsoft.com/office/powerpoint/2010/main" val="3104611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25</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JVM-STACK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425353" y="731521"/>
            <a:ext cx="11754924" cy="3477875"/>
          </a:xfrm>
          <a:prstGeom prst="rect">
            <a:avLst/>
          </a:prstGeom>
        </p:spPr>
        <p:txBody>
          <a:bodyPr wrap="square">
            <a:spAutoFit/>
          </a:bodyPr>
          <a:lstStyle/>
          <a:p>
            <a:pPr algn="l">
              <a:buClr>
                <a:schemeClr val="tx1"/>
              </a:buClr>
              <a:defRPr/>
            </a:pPr>
            <a:r>
              <a:rPr lang="en-US" sz="2200" i="0" u="none" dirty="0">
                <a:solidFill>
                  <a:schemeClr val="bg1"/>
                </a:solidFill>
                <a:latin typeface="Comic Sans MS" pitchFamily="66" charset="0"/>
              </a:rPr>
              <a:t>The main JVM stack is a stack of stack frames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Native methods are used like other JVM methods, except they are implemented in some other language (e.g. C)</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Can be used for things that cannot be handled well in Java, e.g. integrating legacy code written in other languages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 Native stacks are used to keep track of state of native methods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 Do not exist on all JVM implementations and different implementations have different standards</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 Java Native Interface (JNI) is a common standard</a:t>
            </a:r>
          </a:p>
          <a:p>
            <a:pPr algn="l">
              <a:buClr>
                <a:schemeClr val="tx1"/>
              </a:buClr>
              <a:defRPr/>
            </a:pPr>
            <a:endParaRPr lang="en-US" sz="2200" i="0" u="none" dirty="0">
              <a:solidFill>
                <a:schemeClr val="bg1"/>
              </a:solidFill>
              <a:latin typeface="Comic Sans MS" pitchFamily="66" charset="0"/>
            </a:endParaRPr>
          </a:p>
        </p:txBody>
      </p:sp>
    </p:spTree>
    <p:extLst>
      <p:ext uri="{BB962C8B-B14F-4D97-AF65-F5344CB8AC3E}">
        <p14:creationId xmlns:p14="http://schemas.microsoft.com/office/powerpoint/2010/main" val="215006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26</a:t>
            </a:fld>
            <a:endParaRPr lang="en-US" dirty="0"/>
          </a:p>
        </p:txBody>
      </p:sp>
      <p:sp>
        <p:nvSpPr>
          <p:cNvPr id="18" name="TextBox 17"/>
          <p:cNvSpPr txBox="1"/>
          <p:nvPr/>
        </p:nvSpPr>
        <p:spPr>
          <a:xfrm flipH="1">
            <a:off x="7226710" y="20150"/>
            <a:ext cx="45987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JVM-STACK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pic>
        <p:nvPicPr>
          <p:cNvPr id="8" name="Picture 2">
            <a:extLst>
              <a:ext uri="{FF2B5EF4-FFF2-40B4-BE49-F238E27FC236}">
                <a16:creationId xmlns:a16="http://schemas.microsoft.com/office/drawing/2014/main" id="{16C8AE56-4C2D-4330-B558-AF6D7371F0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920447"/>
            <a:ext cx="7192963" cy="4600575"/>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5296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27</a:t>
            </a:fld>
            <a:endParaRPr lang="en-US" dirty="0"/>
          </a:p>
        </p:txBody>
      </p:sp>
      <p:sp>
        <p:nvSpPr>
          <p:cNvPr id="18" name="TextBox 17"/>
          <p:cNvSpPr txBox="1"/>
          <p:nvPr/>
        </p:nvSpPr>
        <p:spPr>
          <a:xfrm flipH="1">
            <a:off x="2374490" y="20150"/>
            <a:ext cx="945092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ARCHITECTUREAL SUPPORT FOR INDEPENDENCE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176981" y="399422"/>
            <a:ext cx="12357258" cy="6863417"/>
          </a:xfrm>
          <a:prstGeom prst="rect">
            <a:avLst/>
          </a:prstGeom>
        </p:spPr>
        <p:txBody>
          <a:bodyPr wrap="square">
            <a:spAutoFit/>
          </a:bodyPr>
          <a:lstStyle/>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The Java Platform :-</a:t>
            </a:r>
          </a:p>
          <a:p>
            <a:pPr marL="800100" lvl="1"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It acts as buffer b/n java program and the underlying hardware and operating system.</a:t>
            </a:r>
          </a:p>
          <a:p>
            <a:pPr marL="800100" lvl="1"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The Virtual Machine runs provides JAVA API to program which interacts with hardware of host computer.</a:t>
            </a:r>
          </a:p>
          <a:p>
            <a:pPr marL="342900"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The Java Language:-</a:t>
            </a:r>
          </a:p>
          <a:p>
            <a:pPr marL="800100" lvl="1" indent="-342900" algn="l">
              <a:buClr>
                <a:schemeClr val="tx1"/>
              </a:buClr>
              <a:buFont typeface="Arial" panose="020B0604020202020204" pitchFamily="34" charset="0"/>
              <a:buChar char="•"/>
            </a:pPr>
            <a:r>
              <a:rPr lang="en-US" altLang="en-US" sz="2200" i="0" u="none" dirty="0">
                <a:solidFill>
                  <a:schemeClr val="bg1"/>
                </a:solidFill>
                <a:latin typeface="Comic Sans MS" pitchFamily="66" charset="0"/>
              </a:rPr>
              <a:t> The ranges and behavior of primitive types are defined by the language same across different platform.</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The Java Platform Version and Edition</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Java 2 platform, Standard Edition and Standard Extension API’s will evolved with time and also possible of deprecated due to some reason may affect platform Independence. </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Native Methods</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Invoking native method leads platform specific. It may due to</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For Accessing features of an underlying host platform that are not accessible  through the JAVA API.</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For accessing a legacy system or using an already existing library that is not written in JAVA</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For Speeding up the performance of a program by implementing time-critical code as native method.</a:t>
            </a:r>
          </a:p>
          <a:p>
            <a:pPr algn="l">
              <a:buClr>
                <a:schemeClr val="tx1"/>
              </a:buClr>
              <a:defRPr/>
            </a:pPr>
            <a:endParaRPr lang="en-US" sz="2200" i="0" u="none" dirty="0">
              <a:solidFill>
                <a:schemeClr val="bg1"/>
              </a:solidFill>
              <a:latin typeface="Comic Sans MS" pitchFamily="66" charset="0"/>
            </a:endParaRPr>
          </a:p>
        </p:txBody>
      </p:sp>
    </p:spTree>
    <p:extLst>
      <p:ext uri="{BB962C8B-B14F-4D97-AF65-F5344CB8AC3E}">
        <p14:creationId xmlns:p14="http://schemas.microsoft.com/office/powerpoint/2010/main" val="3142214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28</a:t>
            </a:fld>
            <a:endParaRPr lang="en-US" dirty="0"/>
          </a:p>
        </p:txBody>
      </p:sp>
      <p:sp>
        <p:nvSpPr>
          <p:cNvPr id="18" name="TextBox 17"/>
          <p:cNvSpPr txBox="1"/>
          <p:nvPr/>
        </p:nvSpPr>
        <p:spPr>
          <a:xfrm flipH="1">
            <a:off x="2374490" y="20150"/>
            <a:ext cx="945092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425353" y="399422"/>
            <a:ext cx="11754924" cy="4493538"/>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The Java Class File :-</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The format of Class File is strictly defined and independent of any platform that hosts a Java Virtual Machine</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Scalability:-</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It supports for wide range of hosts with varying levels of resources, from embedded devices to mainframe computer.</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It defines java API such as yielded in three basic API sets, which demonstrate the scalability of the Java Platform</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Enterprise Edition(J2EE)</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Standard Edition(J2SE)</a:t>
            </a:r>
          </a:p>
          <a:p>
            <a:pPr marL="1200150" lvl="2" indent="-285750" algn="l">
              <a:buClr>
                <a:schemeClr val="tx1"/>
              </a:buClr>
              <a:buFont typeface="Arial" panose="020B0604020202020204" pitchFamily="34" charset="0"/>
              <a:buChar char="•"/>
              <a:defRPr/>
            </a:pPr>
            <a:r>
              <a:rPr lang="en-US" sz="2200" i="0" u="none" dirty="0">
                <a:solidFill>
                  <a:schemeClr val="bg1"/>
                </a:solidFill>
                <a:latin typeface="Comic Sans MS" pitchFamily="66" charset="0"/>
              </a:rPr>
              <a:t>Micro Edition(J2ME)</a:t>
            </a:r>
          </a:p>
          <a:p>
            <a:pPr algn="l">
              <a:buClr>
                <a:schemeClr val="tx1"/>
              </a:buClr>
              <a:defRPr/>
            </a:pPr>
            <a:endParaRPr lang="en-US" sz="2200" i="0" u="none" dirty="0">
              <a:solidFill>
                <a:schemeClr val="bg1"/>
              </a:solidFill>
              <a:latin typeface="Comic Sans MS" pitchFamily="66" charset="0"/>
            </a:endParaRPr>
          </a:p>
          <a:p>
            <a:pPr algn="l">
              <a:buClr>
                <a:schemeClr val="tx1"/>
              </a:buClr>
              <a:defRPr/>
            </a:pPr>
            <a:endParaRPr lang="en-US" sz="2200" i="0" u="none" dirty="0">
              <a:solidFill>
                <a:schemeClr val="bg1"/>
              </a:solidFill>
              <a:latin typeface="Comic Sans MS" pitchFamily="66" charset="0"/>
            </a:endParaRPr>
          </a:p>
        </p:txBody>
      </p:sp>
    </p:spTree>
    <p:extLst>
      <p:ext uri="{BB962C8B-B14F-4D97-AF65-F5344CB8AC3E}">
        <p14:creationId xmlns:p14="http://schemas.microsoft.com/office/powerpoint/2010/main" val="145663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29</a:t>
            </a:fld>
            <a:endParaRPr lang="en-US" dirty="0"/>
          </a:p>
        </p:txBody>
      </p:sp>
      <p:sp>
        <p:nvSpPr>
          <p:cNvPr id="18" name="TextBox 17"/>
          <p:cNvSpPr txBox="1"/>
          <p:nvPr/>
        </p:nvSpPr>
        <p:spPr>
          <a:xfrm flipH="1">
            <a:off x="2374490" y="20150"/>
            <a:ext cx="945092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FACTORS THAT INFLUENCE PLATFORM INDEPENDENCE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241109" y="399422"/>
            <a:ext cx="11939168" cy="6309420"/>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The Java Platform Version and Edition</a:t>
            </a:r>
          </a:p>
          <a:p>
            <a:pPr marL="800100" lvl="1"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Java 2 platform, Standard Edition and Standard Extension API’s will evolved with time and also possible of deprecated due to some reason may affect platform Independence. </a:t>
            </a:r>
          </a:p>
          <a:p>
            <a:pPr marL="342900"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Native Methods</a:t>
            </a:r>
          </a:p>
          <a:p>
            <a:pPr marL="800100" lvl="1"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Invoking native method leads platform specific. It may due to</a:t>
            </a:r>
          </a:p>
          <a:p>
            <a:pPr marL="1200150" lvl="2" indent="-285750" algn="l">
              <a:buClr>
                <a:schemeClr val="tx1"/>
              </a:buClr>
              <a:buFont typeface="Arial" panose="020B0604020202020204" pitchFamily="34" charset="0"/>
              <a:buChar char="•"/>
              <a:defRPr/>
            </a:pPr>
            <a:r>
              <a:rPr lang="en-US" sz="2000" i="0" u="none" dirty="0">
                <a:solidFill>
                  <a:schemeClr val="bg1"/>
                </a:solidFill>
                <a:latin typeface="Comic Sans MS" pitchFamily="66" charset="0"/>
              </a:rPr>
              <a:t>For Accessing features of an underlying host platform that are not accessible  through the JAVA API.</a:t>
            </a:r>
          </a:p>
          <a:p>
            <a:pPr marL="1200150" lvl="2" indent="-285750" algn="l">
              <a:buClr>
                <a:schemeClr val="tx1"/>
              </a:buClr>
              <a:buFont typeface="Arial" panose="020B0604020202020204" pitchFamily="34" charset="0"/>
              <a:buChar char="•"/>
              <a:defRPr/>
            </a:pPr>
            <a:r>
              <a:rPr lang="en-US" sz="2000" i="0" u="none" dirty="0">
                <a:solidFill>
                  <a:schemeClr val="bg1"/>
                </a:solidFill>
                <a:latin typeface="Comic Sans MS" pitchFamily="66" charset="0"/>
              </a:rPr>
              <a:t>For accessing a legacy system or using an already existing library that is not written in JAVA</a:t>
            </a:r>
          </a:p>
          <a:p>
            <a:pPr marL="1200150" lvl="2" indent="-285750" algn="l">
              <a:buClr>
                <a:schemeClr val="tx1"/>
              </a:buClr>
              <a:buFont typeface="Arial" panose="020B0604020202020204" pitchFamily="34" charset="0"/>
              <a:buChar char="•"/>
              <a:defRPr/>
            </a:pPr>
            <a:r>
              <a:rPr lang="en-US" sz="2000" i="0" u="none" dirty="0">
                <a:solidFill>
                  <a:schemeClr val="bg1"/>
                </a:solidFill>
                <a:latin typeface="Comic Sans MS" pitchFamily="66" charset="0"/>
              </a:rPr>
              <a:t>For Speeding up the performance of a program by implementing time-critical code as native method</a:t>
            </a:r>
          </a:p>
          <a:p>
            <a:pPr marL="342900"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Non –standard Run Time Libraries</a:t>
            </a:r>
          </a:p>
          <a:p>
            <a:pPr marL="800100" lvl="1"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Since JAVA standard API should be supported by all the vendors but in addition to this  some vendors may give extra APIs, these usage leads to platform specific.</a:t>
            </a:r>
          </a:p>
          <a:p>
            <a:pPr marL="342900"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Virtual Machine Dependencies</a:t>
            </a:r>
          </a:p>
          <a:p>
            <a:pPr marL="800100" lvl="1"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Since JVM implemented differently by different vendors. Following variations may leads to issue.</a:t>
            </a:r>
          </a:p>
          <a:p>
            <a:pPr marL="1257300" lvl="2"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Usage of finalization for program correctness</a:t>
            </a:r>
          </a:p>
          <a:p>
            <a:pPr marL="1257300" lvl="2"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Thread prioritization</a:t>
            </a:r>
          </a:p>
          <a:p>
            <a:pPr lvl="1">
              <a:buClr>
                <a:schemeClr val="tx1"/>
              </a:buClr>
              <a:buFont typeface="Tahoma" pitchFamily="34" charset="0"/>
              <a:buNone/>
              <a:defRPr/>
            </a:pPr>
            <a:r>
              <a:rPr lang="en-US" sz="2400" dirty="0">
                <a:solidFill>
                  <a:schemeClr val="bg1"/>
                </a:solidFill>
              </a:rPr>
              <a:t>	</a:t>
            </a:r>
            <a:endParaRPr lang="en-US" u="none" dirty="0">
              <a:solidFill>
                <a:schemeClr val="bg1"/>
              </a:solidFill>
            </a:endParaRPr>
          </a:p>
        </p:txBody>
      </p:sp>
    </p:spTree>
    <p:extLst>
      <p:ext uri="{BB962C8B-B14F-4D97-AF65-F5344CB8AC3E}">
        <p14:creationId xmlns:p14="http://schemas.microsoft.com/office/powerpoint/2010/main" val="25731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8096961" cy="5099538"/>
          </a:xfrm>
        </p:spPr>
        <p:txBody>
          <a:bodyPr/>
          <a:lstStyle/>
          <a:p>
            <a:pPr marL="0" indent="0">
              <a:lnSpc>
                <a:spcPct val="150000"/>
              </a:lnSpc>
              <a:buNone/>
            </a:pPr>
            <a:r>
              <a:rPr lang="en-IN" sz="2400" dirty="0">
                <a:solidFill>
                  <a:schemeClr val="bg1"/>
                </a:solidFill>
                <a:latin typeface="Comic Sans MS" pitchFamily="66" charset="0"/>
              </a:rPr>
              <a:t> </a:t>
            </a:r>
            <a:r>
              <a:rPr lang="en-IN" sz="2400" dirty="0">
                <a:latin typeface="Comic Sans MS" pitchFamily="66" charset="0"/>
              </a:rPr>
              <a:t>History:</a:t>
            </a:r>
          </a:p>
          <a:p>
            <a:pPr>
              <a:lnSpc>
                <a:spcPct val="150000"/>
              </a:lnSpc>
              <a:buFont typeface="Wingdings" pitchFamily="2" charset="2"/>
              <a:buChar char="Ø"/>
            </a:pPr>
            <a:r>
              <a:rPr lang="en-US" sz="2200" dirty="0">
                <a:solidFill>
                  <a:schemeClr val="bg1"/>
                </a:solidFill>
                <a:latin typeface="Comic Sans MS" pitchFamily="66" charset="0"/>
              </a:rPr>
              <a:t>Java is a General Purpose, Object Oriented Programming Language developed by James Gosling at Sun Microsystems in 1991 and released in 1995.</a:t>
            </a:r>
          </a:p>
          <a:p>
            <a:pPr>
              <a:lnSpc>
                <a:spcPct val="150000"/>
              </a:lnSpc>
              <a:buFont typeface="Wingdings" pitchFamily="2" charset="2"/>
              <a:buChar char="Ø"/>
            </a:pPr>
            <a:r>
              <a:rPr lang="en-US" sz="2200" dirty="0">
                <a:solidFill>
                  <a:schemeClr val="bg1"/>
                </a:solidFill>
                <a:latin typeface="Comic Sans MS" pitchFamily="66" charset="0"/>
              </a:rPr>
              <a:t>Originally designed for small, embedded systems in electronic appliances like set-top boxes.</a:t>
            </a:r>
          </a:p>
          <a:p>
            <a:pPr>
              <a:lnSpc>
                <a:spcPct val="150000"/>
              </a:lnSpc>
              <a:buFont typeface="Wingdings" pitchFamily="2" charset="2"/>
              <a:buChar char="Ø"/>
            </a:pPr>
            <a:r>
              <a:rPr lang="en-US" sz="2200" dirty="0">
                <a:solidFill>
                  <a:schemeClr val="bg1"/>
                </a:solidFill>
                <a:latin typeface="Comic Sans MS" pitchFamily="66" charset="0"/>
              </a:rPr>
              <a:t>There are many java versions that has been released, current stable release of java is Java SE 9 released On 21 September 2017.</a:t>
            </a:r>
          </a:p>
          <a:p>
            <a:pPr>
              <a:lnSpc>
                <a:spcPct val="150000"/>
              </a:lnSpc>
              <a:buFont typeface="Wingdings" pitchFamily="2" charset="2"/>
              <a:buChar char="Ø"/>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a:t>
            </a:fld>
            <a:endParaRPr lang="en-US" dirty="0"/>
          </a:p>
        </p:txBody>
      </p:sp>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500" y="1501689"/>
            <a:ext cx="2954215" cy="3411415"/>
          </a:xfrm>
          <a:prstGeom prst="rect">
            <a:avLst/>
          </a:prstGeom>
        </p:spPr>
      </p:pic>
    </p:spTree>
    <p:extLst>
      <p:ext uri="{BB962C8B-B14F-4D97-AF65-F5344CB8AC3E}">
        <p14:creationId xmlns:p14="http://schemas.microsoft.com/office/powerpoint/2010/main" val="3362064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30</a:t>
            </a:fld>
            <a:endParaRPr lang="en-US" dirty="0"/>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252832" y="587909"/>
            <a:ext cx="11939168" cy="4062651"/>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The Java platform Deployment</a:t>
            </a:r>
          </a:p>
          <a:p>
            <a:pPr marL="800100" lvl="1" indent="-342900" algn="l">
              <a:buClr>
                <a:schemeClr val="tx1"/>
              </a:buClr>
              <a:buFont typeface="Arial" panose="020B0604020202020204" pitchFamily="34" charset="0"/>
              <a:buChar char="•"/>
              <a:defRPr/>
            </a:pPr>
            <a:r>
              <a:rPr lang="en-US" sz="2000" i="0" u="none" dirty="0">
                <a:solidFill>
                  <a:schemeClr val="bg1"/>
                </a:solidFill>
                <a:latin typeface="Comic Sans MS" pitchFamily="66" charset="0"/>
              </a:rPr>
              <a:t>Java program runs only on computers and devices that hosts a JAVA Platform</a:t>
            </a:r>
          </a:p>
          <a:p>
            <a:pPr marL="342900"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Bugs in Java Platform Independence</a:t>
            </a:r>
          </a:p>
          <a:p>
            <a:pPr marL="800100" lvl="1"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There is a possibility of some bugs in java distribution</a:t>
            </a:r>
          </a:p>
          <a:p>
            <a:pPr marL="342900"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Testing</a:t>
            </a:r>
          </a:p>
          <a:p>
            <a:pPr marL="800100" lvl="1"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Java Program developed in one platform still need to test in different platforms due to variation in its implementation.</a:t>
            </a:r>
          </a:p>
          <a:p>
            <a:pPr marL="342900"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User Interface Dependencies</a:t>
            </a:r>
          </a:p>
          <a:p>
            <a:pPr marL="800100" lvl="1"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End users on different platforms are accustomed to different ways of interacting with their computers.</a:t>
            </a:r>
          </a:p>
          <a:p>
            <a:pPr marL="800100" lvl="1" indent="-342900" algn="l">
              <a:buClr>
                <a:schemeClr val="tx1"/>
              </a:buClr>
              <a:buFont typeface="Arial" panose="020B0604020202020204" pitchFamily="34" charset="0"/>
              <a:buChar char="•"/>
            </a:pPr>
            <a:r>
              <a:rPr lang="en-US" altLang="en-US" sz="2000" i="0" u="none" dirty="0">
                <a:solidFill>
                  <a:schemeClr val="bg1"/>
                </a:solidFill>
                <a:latin typeface="Comic Sans MS" pitchFamily="66" charset="0"/>
              </a:rPr>
              <a:t>Mapping UI libraries may be different in different platform.</a:t>
            </a:r>
          </a:p>
          <a:p>
            <a:pPr marL="800100" lvl="1" indent="-342900" algn="l">
              <a:buClr>
                <a:schemeClr val="tx1"/>
              </a:buClr>
              <a:buFont typeface="Arial" panose="020B0604020202020204" pitchFamily="34" charset="0"/>
              <a:buChar char="•"/>
              <a:defRPr/>
            </a:pPr>
            <a:endParaRPr lang="en-US" sz="2000" i="0" u="none" dirty="0">
              <a:solidFill>
                <a:schemeClr val="bg1"/>
              </a:solidFill>
              <a:latin typeface="Comic Sans MS" pitchFamily="66" charset="0"/>
            </a:endParaRPr>
          </a:p>
          <a:p>
            <a:pPr lvl="1">
              <a:buClr>
                <a:schemeClr val="tx1"/>
              </a:buClr>
              <a:buFont typeface="Tahoma" pitchFamily="34" charset="0"/>
              <a:buNone/>
              <a:defRPr/>
            </a:pPr>
            <a:endParaRPr lang="en-US" u="none" dirty="0">
              <a:solidFill>
                <a:schemeClr val="bg1"/>
              </a:solidFill>
            </a:endParaRPr>
          </a:p>
        </p:txBody>
      </p:sp>
    </p:spTree>
    <p:extLst>
      <p:ext uri="{BB962C8B-B14F-4D97-AF65-F5344CB8AC3E}">
        <p14:creationId xmlns:p14="http://schemas.microsoft.com/office/powerpoint/2010/main" val="185334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31</a:t>
            </a:fld>
            <a:endParaRPr lang="en-US" dirty="0"/>
          </a:p>
        </p:txBody>
      </p:sp>
      <p:sp>
        <p:nvSpPr>
          <p:cNvPr id="18" name="TextBox 17"/>
          <p:cNvSpPr txBox="1"/>
          <p:nvPr/>
        </p:nvSpPr>
        <p:spPr>
          <a:xfrm flipH="1">
            <a:off x="2374490" y="20150"/>
            <a:ext cx="945092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GARBAGE COLLECTION</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600" y="731521"/>
            <a:ext cx="10972800" cy="4569144"/>
          </a:xfrm>
        </p:spPr>
        <p:txBody>
          <a:bodyPr/>
          <a:lstStyle/>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241109" y="399422"/>
            <a:ext cx="11939168" cy="6186309"/>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It is a part of runtime system: it reclaims the heap allocated records that are no longer used.</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Garbage is an unused or unreachable object in an application or program which are being currently under execution</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Garbage Collection is the process of collecting the garbage automatically from the heap or memory allocated for the particular application or program</a:t>
            </a:r>
          </a:p>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A garbage collector should</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Reclaim all unused records</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Spend very little time per record</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Not cause significant delays</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Allow all of memory to be used </a:t>
            </a:r>
          </a:p>
          <a:p>
            <a:pPr algn="just">
              <a:buClr>
                <a:schemeClr val="tx1"/>
              </a:buClr>
            </a:pPr>
            <a:r>
              <a:rPr lang="en-US" altLang="en-US" sz="2200" b="1" i="0" u="none" dirty="0">
                <a:solidFill>
                  <a:schemeClr val="bg1"/>
                </a:solidFill>
                <a:latin typeface="Comic Sans MS" pitchFamily="66" charset="0"/>
              </a:rPr>
              <a:t>Advantages</a:t>
            </a:r>
          </a:p>
          <a:p>
            <a:pPr marL="342900" indent="-342900" algn="just">
              <a:buClr>
                <a:schemeClr val="tx1"/>
              </a:buClr>
              <a:buFont typeface="Arial" panose="020B0604020202020204" pitchFamily="34" charset="0"/>
              <a:buChar char="•"/>
            </a:pPr>
            <a:r>
              <a:rPr lang="en-US" altLang="en-US" sz="2200" i="0" u="none" dirty="0">
                <a:solidFill>
                  <a:schemeClr val="bg1"/>
                </a:solidFill>
                <a:latin typeface="Comic Sans MS" pitchFamily="66" charset="0"/>
              </a:rPr>
              <a:t>Programmer is free from memory management</a:t>
            </a:r>
          </a:p>
          <a:p>
            <a:pPr marL="342900" indent="-342900" algn="just">
              <a:buClr>
                <a:schemeClr val="tx1"/>
              </a:buClr>
              <a:buFont typeface="Arial" panose="020B0604020202020204" pitchFamily="34" charset="0"/>
              <a:buChar char="•"/>
            </a:pPr>
            <a:r>
              <a:rPr lang="en-US" altLang="en-US" sz="2200" i="0" u="none" dirty="0">
                <a:solidFill>
                  <a:schemeClr val="bg1"/>
                </a:solidFill>
                <a:latin typeface="Comic Sans MS" pitchFamily="66" charset="0"/>
              </a:rPr>
              <a:t>System cannot crash due to memory management</a:t>
            </a:r>
          </a:p>
          <a:p>
            <a:pPr algn="just">
              <a:buClr>
                <a:schemeClr val="tx1"/>
              </a:buClr>
            </a:pPr>
            <a:r>
              <a:rPr lang="en-US" altLang="en-US" sz="2200" b="1" i="0" u="none" dirty="0">
                <a:solidFill>
                  <a:schemeClr val="bg1"/>
                </a:solidFill>
                <a:latin typeface="Comic Sans MS" pitchFamily="66" charset="0"/>
              </a:rPr>
              <a:t>Disadvantages</a:t>
            </a:r>
          </a:p>
          <a:p>
            <a:pPr marL="342900" indent="-342900" algn="just">
              <a:buClr>
                <a:schemeClr val="tx1"/>
              </a:buClr>
              <a:buFont typeface="Arial" panose="020B0604020202020204" pitchFamily="34" charset="0"/>
              <a:buChar char="•"/>
            </a:pPr>
            <a:r>
              <a:rPr lang="en-US" altLang="en-US" sz="2200" i="0" u="none" dirty="0">
                <a:solidFill>
                  <a:schemeClr val="bg1"/>
                </a:solidFill>
                <a:latin typeface="Comic Sans MS" pitchFamily="66" charset="0"/>
              </a:rPr>
              <a:t>GC could add overhead</a:t>
            </a:r>
          </a:p>
          <a:p>
            <a:pPr marL="342900" indent="-342900" algn="just">
              <a:buClr>
                <a:schemeClr val="tx1"/>
              </a:buClr>
              <a:buFont typeface="Arial" panose="020B0604020202020204" pitchFamily="34" charset="0"/>
              <a:buChar char="•"/>
            </a:pPr>
            <a:r>
              <a:rPr lang="en-US" altLang="en-US" sz="2200" i="0" u="none" dirty="0">
                <a:solidFill>
                  <a:schemeClr val="bg1"/>
                </a:solidFill>
                <a:latin typeface="Comic Sans MS" pitchFamily="66" charset="0"/>
              </a:rPr>
              <a:t>GC can occur in an non-deterministic way</a:t>
            </a:r>
          </a:p>
          <a:p>
            <a:pPr marL="800100" lvl="1"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t>
            </a:r>
          </a:p>
        </p:txBody>
      </p:sp>
    </p:spTree>
    <p:extLst>
      <p:ext uri="{BB962C8B-B14F-4D97-AF65-F5344CB8AC3E}">
        <p14:creationId xmlns:p14="http://schemas.microsoft.com/office/powerpoint/2010/main" val="2330787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32</a:t>
            </a:fld>
            <a:endParaRPr lang="en-US" dirty="0"/>
          </a:p>
        </p:txBody>
      </p:sp>
      <p:sp>
        <p:nvSpPr>
          <p:cNvPr id="18" name="TextBox 17"/>
          <p:cNvSpPr txBox="1"/>
          <p:nvPr/>
        </p:nvSpPr>
        <p:spPr>
          <a:xfrm flipH="1">
            <a:off x="2374490" y="178052"/>
            <a:ext cx="9450920" cy="461665"/>
          </a:xfrm>
          <a:prstGeom prst="rect">
            <a:avLst/>
          </a:prstGeom>
          <a:noFill/>
        </p:spPr>
        <p:txBody>
          <a:bodyPr wrap="square" rtlCol="0">
            <a:spAutoFit/>
          </a:bodyPr>
          <a:lstStyle/>
          <a:p>
            <a:r>
              <a:rPr lang="en-US" altLang="en-US" sz="2400" b="1" i="0" u="none" dirty="0">
                <a:solidFill>
                  <a:schemeClr val="accent2">
                    <a:lumMod val="60000"/>
                    <a:lumOff val="40000"/>
                  </a:schemeClr>
                </a:solidFill>
                <a:latin typeface="Comic Sans MS" pitchFamily="66" charset="0"/>
              </a:rPr>
              <a:t>Eligibility for  GC Occur?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599" y="639717"/>
            <a:ext cx="11341291" cy="4569144"/>
          </a:xfrm>
        </p:spPr>
        <p:txBody>
          <a:bodyPr/>
          <a:lstStyle/>
          <a:p>
            <a:pPr>
              <a:buClr>
                <a:schemeClr val="tx1"/>
              </a:buClr>
              <a:defRPr/>
            </a:pPr>
            <a:r>
              <a:rPr lang="en-US" sz="2200" kern="1200" dirty="0">
                <a:solidFill>
                  <a:schemeClr val="bg1"/>
                </a:solidFill>
                <a:latin typeface="Comic Sans MS" pitchFamily="66" charset="0"/>
              </a:rPr>
              <a:t>An object can become eligible for garbage collection in different ways</a:t>
            </a:r>
          </a:p>
          <a:p>
            <a:pPr lvl="1">
              <a:buClr>
                <a:schemeClr val="tx1"/>
              </a:buClr>
              <a:defRPr/>
            </a:pPr>
            <a:r>
              <a:rPr lang="en-US" sz="2200" kern="1200" dirty="0">
                <a:solidFill>
                  <a:schemeClr val="bg1"/>
                </a:solidFill>
                <a:latin typeface="Comic Sans MS" pitchFamily="66" charset="0"/>
                <a:ea typeface="+mn-ea"/>
                <a:cs typeface="+mn-cs"/>
              </a:rPr>
              <a:t>If the reference variable that refers to the object is set to null, the object becomes eligible for garbage collection, provided that no other reference is referring to it.</a:t>
            </a:r>
          </a:p>
          <a:p>
            <a:pPr lvl="1">
              <a:buClr>
                <a:schemeClr val="tx1"/>
              </a:buClr>
              <a:defRPr/>
            </a:pPr>
            <a:r>
              <a:rPr lang="en-US" sz="2200" kern="1200" dirty="0">
                <a:solidFill>
                  <a:schemeClr val="bg1"/>
                </a:solidFill>
                <a:latin typeface="Comic Sans MS" pitchFamily="66" charset="0"/>
                <a:ea typeface="+mn-ea"/>
                <a:cs typeface="+mn-cs"/>
              </a:rPr>
              <a:t> If the reference variable that refers to the object is made to refer to some other object, the object becomes eligible for garbage collection, provided that no other reference is referring to it.</a:t>
            </a:r>
          </a:p>
          <a:p>
            <a:pPr lvl="1">
              <a:buClr>
                <a:schemeClr val="tx1"/>
              </a:buClr>
              <a:defRPr/>
            </a:pPr>
            <a:r>
              <a:rPr lang="en-US" sz="2200" kern="1200" dirty="0">
                <a:solidFill>
                  <a:schemeClr val="bg1"/>
                </a:solidFill>
                <a:latin typeface="Comic Sans MS" pitchFamily="66" charset="0"/>
                <a:ea typeface="+mn-ea"/>
                <a:cs typeface="+mn-cs"/>
              </a:rPr>
              <a:t>Objects created locally in a method are eligible for garbage collection when the method returns, unless they are exported out of the method (that is, returned or thrown as an exception).</a:t>
            </a:r>
          </a:p>
          <a:p>
            <a:pPr lvl="1">
              <a:buClr>
                <a:schemeClr val="tx1"/>
              </a:buClr>
              <a:defRPr/>
            </a:pPr>
            <a:r>
              <a:rPr lang="en-US" sz="2200" kern="1200" dirty="0">
                <a:solidFill>
                  <a:schemeClr val="bg1"/>
                </a:solidFill>
                <a:latin typeface="Comic Sans MS" pitchFamily="66" charset="0"/>
                <a:ea typeface="+mn-ea"/>
                <a:cs typeface="+mn-cs"/>
              </a:rPr>
              <a:t>Objects that refer to each other can still be eligible for garbage collection if no live thread can access either of them.</a:t>
            </a:r>
          </a:p>
          <a:p>
            <a:pPr>
              <a:buClr>
                <a:schemeClr val="tx1"/>
              </a:buClr>
              <a:defRPr/>
            </a:pPr>
            <a:r>
              <a:rPr lang="en-US" sz="2200" kern="1200" dirty="0">
                <a:solidFill>
                  <a:schemeClr val="bg1"/>
                </a:solidFill>
                <a:latin typeface="Comic Sans MS" pitchFamily="66" charset="0"/>
              </a:rPr>
              <a:t>JVM performs GC when it determines the amount of free heap space is below a threshold</a:t>
            </a:r>
          </a:p>
          <a:p>
            <a:pPr lvl="1">
              <a:buClr>
                <a:schemeClr val="tx1"/>
              </a:buClr>
              <a:defRPr/>
            </a:pPr>
            <a:r>
              <a:rPr lang="en-US" sz="2200" kern="1200" dirty="0">
                <a:solidFill>
                  <a:schemeClr val="bg1"/>
                </a:solidFill>
                <a:latin typeface="Comic Sans MS" pitchFamily="66" charset="0"/>
                <a:ea typeface="+mn-ea"/>
                <a:cs typeface="+mn-cs"/>
              </a:rPr>
              <a:t>This threshold can be set when a Java application is run</a:t>
            </a:r>
          </a:p>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241109" y="399422"/>
            <a:ext cx="11939168" cy="430887"/>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t>
            </a:r>
          </a:p>
        </p:txBody>
      </p:sp>
    </p:spTree>
    <p:extLst>
      <p:ext uri="{BB962C8B-B14F-4D97-AF65-F5344CB8AC3E}">
        <p14:creationId xmlns:p14="http://schemas.microsoft.com/office/powerpoint/2010/main" val="70379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33</a:t>
            </a:fld>
            <a:endParaRPr lang="en-US" dirty="0"/>
          </a:p>
        </p:txBody>
      </p:sp>
      <p:sp>
        <p:nvSpPr>
          <p:cNvPr id="18" name="TextBox 17"/>
          <p:cNvSpPr txBox="1"/>
          <p:nvPr/>
        </p:nvSpPr>
        <p:spPr>
          <a:xfrm flipH="1">
            <a:off x="2374490" y="178052"/>
            <a:ext cx="9450920" cy="461665"/>
          </a:xfrm>
          <a:prstGeom prst="rect">
            <a:avLst/>
          </a:prstGeom>
          <a:noFill/>
        </p:spPr>
        <p:txBody>
          <a:bodyPr wrap="square" rtlCol="0">
            <a:spAutoFit/>
          </a:bodyPr>
          <a:lstStyle/>
          <a:p>
            <a:r>
              <a:rPr lang="en-US" altLang="en-US" sz="2400" b="1" i="0" u="none" dirty="0">
                <a:solidFill>
                  <a:schemeClr val="accent2">
                    <a:lumMod val="60000"/>
                    <a:lumOff val="40000"/>
                  </a:schemeClr>
                </a:solidFill>
                <a:latin typeface="Comic Sans MS" pitchFamily="66" charset="0"/>
              </a:rPr>
              <a:t>Eligibility for  GC Occur?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599" y="639717"/>
            <a:ext cx="11341291" cy="4569144"/>
          </a:xfrm>
        </p:spPr>
        <p:txBody>
          <a:bodyPr/>
          <a:lstStyle/>
          <a:p>
            <a:pPr algn="just">
              <a:buClr>
                <a:schemeClr val="tx1"/>
              </a:buClr>
            </a:pPr>
            <a:r>
              <a:rPr lang="en-US" altLang="en-US" sz="2200" kern="1200" dirty="0">
                <a:solidFill>
                  <a:schemeClr val="bg1"/>
                </a:solidFill>
                <a:latin typeface="Comic Sans MS" pitchFamily="66" charset="0"/>
              </a:rPr>
              <a:t>The garbage collector must somehow determine which objects are no longer referenced and make available the heap space occupied by such unreferenced objects</a:t>
            </a:r>
          </a:p>
          <a:p>
            <a:pPr>
              <a:buClr>
                <a:schemeClr val="tx1"/>
              </a:buClr>
            </a:pPr>
            <a:r>
              <a:rPr lang="en-US" altLang="en-US" sz="2200" kern="1200" dirty="0">
                <a:solidFill>
                  <a:schemeClr val="bg1"/>
                </a:solidFill>
                <a:latin typeface="Comic Sans MS" pitchFamily="66" charset="0"/>
              </a:rPr>
              <a:t>The simplest and most crude scheme is to keep reference counter to each object.</a:t>
            </a:r>
          </a:p>
          <a:p>
            <a:pPr>
              <a:buClr>
                <a:schemeClr val="tx1"/>
              </a:buClr>
            </a:pPr>
            <a:r>
              <a:rPr lang="en-US" altLang="en-US" sz="2200" kern="1200" dirty="0">
                <a:solidFill>
                  <a:schemeClr val="bg1"/>
                </a:solidFill>
                <a:latin typeface="Comic Sans MS" pitchFamily="66" charset="0"/>
              </a:rPr>
              <a:t>There are many different schemes - years of research</a:t>
            </a:r>
          </a:p>
          <a:p>
            <a:pPr marL="0" indent="0">
              <a:buClr>
                <a:schemeClr val="tx1"/>
              </a:buClr>
              <a:buNone/>
              <a:defRPr/>
            </a:pPr>
            <a:r>
              <a:rPr lang="en-US" sz="2200" kern="1200" dirty="0">
                <a:solidFill>
                  <a:schemeClr val="bg1"/>
                </a:solidFill>
                <a:latin typeface="Comic Sans MS" pitchFamily="66" charset="0"/>
              </a:rPr>
              <a:t> </a:t>
            </a:r>
          </a:p>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D91E8F1A-4039-49A7-80C4-99AD701BF153}"/>
              </a:ext>
            </a:extLst>
          </p:cNvPr>
          <p:cNvSpPr/>
          <p:nvPr/>
        </p:nvSpPr>
        <p:spPr>
          <a:xfrm>
            <a:off x="241109" y="399422"/>
            <a:ext cx="11939168" cy="430887"/>
          </a:xfrm>
          <a:prstGeom prst="rect">
            <a:avLst/>
          </a:prstGeom>
        </p:spPr>
        <p:txBody>
          <a:bodyPr wrap="square">
            <a:spAutoFit/>
          </a:bodyPr>
          <a:lstStyle/>
          <a:p>
            <a:pPr marL="342900" indent="-342900" algn="l">
              <a:buClr>
                <a:schemeClr val="tx1"/>
              </a:buClr>
              <a:buFont typeface="Arial" panose="020B0604020202020204" pitchFamily="34" charset="0"/>
              <a:buChar char="•"/>
              <a:defRPr/>
            </a:pPr>
            <a:r>
              <a:rPr lang="en-US" sz="2200" i="0" u="none" dirty="0">
                <a:solidFill>
                  <a:schemeClr val="bg1"/>
                </a:solidFill>
                <a:latin typeface="Comic Sans MS" pitchFamily="66" charset="0"/>
              </a:rPr>
              <a:t>	</a:t>
            </a:r>
          </a:p>
        </p:txBody>
      </p:sp>
    </p:spTree>
    <p:extLst>
      <p:ext uri="{BB962C8B-B14F-4D97-AF65-F5344CB8AC3E}">
        <p14:creationId xmlns:p14="http://schemas.microsoft.com/office/powerpoint/2010/main" val="324852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34</a:t>
            </a:fld>
            <a:endParaRPr lang="en-US" dirty="0"/>
          </a:p>
        </p:txBody>
      </p:sp>
      <p:sp>
        <p:nvSpPr>
          <p:cNvPr id="18" name="TextBox 17"/>
          <p:cNvSpPr txBox="1"/>
          <p:nvPr/>
        </p:nvSpPr>
        <p:spPr>
          <a:xfrm flipH="1">
            <a:off x="2374490" y="178052"/>
            <a:ext cx="9450920" cy="461665"/>
          </a:xfrm>
          <a:prstGeom prst="rect">
            <a:avLst/>
          </a:prstGeom>
          <a:noFill/>
        </p:spPr>
        <p:txBody>
          <a:bodyPr wrap="square" rtlCol="0">
            <a:spAutoFit/>
          </a:bodyPr>
          <a:lstStyle/>
          <a:p>
            <a:r>
              <a:rPr lang="en-US" altLang="en-US" sz="2400" b="1" i="0" u="none" dirty="0">
                <a:solidFill>
                  <a:schemeClr val="accent2">
                    <a:lumMod val="60000"/>
                    <a:lumOff val="40000"/>
                  </a:schemeClr>
                </a:solidFill>
                <a:latin typeface="Comic Sans MS" pitchFamily="66" charset="0"/>
              </a:rPr>
              <a:t>Common scheme of GC ?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609599" y="653785"/>
            <a:ext cx="11341291" cy="4569144"/>
          </a:xfrm>
        </p:spPr>
        <p:txBody>
          <a:bodyPr/>
          <a:lstStyle/>
          <a:p>
            <a:pPr marL="0" indent="0">
              <a:buClr>
                <a:schemeClr val="tx1"/>
              </a:buClr>
              <a:buNone/>
            </a:pPr>
            <a:r>
              <a:rPr lang="en-US" altLang="en-US" sz="2000" dirty="0">
                <a:solidFill>
                  <a:schemeClr val="bg1"/>
                </a:solidFill>
                <a:hlinkClick r:id="rId3"/>
              </a:rPr>
              <a:t>https://www.oracle.com/webfolder/technetwork/tutorials/obe/java/gc01/index.html</a:t>
            </a:r>
            <a:endParaRPr lang="en-US" altLang="en-US" sz="2000" dirty="0">
              <a:solidFill>
                <a:schemeClr val="bg1"/>
              </a:solidFill>
            </a:endParaRPr>
          </a:p>
          <a:p>
            <a:pPr>
              <a:buClr>
                <a:schemeClr val="tx1"/>
              </a:buClr>
            </a:pPr>
            <a:endParaRPr lang="en-US" altLang="en-US" sz="2000" dirty="0">
              <a:solidFill>
                <a:schemeClr val="bg1"/>
              </a:solidFill>
            </a:endParaRPr>
          </a:p>
          <a:p>
            <a:pPr>
              <a:buClr>
                <a:schemeClr val="tx1"/>
              </a:buClr>
            </a:pPr>
            <a:r>
              <a:rPr lang="en-US" altLang="en-US" sz="2200" kern="1200" dirty="0">
                <a:solidFill>
                  <a:schemeClr val="bg1"/>
                </a:solidFill>
                <a:latin typeface="Comic Sans MS" pitchFamily="66" charset="0"/>
              </a:rPr>
              <a:t>Reference counting</a:t>
            </a:r>
          </a:p>
          <a:p>
            <a:pPr>
              <a:buClr>
                <a:schemeClr val="tx1"/>
              </a:buClr>
            </a:pPr>
            <a:r>
              <a:rPr lang="en-US" altLang="en-US" sz="2200" kern="1200" dirty="0">
                <a:solidFill>
                  <a:schemeClr val="bg1"/>
                </a:solidFill>
                <a:latin typeface="Comic Sans MS" pitchFamily="66" charset="0"/>
              </a:rPr>
              <a:t>Mark and Sweep</a:t>
            </a:r>
          </a:p>
          <a:p>
            <a:pPr>
              <a:buClr>
                <a:schemeClr val="tx1"/>
              </a:buClr>
            </a:pPr>
            <a:r>
              <a:rPr lang="en-US" altLang="en-US" sz="2200" kern="1200" dirty="0">
                <a:solidFill>
                  <a:schemeClr val="bg1"/>
                </a:solidFill>
                <a:latin typeface="Comic Sans MS" pitchFamily="66" charset="0"/>
              </a:rPr>
              <a:t>Stop and Copy garbage collection</a:t>
            </a:r>
          </a:p>
          <a:p>
            <a:pPr algn="just">
              <a:buClr>
                <a:schemeClr val="tx1"/>
              </a:buClr>
            </a:pPr>
            <a:endParaRPr lang="en-US" altLang="en-US" sz="2200" kern="1200" dirty="0">
              <a:solidFill>
                <a:schemeClr val="bg1"/>
              </a:solidFill>
              <a:latin typeface="Comic Sans MS" pitchFamily="66" charset="0"/>
            </a:endParaRPr>
          </a:p>
          <a:p>
            <a:pPr marL="0" indent="0">
              <a:buClr>
                <a:schemeClr val="tx1"/>
              </a:buClr>
              <a:buNone/>
              <a:defRPr/>
            </a:pPr>
            <a:r>
              <a:rPr lang="en-US" sz="2200" kern="1200" dirty="0">
                <a:solidFill>
                  <a:schemeClr val="bg1"/>
                </a:solidFill>
                <a:latin typeface="Comic Sans MS" pitchFamily="66" charset="0"/>
              </a:rPr>
              <a:t> </a:t>
            </a:r>
          </a:p>
          <a:p>
            <a:pPr algn="just">
              <a:buClr>
                <a:schemeClr val="tx1"/>
              </a:buClr>
            </a:pPr>
            <a:endParaRPr lang="en-US" dirty="0"/>
          </a:p>
          <a:p>
            <a:pPr>
              <a:buClr>
                <a:schemeClr val="tx1"/>
              </a:buClr>
            </a:pPr>
            <a:endParaRPr lang="en-IN" dirty="0"/>
          </a:p>
        </p:txBody>
      </p:sp>
    </p:spTree>
    <p:extLst>
      <p:ext uri="{BB962C8B-B14F-4D97-AF65-F5344CB8AC3E}">
        <p14:creationId xmlns:p14="http://schemas.microsoft.com/office/powerpoint/2010/main" val="1519753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35</a:t>
            </a:fld>
            <a:endParaRPr lang="en-US" dirty="0"/>
          </a:p>
        </p:txBody>
      </p:sp>
      <p:sp>
        <p:nvSpPr>
          <p:cNvPr id="18" name="TextBox 17"/>
          <p:cNvSpPr txBox="1"/>
          <p:nvPr/>
        </p:nvSpPr>
        <p:spPr>
          <a:xfrm flipH="1">
            <a:off x="2374490" y="178052"/>
            <a:ext cx="9450920" cy="461665"/>
          </a:xfrm>
          <a:prstGeom prst="rect">
            <a:avLst/>
          </a:prstGeom>
          <a:noFill/>
        </p:spPr>
        <p:txBody>
          <a:bodyPr wrap="square" rtlCol="0">
            <a:spAutoFit/>
          </a:bodyPr>
          <a:lstStyle/>
          <a:p>
            <a:r>
              <a:rPr lang="en-US" altLang="en-US" sz="2400" b="1" i="0" u="none" dirty="0">
                <a:solidFill>
                  <a:schemeClr val="accent2">
                    <a:lumMod val="60000"/>
                    <a:lumOff val="40000"/>
                  </a:schemeClr>
                </a:solidFill>
                <a:latin typeface="Comic Sans MS" pitchFamily="66" charset="0"/>
              </a:rPr>
              <a:t>Reference counting?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221227" y="639717"/>
            <a:ext cx="11729664" cy="4979418"/>
          </a:xfrm>
        </p:spPr>
        <p:txBody>
          <a:bodyPr/>
          <a:lstStyle/>
          <a:p>
            <a:pPr>
              <a:buClr>
                <a:schemeClr val="tx1"/>
              </a:buClr>
            </a:pPr>
            <a:r>
              <a:rPr lang="en-US" altLang="en-US" sz="2200" kern="1200" dirty="0">
                <a:solidFill>
                  <a:schemeClr val="bg1"/>
                </a:solidFill>
                <a:latin typeface="Comic Sans MS" pitchFamily="66" charset="0"/>
              </a:rPr>
              <a:t>Main Idea: Add a reference count field for every object.</a:t>
            </a:r>
          </a:p>
          <a:p>
            <a:pPr>
              <a:buClr>
                <a:schemeClr val="tx1"/>
              </a:buClr>
            </a:pPr>
            <a:r>
              <a:rPr lang="en-US" altLang="en-US" sz="2200" kern="1200" dirty="0">
                <a:solidFill>
                  <a:schemeClr val="bg1"/>
                </a:solidFill>
                <a:latin typeface="Comic Sans MS" pitchFamily="66" charset="0"/>
              </a:rPr>
              <a:t>This Field is updated when the number of references to an object changes.</a:t>
            </a:r>
          </a:p>
          <a:p>
            <a:pPr>
              <a:buClr>
                <a:schemeClr val="tx1"/>
              </a:buClr>
              <a:buFontTx/>
              <a:buNone/>
            </a:pPr>
            <a:r>
              <a:rPr lang="en-US" altLang="en-US" sz="2200" kern="1200" dirty="0">
                <a:solidFill>
                  <a:schemeClr val="bg1"/>
                </a:solidFill>
                <a:latin typeface="Comic Sans MS" pitchFamily="66" charset="0"/>
              </a:rPr>
              <a:t>Example</a:t>
            </a:r>
          </a:p>
          <a:p>
            <a:pPr>
              <a:buClr>
                <a:schemeClr val="tx1"/>
              </a:buClr>
              <a:buFontTx/>
              <a:buNone/>
            </a:pPr>
            <a:r>
              <a:rPr lang="en-US" altLang="en-US" sz="2200" kern="1200" dirty="0">
                <a:solidFill>
                  <a:schemeClr val="bg1"/>
                </a:solidFill>
                <a:latin typeface="Comic Sans MS" pitchFamily="66" charset="0"/>
              </a:rPr>
              <a:t>Object p= new Integer(57);</a:t>
            </a:r>
          </a:p>
          <a:p>
            <a:pPr>
              <a:buClr>
                <a:schemeClr val="tx1"/>
              </a:buClr>
              <a:buFontTx/>
              <a:buNone/>
            </a:pPr>
            <a:r>
              <a:rPr lang="en-US" altLang="en-US" sz="2200" kern="1200" dirty="0">
                <a:solidFill>
                  <a:schemeClr val="bg1"/>
                </a:solidFill>
                <a:latin typeface="Comic Sans MS" pitchFamily="66" charset="0"/>
              </a:rPr>
              <a:t>Object q = p;</a:t>
            </a:r>
          </a:p>
          <a:p>
            <a:pPr>
              <a:buClr>
                <a:schemeClr val="tx1"/>
              </a:buClr>
              <a:buFontTx/>
              <a:buNone/>
            </a:pPr>
            <a:endParaRPr lang="en-US" altLang="en-US" sz="2200" kern="1200" dirty="0">
              <a:solidFill>
                <a:schemeClr val="bg1"/>
              </a:solidFill>
              <a:latin typeface="Comic Sans MS" pitchFamily="66" charset="0"/>
            </a:endParaRPr>
          </a:p>
          <a:p>
            <a:pPr algn="just">
              <a:buClr>
                <a:schemeClr val="tx1"/>
              </a:buClr>
            </a:pPr>
            <a:r>
              <a:rPr lang="en-US" altLang="en-US" sz="2200" kern="1200" dirty="0">
                <a:solidFill>
                  <a:schemeClr val="bg1"/>
                </a:solidFill>
                <a:latin typeface="Comic Sans MS" pitchFamily="66" charset="0"/>
              </a:rPr>
              <a:t>The update of reference field when we have a reference assignment ( </a:t>
            </a:r>
            <a:r>
              <a:rPr lang="en-US" altLang="en-US" sz="2200" kern="1200" dirty="0" err="1">
                <a:solidFill>
                  <a:schemeClr val="bg1"/>
                </a:solidFill>
                <a:latin typeface="Comic Sans MS" pitchFamily="66" charset="0"/>
              </a:rPr>
              <a:t>i.e</a:t>
            </a:r>
            <a:r>
              <a:rPr lang="en-US" altLang="en-US" sz="2200" kern="1200" dirty="0">
                <a:solidFill>
                  <a:schemeClr val="bg1"/>
                </a:solidFill>
                <a:latin typeface="Comic Sans MS" pitchFamily="66" charset="0"/>
              </a:rPr>
              <a:t> p=q) can be implemented as follows</a:t>
            </a:r>
          </a:p>
          <a:p>
            <a:pPr>
              <a:spcBef>
                <a:spcPct val="50000"/>
              </a:spcBef>
              <a:buClr>
                <a:schemeClr val="tx1"/>
              </a:buClr>
              <a:buFontTx/>
              <a:buNone/>
            </a:pPr>
            <a:r>
              <a:rPr lang="en-US" altLang="en-US" sz="2200" kern="1200" dirty="0">
                <a:solidFill>
                  <a:schemeClr val="bg1"/>
                </a:solidFill>
                <a:latin typeface="Comic Sans MS" pitchFamily="66" charset="0"/>
              </a:rPr>
              <a:t>Example: </a:t>
            </a:r>
          </a:p>
          <a:p>
            <a:pPr>
              <a:buClr>
                <a:schemeClr val="tx1"/>
              </a:buClr>
              <a:buFontTx/>
              <a:buNone/>
            </a:pPr>
            <a:r>
              <a:rPr lang="en-US" altLang="en-US" sz="2200" kern="1200" dirty="0">
                <a:solidFill>
                  <a:schemeClr val="bg1"/>
                </a:solidFill>
                <a:latin typeface="Comic Sans MS" pitchFamily="66" charset="0"/>
              </a:rPr>
              <a:t>Object p = new Integer(57);</a:t>
            </a:r>
          </a:p>
          <a:p>
            <a:pPr>
              <a:buClr>
                <a:schemeClr val="tx1"/>
              </a:buClr>
              <a:buFontTx/>
              <a:buNone/>
            </a:pPr>
            <a:r>
              <a:rPr lang="en-US" altLang="en-US" sz="2200" kern="1200" dirty="0">
                <a:solidFill>
                  <a:schemeClr val="bg1"/>
                </a:solidFill>
                <a:latin typeface="Comic Sans MS" pitchFamily="66" charset="0"/>
              </a:rPr>
              <a:t>Object q= new Integer(99);</a:t>
            </a:r>
          </a:p>
          <a:p>
            <a:pPr>
              <a:buClr>
                <a:schemeClr val="tx1"/>
              </a:buClr>
            </a:pPr>
            <a:r>
              <a:rPr lang="en-US" altLang="en-US" sz="2200" kern="1200" dirty="0">
                <a:solidFill>
                  <a:schemeClr val="bg1"/>
                </a:solidFill>
                <a:latin typeface="Comic Sans MS" pitchFamily="66" charset="0"/>
              </a:rPr>
              <a:t>p=q</a:t>
            </a:r>
          </a:p>
          <a:p>
            <a:pPr algn="just">
              <a:buClr>
                <a:schemeClr val="tx1"/>
              </a:buClr>
            </a:pPr>
            <a:endParaRPr lang="en-US" altLang="en-US" sz="2200" kern="1200" dirty="0">
              <a:solidFill>
                <a:schemeClr val="bg1"/>
              </a:solidFill>
              <a:latin typeface="Comic Sans MS" pitchFamily="66" charset="0"/>
            </a:endParaRPr>
          </a:p>
          <a:p>
            <a:pPr marL="0" indent="0">
              <a:buClr>
                <a:schemeClr val="tx1"/>
              </a:buClr>
              <a:buNone/>
              <a:defRPr/>
            </a:pPr>
            <a:r>
              <a:rPr lang="en-US" sz="2200" kern="1200" dirty="0">
                <a:solidFill>
                  <a:schemeClr val="bg1"/>
                </a:solidFill>
                <a:latin typeface="Comic Sans MS" pitchFamily="66" charset="0"/>
              </a:rPr>
              <a:t> </a:t>
            </a:r>
          </a:p>
          <a:p>
            <a:pPr algn="just">
              <a:buClr>
                <a:schemeClr val="tx1"/>
              </a:buClr>
            </a:pPr>
            <a:endParaRPr lang="en-US" dirty="0"/>
          </a:p>
          <a:p>
            <a:pPr>
              <a:buClr>
                <a:schemeClr val="tx1"/>
              </a:buClr>
            </a:pPr>
            <a:endParaRPr lang="en-IN" dirty="0"/>
          </a:p>
        </p:txBody>
      </p:sp>
      <p:pic>
        <p:nvPicPr>
          <p:cNvPr id="7" name="Picture 4">
            <a:extLst>
              <a:ext uri="{FF2B5EF4-FFF2-40B4-BE49-F238E27FC236}">
                <a16:creationId xmlns:a16="http://schemas.microsoft.com/office/drawing/2014/main" id="{BE7ECD9B-1A65-42A5-AB7F-ED8BEBCF7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422" y="1426549"/>
            <a:ext cx="4089400" cy="136207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a:extLst>
              <a:ext uri="{FF2B5EF4-FFF2-40B4-BE49-F238E27FC236}">
                <a16:creationId xmlns:a16="http://schemas.microsoft.com/office/drawing/2014/main" id="{C5B199D6-3A99-41A2-9176-B8D18687D2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8422" y="3672768"/>
            <a:ext cx="4516437"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189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2015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half" idx="10"/>
          </p:nvPr>
        </p:nvSpPr>
        <p:spPr>
          <a:xfrm>
            <a:off x="609600" y="6258288"/>
            <a:ext cx="2844800" cy="476250"/>
          </a:xfrm>
        </p:spPr>
        <p:txBody>
          <a:bodyPr/>
          <a:lstStyle/>
          <a:p>
            <a:fld id="{E9A5F81E-EEF8-4B48-A718-7A342523E9F5}" type="datetime1">
              <a:rPr lang="en-US" smtClean="0"/>
              <a:t>8/28/2022</a:t>
            </a:fld>
            <a:endParaRPr lang="en-US" dirty="0"/>
          </a:p>
        </p:txBody>
      </p:sp>
      <p:sp>
        <p:nvSpPr>
          <p:cNvPr id="6" name="Slide Number Placeholder 5"/>
          <p:cNvSpPr>
            <a:spLocks noGrp="1"/>
          </p:cNvSpPr>
          <p:nvPr>
            <p:ph type="sldNum" sz="quarter" idx="12"/>
          </p:nvPr>
        </p:nvSpPr>
        <p:spPr>
          <a:xfrm>
            <a:off x="9106091" y="6203698"/>
            <a:ext cx="2844800" cy="476250"/>
          </a:xfrm>
        </p:spPr>
        <p:txBody>
          <a:bodyPr/>
          <a:lstStyle/>
          <a:p>
            <a:fld id="{CB3966BC-8B8D-4F42-BECA-90C48EA3D957}" type="slidenum">
              <a:rPr lang="en-US" smtClean="0"/>
              <a:t>36</a:t>
            </a:fld>
            <a:endParaRPr lang="en-US" dirty="0"/>
          </a:p>
        </p:txBody>
      </p:sp>
      <p:sp>
        <p:nvSpPr>
          <p:cNvPr id="18" name="TextBox 17"/>
          <p:cNvSpPr txBox="1"/>
          <p:nvPr/>
        </p:nvSpPr>
        <p:spPr>
          <a:xfrm flipH="1">
            <a:off x="2861186" y="117792"/>
            <a:ext cx="9450920" cy="461665"/>
          </a:xfrm>
          <a:prstGeom prst="rect">
            <a:avLst/>
          </a:prstGeom>
          <a:noFill/>
        </p:spPr>
        <p:txBody>
          <a:bodyPr wrap="square" rtlCol="0">
            <a:spAutoFit/>
          </a:bodyPr>
          <a:lstStyle/>
          <a:p>
            <a:r>
              <a:rPr lang="en-US" altLang="en-US" sz="2400" b="1" i="0" u="none" dirty="0">
                <a:solidFill>
                  <a:schemeClr val="accent2">
                    <a:lumMod val="60000"/>
                    <a:lumOff val="40000"/>
                  </a:schemeClr>
                </a:solidFill>
                <a:latin typeface="Comic Sans MS" pitchFamily="66" charset="0"/>
              </a:rPr>
              <a:t>Mark-and-Sweep Garbage Collection?	</a:t>
            </a:r>
          </a:p>
        </p:txBody>
      </p:sp>
      <p:sp>
        <p:nvSpPr>
          <p:cNvPr id="3" name="Content Placeholder 2">
            <a:extLst>
              <a:ext uri="{FF2B5EF4-FFF2-40B4-BE49-F238E27FC236}">
                <a16:creationId xmlns:a16="http://schemas.microsoft.com/office/drawing/2014/main" id="{B3D8D95C-BF1C-409C-A624-6B8D5D67DF3B}"/>
              </a:ext>
            </a:extLst>
          </p:cNvPr>
          <p:cNvSpPr>
            <a:spLocks noGrp="1"/>
          </p:cNvSpPr>
          <p:nvPr>
            <p:ph idx="1"/>
          </p:nvPr>
        </p:nvSpPr>
        <p:spPr>
          <a:xfrm>
            <a:off x="221227" y="639717"/>
            <a:ext cx="11729664" cy="4979418"/>
          </a:xfrm>
        </p:spPr>
        <p:txBody>
          <a:bodyPr/>
          <a:lstStyle/>
          <a:p>
            <a:pPr algn="just">
              <a:buClr>
                <a:schemeClr val="tx1"/>
              </a:buClr>
            </a:pPr>
            <a:endParaRPr lang="en-US" altLang="en-US" sz="2200" kern="1200" dirty="0">
              <a:solidFill>
                <a:schemeClr val="bg1"/>
              </a:solidFill>
              <a:latin typeface="Comic Sans MS" pitchFamily="66" charset="0"/>
            </a:endParaRPr>
          </a:p>
          <a:p>
            <a:pPr marL="0" indent="0">
              <a:buClr>
                <a:schemeClr val="tx1"/>
              </a:buClr>
              <a:buNone/>
              <a:defRPr/>
            </a:pPr>
            <a:r>
              <a:rPr lang="en-US" sz="2200" kern="1200" dirty="0">
                <a:solidFill>
                  <a:schemeClr val="bg1"/>
                </a:solidFill>
                <a:latin typeface="Comic Sans MS" pitchFamily="66" charset="0"/>
              </a:rPr>
              <a:t> </a:t>
            </a:r>
          </a:p>
          <a:p>
            <a:pPr algn="just">
              <a:buClr>
                <a:schemeClr val="tx1"/>
              </a:buClr>
            </a:pPr>
            <a:endParaRPr lang="en-US" dirty="0"/>
          </a:p>
          <a:p>
            <a:pPr>
              <a:buClr>
                <a:schemeClr val="tx1"/>
              </a:buClr>
            </a:pPr>
            <a:endParaRPr lang="en-IN" dirty="0"/>
          </a:p>
        </p:txBody>
      </p:sp>
      <p:sp>
        <p:nvSpPr>
          <p:cNvPr id="2" name="Rectangle 1">
            <a:extLst>
              <a:ext uri="{FF2B5EF4-FFF2-40B4-BE49-F238E27FC236}">
                <a16:creationId xmlns:a16="http://schemas.microsoft.com/office/drawing/2014/main" id="{08F96488-4585-46B4-A3A4-2B378AA6E5C7}"/>
              </a:ext>
            </a:extLst>
          </p:cNvPr>
          <p:cNvSpPr/>
          <p:nvPr/>
        </p:nvSpPr>
        <p:spPr>
          <a:xfrm>
            <a:off x="201345" y="721899"/>
            <a:ext cx="7069610" cy="5170646"/>
          </a:xfrm>
          <a:prstGeom prst="rect">
            <a:avLst/>
          </a:prstGeom>
        </p:spPr>
        <p:txBody>
          <a:bodyPr wrap="square">
            <a:spAutoFit/>
          </a:bodyPr>
          <a:lstStyle/>
          <a:p>
            <a:pPr algn="l">
              <a:defRPr/>
            </a:pPr>
            <a:r>
              <a:rPr lang="en-US" sz="2200" u="none" dirty="0">
                <a:solidFill>
                  <a:schemeClr val="bg1"/>
                </a:solidFill>
                <a:latin typeface="Comic Sans MS" pitchFamily="66" charset="0"/>
              </a:rPr>
              <a:t>Obtain locks and suspend threads</a:t>
            </a:r>
          </a:p>
          <a:p>
            <a:pPr algn="l">
              <a:defRPr/>
            </a:pPr>
            <a:r>
              <a:rPr lang="en-US" sz="2200" u="none" dirty="0">
                <a:solidFill>
                  <a:schemeClr val="bg1"/>
                </a:solidFill>
                <a:latin typeface="Comic Sans MS" pitchFamily="66" charset="0"/>
              </a:rPr>
              <a:t> </a:t>
            </a:r>
            <a:r>
              <a:rPr lang="en-US" sz="2200" u="none" dirty="0">
                <a:latin typeface="Comic Sans MS" pitchFamily="66" charset="0"/>
              </a:rPr>
              <a:t>Mark phase</a:t>
            </a:r>
          </a:p>
          <a:p>
            <a:pPr lvl="1" algn="l">
              <a:defRPr/>
            </a:pPr>
            <a:r>
              <a:rPr lang="en-US" sz="2200" u="none" dirty="0">
                <a:solidFill>
                  <a:schemeClr val="bg1"/>
                </a:solidFill>
                <a:latin typeface="Comic Sans MS" pitchFamily="66" charset="0"/>
              </a:rPr>
              <a:t> Process of identifying all objects reachable from the root set.</a:t>
            </a:r>
          </a:p>
          <a:p>
            <a:pPr lvl="1" algn="l">
              <a:defRPr/>
            </a:pPr>
            <a:r>
              <a:rPr lang="en-US" sz="2200" u="none" dirty="0">
                <a:solidFill>
                  <a:schemeClr val="bg1"/>
                </a:solidFill>
                <a:latin typeface="Comic Sans MS" pitchFamily="66" charset="0"/>
              </a:rPr>
              <a:t> All “live” objects are marked by setting a mark bit in the mark bit</a:t>
            </a:r>
          </a:p>
          <a:p>
            <a:pPr lvl="1" algn="l">
              <a:defRPr/>
            </a:pPr>
            <a:r>
              <a:rPr lang="en-US" sz="2200" u="none" dirty="0">
                <a:solidFill>
                  <a:schemeClr val="bg1"/>
                </a:solidFill>
                <a:latin typeface="Comic Sans MS" pitchFamily="66" charset="0"/>
              </a:rPr>
              <a:t>vector.</a:t>
            </a:r>
          </a:p>
          <a:p>
            <a:pPr algn="l">
              <a:defRPr/>
            </a:pPr>
            <a:r>
              <a:rPr lang="en-US" sz="2200" u="none" dirty="0">
                <a:solidFill>
                  <a:schemeClr val="bg1"/>
                </a:solidFill>
                <a:latin typeface="Comic Sans MS" pitchFamily="66" charset="0"/>
              </a:rPr>
              <a:t> </a:t>
            </a:r>
            <a:r>
              <a:rPr lang="en-US" sz="2200" u="none" dirty="0">
                <a:latin typeface="Comic Sans MS" pitchFamily="66" charset="0"/>
              </a:rPr>
              <a:t>Sweep phase</a:t>
            </a:r>
          </a:p>
          <a:p>
            <a:pPr lvl="1" algn="l">
              <a:defRPr/>
            </a:pPr>
            <a:r>
              <a:rPr lang="en-US" sz="2200" u="none" dirty="0">
                <a:solidFill>
                  <a:schemeClr val="bg1"/>
                </a:solidFill>
                <a:latin typeface="Comic Sans MS" pitchFamily="66" charset="0"/>
              </a:rPr>
              <a:t> Sweep phase identifies all the objects that have been </a:t>
            </a:r>
            <a:r>
              <a:rPr lang="en-US" sz="2200" u="none" dirty="0" err="1">
                <a:solidFill>
                  <a:schemeClr val="bg1"/>
                </a:solidFill>
                <a:latin typeface="Comic Sans MS" pitchFamily="66" charset="0"/>
              </a:rPr>
              <a:t>allocated,but</a:t>
            </a:r>
            <a:r>
              <a:rPr lang="en-US" sz="2200" u="none" dirty="0">
                <a:solidFill>
                  <a:schemeClr val="bg1"/>
                </a:solidFill>
                <a:latin typeface="Comic Sans MS" pitchFamily="66" charset="0"/>
              </a:rPr>
              <a:t> no longer referenced.</a:t>
            </a:r>
          </a:p>
          <a:p>
            <a:pPr algn="l">
              <a:defRPr/>
            </a:pPr>
            <a:r>
              <a:rPr lang="en-US" sz="2200" u="none" dirty="0">
                <a:solidFill>
                  <a:schemeClr val="bg1"/>
                </a:solidFill>
                <a:latin typeface="Comic Sans MS" pitchFamily="66" charset="0"/>
              </a:rPr>
              <a:t> </a:t>
            </a:r>
            <a:r>
              <a:rPr lang="en-US" sz="2200" u="none" dirty="0">
                <a:latin typeface="Comic Sans MS" pitchFamily="66" charset="0"/>
              </a:rPr>
              <a:t>Compaction (optional)</a:t>
            </a:r>
          </a:p>
          <a:p>
            <a:pPr lvl="1" algn="l">
              <a:defRPr/>
            </a:pPr>
            <a:r>
              <a:rPr lang="en-US" sz="2200" u="none" dirty="0">
                <a:solidFill>
                  <a:schemeClr val="bg1"/>
                </a:solidFill>
                <a:latin typeface="Comic Sans MS" pitchFamily="66" charset="0"/>
              </a:rPr>
              <a:t>Once garbage has been removed, we consider compacting the resulting set of objects to remove spaces between them.</a:t>
            </a:r>
          </a:p>
          <a:p>
            <a:pPr algn="l">
              <a:defRPr/>
            </a:pPr>
            <a:r>
              <a:rPr lang="en-US" sz="2200" u="none" dirty="0">
                <a:solidFill>
                  <a:schemeClr val="bg1"/>
                </a:solidFill>
                <a:latin typeface="Comic Sans MS" pitchFamily="66" charset="0"/>
              </a:rPr>
              <a:t> Release locks and resume threads</a:t>
            </a:r>
          </a:p>
        </p:txBody>
      </p:sp>
      <p:pic>
        <p:nvPicPr>
          <p:cNvPr id="10" name="Picture 3">
            <a:extLst>
              <a:ext uri="{FF2B5EF4-FFF2-40B4-BE49-F238E27FC236}">
                <a16:creationId xmlns:a16="http://schemas.microsoft.com/office/drawing/2014/main" id="{4831EAB6-74D7-4502-BA62-D1A3C9840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955" y="721900"/>
            <a:ext cx="4549194" cy="4454784"/>
          </a:xfrm>
          <a:prstGeom prst="rect">
            <a:avLst/>
          </a:prstGeom>
          <a:noFill/>
          <a:ln>
            <a:noFill/>
          </a:ln>
          <a:effectLst>
            <a:innerShdw blurRad="114300">
              <a:prstClr val="black"/>
            </a:inn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05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8/28/2022</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8895488" y="0"/>
            <a:ext cx="2832827"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FUNDAMENTALS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511945" y="606494"/>
            <a:ext cx="10972800" cy="4450919"/>
          </a:xfrm>
        </p:spPr>
        <p:txBody>
          <a:bodyPr/>
          <a:lstStyle/>
          <a:p>
            <a:pPr marL="0" indent="0">
              <a:buNone/>
            </a:pPr>
            <a:r>
              <a:rPr lang="en-US" sz="2400" dirty="0">
                <a:solidFill>
                  <a:schemeClr val="accent2">
                    <a:lumMod val="60000"/>
                    <a:lumOff val="40000"/>
                  </a:schemeClr>
                </a:solidFill>
                <a:latin typeface="Comic Sans MS" pitchFamily="66" charset="0"/>
              </a:rPr>
              <a:t>Keywords: </a:t>
            </a:r>
          </a:p>
          <a:p>
            <a:pPr marL="0" indent="0">
              <a:buNone/>
            </a:pPr>
            <a:r>
              <a:rPr lang="en-US" sz="22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It is a reserved word in programming language which is predefined and  cannot be used as name for class, method, function and identifier.</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nvPr>
        </p:nvGraphicFramePr>
        <p:xfrm>
          <a:off x="1356316" y="1965325"/>
          <a:ext cx="7758501" cy="4279900"/>
        </p:xfrm>
        <a:graphic>
          <a:graphicData uri="http://schemas.openxmlformats.org/drawingml/2006/table">
            <a:tbl>
              <a:tblPr/>
              <a:tblGrid>
                <a:gridCol w="1424770">
                  <a:extLst>
                    <a:ext uri="{9D8B030D-6E8A-4147-A177-3AD203B41FA5}">
                      <a16:colId xmlns:a16="http://schemas.microsoft.com/office/drawing/2014/main" val="3722728617"/>
                    </a:ext>
                  </a:extLst>
                </a:gridCol>
                <a:gridCol w="1459149">
                  <a:extLst>
                    <a:ext uri="{9D8B030D-6E8A-4147-A177-3AD203B41FA5}">
                      <a16:colId xmlns:a16="http://schemas.microsoft.com/office/drawing/2014/main" val="4211699040"/>
                    </a:ext>
                  </a:extLst>
                </a:gridCol>
                <a:gridCol w="1449421">
                  <a:extLst>
                    <a:ext uri="{9D8B030D-6E8A-4147-A177-3AD203B41FA5}">
                      <a16:colId xmlns:a16="http://schemas.microsoft.com/office/drawing/2014/main" val="2577492922"/>
                    </a:ext>
                  </a:extLst>
                </a:gridCol>
                <a:gridCol w="1811800">
                  <a:extLst>
                    <a:ext uri="{9D8B030D-6E8A-4147-A177-3AD203B41FA5}">
                      <a16:colId xmlns:a16="http://schemas.microsoft.com/office/drawing/2014/main" val="953376063"/>
                    </a:ext>
                  </a:extLst>
                </a:gridCol>
                <a:gridCol w="1613361">
                  <a:extLst>
                    <a:ext uri="{9D8B030D-6E8A-4147-A177-3AD203B41FA5}">
                      <a16:colId xmlns:a16="http://schemas.microsoft.com/office/drawing/2014/main" val="1585716468"/>
                    </a:ext>
                  </a:extLst>
                </a:gridCol>
              </a:tblGrid>
              <a:tr h="404554">
                <a:tc>
                  <a:txBody>
                    <a:bodyPr/>
                    <a:lstStyle/>
                    <a:p>
                      <a:pPr algn="l"/>
                      <a:r>
                        <a:rPr lang="en-US" b="0" dirty="0">
                          <a:solidFill>
                            <a:srgbClr val="020202"/>
                          </a:solidFill>
                          <a:latin typeface="Comic Sans MS" pitchFamily="66" charset="0"/>
                        </a:rPr>
                        <a:t>abstract</a:t>
                      </a:r>
                    </a:p>
                  </a:txBody>
                  <a:tcPr>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const</a:t>
                      </a:r>
                      <a:endParaRPr lang="en-US"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final</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interface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tc>
                  <a:txBody>
                    <a:bodyPr/>
                    <a:lstStyle/>
                    <a:p>
                      <a:pPr algn="l"/>
                      <a:r>
                        <a:rPr lang="en-US" b="0" dirty="0">
                          <a:solidFill>
                            <a:srgbClr val="020202"/>
                          </a:solidFill>
                          <a:latin typeface="Comic Sans MS" pitchFamily="66" charset="0"/>
                        </a:rPr>
                        <a:t>strictfp</a:t>
                      </a:r>
                    </a:p>
                  </a:txBody>
                  <a:tcPr>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819334064"/>
                  </a:ext>
                </a:extLst>
              </a:tr>
              <a:tr h="402619">
                <a:tc>
                  <a:txBody>
                    <a:bodyPr/>
                    <a:lstStyle/>
                    <a:p>
                      <a:pPr algn="l"/>
                      <a:r>
                        <a:rPr lang="en-US" dirty="0">
                          <a:solidFill>
                            <a:srgbClr val="020202"/>
                          </a:solidFill>
                          <a:latin typeface="Comic Sans MS" pitchFamily="66" charset="0"/>
                        </a:rPr>
                        <a:t>Assert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continue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finally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long</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super</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24305">
                <a:tc>
                  <a:txBody>
                    <a:bodyPr/>
                    <a:lstStyle/>
                    <a:p>
                      <a:pPr algn="l"/>
                      <a:r>
                        <a:rPr lang="en-US" dirty="0">
                          <a:solidFill>
                            <a:srgbClr val="020202"/>
                          </a:solidFill>
                          <a:latin typeface="Comic Sans MS" pitchFamily="66" charset="0"/>
                        </a:rPr>
                        <a:t>boolean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default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float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native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for</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24305">
                <a:tc>
                  <a:txBody>
                    <a:bodyPr/>
                    <a:lstStyle/>
                    <a:p>
                      <a:pPr algn="l"/>
                      <a:r>
                        <a:rPr lang="en-US" dirty="0">
                          <a:solidFill>
                            <a:srgbClr val="020202"/>
                          </a:solidFill>
                          <a:latin typeface="Comic Sans MS" pitchFamily="66" charset="0"/>
                        </a:rPr>
                        <a:t>break</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do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goto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package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synchronized</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447449">
                <a:tc>
                  <a:txBody>
                    <a:bodyPr/>
                    <a:lstStyle/>
                    <a:p>
                      <a:pPr algn="l"/>
                      <a:r>
                        <a:rPr lang="en-US" dirty="0">
                          <a:solidFill>
                            <a:srgbClr val="020202"/>
                          </a:solidFill>
                          <a:latin typeface="Comic Sans MS" pitchFamily="66" charset="0"/>
                        </a:rPr>
                        <a:t>case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double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if</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private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dirty="0">
                          <a:solidFill>
                            <a:srgbClr val="020202"/>
                          </a:solidFill>
                          <a:latin typeface="Comic Sans MS" pitchFamily="66" charset="0"/>
                        </a:rPr>
                        <a:t>this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439734">
                <a:tc>
                  <a:txBody>
                    <a:bodyPr/>
                    <a:lstStyle/>
                    <a:p>
                      <a:pPr algn="l"/>
                      <a:r>
                        <a:rPr lang="en-US" dirty="0">
                          <a:solidFill>
                            <a:srgbClr val="020202"/>
                          </a:solidFill>
                          <a:latin typeface="Comic Sans MS" pitchFamily="66" charset="0"/>
                        </a:rPr>
                        <a:t>catch</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else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implements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public</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protected</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60746">
                <a:tc>
                  <a:txBody>
                    <a:bodyPr/>
                    <a:lstStyle/>
                    <a:p>
                      <a:pPr algn="l"/>
                      <a:r>
                        <a:rPr lang="en-US" dirty="0">
                          <a:solidFill>
                            <a:srgbClr val="020202"/>
                          </a:solidFill>
                          <a:latin typeface="Comic Sans MS" pitchFamily="66" charset="0"/>
                        </a:rPr>
                        <a:t>char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enum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import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instanceof</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throws</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r h="425396">
                <a:tc>
                  <a:txBody>
                    <a:bodyPr/>
                    <a:lstStyle/>
                    <a:p>
                      <a:pPr algn="l"/>
                      <a:r>
                        <a:rPr lang="en-US" dirty="0">
                          <a:solidFill>
                            <a:srgbClr val="020202"/>
                          </a:solidFill>
                          <a:latin typeface="Comic Sans MS" pitchFamily="66" charset="0"/>
                        </a:rPr>
                        <a:t>class</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extends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int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short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dirty="0">
                          <a:solidFill>
                            <a:srgbClr val="020202"/>
                          </a:solidFill>
                          <a:latin typeface="Comic Sans MS" pitchFamily="66" charset="0"/>
                        </a:rPr>
                        <a:t>try</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228495621"/>
                  </a:ext>
                </a:extLst>
              </a:tr>
              <a:tr h="425396">
                <a:tc>
                  <a:txBody>
                    <a:bodyPr/>
                    <a:lstStyle/>
                    <a:p>
                      <a:pPr algn="l"/>
                      <a:r>
                        <a:rPr lang="en-US" dirty="0">
                          <a:solidFill>
                            <a:srgbClr val="020202"/>
                          </a:solidFill>
                          <a:latin typeface="Comic Sans MS" pitchFamily="66" charset="0"/>
                        </a:rPr>
                        <a:t>transient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dirty="0">
                          <a:solidFill>
                            <a:srgbClr val="020202"/>
                          </a:solidFill>
                          <a:latin typeface="Comic Sans MS" pitchFamily="66" charset="0"/>
                        </a:rPr>
                        <a:t>byte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20202"/>
                          </a:solidFill>
                          <a:latin typeface="Comic Sans MS" pitchFamily="66" charset="0"/>
                        </a:rPr>
                        <a:t>static</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while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new</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0797697"/>
                  </a:ext>
                </a:extLst>
              </a:tr>
              <a:tr h="4253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return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void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volatile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switch</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20202"/>
                          </a:solidFill>
                          <a:latin typeface="Comic Sans MS" pitchFamily="66" charset="0"/>
                        </a:rPr>
                        <a:t>throw</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28095461"/>
                  </a:ext>
                </a:extLst>
              </a:tr>
            </a:tbl>
          </a:graphicData>
        </a:graphic>
      </p:graphicFrame>
    </p:spTree>
    <p:extLst>
      <p:ext uri="{BB962C8B-B14F-4D97-AF65-F5344CB8AC3E}">
        <p14:creationId xmlns:p14="http://schemas.microsoft.com/office/powerpoint/2010/main" val="3887149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46" y="-2"/>
            <a:ext cx="12192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57200" y="710120"/>
            <a:ext cx="11324491" cy="57570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a:solidFill>
                  <a:schemeClr val="accent2">
                    <a:lumMod val="60000"/>
                    <a:lumOff val="40000"/>
                  </a:schemeClr>
                </a:solidFill>
                <a:latin typeface="Comic Sans MS" pitchFamily="66" charset="0"/>
              </a:rPr>
              <a:t>Variables:</a:t>
            </a:r>
          </a:p>
          <a:p>
            <a:pPr marL="0" indent="0" algn="just">
              <a:buNone/>
            </a:pPr>
            <a:r>
              <a:rPr lang="en-IN" sz="2400" b="1" i="0" u="none" dirty="0">
                <a:solidFill>
                  <a:schemeClr val="bg1"/>
                </a:solidFill>
                <a:latin typeface="Comic Sans MS" pitchFamily="66" charset="0"/>
              </a:rPr>
              <a:t>     </a:t>
            </a:r>
            <a:r>
              <a:rPr lang="en-IN" sz="2200" i="0" u="none" dirty="0">
                <a:solidFill>
                  <a:schemeClr val="bg1"/>
                </a:solidFill>
                <a:latin typeface="Comic Sans MS" pitchFamily="66" charset="0"/>
              </a:rPr>
              <a:t>A variable denotes a storage location used to store a data value.                   </a:t>
            </a:r>
          </a:p>
          <a:p>
            <a:pPr marL="0" indent="0" algn="just">
              <a:buNone/>
            </a:pPr>
            <a:r>
              <a:rPr lang="en-US" sz="2200" i="0" u="none" dirty="0">
                <a:solidFill>
                  <a:schemeClr val="bg1"/>
                </a:solidFill>
                <a:latin typeface="Comic Sans MS" pitchFamily="66" charset="0"/>
              </a:rPr>
              <a:t>It is </a:t>
            </a:r>
            <a:r>
              <a:rPr lang="en-IN" sz="2200" i="0" u="none" dirty="0">
                <a:solidFill>
                  <a:schemeClr val="bg1"/>
                </a:solidFill>
                <a:latin typeface="Comic Sans MS" pitchFamily="66" charset="0"/>
              </a:rPr>
              <a:t>defined by the combination of an identifier , a type, and an optional initializer.</a:t>
            </a:r>
          </a:p>
          <a:p>
            <a:pPr marL="0" indent="0" algn="just">
              <a:buNone/>
            </a:pPr>
            <a:endParaRPr lang="en-US" sz="800" i="0" u="none" dirty="0">
              <a:solidFill>
                <a:schemeClr val="bg1"/>
              </a:solidFill>
              <a:latin typeface="Comic Sans MS" pitchFamily="66" charset="0"/>
            </a:endParaRPr>
          </a:p>
          <a:p>
            <a:pPr marL="0" indent="0" algn="just">
              <a:buNone/>
            </a:pPr>
            <a:r>
              <a:rPr lang="en-US" sz="2400" i="0" u="none" dirty="0">
                <a:solidFill>
                  <a:schemeClr val="tx1">
                    <a:lumMod val="20000"/>
                    <a:lumOff val="80000"/>
                  </a:schemeClr>
                </a:solidFill>
                <a:latin typeface="Comic Sans MS" pitchFamily="66" charset="0"/>
              </a:rPr>
              <a:t>Syntax:</a:t>
            </a:r>
            <a:r>
              <a:rPr lang="en-US" sz="2400" i="0" u="none" dirty="0">
                <a:solidFill>
                  <a:schemeClr val="accent2">
                    <a:lumMod val="60000"/>
                    <a:lumOff val="40000"/>
                  </a:schemeClr>
                </a:solidFill>
                <a:latin typeface="Comic Sans MS" pitchFamily="66" charset="0"/>
              </a:rPr>
              <a:t>					     </a:t>
            </a:r>
            <a:r>
              <a:rPr lang="en-US" sz="2400" i="0" u="none" dirty="0">
                <a:solidFill>
                  <a:schemeClr val="tx1">
                    <a:lumMod val="20000"/>
                    <a:lumOff val="80000"/>
                  </a:schemeClr>
                </a:solidFill>
                <a:latin typeface="Comic Sans MS" pitchFamily="66" charset="0"/>
              </a:rPr>
              <a:t>Example:</a:t>
            </a:r>
          </a:p>
          <a:p>
            <a:pPr marL="0" indent="0" algn="just">
              <a:buNone/>
            </a:pPr>
            <a:endParaRPr lang="en-US" sz="1200" i="0" u="none" dirty="0">
              <a:solidFill>
                <a:schemeClr val="accent2">
                  <a:lumMod val="60000"/>
                  <a:lumOff val="40000"/>
                </a:schemeClr>
              </a:solidFill>
              <a:latin typeface="Comic Sans MS" pitchFamily="66" charset="0"/>
            </a:endParaRPr>
          </a:p>
          <a:p>
            <a:pPr marL="0" indent="0" algn="just">
              <a:spcBef>
                <a:spcPts val="1200"/>
              </a:spcBef>
              <a:buNone/>
            </a:pPr>
            <a:r>
              <a:rPr lang="en-US" sz="2400" i="0" dirty="0">
                <a:solidFill>
                  <a:schemeClr val="bg1"/>
                </a:solidFill>
                <a:latin typeface="Comic Sans MS" pitchFamily="66" charset="0"/>
              </a:rPr>
              <a:t>Types of Variable:</a:t>
            </a:r>
          </a:p>
          <a:p>
            <a:pPr algn="just">
              <a:spcBef>
                <a:spcPts val="1800"/>
              </a:spcBef>
              <a:buFont typeface="Wingdings" pitchFamily="2" charset="2"/>
              <a:buChar char="Ø"/>
            </a:pPr>
            <a:r>
              <a:rPr lang="en-US" sz="2400" i="0" u="none" dirty="0">
                <a:solidFill>
                  <a:schemeClr val="tx1">
                    <a:lumMod val="20000"/>
                    <a:lumOff val="80000"/>
                  </a:schemeClr>
                </a:solidFill>
                <a:latin typeface="Comic Sans MS" pitchFamily="66" charset="0"/>
              </a:rPr>
              <a:t>Local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which is declared inside the method.</a:t>
            </a:r>
          </a:p>
          <a:p>
            <a:pPr algn="just">
              <a:spcBef>
                <a:spcPts val="1200"/>
              </a:spcBef>
              <a:buFont typeface="Wingdings" pitchFamily="2" charset="2"/>
              <a:buChar char="Ø"/>
            </a:pPr>
            <a:r>
              <a:rPr lang="en-US" sz="2400" i="0" u="none" dirty="0">
                <a:solidFill>
                  <a:schemeClr val="tx1">
                    <a:lumMod val="20000"/>
                    <a:lumOff val="80000"/>
                  </a:schemeClr>
                </a:solidFill>
                <a:latin typeface="Comic Sans MS" pitchFamily="66" charset="0"/>
              </a:rPr>
              <a:t>Instance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which is declared inside the class but outside the method and it is not declared as static. </a:t>
            </a:r>
          </a:p>
          <a:p>
            <a:pPr algn="just">
              <a:spcBef>
                <a:spcPts val="1200"/>
              </a:spcBef>
              <a:buFont typeface="Wingdings" pitchFamily="2" charset="2"/>
              <a:buChar char="Ø"/>
            </a:pPr>
            <a:r>
              <a:rPr lang="en-US" sz="2400" i="0" u="none" dirty="0">
                <a:solidFill>
                  <a:schemeClr val="tx1">
                    <a:lumMod val="20000"/>
                    <a:lumOff val="80000"/>
                  </a:schemeClr>
                </a:solidFill>
                <a:latin typeface="Comic Sans MS" pitchFamily="66" charset="0"/>
              </a:rPr>
              <a:t>Static variable </a:t>
            </a: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A variable that is declared as static. It cannot be local.</a:t>
            </a:r>
          </a:p>
          <a:p>
            <a:pPr algn="just">
              <a:buFont typeface="Wingdings" pitchFamily="2" charset="2"/>
              <a:buChar char="Ø"/>
            </a:pPr>
            <a:endParaRPr lang="en-US" sz="2400" i="0" u="none" dirty="0">
              <a:solidFill>
                <a:schemeClr val="accent2">
                  <a:lumMod val="60000"/>
                  <a:lumOff val="40000"/>
                </a:schemeClr>
              </a:solidFill>
              <a:latin typeface="Comic Sans MS" pitchFamily="66" charset="0"/>
            </a:endParaRPr>
          </a:p>
          <a:p>
            <a:pPr algn="just">
              <a:buFont typeface="Wingdings" pitchFamily="2" charset="2"/>
              <a:buChar char="Ø"/>
            </a:pPr>
            <a:endParaRPr lang="en-IN" sz="2400" i="0" u="none"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a:xfrm>
            <a:off x="257908" y="6292117"/>
            <a:ext cx="2844800" cy="476250"/>
          </a:xfrm>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38</a:t>
            </a:fld>
            <a:endParaRPr lang="en-US" dirty="0"/>
          </a:p>
        </p:txBody>
      </p:sp>
      <p:sp>
        <p:nvSpPr>
          <p:cNvPr id="19" name="TextBox 18"/>
          <p:cNvSpPr txBox="1"/>
          <p:nvPr/>
        </p:nvSpPr>
        <p:spPr>
          <a:xfrm>
            <a:off x="8647889" y="0"/>
            <a:ext cx="3242553"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 </a:t>
            </a:r>
          </a:p>
        </p:txBody>
      </p:sp>
      <p:sp>
        <p:nvSpPr>
          <p:cNvPr id="4" name="Rectangle 3"/>
          <p:cNvSpPr/>
          <p:nvPr/>
        </p:nvSpPr>
        <p:spPr>
          <a:xfrm>
            <a:off x="7910541" y="2130939"/>
            <a:ext cx="2147859" cy="454945"/>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a = 80;</a:t>
            </a:r>
          </a:p>
        </p:txBody>
      </p:sp>
      <p:sp>
        <p:nvSpPr>
          <p:cNvPr id="6" name="Rectangle 5"/>
          <p:cNvSpPr/>
          <p:nvPr/>
        </p:nvSpPr>
        <p:spPr>
          <a:xfrm>
            <a:off x="1817010" y="2130939"/>
            <a:ext cx="3669390" cy="47478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i="0" u="none" dirty="0">
                <a:latin typeface="Comic Sans MS" pitchFamily="66" charset="0"/>
              </a:rPr>
              <a:t>type variable-name=value;</a:t>
            </a:r>
          </a:p>
        </p:txBody>
      </p:sp>
    </p:spTree>
    <p:extLst>
      <p:ext uri="{BB962C8B-B14F-4D97-AF65-F5344CB8AC3E}">
        <p14:creationId xmlns:p14="http://schemas.microsoft.com/office/powerpoint/2010/main" val="2254018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1008185"/>
            <a:ext cx="10972800" cy="4292479"/>
          </a:xfrm>
        </p:spPr>
        <p:txBody>
          <a:bodyPr/>
          <a:lstStyle/>
          <a:p>
            <a:pPr marL="0" indent="0">
              <a:buNone/>
            </a:pPr>
            <a:r>
              <a:rPr lang="en-US" sz="2400" dirty="0">
                <a:solidFill>
                  <a:schemeClr val="accent2">
                    <a:lumMod val="60000"/>
                    <a:lumOff val="40000"/>
                  </a:schemeClr>
                </a:solidFill>
                <a:latin typeface="Comic Sans MS" pitchFamily="66" charset="0"/>
              </a:rPr>
              <a:t>    </a:t>
            </a:r>
            <a:r>
              <a:rPr lang="en-US" sz="2400" dirty="0">
                <a:solidFill>
                  <a:schemeClr val="bg1"/>
                </a:solidFill>
                <a:latin typeface="Comic Sans MS" pitchFamily="66" charset="0"/>
              </a:rPr>
              <a:t>Example for different type of variables: </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39</a:t>
            </a:fld>
            <a:endParaRPr lang="en-US" dirty="0"/>
          </a:p>
        </p:txBody>
      </p:sp>
      <p:sp>
        <p:nvSpPr>
          <p:cNvPr id="19" name="TextBox 18"/>
          <p:cNvSpPr txBox="1"/>
          <p:nvPr/>
        </p:nvSpPr>
        <p:spPr>
          <a:xfrm>
            <a:off x="8432800" y="18885"/>
            <a:ext cx="34544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endParaRPr lang="en-IN" sz="2400" b="1" i="0" u="none" dirty="0">
              <a:latin typeface="Comic Sans MS" pitchFamily="66" charset="0"/>
            </a:endParaRPr>
          </a:p>
        </p:txBody>
      </p:sp>
      <p:sp>
        <p:nvSpPr>
          <p:cNvPr id="12" name="Rectangle 11"/>
          <p:cNvSpPr/>
          <p:nvPr/>
        </p:nvSpPr>
        <p:spPr>
          <a:xfrm>
            <a:off x="1061570" y="1731931"/>
            <a:ext cx="5214026" cy="284498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200" i="0" u="none" dirty="0">
                <a:latin typeface="Comic Sans MS" pitchFamily="66" charset="0"/>
              </a:rPr>
              <a:t>class A{</a:t>
            </a:r>
          </a:p>
          <a:p>
            <a:pPr algn="l"/>
            <a:r>
              <a:rPr lang="en-US" sz="2200" i="0" u="none" dirty="0" err="1">
                <a:latin typeface="Comic Sans MS" pitchFamily="66" charset="0"/>
              </a:rPr>
              <a:t>int</a:t>
            </a:r>
            <a:r>
              <a:rPr lang="en-US" sz="2200" i="0" u="none" dirty="0">
                <a:latin typeface="Comic Sans MS" pitchFamily="66" charset="0"/>
              </a:rPr>
              <a:t> data=50; </a:t>
            </a:r>
            <a:r>
              <a:rPr lang="en-US" sz="2200" i="0" u="none" dirty="0">
                <a:solidFill>
                  <a:srgbClr val="FFC000"/>
                </a:solidFill>
                <a:latin typeface="Comic Sans MS" pitchFamily="66" charset="0"/>
              </a:rPr>
              <a:t>//instance variable  </a:t>
            </a:r>
          </a:p>
          <a:p>
            <a:pPr algn="l"/>
            <a:r>
              <a:rPr lang="en-US" sz="2200" i="0" u="none" dirty="0">
                <a:latin typeface="Comic Sans MS" pitchFamily="66" charset="0"/>
              </a:rPr>
              <a:t>Static int m=100; </a:t>
            </a:r>
            <a:r>
              <a:rPr lang="en-US" sz="2200" i="0" u="none" dirty="0">
                <a:solidFill>
                  <a:srgbClr val="FFC000"/>
                </a:solidFill>
                <a:latin typeface="Comic Sans MS" pitchFamily="66" charset="0"/>
              </a:rPr>
              <a:t>//static variable  </a:t>
            </a:r>
          </a:p>
          <a:p>
            <a:pPr algn="l"/>
            <a:r>
              <a:rPr lang="en-US" sz="2200" i="0" u="none" dirty="0">
                <a:latin typeface="Comic Sans MS" pitchFamily="66" charset="0"/>
              </a:rPr>
              <a:t>void method(){  </a:t>
            </a:r>
          </a:p>
          <a:p>
            <a:pPr algn="l"/>
            <a:r>
              <a:rPr lang="en-US" sz="2200" i="0" u="none" dirty="0">
                <a:latin typeface="Comic Sans MS" pitchFamily="66" charset="0"/>
              </a:rPr>
              <a:t>int n=90;//local variable  </a:t>
            </a:r>
          </a:p>
          <a:p>
            <a:pPr algn="l"/>
            <a:r>
              <a:rPr lang="en-US" sz="2200" i="0" u="none" dirty="0">
                <a:latin typeface="Comic Sans MS" pitchFamily="66" charset="0"/>
              </a:rPr>
              <a:t>}  </a:t>
            </a:r>
          </a:p>
          <a:p>
            <a:pPr algn="l"/>
            <a:r>
              <a:rPr lang="en-US" sz="2200" i="0" u="none" dirty="0">
                <a:latin typeface="Comic Sans MS" pitchFamily="66" charset="0"/>
              </a:rPr>
              <a:t>} </a:t>
            </a:r>
            <a:r>
              <a:rPr lang="en-US" sz="2200" i="0" u="none" dirty="0">
                <a:solidFill>
                  <a:srgbClr val="FFC000"/>
                </a:solidFill>
                <a:latin typeface="Comic Sans MS" pitchFamily="66" charset="0"/>
              </a:rPr>
              <a:t>//end of class</a:t>
            </a:r>
          </a:p>
        </p:txBody>
      </p:sp>
    </p:spTree>
    <p:extLst>
      <p:ext uri="{BB962C8B-B14F-4D97-AF65-F5344CB8AC3E}">
        <p14:creationId xmlns:p14="http://schemas.microsoft.com/office/powerpoint/2010/main" val="313713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574431" y="476495"/>
            <a:ext cx="11316118" cy="5099538"/>
          </a:xfrm>
        </p:spPr>
        <p:txBody>
          <a:bodyPr/>
          <a:lstStyle/>
          <a:p>
            <a:pPr>
              <a:buClr>
                <a:schemeClr val="tx1"/>
              </a:buClr>
            </a:pPr>
            <a:r>
              <a:rPr lang="en-IN" sz="2400" dirty="0">
                <a:solidFill>
                  <a:schemeClr val="bg1"/>
                </a:solidFill>
                <a:latin typeface="Comic Sans MS" pitchFamily="66" charset="0"/>
              </a:rPr>
              <a:t> </a:t>
            </a:r>
            <a:r>
              <a:rPr lang="en-US" altLang="en-US" sz="2200" dirty="0">
                <a:solidFill>
                  <a:schemeClr val="bg1"/>
                </a:solidFill>
                <a:latin typeface="Comic Sans MS" pitchFamily="66" charset="0"/>
              </a:rPr>
              <a:t>The Java technology is:</a:t>
            </a:r>
          </a:p>
          <a:p>
            <a:pPr lvl="1">
              <a:buClr>
                <a:schemeClr val="tx1"/>
              </a:buClr>
            </a:pPr>
            <a:r>
              <a:rPr lang="en-US" altLang="en-US" sz="2200" dirty="0">
                <a:solidFill>
                  <a:schemeClr val="bg1"/>
                </a:solidFill>
                <a:latin typeface="Comic Sans MS" pitchFamily="66" charset="0"/>
                <a:ea typeface="+mn-ea"/>
                <a:cs typeface="+mn-cs"/>
              </a:rPr>
              <a:t>A programming language</a:t>
            </a:r>
          </a:p>
          <a:p>
            <a:pPr lvl="1">
              <a:buClr>
                <a:schemeClr val="tx1"/>
              </a:buClr>
            </a:pPr>
            <a:r>
              <a:rPr lang="en-US" altLang="en-US" sz="2200" dirty="0">
                <a:solidFill>
                  <a:schemeClr val="bg1"/>
                </a:solidFill>
                <a:latin typeface="Comic Sans MS" pitchFamily="66" charset="0"/>
                <a:ea typeface="+mn-ea"/>
                <a:cs typeface="+mn-cs"/>
              </a:rPr>
              <a:t>A development environment</a:t>
            </a:r>
          </a:p>
          <a:p>
            <a:pPr lvl="1">
              <a:buClr>
                <a:schemeClr val="tx1"/>
              </a:buClr>
            </a:pPr>
            <a:r>
              <a:rPr lang="en-US" altLang="en-US" sz="2200" dirty="0">
                <a:solidFill>
                  <a:schemeClr val="bg1"/>
                </a:solidFill>
                <a:latin typeface="Comic Sans MS" pitchFamily="66" charset="0"/>
                <a:ea typeface="+mn-ea"/>
                <a:cs typeface="+mn-cs"/>
              </a:rPr>
              <a:t>An application environment</a:t>
            </a:r>
          </a:p>
          <a:p>
            <a:pPr lvl="1">
              <a:buClr>
                <a:schemeClr val="tx1"/>
              </a:buClr>
            </a:pPr>
            <a:r>
              <a:rPr lang="en-US" altLang="en-US" sz="2200" dirty="0">
                <a:solidFill>
                  <a:schemeClr val="bg1"/>
                </a:solidFill>
                <a:latin typeface="Comic Sans MS" pitchFamily="66" charset="0"/>
                <a:ea typeface="+mn-ea"/>
                <a:cs typeface="+mn-cs"/>
              </a:rPr>
              <a:t>A deployment environment</a:t>
            </a:r>
          </a:p>
          <a:p>
            <a:r>
              <a:rPr lang="en-US" altLang="en-US" sz="2200" dirty="0">
                <a:solidFill>
                  <a:schemeClr val="bg1"/>
                </a:solidFill>
                <a:latin typeface="Comic Sans MS" pitchFamily="66" charset="0"/>
              </a:rPr>
              <a:t>Programming Language</a:t>
            </a:r>
          </a:p>
          <a:p>
            <a:pPr lvl="1"/>
            <a:r>
              <a:rPr lang="en-US" altLang="en-US" sz="2200" dirty="0">
                <a:solidFill>
                  <a:schemeClr val="bg1"/>
                </a:solidFill>
                <a:latin typeface="Comic Sans MS" pitchFamily="66" charset="0"/>
                <a:ea typeface="+mn-ea"/>
                <a:cs typeface="+mn-cs"/>
              </a:rPr>
              <a:t>As a programming language, Java can create all kinds of applications that you could create using any conventional programming language</a:t>
            </a:r>
          </a:p>
          <a:p>
            <a:r>
              <a:rPr lang="en-US" altLang="en-US" sz="2200" dirty="0">
                <a:solidFill>
                  <a:schemeClr val="bg1"/>
                </a:solidFill>
                <a:latin typeface="Comic Sans MS" pitchFamily="66" charset="0"/>
              </a:rPr>
              <a:t>A Development Environment</a:t>
            </a:r>
          </a:p>
          <a:p>
            <a:pPr lvl="1"/>
            <a:r>
              <a:rPr lang="en-US" altLang="en-US" sz="2200" dirty="0">
                <a:solidFill>
                  <a:schemeClr val="bg1"/>
                </a:solidFill>
                <a:latin typeface="Comic Sans MS" pitchFamily="66" charset="0"/>
                <a:ea typeface="+mn-ea"/>
                <a:cs typeface="+mn-cs"/>
              </a:rPr>
              <a:t>As a development environment, Java technology provides you with a large suite of tools:</a:t>
            </a:r>
          </a:p>
          <a:p>
            <a:pPr lvl="1"/>
            <a:r>
              <a:rPr lang="en-US" altLang="en-US" sz="2200" dirty="0">
                <a:solidFill>
                  <a:schemeClr val="bg1"/>
                </a:solidFill>
                <a:latin typeface="Comic Sans MS" pitchFamily="66" charset="0"/>
                <a:ea typeface="+mn-ea"/>
                <a:cs typeface="+mn-cs"/>
              </a:rPr>
              <a:t>A compiler (</a:t>
            </a:r>
            <a:r>
              <a:rPr lang="en-US" altLang="en-US" sz="2200" dirty="0" err="1">
                <a:solidFill>
                  <a:schemeClr val="bg1"/>
                </a:solidFill>
                <a:latin typeface="Comic Sans MS" pitchFamily="66" charset="0"/>
                <a:ea typeface="+mn-ea"/>
                <a:cs typeface="+mn-cs"/>
              </a:rPr>
              <a:t>javac</a:t>
            </a:r>
            <a:r>
              <a:rPr lang="en-US" altLang="en-US" sz="2200" dirty="0">
                <a:solidFill>
                  <a:schemeClr val="bg1"/>
                </a:solidFill>
                <a:latin typeface="Comic Sans MS" pitchFamily="66" charset="0"/>
                <a:ea typeface="+mn-ea"/>
                <a:cs typeface="+mn-cs"/>
              </a:rPr>
              <a:t>)</a:t>
            </a:r>
          </a:p>
          <a:p>
            <a:pPr lvl="1"/>
            <a:r>
              <a:rPr lang="en-US" altLang="en-US" sz="2200" dirty="0">
                <a:solidFill>
                  <a:schemeClr val="bg1"/>
                </a:solidFill>
                <a:latin typeface="Comic Sans MS" pitchFamily="66" charset="0"/>
                <a:ea typeface="+mn-ea"/>
                <a:cs typeface="+mn-cs"/>
              </a:rPr>
              <a:t>An interpreter (java)</a:t>
            </a:r>
          </a:p>
          <a:p>
            <a:pPr lvl="1"/>
            <a:r>
              <a:rPr lang="en-US" altLang="en-US" sz="2200" dirty="0">
                <a:solidFill>
                  <a:schemeClr val="bg1"/>
                </a:solidFill>
                <a:latin typeface="Comic Sans MS" pitchFamily="66" charset="0"/>
                <a:ea typeface="+mn-ea"/>
                <a:cs typeface="+mn-cs"/>
              </a:rPr>
              <a:t>A documentation generator (</a:t>
            </a:r>
            <a:r>
              <a:rPr lang="en-US" altLang="en-US" sz="2200" dirty="0" err="1">
                <a:solidFill>
                  <a:schemeClr val="bg1"/>
                </a:solidFill>
                <a:latin typeface="Comic Sans MS" pitchFamily="66" charset="0"/>
                <a:ea typeface="+mn-ea"/>
                <a:cs typeface="+mn-cs"/>
              </a:rPr>
              <a:t>javadoc</a:t>
            </a:r>
            <a:r>
              <a:rPr lang="en-US" altLang="en-US" sz="2200" dirty="0">
                <a:solidFill>
                  <a:schemeClr val="bg1"/>
                </a:solidFill>
                <a:latin typeface="Comic Sans MS" pitchFamily="66" charset="0"/>
                <a:ea typeface="+mn-ea"/>
                <a:cs typeface="+mn-cs"/>
              </a:rPr>
              <a:t>)</a:t>
            </a:r>
          </a:p>
          <a:p>
            <a:pPr lvl="1"/>
            <a:r>
              <a:rPr lang="en-US" altLang="en-US" sz="2200" dirty="0">
                <a:solidFill>
                  <a:schemeClr val="bg1"/>
                </a:solidFill>
                <a:latin typeface="Comic Sans MS" pitchFamily="66" charset="0"/>
                <a:ea typeface="+mn-ea"/>
                <a:cs typeface="+mn-cs"/>
              </a:rPr>
              <a:t>A class file packaging tool and so on...</a:t>
            </a:r>
          </a:p>
          <a:p>
            <a:pPr marL="0" indent="0">
              <a:lnSpc>
                <a:spcPct val="150000"/>
              </a:lnSpc>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a:t>
            </a:fld>
            <a:endParaRPr lang="en-US" dirty="0"/>
          </a:p>
        </p:txBody>
      </p:sp>
      <p:sp>
        <p:nvSpPr>
          <p:cNvPr id="17" name="TextBox 16"/>
          <p:cNvSpPr txBox="1"/>
          <p:nvPr/>
        </p:nvSpPr>
        <p:spPr>
          <a:xfrm>
            <a:off x="8173329" y="-13063"/>
            <a:ext cx="3409071"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JAVA TECHNOLOGY</a:t>
            </a:r>
          </a:p>
        </p:txBody>
      </p:sp>
    </p:spTree>
    <p:extLst>
      <p:ext uri="{BB962C8B-B14F-4D97-AF65-F5344CB8AC3E}">
        <p14:creationId xmlns:p14="http://schemas.microsoft.com/office/powerpoint/2010/main" val="2165074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477672" y="850197"/>
            <a:ext cx="11104727" cy="485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gn="just">
              <a:buNone/>
            </a:pPr>
            <a:r>
              <a:rPr lang="en-IN" sz="2400" i="0" u="none" dirty="0">
                <a:solidFill>
                  <a:schemeClr val="tx1">
                    <a:lumMod val="60000"/>
                    <a:lumOff val="40000"/>
                  </a:schemeClr>
                </a:solidFill>
                <a:latin typeface="Comic Sans MS" pitchFamily="66" charset="0"/>
              </a:rPr>
              <a:t>Data Types:</a:t>
            </a:r>
          </a:p>
          <a:p>
            <a:pPr marL="0" indent="0" algn="just">
              <a:buNone/>
            </a:pPr>
            <a:r>
              <a:rPr lang="en-US" sz="2400" i="0" u="none" dirty="0">
                <a:solidFill>
                  <a:schemeClr val="bg1"/>
                </a:solidFill>
                <a:latin typeface="Comic Sans MS" pitchFamily="66" charset="0"/>
              </a:rPr>
              <a:t>      </a:t>
            </a:r>
            <a:r>
              <a:rPr lang="en-US" sz="2200" i="0" u="none" dirty="0">
                <a:solidFill>
                  <a:schemeClr val="bg1"/>
                </a:solidFill>
                <a:latin typeface="Comic Sans MS" pitchFamily="66" charset="0"/>
              </a:rPr>
              <a:t>It is a keyword, represents a kind of data used to allocate sufficient memory space for the data.                    </a:t>
            </a:r>
          </a:p>
          <a:p>
            <a:pPr marL="0" indent="0" algn="just">
              <a:buNone/>
            </a:pPr>
            <a:endParaRPr lang="en-US" sz="2400" i="0" u="none" dirty="0">
              <a:solidFill>
                <a:schemeClr val="bg1"/>
              </a:solidFill>
              <a:latin typeface="Comic Sans MS" pitchFamily="66" charset="0"/>
            </a:endParaRPr>
          </a:p>
          <a:p>
            <a:pPr marL="0" indent="0" algn="just">
              <a:buNone/>
            </a:pPr>
            <a:r>
              <a:rPr lang="en-IN" sz="2400" i="0" u="none" dirty="0">
                <a:solidFill>
                  <a:schemeClr val="bg1"/>
                </a:solidFill>
                <a:latin typeface="Comic Sans MS" pitchFamily="66" charset="0"/>
              </a:rPr>
              <a:t>            </a:t>
            </a:r>
          </a:p>
          <a:p>
            <a:pPr marL="0" indent="0">
              <a:buNone/>
            </a:pPr>
            <a:r>
              <a:rPr lang="en-IN" sz="2400" i="0" u="none" dirty="0">
                <a:solidFill>
                  <a:schemeClr val="bg1"/>
                </a:solidFill>
                <a:latin typeface="Comic Sans MS" pitchFamily="66" charset="0"/>
              </a:rPr>
              <a:t>     </a:t>
            </a:r>
            <a:r>
              <a:rPr lang="en-US" sz="2200" i="0" u="none" dirty="0">
                <a:solidFill>
                  <a:schemeClr val="bg1"/>
                </a:solidFill>
                <a:latin typeface="Comic Sans MS" pitchFamily="66" charset="0"/>
              </a:rPr>
              <a:t>Here, speed is a variable, and the data type of the variable is int. </a:t>
            </a:r>
            <a:br>
              <a:rPr lang="en-US" sz="2200" i="0" u="none" dirty="0">
                <a:solidFill>
                  <a:schemeClr val="bg1"/>
                </a:solidFill>
                <a:latin typeface="Comic Sans MS" pitchFamily="66" charset="0"/>
              </a:rPr>
            </a:br>
            <a:r>
              <a:rPr lang="en-US" sz="2200" i="0" u="none" dirty="0">
                <a:solidFill>
                  <a:schemeClr val="bg1"/>
                </a:solidFill>
                <a:latin typeface="Comic Sans MS" pitchFamily="66" charset="0"/>
              </a:rPr>
              <a:t>The int data type determines that the speed variable can only contain integers.</a:t>
            </a:r>
          </a:p>
          <a:p>
            <a:pPr marL="0" indent="0" algn="just">
              <a:spcBef>
                <a:spcPts val="1800"/>
              </a:spcBef>
              <a:buNone/>
            </a:pPr>
            <a:r>
              <a:rPr lang="en-US" sz="2400" i="0" dirty="0">
                <a:solidFill>
                  <a:schemeClr val="accent2">
                    <a:lumMod val="60000"/>
                    <a:lumOff val="40000"/>
                  </a:schemeClr>
                </a:solidFill>
                <a:latin typeface="Comic Sans MS" pitchFamily="66" charset="0"/>
              </a:rPr>
              <a:t>Data types are classified into two types</a:t>
            </a:r>
            <a:r>
              <a:rPr lang="en-US" sz="2400" i="0" u="none" dirty="0">
                <a:solidFill>
                  <a:schemeClr val="accent2">
                    <a:lumMod val="60000"/>
                    <a:lumOff val="40000"/>
                  </a:schemeClr>
                </a:solidFill>
                <a:latin typeface="Comic Sans MS" pitchFamily="66" charset="0"/>
              </a:rPr>
              <a:t> –</a:t>
            </a:r>
          </a:p>
          <a:p>
            <a:pPr algn="just">
              <a:spcBef>
                <a:spcPts val="1200"/>
              </a:spcBef>
              <a:buFont typeface="Courier New" panose="02070309020205020404" pitchFamily="49" charset="0"/>
              <a:buChar char="o"/>
            </a:pPr>
            <a:r>
              <a:rPr lang="en-US" sz="2200" i="0" u="none" dirty="0">
                <a:solidFill>
                  <a:schemeClr val="bg1"/>
                </a:solidFill>
                <a:latin typeface="Comic Sans MS" pitchFamily="66" charset="0"/>
              </a:rPr>
              <a:t>Primitive Data Types</a:t>
            </a:r>
          </a:p>
          <a:p>
            <a:pPr algn="just">
              <a:spcBef>
                <a:spcPts val="1200"/>
              </a:spcBef>
              <a:buFont typeface="Courier New" panose="02070309020205020404" pitchFamily="49" charset="0"/>
              <a:buChar char="o"/>
            </a:pPr>
            <a:r>
              <a:rPr lang="en-US" sz="2200" i="0" u="none" dirty="0">
                <a:solidFill>
                  <a:schemeClr val="bg1"/>
                </a:solidFill>
                <a:latin typeface="Comic Sans MS" pitchFamily="66" charset="0"/>
              </a:rPr>
              <a:t>Non-Primitive Data Types</a:t>
            </a:r>
            <a:endParaRPr lang="en-IN" sz="2200" i="0" u="none"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40</a:t>
            </a:fld>
            <a:endParaRPr lang="en-US" dirty="0"/>
          </a:p>
        </p:txBody>
      </p:sp>
      <p:sp>
        <p:nvSpPr>
          <p:cNvPr id="19" name="TextBox 18"/>
          <p:cNvSpPr txBox="1"/>
          <p:nvPr/>
        </p:nvSpPr>
        <p:spPr>
          <a:xfrm>
            <a:off x="9052405" y="0"/>
            <a:ext cx="2844800"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endParaRPr lang="en-IN" sz="2400" b="1" i="0" u="none" dirty="0">
              <a:latin typeface="Comic Sans MS" pitchFamily="66" charset="0"/>
            </a:endParaRPr>
          </a:p>
        </p:txBody>
      </p:sp>
      <p:sp>
        <p:nvSpPr>
          <p:cNvPr id="8" name="Rectangle 7">
            <a:extLst>
              <a:ext uri="{FF2B5EF4-FFF2-40B4-BE49-F238E27FC236}">
                <a16:creationId xmlns:a16="http://schemas.microsoft.com/office/drawing/2014/main" id="{413AD73B-816D-4730-86D1-4F776A2A4C08}"/>
              </a:ext>
            </a:extLst>
          </p:cNvPr>
          <p:cNvSpPr/>
          <p:nvPr/>
        </p:nvSpPr>
        <p:spPr>
          <a:xfrm>
            <a:off x="1126283" y="2288255"/>
            <a:ext cx="2147859" cy="454945"/>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i="0" u="none" dirty="0">
                <a:solidFill>
                  <a:schemeClr val="bg1"/>
                </a:solidFill>
                <a:latin typeface="Comic Sans MS" pitchFamily="66" charset="0"/>
              </a:rPr>
              <a:t> </a:t>
            </a:r>
            <a:r>
              <a:rPr lang="en-US" sz="2200" i="0" u="none" dirty="0" err="1">
                <a:solidFill>
                  <a:schemeClr val="bg1"/>
                </a:solidFill>
                <a:latin typeface="Comic Sans MS" pitchFamily="66" charset="0"/>
              </a:rPr>
              <a:t>int</a:t>
            </a:r>
            <a:r>
              <a:rPr lang="en-US" sz="2200" i="0" u="none" dirty="0">
                <a:solidFill>
                  <a:schemeClr val="bg1"/>
                </a:solidFill>
                <a:latin typeface="Comic Sans MS" pitchFamily="66" charset="0"/>
              </a:rPr>
              <a:t> speed;</a:t>
            </a:r>
          </a:p>
        </p:txBody>
      </p:sp>
    </p:spTree>
    <p:extLst>
      <p:ext uri="{BB962C8B-B14F-4D97-AF65-F5344CB8AC3E}">
        <p14:creationId xmlns:p14="http://schemas.microsoft.com/office/powerpoint/2010/main" val="1317255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00" y="-8164"/>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p:cNvSpPr>
            <a:spLocks noGrp="1"/>
          </p:cNvSpPr>
          <p:nvPr>
            <p:ph idx="1"/>
          </p:nvPr>
        </p:nvSpPr>
        <p:spPr>
          <a:xfrm>
            <a:off x="609600" y="652901"/>
            <a:ext cx="10972800" cy="5536883"/>
          </a:xfrm>
        </p:spPr>
        <p:txBody>
          <a:bodyPr/>
          <a:lstStyle/>
          <a:p>
            <a:pPr marL="0" indent="0">
              <a:buNone/>
            </a:pPr>
            <a:r>
              <a:rPr lang="en-US" sz="2400" dirty="0">
                <a:solidFill>
                  <a:schemeClr val="accent6">
                    <a:lumMod val="20000"/>
                    <a:lumOff val="80000"/>
                  </a:schemeClr>
                </a:solidFill>
                <a:latin typeface="Comic Sans MS" pitchFamily="66" charset="0"/>
              </a:rPr>
              <a:t>Classifications of Data Types</a:t>
            </a:r>
            <a:r>
              <a:rPr lang="en-US" sz="2400" dirty="0">
                <a:solidFill>
                  <a:schemeClr val="accent2">
                    <a:lumMod val="60000"/>
                    <a:lumOff val="40000"/>
                  </a:schemeClr>
                </a:solidFill>
                <a:latin typeface="Comic Sans MS" pitchFamily="66" charset="0"/>
              </a:rPr>
              <a:t>: </a:t>
            </a: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41</a:t>
            </a:fld>
            <a:endParaRPr lang="en-US" dirty="0"/>
          </a:p>
        </p:txBody>
      </p:sp>
      <p:sp>
        <p:nvSpPr>
          <p:cNvPr id="19" name="TextBox 18"/>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30" name="Rectangle 29"/>
          <p:cNvSpPr/>
          <p:nvPr/>
        </p:nvSpPr>
        <p:spPr>
          <a:xfrm>
            <a:off x="6230125" y="652901"/>
            <a:ext cx="2004646" cy="621322"/>
          </a:xfrm>
          <a:prstGeom prst="rect">
            <a:avLst/>
          </a:prstGeom>
          <a:solidFill>
            <a:srgbClr val="D8671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DATA TYPES</a:t>
            </a:r>
          </a:p>
        </p:txBody>
      </p:sp>
      <p:sp>
        <p:nvSpPr>
          <p:cNvPr id="31" name="Rectangle 30"/>
          <p:cNvSpPr/>
          <p:nvPr/>
        </p:nvSpPr>
        <p:spPr>
          <a:xfrm>
            <a:off x="4467824" y="1484125"/>
            <a:ext cx="1762301" cy="65649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PRIMITIVE</a:t>
            </a:r>
          </a:p>
        </p:txBody>
      </p:sp>
      <p:sp>
        <p:nvSpPr>
          <p:cNvPr id="1024" name="Rectangle 1023"/>
          <p:cNvSpPr/>
          <p:nvPr/>
        </p:nvSpPr>
        <p:spPr>
          <a:xfrm>
            <a:off x="2885208" y="2534126"/>
            <a:ext cx="1582616" cy="5744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NUMERIC</a:t>
            </a:r>
          </a:p>
        </p:txBody>
      </p:sp>
      <p:sp>
        <p:nvSpPr>
          <p:cNvPr id="1025" name="Rectangle 1024"/>
          <p:cNvSpPr/>
          <p:nvPr/>
        </p:nvSpPr>
        <p:spPr>
          <a:xfrm>
            <a:off x="8234771" y="1516059"/>
            <a:ext cx="1762301" cy="656492"/>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NON-PRIMITIVE</a:t>
            </a:r>
          </a:p>
        </p:txBody>
      </p:sp>
      <p:sp>
        <p:nvSpPr>
          <p:cNvPr id="1027" name="Rectangle 1026"/>
          <p:cNvSpPr/>
          <p:nvPr/>
        </p:nvSpPr>
        <p:spPr>
          <a:xfrm>
            <a:off x="5755308" y="2534126"/>
            <a:ext cx="1582616" cy="5892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NON-NUMERIC</a:t>
            </a:r>
          </a:p>
        </p:txBody>
      </p:sp>
      <p:sp>
        <p:nvSpPr>
          <p:cNvPr id="1028" name="Rectangle 1027"/>
          <p:cNvSpPr/>
          <p:nvPr/>
        </p:nvSpPr>
        <p:spPr>
          <a:xfrm>
            <a:off x="10083955" y="2468657"/>
            <a:ext cx="1635823" cy="7053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CLASS</a:t>
            </a:r>
          </a:p>
        </p:txBody>
      </p:sp>
      <p:sp>
        <p:nvSpPr>
          <p:cNvPr id="1029" name="Rectangle 1028"/>
          <p:cNvSpPr/>
          <p:nvPr/>
        </p:nvSpPr>
        <p:spPr>
          <a:xfrm>
            <a:off x="10083955" y="3704778"/>
            <a:ext cx="1635824" cy="7502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ARRAY</a:t>
            </a:r>
          </a:p>
        </p:txBody>
      </p:sp>
      <p:sp>
        <p:nvSpPr>
          <p:cNvPr id="1030" name="Rectangle 1029"/>
          <p:cNvSpPr/>
          <p:nvPr/>
        </p:nvSpPr>
        <p:spPr>
          <a:xfrm>
            <a:off x="10083955" y="4991490"/>
            <a:ext cx="1613515" cy="7502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STRING</a:t>
            </a:r>
          </a:p>
        </p:txBody>
      </p:sp>
      <p:sp>
        <p:nvSpPr>
          <p:cNvPr id="1031" name="Rectangle 1030"/>
          <p:cNvSpPr/>
          <p:nvPr/>
        </p:nvSpPr>
        <p:spPr>
          <a:xfrm>
            <a:off x="1511630" y="3599853"/>
            <a:ext cx="1477107"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INTEGER</a:t>
            </a:r>
          </a:p>
        </p:txBody>
      </p:sp>
      <p:sp>
        <p:nvSpPr>
          <p:cNvPr id="1032" name="Rectangle 1031"/>
          <p:cNvSpPr/>
          <p:nvPr/>
        </p:nvSpPr>
        <p:spPr>
          <a:xfrm>
            <a:off x="4313369" y="3599853"/>
            <a:ext cx="1441939"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FLOATINGPOINT</a:t>
            </a:r>
          </a:p>
        </p:txBody>
      </p:sp>
      <p:sp>
        <p:nvSpPr>
          <p:cNvPr id="1033" name="Rectangle 1032"/>
          <p:cNvSpPr/>
          <p:nvPr/>
        </p:nvSpPr>
        <p:spPr>
          <a:xfrm>
            <a:off x="6934862" y="5201265"/>
            <a:ext cx="1582615" cy="530941"/>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CHARACTER</a:t>
            </a:r>
          </a:p>
        </p:txBody>
      </p:sp>
      <p:sp>
        <p:nvSpPr>
          <p:cNvPr id="1034" name="Rectangle 1033"/>
          <p:cNvSpPr/>
          <p:nvPr/>
        </p:nvSpPr>
        <p:spPr>
          <a:xfrm>
            <a:off x="6984022" y="3568328"/>
            <a:ext cx="1541647" cy="538356"/>
          </a:xfrm>
          <a:prstGeom prst="rect">
            <a:avLst/>
          </a:prstGeom>
          <a:solidFill>
            <a:srgbClr val="EEA1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BOOLEAN</a:t>
            </a:r>
          </a:p>
        </p:txBody>
      </p:sp>
      <p:sp>
        <p:nvSpPr>
          <p:cNvPr id="1036" name="Rectangle 1035"/>
          <p:cNvSpPr/>
          <p:nvPr/>
        </p:nvSpPr>
        <p:spPr>
          <a:xfrm>
            <a:off x="823343" y="4512855"/>
            <a:ext cx="1084385" cy="46892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BYTE</a:t>
            </a:r>
          </a:p>
        </p:txBody>
      </p:sp>
      <p:sp>
        <p:nvSpPr>
          <p:cNvPr id="1037" name="Rectangle 1036"/>
          <p:cNvSpPr/>
          <p:nvPr/>
        </p:nvSpPr>
        <p:spPr>
          <a:xfrm>
            <a:off x="823343" y="5258914"/>
            <a:ext cx="1101970" cy="490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SHORT</a:t>
            </a:r>
          </a:p>
        </p:txBody>
      </p:sp>
      <p:sp>
        <p:nvSpPr>
          <p:cNvPr id="1038" name="Rectangle 1037"/>
          <p:cNvSpPr/>
          <p:nvPr/>
        </p:nvSpPr>
        <p:spPr>
          <a:xfrm>
            <a:off x="2526045" y="4492339"/>
            <a:ext cx="1101970" cy="50995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INT</a:t>
            </a:r>
          </a:p>
        </p:txBody>
      </p:sp>
      <p:sp>
        <p:nvSpPr>
          <p:cNvPr id="1039" name="Rectangle 1038"/>
          <p:cNvSpPr/>
          <p:nvPr/>
        </p:nvSpPr>
        <p:spPr>
          <a:xfrm>
            <a:off x="2568061" y="5252720"/>
            <a:ext cx="1090245" cy="490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LONG</a:t>
            </a:r>
          </a:p>
        </p:txBody>
      </p:sp>
      <p:sp>
        <p:nvSpPr>
          <p:cNvPr id="1040" name="Rectangle 1039"/>
          <p:cNvSpPr/>
          <p:nvPr/>
        </p:nvSpPr>
        <p:spPr>
          <a:xfrm>
            <a:off x="4952974" y="4483182"/>
            <a:ext cx="1271917" cy="50995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FLOAT</a:t>
            </a:r>
          </a:p>
        </p:txBody>
      </p:sp>
      <p:sp>
        <p:nvSpPr>
          <p:cNvPr id="1041" name="Rectangle 1040"/>
          <p:cNvSpPr/>
          <p:nvPr/>
        </p:nvSpPr>
        <p:spPr>
          <a:xfrm>
            <a:off x="4941820" y="5248454"/>
            <a:ext cx="1271917" cy="50143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u="none" dirty="0">
                <a:latin typeface="Comic Sans MS" pitchFamily="66" charset="0"/>
              </a:rPr>
              <a:t>DOUBLE</a:t>
            </a:r>
          </a:p>
        </p:txBody>
      </p:sp>
      <p:cxnSp>
        <p:nvCxnSpPr>
          <p:cNvPr id="7" name="Elbow Connector 6"/>
          <p:cNvCxnSpPr>
            <a:stCxn id="30" idx="1"/>
            <a:endCxn id="31" idx="0"/>
          </p:cNvCxnSpPr>
          <p:nvPr/>
        </p:nvCxnSpPr>
        <p:spPr>
          <a:xfrm rot="10800000" flipV="1">
            <a:off x="5348975" y="963561"/>
            <a:ext cx="881150" cy="52056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30" idx="3"/>
            <a:endCxn id="1025" idx="0"/>
          </p:cNvCxnSpPr>
          <p:nvPr/>
        </p:nvCxnSpPr>
        <p:spPr>
          <a:xfrm>
            <a:off x="8234771" y="963562"/>
            <a:ext cx="881151" cy="55249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31" idx="1"/>
            <a:endCxn id="1024" idx="0"/>
          </p:cNvCxnSpPr>
          <p:nvPr/>
        </p:nvCxnSpPr>
        <p:spPr>
          <a:xfrm rot="10800000" flipV="1">
            <a:off x="3676516" y="1812370"/>
            <a:ext cx="791308" cy="7217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31" idx="3"/>
            <a:endCxn id="1027" idx="0"/>
          </p:cNvCxnSpPr>
          <p:nvPr/>
        </p:nvCxnSpPr>
        <p:spPr>
          <a:xfrm>
            <a:off x="6230125" y="1812371"/>
            <a:ext cx="316491" cy="72175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25" idx="2"/>
            <a:endCxn id="1030" idx="1"/>
          </p:cNvCxnSpPr>
          <p:nvPr/>
        </p:nvCxnSpPr>
        <p:spPr>
          <a:xfrm rot="16200000" flipH="1">
            <a:off x="8002899" y="3285573"/>
            <a:ext cx="3194078" cy="968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028" idx="1"/>
          </p:cNvCxnSpPr>
          <p:nvPr/>
        </p:nvCxnSpPr>
        <p:spPr>
          <a:xfrm>
            <a:off x="9115922" y="2821342"/>
            <a:ext cx="96803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029" idx="1"/>
          </p:cNvCxnSpPr>
          <p:nvPr/>
        </p:nvCxnSpPr>
        <p:spPr>
          <a:xfrm>
            <a:off x="9115922" y="4079916"/>
            <a:ext cx="96803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024" idx="1"/>
            <a:endCxn id="1031" idx="0"/>
          </p:cNvCxnSpPr>
          <p:nvPr/>
        </p:nvCxnSpPr>
        <p:spPr>
          <a:xfrm rot="10800000" flipV="1">
            <a:off x="2250184" y="2821341"/>
            <a:ext cx="635024" cy="7785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6" name="Elbow Connector 1025"/>
          <p:cNvCxnSpPr>
            <a:cxnSpLocks/>
            <a:stCxn id="1024" idx="3"/>
            <a:endCxn id="1032" idx="0"/>
          </p:cNvCxnSpPr>
          <p:nvPr/>
        </p:nvCxnSpPr>
        <p:spPr>
          <a:xfrm>
            <a:off x="4467824" y="2821342"/>
            <a:ext cx="566515" cy="77851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8" name="Elbow Connector 1047"/>
          <p:cNvCxnSpPr/>
          <p:nvPr/>
        </p:nvCxnSpPr>
        <p:spPr>
          <a:xfrm rot="16200000" flipH="1">
            <a:off x="5544421" y="4088511"/>
            <a:ext cx="2367670" cy="4374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2" name="Straight Arrow Connector 1051"/>
          <p:cNvCxnSpPr>
            <a:endCxn id="1034" idx="1"/>
          </p:cNvCxnSpPr>
          <p:nvPr/>
        </p:nvCxnSpPr>
        <p:spPr>
          <a:xfrm>
            <a:off x="6509552" y="3837506"/>
            <a:ext cx="4744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76" name="Elbow Connector 1075"/>
          <p:cNvCxnSpPr>
            <a:stCxn id="1031" idx="1"/>
            <a:endCxn id="1036" idx="0"/>
          </p:cNvCxnSpPr>
          <p:nvPr/>
        </p:nvCxnSpPr>
        <p:spPr>
          <a:xfrm rot="10800000" flipV="1">
            <a:off x="1365536" y="3869031"/>
            <a:ext cx="146094" cy="64382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0" name="Elbow Connector 1079"/>
          <p:cNvCxnSpPr>
            <a:stCxn id="1031" idx="3"/>
            <a:endCxn id="1038" idx="0"/>
          </p:cNvCxnSpPr>
          <p:nvPr/>
        </p:nvCxnSpPr>
        <p:spPr>
          <a:xfrm>
            <a:off x="2988737" y="3869031"/>
            <a:ext cx="88293" cy="6233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2" name="Elbow Connector 1081"/>
          <p:cNvCxnSpPr>
            <a:cxnSpLocks/>
          </p:cNvCxnSpPr>
          <p:nvPr/>
        </p:nvCxnSpPr>
        <p:spPr>
          <a:xfrm rot="5400000">
            <a:off x="1404651" y="4656730"/>
            <a:ext cx="1366193" cy="3248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4" name="Elbow Connector 1083"/>
          <p:cNvCxnSpPr>
            <a:cxnSpLocks/>
          </p:cNvCxnSpPr>
          <p:nvPr/>
        </p:nvCxnSpPr>
        <p:spPr>
          <a:xfrm rot="16200000" flipH="1">
            <a:off x="1729122" y="4663918"/>
            <a:ext cx="1359999" cy="31787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9" name="Elbow Connector 1088"/>
          <p:cNvCxnSpPr>
            <a:stCxn id="1032" idx="2"/>
            <a:endCxn id="1040" idx="0"/>
          </p:cNvCxnSpPr>
          <p:nvPr/>
        </p:nvCxnSpPr>
        <p:spPr>
          <a:xfrm rot="16200000" flipH="1">
            <a:off x="5139150" y="4033398"/>
            <a:ext cx="344973" cy="5545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1" name="Elbow Connector 1090"/>
          <p:cNvCxnSpPr>
            <a:stCxn id="1032" idx="1"/>
            <a:endCxn id="1041" idx="1"/>
          </p:cNvCxnSpPr>
          <p:nvPr/>
        </p:nvCxnSpPr>
        <p:spPr>
          <a:xfrm rot="10800000" flipH="1" flipV="1">
            <a:off x="4313368" y="3869030"/>
            <a:ext cx="628451" cy="1630141"/>
          </a:xfrm>
          <a:prstGeom prst="bentConnector3">
            <a:avLst>
              <a:gd name="adj1" fmla="val -36375"/>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959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F110D8-36A9-4687-B374-CC90D667B25E}" type="datetime1">
              <a:rPr lang="en-US" smtClean="0"/>
              <a:t>8/28/2022</a:t>
            </a:fld>
            <a:endParaRPr lang="en-US" dirty="0"/>
          </a:p>
        </p:txBody>
      </p:sp>
      <p:pic>
        <p:nvPicPr>
          <p:cNvPr id="7" name="Picture 5" descr="Ppt_Bg2.png">
            <a:extLst>
              <a:ext uri="{FF2B5EF4-FFF2-40B4-BE49-F238E27FC236}">
                <a16:creationId xmlns:a16="http://schemas.microsoft.com/office/drawing/2014/main" id="{5433A6F8-C95A-463E-8C23-D07041E163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ADFAF27-9BF9-4F8D-8746-9A140B8E43DB}"/>
              </a:ext>
            </a:extLst>
          </p:cNvPr>
          <p:cNvSpPr txBox="1"/>
          <p:nvPr/>
        </p:nvSpPr>
        <p:spPr>
          <a:xfrm>
            <a:off x="9031675" y="0"/>
            <a:ext cx="2832827" cy="461665"/>
          </a:xfrm>
          <a:prstGeom prst="rect">
            <a:avLst/>
          </a:prstGeom>
          <a:noFill/>
        </p:spPr>
        <p:txBody>
          <a:bodyPr wrap="none" rtlCol="0">
            <a:spAutoFit/>
          </a:bodyPr>
          <a:lstStyle/>
          <a:p>
            <a:r>
              <a:rPr lang="en-US" sz="2400" b="1" i="0" u="none" dirty="0">
                <a:solidFill>
                  <a:schemeClr val="accent2">
                    <a:lumMod val="60000"/>
                    <a:lumOff val="40000"/>
                  </a:schemeClr>
                </a:solidFill>
                <a:latin typeface="Comic Sans MS" pitchFamily="66" charset="0"/>
              </a:rPr>
              <a:t>FUNDAMENTALS</a:t>
            </a:r>
          </a:p>
        </p:txBody>
      </p:sp>
      <p:sp>
        <p:nvSpPr>
          <p:cNvPr id="2" name="Content Placeholder 1">
            <a:extLst>
              <a:ext uri="{FF2B5EF4-FFF2-40B4-BE49-F238E27FC236}">
                <a16:creationId xmlns:a16="http://schemas.microsoft.com/office/drawing/2014/main" id="{4B2F03F4-B587-45DC-9095-A4120953DAF8}"/>
              </a:ext>
            </a:extLst>
          </p:cNvPr>
          <p:cNvSpPr>
            <a:spLocks noGrp="1"/>
          </p:cNvSpPr>
          <p:nvPr>
            <p:ph idx="1"/>
          </p:nvPr>
        </p:nvSpPr>
        <p:spPr>
          <a:xfrm>
            <a:off x="511945" y="606494"/>
            <a:ext cx="10972800" cy="4450919"/>
          </a:xfrm>
        </p:spPr>
        <p:txBody>
          <a:bodyPr/>
          <a:lstStyle/>
          <a:p>
            <a:pPr marL="0" indent="0">
              <a:buNone/>
            </a:pPr>
            <a:r>
              <a:rPr lang="en-IN" sz="2400" dirty="0">
                <a:solidFill>
                  <a:schemeClr val="accent6">
                    <a:lumMod val="20000"/>
                    <a:lumOff val="80000"/>
                  </a:schemeClr>
                </a:solidFill>
                <a:latin typeface="Comic Sans MS" panose="030F0702030302020204" pitchFamily="66" charset="0"/>
              </a:rPr>
              <a:t>       Description of Data Types:</a:t>
            </a:r>
          </a:p>
          <a:p>
            <a:endParaRPr lang="en-IN" dirty="0"/>
          </a:p>
        </p:txBody>
      </p:sp>
      <p:graphicFrame>
        <p:nvGraphicFramePr>
          <p:cNvPr id="9" name="Table 8">
            <a:extLst>
              <a:ext uri="{FF2B5EF4-FFF2-40B4-BE49-F238E27FC236}">
                <a16:creationId xmlns:a16="http://schemas.microsoft.com/office/drawing/2014/main" id="{8F897D9E-35CD-4C42-BD9F-044973A7AAC3}"/>
              </a:ext>
            </a:extLst>
          </p:cNvPr>
          <p:cNvGraphicFramePr>
            <a:graphicFrameLocks noGrp="1"/>
          </p:cNvGraphicFramePr>
          <p:nvPr>
            <p:extLst/>
          </p:nvPr>
        </p:nvGraphicFramePr>
        <p:xfrm>
          <a:off x="1347613" y="1176783"/>
          <a:ext cx="9310555" cy="5015687"/>
        </p:xfrm>
        <a:graphic>
          <a:graphicData uri="http://schemas.openxmlformats.org/drawingml/2006/table">
            <a:tbl>
              <a:tblPr/>
              <a:tblGrid>
                <a:gridCol w="1340629">
                  <a:extLst>
                    <a:ext uri="{9D8B030D-6E8A-4147-A177-3AD203B41FA5}">
                      <a16:colId xmlns:a16="http://schemas.microsoft.com/office/drawing/2014/main" val="3722728617"/>
                    </a:ext>
                  </a:extLst>
                </a:gridCol>
                <a:gridCol w="1200177">
                  <a:extLst>
                    <a:ext uri="{9D8B030D-6E8A-4147-A177-3AD203B41FA5}">
                      <a16:colId xmlns:a16="http://schemas.microsoft.com/office/drawing/2014/main" val="4211699040"/>
                    </a:ext>
                  </a:extLst>
                </a:gridCol>
                <a:gridCol w="2388094">
                  <a:extLst>
                    <a:ext uri="{9D8B030D-6E8A-4147-A177-3AD203B41FA5}">
                      <a16:colId xmlns:a16="http://schemas.microsoft.com/office/drawing/2014/main" val="2577492922"/>
                    </a:ext>
                  </a:extLst>
                </a:gridCol>
                <a:gridCol w="1216240">
                  <a:extLst>
                    <a:ext uri="{9D8B030D-6E8A-4147-A177-3AD203B41FA5}">
                      <a16:colId xmlns:a16="http://schemas.microsoft.com/office/drawing/2014/main" val="953376063"/>
                    </a:ext>
                  </a:extLst>
                </a:gridCol>
                <a:gridCol w="3165415">
                  <a:extLst>
                    <a:ext uri="{9D8B030D-6E8A-4147-A177-3AD203B41FA5}">
                      <a16:colId xmlns:a16="http://schemas.microsoft.com/office/drawing/2014/main" val="1585716468"/>
                    </a:ext>
                  </a:extLst>
                </a:gridCol>
              </a:tblGrid>
              <a:tr h="552470">
                <a:tc>
                  <a:txBody>
                    <a:bodyPr/>
                    <a:lstStyle/>
                    <a:p>
                      <a:pPr algn="ctr" fontAlgn="t"/>
                      <a:r>
                        <a:rPr lang="en-IN" sz="1800" dirty="0">
                          <a:solidFill>
                            <a:schemeClr val="bg2"/>
                          </a:solidFill>
                          <a:effectLst/>
                          <a:latin typeface="Comic Sans MS" panose="030F0702030302020204" pitchFamily="66" charset="0"/>
                        </a:rPr>
                        <a:t>Data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Keyword</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Kinds of value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Bytes of Memory</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1800" dirty="0">
                          <a:solidFill>
                            <a:schemeClr val="bg2"/>
                          </a:solidFill>
                          <a:effectLst/>
                          <a:latin typeface="Comic Sans MS" panose="030F0702030302020204" pitchFamily="66" charset="0"/>
                        </a:rPr>
                        <a:t>Range of values</a:t>
                      </a:r>
                    </a:p>
                  </a:txBody>
                  <a:tcPr marL="20370" marR="20370" marT="20370" marB="20370">
                    <a:lnL w="12700" cap="flat" cmpd="sng" algn="ctr">
                      <a:solidFill>
                        <a:schemeClr val="bg2"/>
                      </a:solidFill>
                      <a:prstDash val="solid"/>
                      <a:round/>
                      <a:headEnd type="none" w="med" len="med"/>
                      <a:tailEnd type="none" w="med" len="med"/>
                    </a:lnL>
                    <a:lnR w="7620" cap="flat" cmpd="sng" algn="ctr">
                      <a:solidFill>
                        <a:srgbClr val="7802C8"/>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9334064"/>
                  </a:ext>
                </a:extLst>
              </a:tr>
              <a:tr h="463316">
                <a:tc>
                  <a:txBody>
                    <a:bodyPr/>
                    <a:lstStyle/>
                    <a:p>
                      <a:r>
                        <a:rPr lang="en-US" sz="1600" dirty="0">
                          <a:solidFill>
                            <a:srgbClr val="020202"/>
                          </a:solidFill>
                          <a:latin typeface="Comic Sans MS" pitchFamily="66" charset="0"/>
                        </a:rPr>
                        <a:t>Byte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byte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-128 to 127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8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Character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char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1 character - unicode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sz="1600" dirty="0">
                          <a:solidFill>
                            <a:srgbClr val="020202"/>
                          </a:solidFill>
                          <a:latin typeface="Comic Sans MS" pitchFamily="66" charset="0"/>
                        </a:rPr>
                        <a:t>       2</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Not</a:t>
                      </a:r>
                      <a:r>
                        <a:rPr lang="en-US" sz="1600" baseline="0" dirty="0">
                          <a:solidFill>
                            <a:srgbClr val="020202"/>
                          </a:solidFill>
                          <a:latin typeface="Comic Sans MS" pitchFamily="66" charset="0"/>
                        </a:rPr>
                        <a:t> applicable</a:t>
                      </a:r>
                      <a:endParaRPr lang="en-US" sz="1600"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88272">
                <a:tc>
                  <a:txBody>
                    <a:bodyPr/>
                    <a:lstStyle/>
                    <a:p>
                      <a:r>
                        <a:rPr lang="en-US" sz="1600" dirty="0">
                          <a:solidFill>
                            <a:srgbClr val="020202"/>
                          </a:solidFill>
                          <a:latin typeface="Comic Sans MS" pitchFamily="66" charset="0"/>
                        </a:rPr>
                        <a:t>Short 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short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2</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-32,768 to 32,767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14905">
                <a:tc>
                  <a:txBody>
                    <a:bodyPr/>
                    <a:lstStyle/>
                    <a:p>
                      <a:r>
                        <a:rPr lang="en-US" sz="1600" dirty="0">
                          <a:solidFill>
                            <a:srgbClr val="020202"/>
                          </a:solidFill>
                          <a:latin typeface="Comic Sans MS" pitchFamily="66" charset="0"/>
                        </a:rPr>
                        <a:t>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int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pPr algn="l"/>
                      <a:r>
                        <a:rPr lang="en-US" sz="1600" dirty="0">
                          <a:solidFill>
                            <a:srgbClr val="020202"/>
                          </a:solidFill>
                          <a:latin typeface="Comic Sans MS" pitchFamily="66" charset="0"/>
                        </a:rPr>
                        <a:t>       4</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1600" dirty="0">
                          <a:solidFill>
                            <a:srgbClr val="020202"/>
                          </a:solidFill>
                          <a:latin typeface="Comic Sans MS" pitchFamily="66" charset="0"/>
                        </a:rPr>
                        <a:t>-2,147,483,648 </a:t>
                      </a:r>
                      <a:r>
                        <a:rPr lang="en-US" sz="1600" baseline="0" dirty="0">
                          <a:solidFill>
                            <a:srgbClr val="020202"/>
                          </a:solidFill>
                          <a:latin typeface="Comic Sans MS" pitchFamily="66" charset="0"/>
                        </a:rPr>
                        <a:t> to</a:t>
                      </a:r>
                    </a:p>
                    <a:p>
                      <a:r>
                        <a:rPr lang="en-US" sz="1600" dirty="0">
                          <a:solidFill>
                            <a:srgbClr val="020202"/>
                          </a:solidFill>
                          <a:latin typeface="Comic Sans MS" pitchFamily="66" charset="0"/>
                        </a:rPr>
                        <a:t>2,147,483,647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027">
                <a:tc>
                  <a:txBody>
                    <a:bodyPr/>
                    <a:lstStyle/>
                    <a:p>
                      <a:r>
                        <a:rPr lang="en-US" sz="1600" dirty="0">
                          <a:solidFill>
                            <a:srgbClr val="020202"/>
                          </a:solidFill>
                          <a:latin typeface="Comic Sans MS" pitchFamily="66" charset="0"/>
                        </a:rPr>
                        <a:t>Long integer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long</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integer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-9,223,372,036,854,775,808 to 9,223,372,036,854,775,807</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r>
                        <a:rPr lang="en-US" sz="1600" dirty="0">
                          <a:solidFill>
                            <a:srgbClr val="020202"/>
                          </a:solidFill>
                          <a:latin typeface="Comic Sans MS" pitchFamily="66" charset="0"/>
                        </a:rPr>
                        <a:t>Float</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float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Decimal values to 7 decimal digit precision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sz="1600" dirty="0">
                          <a:solidFill>
                            <a:srgbClr val="020202"/>
                          </a:solidFill>
                          <a:latin typeface="Comic Sans MS" pitchFamily="66" charset="0"/>
                        </a:rPr>
                        <a:t>       4</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3.4e-38 to 3.4e38</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r h="489527">
                <a:tc>
                  <a:txBody>
                    <a:bodyPr/>
                    <a:lstStyle/>
                    <a:p>
                      <a:r>
                        <a:rPr lang="en-US" sz="1600" dirty="0">
                          <a:solidFill>
                            <a:srgbClr val="020202"/>
                          </a:solidFill>
                          <a:latin typeface="Comic Sans MS" pitchFamily="66" charset="0"/>
                        </a:rPr>
                        <a:t>Double</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double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20202"/>
                          </a:solidFill>
                          <a:latin typeface="Comic Sans MS" pitchFamily="66" charset="0"/>
                        </a:rPr>
                        <a:t>Decimal values to 15 decimal digit precision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pPr algn="l"/>
                      <a:r>
                        <a:rPr lang="en-US" sz="1600" dirty="0">
                          <a:solidFill>
                            <a:srgbClr val="020202"/>
                          </a:solidFill>
                          <a:latin typeface="Comic Sans MS" pitchFamily="66" charset="0"/>
                        </a:rPr>
                        <a:t>       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1600" dirty="0">
                          <a:solidFill>
                            <a:srgbClr val="020202"/>
                          </a:solidFill>
                          <a:latin typeface="Comic Sans MS" pitchFamily="66" charset="0"/>
                        </a:rPr>
                        <a:t>1.7e-308 to</a:t>
                      </a:r>
                      <a:r>
                        <a:rPr lang="en-US" sz="1600" baseline="0" dirty="0">
                          <a:solidFill>
                            <a:srgbClr val="020202"/>
                          </a:solidFill>
                          <a:latin typeface="Comic Sans MS" pitchFamily="66" charset="0"/>
                        </a:rPr>
                        <a:t> 1.73e308</a:t>
                      </a:r>
                      <a:endParaRPr lang="en-US" sz="1600" dirty="0">
                        <a:solidFill>
                          <a:srgbClr val="020202"/>
                        </a:solidFill>
                        <a:latin typeface="Comic Sans MS" pitchFamily="66" charset="0"/>
                      </a:endParaRP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2228495621"/>
                  </a:ext>
                </a:extLst>
              </a:tr>
              <a:tr h="489527">
                <a:tc>
                  <a:txBody>
                    <a:bodyPr/>
                    <a:lstStyle/>
                    <a:p>
                      <a:r>
                        <a:rPr lang="en-US" sz="1600" dirty="0">
                          <a:solidFill>
                            <a:srgbClr val="020202"/>
                          </a:solidFill>
                          <a:latin typeface="Comic Sans MS" pitchFamily="66" charset="0"/>
                        </a:rPr>
                        <a:t>Boolean</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boolean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Boolean values </a:t>
                      </a:r>
                    </a:p>
                    <a:p>
                      <a:r>
                        <a:rPr lang="en-US" sz="1600" dirty="0">
                          <a:solidFill>
                            <a:srgbClr val="020202"/>
                          </a:solidFill>
                          <a:latin typeface="Comic Sans MS" pitchFamily="66" charset="0"/>
                        </a:rPr>
                        <a:t>True/false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pPr algn="l"/>
                      <a:r>
                        <a:rPr lang="en-US" sz="1600" dirty="0">
                          <a:solidFill>
                            <a:srgbClr val="020202"/>
                          </a:solidFill>
                          <a:latin typeface="Comic Sans MS" pitchFamily="66" charset="0"/>
                        </a:rPr>
                        <a:t>       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1600" dirty="0">
                          <a:solidFill>
                            <a:srgbClr val="020202"/>
                          </a:solidFill>
                          <a:latin typeface="Comic Sans MS" pitchFamily="66" charset="0"/>
                        </a:rPr>
                        <a:t>Not applicable</a:t>
                      </a:r>
                    </a:p>
                  </a:txBody>
                  <a:tcPr>
                    <a:lnL w="12700" cap="flat" cmpd="sng" algn="ctr">
                      <a:solidFill>
                        <a:schemeClr val="bg2"/>
                      </a:solidFill>
                      <a:prstDash val="solid"/>
                      <a:round/>
                      <a:headEnd type="none" w="med" len="med"/>
                      <a:tailEnd type="none" w="med" len="med"/>
                    </a:lnL>
                    <a:lnR w="7620" cap="flat" cmpd="sng" algn="ctr">
                      <a:solidFill>
                        <a:srgbClr val="C7CCBE"/>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80797697"/>
                  </a:ext>
                </a:extLst>
              </a:tr>
            </a:tbl>
          </a:graphicData>
        </a:graphic>
      </p:graphicFrame>
    </p:spTree>
    <p:extLst>
      <p:ext uri="{BB962C8B-B14F-4D97-AF65-F5344CB8AC3E}">
        <p14:creationId xmlns:p14="http://schemas.microsoft.com/office/powerpoint/2010/main" val="2729140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09599" y="656492"/>
            <a:ext cx="11312769" cy="5814646"/>
          </a:xfrm>
        </p:spPr>
        <p:txBody>
          <a:bodyPr/>
          <a:lstStyle/>
          <a:p>
            <a:pPr marL="0" indent="0">
              <a:buNone/>
            </a:pPr>
            <a:r>
              <a:rPr lang="en-US" sz="2400" dirty="0">
                <a:solidFill>
                  <a:schemeClr val="accent2">
                    <a:lumMod val="60000"/>
                    <a:lumOff val="40000"/>
                  </a:schemeClr>
                </a:solidFill>
                <a:latin typeface="Comic Sans MS" pitchFamily="66" charset="0"/>
              </a:rPr>
              <a:t>Operators:</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Operator in java is a symbol that is used to perform operations.</a:t>
            </a:r>
          </a:p>
          <a:p>
            <a:pPr marL="0" indent="0">
              <a:buNone/>
            </a:pPr>
            <a:endParaRPr lang="en-US" sz="800" dirty="0">
              <a:solidFill>
                <a:schemeClr val="bg1"/>
              </a:solidFill>
              <a:latin typeface="Comic Sans MS" pitchFamily="66" charset="0"/>
            </a:endParaRPr>
          </a:p>
          <a:p>
            <a:pPr marL="0" indent="0">
              <a:buNone/>
            </a:pPr>
            <a:r>
              <a:rPr lang="en-US" sz="2400" u="sng" dirty="0">
                <a:solidFill>
                  <a:schemeClr val="tx1">
                    <a:lumMod val="20000"/>
                    <a:lumOff val="80000"/>
                  </a:schemeClr>
                </a:solidFill>
                <a:latin typeface="Comic Sans MS" pitchFamily="66" charset="0"/>
              </a:rPr>
              <a:t>Types of Operators in Java: </a:t>
            </a:r>
          </a:p>
          <a:p>
            <a:pPr marL="0" indent="0">
              <a:buNone/>
            </a:pPr>
            <a:endParaRPr lang="en-US" sz="2400" dirty="0">
              <a:solidFill>
                <a:schemeClr val="bg1"/>
              </a:solidFill>
              <a:latin typeface="Comic Sans MS" pitchFamily="66" charset="0"/>
            </a:endParaRPr>
          </a:p>
        </p:txBody>
      </p:sp>
      <p:sp>
        <p:nvSpPr>
          <p:cNvPr id="2" name="Date Placeholder 1"/>
          <p:cNvSpPr>
            <a:spLocks noGrp="1"/>
          </p:cNvSpPr>
          <p:nvPr>
            <p:ph type="dt" sz="half" idx="10"/>
          </p:nvPr>
        </p:nvSpPr>
        <p:spPr>
          <a:xfrm>
            <a:off x="211016" y="6381750"/>
            <a:ext cx="2844800" cy="476250"/>
          </a:xfrm>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43</a:t>
            </a:fld>
            <a:endParaRPr lang="en-US" dirty="0"/>
          </a:p>
        </p:txBody>
      </p:sp>
      <p:graphicFrame>
        <p:nvGraphicFramePr>
          <p:cNvPr id="7" name="Table 6">
            <a:extLst>
              <a:ext uri="{FF2B5EF4-FFF2-40B4-BE49-F238E27FC236}">
                <a16:creationId xmlns:a16="http://schemas.microsoft.com/office/drawing/2014/main" id="{22F2170B-35F5-447B-B19D-6AF477EFDE13}"/>
              </a:ext>
            </a:extLst>
          </p:cNvPr>
          <p:cNvGraphicFramePr>
            <a:graphicFrameLocks noGrp="1"/>
          </p:cNvGraphicFramePr>
          <p:nvPr>
            <p:extLst/>
          </p:nvPr>
        </p:nvGraphicFramePr>
        <p:xfrm>
          <a:off x="1489845" y="2233457"/>
          <a:ext cx="7616055" cy="4148293"/>
        </p:xfrm>
        <a:graphic>
          <a:graphicData uri="http://schemas.openxmlformats.org/drawingml/2006/table">
            <a:tbl>
              <a:tblPr/>
              <a:tblGrid>
                <a:gridCol w="2409055">
                  <a:extLst>
                    <a:ext uri="{9D8B030D-6E8A-4147-A177-3AD203B41FA5}">
                      <a16:colId xmlns:a16="http://schemas.microsoft.com/office/drawing/2014/main" val="3722728617"/>
                    </a:ext>
                  </a:extLst>
                </a:gridCol>
                <a:gridCol w="5207000">
                  <a:extLst>
                    <a:ext uri="{9D8B030D-6E8A-4147-A177-3AD203B41FA5}">
                      <a16:colId xmlns:a16="http://schemas.microsoft.com/office/drawing/2014/main" val="4211699040"/>
                    </a:ext>
                  </a:extLst>
                </a:gridCol>
              </a:tblGrid>
              <a:tr h="552470">
                <a:tc>
                  <a:txBody>
                    <a:bodyPr/>
                    <a:lstStyle/>
                    <a:p>
                      <a:pPr algn="ctr" fontAlgn="t"/>
                      <a:r>
                        <a:rPr lang="en-IN" sz="2400" dirty="0">
                          <a:solidFill>
                            <a:schemeClr val="bg2"/>
                          </a:solidFill>
                          <a:effectLst/>
                          <a:latin typeface="Comic Sans MS" panose="030F0702030302020204" pitchFamily="66" charset="0"/>
                        </a:rPr>
                        <a:t>Operator  Type</a:t>
                      </a:r>
                    </a:p>
                  </a:txBody>
                  <a:tcPr marL="20370" marR="20370" marT="20370" marB="20370">
                    <a:lnL w="7620" cap="flat" cmpd="sng" algn="ctr">
                      <a:solidFill>
                        <a:srgbClr val="7802C8"/>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tc>
                  <a:txBody>
                    <a:bodyPr/>
                    <a:lstStyle/>
                    <a:p>
                      <a:pPr algn="ctr" fontAlgn="t"/>
                      <a:r>
                        <a:rPr lang="en-IN" sz="2400" dirty="0">
                          <a:solidFill>
                            <a:schemeClr val="bg2"/>
                          </a:solidFill>
                          <a:effectLst/>
                          <a:latin typeface="Comic Sans MS" panose="030F0702030302020204" pitchFamily="66" charset="0"/>
                        </a:rPr>
                        <a:t>Precedence</a:t>
                      </a:r>
                    </a:p>
                  </a:txBody>
                  <a:tcPr marL="20370" marR="20370" marT="20370" marB="2037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7620" cap="flat" cmpd="sng" algn="ctr">
                      <a:solidFill>
                        <a:srgbClr val="7802C8"/>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819334064"/>
                  </a:ext>
                </a:extLst>
              </a:tr>
              <a:tr h="463316">
                <a:tc>
                  <a:txBody>
                    <a:bodyPr/>
                    <a:lstStyle/>
                    <a:p>
                      <a:r>
                        <a:rPr lang="en-US" sz="2000" dirty="0">
                          <a:solidFill>
                            <a:srgbClr val="020202"/>
                          </a:solidFill>
                          <a:latin typeface="Comic Sans MS" pitchFamily="66" charset="0"/>
                        </a:rPr>
                        <a:t>Arithmetic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 -, *, /, %, ++, += , -=, *=, /= ,%= ,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1253090160"/>
                  </a:ext>
                </a:extLst>
              </a:tr>
              <a:tr h="488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20202"/>
                          </a:solidFill>
                          <a:latin typeface="Comic Sans MS" pitchFamily="66" charset="0"/>
                        </a:rPr>
                        <a:t>Bitwise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2000" dirty="0">
                          <a:solidFill>
                            <a:srgbClr val="020202"/>
                          </a:solidFill>
                          <a:latin typeface="Comic Sans MS" pitchFamily="66" charset="0"/>
                        </a:rPr>
                        <a:t>~, &amp;, |, ^, &gt;&gt;, &gt;&gt;&gt;, &lt;&lt;, &amp;=, |=, ^=, &gt;&gt;=, &gt;&gt;&gt;=, &lt;&lt;=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835973714"/>
                  </a:ext>
                </a:extLst>
              </a:tr>
              <a:tr h="488272">
                <a:tc>
                  <a:txBody>
                    <a:bodyPr/>
                    <a:lstStyle/>
                    <a:p>
                      <a:r>
                        <a:rPr lang="en-US" sz="2000" dirty="0">
                          <a:solidFill>
                            <a:srgbClr val="020202"/>
                          </a:solidFill>
                          <a:latin typeface="Comic Sans MS" pitchFamily="66" charset="0"/>
                        </a:rPr>
                        <a:t>Relational Operator </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 !=, &gt;, &lt;, &gt;=, &lt;=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482161500"/>
                  </a:ext>
                </a:extLst>
              </a:tr>
              <a:tr h="514905">
                <a:tc>
                  <a:txBody>
                    <a:bodyPr/>
                    <a:lstStyle/>
                    <a:p>
                      <a:r>
                        <a:rPr lang="en-US" sz="2000" dirty="0">
                          <a:solidFill>
                            <a:srgbClr val="020202"/>
                          </a:solidFill>
                          <a:latin typeface="Comic Sans MS" pitchFamily="66" charset="0"/>
                        </a:rPr>
                        <a:t>Logical Operators</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tc>
                  <a:txBody>
                    <a:bodyPr/>
                    <a:lstStyle/>
                    <a:p>
                      <a:r>
                        <a:rPr lang="en-US" sz="2000" dirty="0">
                          <a:solidFill>
                            <a:srgbClr val="020202"/>
                          </a:solidFill>
                          <a:latin typeface="Comic Sans MS" pitchFamily="66" charset="0"/>
                        </a:rPr>
                        <a:t>||, &amp;&amp;,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EFF1EB"/>
                    </a:solidFill>
                  </a:tcPr>
                </a:tc>
                <a:extLst>
                  <a:ext uri="{0D108BD9-81ED-4DB2-BD59-A6C34878D82A}">
                    <a16:rowId xmlns:a16="http://schemas.microsoft.com/office/drawing/2014/main" val="156890330"/>
                  </a:ext>
                </a:extLst>
              </a:tr>
              <a:tr h="506027">
                <a:tc>
                  <a:txBody>
                    <a:bodyPr/>
                    <a:lstStyle/>
                    <a:p>
                      <a:r>
                        <a:rPr lang="en-US" sz="2000" dirty="0">
                          <a:solidFill>
                            <a:srgbClr val="020202"/>
                          </a:solidFill>
                          <a:latin typeface="Comic Sans MS" pitchFamily="66" charset="0"/>
                        </a:rPr>
                        <a:t>Assignment Operator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tc>
                  <a:txBody>
                    <a:bodyPr/>
                    <a:lstStyle/>
                    <a:p>
                      <a:r>
                        <a:rPr lang="en-US" sz="2000" dirty="0">
                          <a:solidFill>
                            <a:srgbClr val="020202"/>
                          </a:solidFill>
                          <a:latin typeface="Comic Sans MS" pitchFamily="66" charset="0"/>
                        </a:rPr>
                        <a: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FFFF"/>
                    </a:solidFill>
                  </a:tcPr>
                </a:tc>
                <a:extLst>
                  <a:ext uri="{0D108BD9-81ED-4DB2-BD59-A6C34878D82A}">
                    <a16:rowId xmlns:a16="http://schemas.microsoft.com/office/drawing/2014/main" val="3543706555"/>
                  </a:ext>
                </a:extLst>
              </a:tr>
              <a:tr h="489527">
                <a:tc>
                  <a:txBody>
                    <a:bodyPr/>
                    <a:lstStyle/>
                    <a:p>
                      <a:r>
                        <a:rPr lang="en-US" sz="2000" dirty="0">
                          <a:solidFill>
                            <a:srgbClr val="020202"/>
                          </a:solidFill>
                          <a:latin typeface="Comic Sans MS" pitchFamily="66" charset="0"/>
                        </a:rPr>
                        <a:t>Ternary Operator</a:t>
                      </a:r>
                    </a:p>
                  </a:txBody>
                  <a:tcPr>
                    <a:lnL w="7620" cap="flat" cmpd="sng" algn="ctr">
                      <a:solidFill>
                        <a:srgbClr val="C7CCBE"/>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tc>
                  <a:txBody>
                    <a:bodyPr/>
                    <a:lstStyle/>
                    <a:p>
                      <a:r>
                        <a:rPr lang="en-US" sz="2000" dirty="0">
                          <a:solidFill>
                            <a:srgbClr val="020202"/>
                          </a:solidFill>
                          <a:latin typeface="Comic Sans MS" pitchFamily="66" charset="0"/>
                        </a:rPr>
                        <a:t>?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12382377"/>
                  </a:ext>
                </a:extLst>
              </a:tr>
            </a:tbl>
          </a:graphicData>
        </a:graphic>
      </p:graphicFrame>
      <p:sp>
        <p:nvSpPr>
          <p:cNvPr id="8" name="TextBox 7">
            <a:extLst>
              <a:ext uri="{FF2B5EF4-FFF2-40B4-BE49-F238E27FC236}">
                <a16:creationId xmlns:a16="http://schemas.microsoft.com/office/drawing/2014/main" id="{137CF0F0-257B-44B0-9FD7-22868FC7FCF5}"/>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4148888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27" y="16188"/>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8"/>
          <p:cNvSpPr>
            <a:spLocks noGrp="1"/>
          </p:cNvSpPr>
          <p:nvPr>
            <p:ph idx="1"/>
          </p:nvPr>
        </p:nvSpPr>
        <p:spPr>
          <a:xfrm>
            <a:off x="609600" y="621323"/>
            <a:ext cx="10972800" cy="5767754"/>
          </a:xfrm>
        </p:spPr>
        <p:txBody>
          <a:bodyPr/>
          <a:lstStyle/>
          <a:p>
            <a:pPr marL="0" indent="0">
              <a:buNone/>
            </a:pPr>
            <a:r>
              <a:rPr lang="en-US" sz="2400" dirty="0">
                <a:solidFill>
                  <a:schemeClr val="accent6">
                    <a:lumMod val="20000"/>
                    <a:lumOff val="80000"/>
                  </a:schemeClr>
                </a:solidFill>
                <a:latin typeface="Comic Sans MS" pitchFamily="66" charset="0"/>
              </a:rPr>
              <a:t>       Example for operators: </a:t>
            </a: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44</a:t>
            </a:fld>
            <a:endParaRPr lang="en-US" dirty="0"/>
          </a:p>
        </p:txBody>
      </p:sp>
      <p:sp>
        <p:nvSpPr>
          <p:cNvPr id="10" name="Rectangle 9"/>
          <p:cNvSpPr/>
          <p:nvPr/>
        </p:nvSpPr>
        <p:spPr>
          <a:xfrm>
            <a:off x="1351136" y="1193801"/>
            <a:ext cx="7625715" cy="5030176"/>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i="0" u="none" dirty="0">
                <a:latin typeface="Comic Sans MS" pitchFamily="66" charset="0"/>
              </a:rPr>
              <a:t>public class ArithmeticDemo {</a:t>
            </a:r>
          </a:p>
          <a:p>
            <a:pPr algn="l"/>
            <a:r>
              <a:rPr lang="en-US" sz="2000" i="0" u="none" dirty="0">
                <a:latin typeface="Comic Sans MS" pitchFamily="66" charset="0"/>
              </a:rPr>
              <a:t>    public static void main(String[] args) {</a:t>
            </a:r>
          </a:p>
          <a:p>
            <a:pPr algn="l"/>
            <a:r>
              <a:rPr lang="en-US" sz="2000" i="0" u="none" dirty="0">
                <a:latin typeface="Comic Sans MS" pitchFamily="66" charset="0"/>
              </a:rPr>
              <a:t>        int x = 10;</a:t>
            </a:r>
          </a:p>
          <a:p>
            <a:pPr algn="l"/>
            <a:r>
              <a:rPr lang="en-US" sz="2000" i="0" u="none" dirty="0">
                <a:latin typeface="Comic Sans MS" pitchFamily="66" charset="0"/>
              </a:rPr>
              <a:t>        int y = 20;</a:t>
            </a:r>
          </a:p>
          <a:p>
            <a:pPr algn="l"/>
            <a:r>
              <a:rPr lang="en-US" sz="2000" i="0" u="none" dirty="0">
                <a:latin typeface="Comic Sans MS" pitchFamily="66" charset="0"/>
              </a:rPr>
              <a:t>        int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30 </a:t>
            </a:r>
          </a:p>
          <a:p>
            <a:pPr algn="l"/>
            <a:r>
              <a:rPr lang="en-US" sz="2000" i="0" u="none" dirty="0">
                <a:latin typeface="Comic Sans MS" pitchFamily="66" charset="0"/>
              </a:rPr>
              <a: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-10 </a:t>
            </a:r>
          </a:p>
          <a:p>
            <a:pPr algn="l"/>
            <a:r>
              <a:rPr lang="en-US" sz="2000" i="0" u="none" dirty="0">
                <a:latin typeface="Comic Sans MS" pitchFamily="66" charset="0"/>
              </a:rPr>
              <a:t>        result = x * y;</a:t>
            </a:r>
          </a:p>
          <a:p>
            <a:pPr algn="l"/>
            <a:r>
              <a:rPr lang="en-US" sz="2000" i="0" u="none" dirty="0">
                <a:latin typeface="Comic Sans MS" pitchFamily="66" charset="0"/>
              </a:rPr>
              <a:t> System.out.println("x * y = " + result); </a:t>
            </a:r>
            <a:r>
              <a:rPr lang="en-US" sz="2000" i="0" u="none" dirty="0">
                <a:solidFill>
                  <a:srgbClr val="FFC000"/>
                </a:solidFill>
                <a:latin typeface="Comic Sans MS" pitchFamily="66" charset="0"/>
              </a:rPr>
              <a:t>// O/P- x * y = 200 </a:t>
            </a:r>
          </a:p>
          <a:p>
            <a:pPr algn="l"/>
            <a:r>
              <a:rPr lang="en-US" sz="2000" i="0" u="none" dirty="0">
                <a:latin typeface="Comic Sans MS" pitchFamily="66" charset="0"/>
              </a:rPr>
              <a:t>        result = y / x;</a:t>
            </a:r>
          </a:p>
          <a:p>
            <a:pPr algn="l"/>
            <a:r>
              <a:rPr lang="en-US" sz="2000" i="0" u="none" dirty="0">
                <a:latin typeface="Comic Sans MS" pitchFamily="66" charset="0"/>
              </a:rPr>
              <a:t> System.out.println("y / x = " + result); </a:t>
            </a:r>
            <a:r>
              <a:rPr lang="en-US" sz="2000" i="0" u="none" dirty="0">
                <a:solidFill>
                  <a:srgbClr val="FFC000"/>
                </a:solidFill>
                <a:latin typeface="Comic Sans MS" pitchFamily="66" charset="0"/>
              </a:rPr>
              <a:t>// O/P- y / x = 2 </a:t>
            </a:r>
          </a:p>
          <a:p>
            <a:pPr algn="l"/>
            <a:r>
              <a:rPr lang="en-US" sz="2000" i="0" u="none" dirty="0">
                <a:latin typeface="Comic Sans MS" pitchFamily="66" charset="0"/>
              </a:rPr>
              <a:t>        result = x % 3;</a:t>
            </a:r>
          </a:p>
          <a:p>
            <a:pPr algn="l"/>
            <a:r>
              <a:rPr lang="en-US" sz="2000" i="0" u="none" dirty="0">
                <a:latin typeface="Comic Sans MS" pitchFamily="66" charset="0"/>
              </a:rPr>
              <a:t> System.out.println("x % 3 = " + result); </a:t>
            </a:r>
            <a:r>
              <a:rPr lang="en-US" sz="2000" i="0" u="none" dirty="0">
                <a:solidFill>
                  <a:srgbClr val="FFC000"/>
                </a:solidFill>
                <a:latin typeface="Comic Sans MS" pitchFamily="66" charset="0"/>
              </a:rPr>
              <a:t>// O/P- x + 3 = 1 </a:t>
            </a:r>
          </a:p>
          <a:p>
            <a:pPr algn="l"/>
            <a:r>
              <a:rPr lang="en-US" sz="2000" i="0" u="none" dirty="0">
                <a:latin typeface="Comic Sans MS" pitchFamily="66" charset="0"/>
              </a:rPr>
              <a:t>  }</a:t>
            </a:r>
          </a:p>
          <a:p>
            <a:pPr algn="l"/>
            <a:r>
              <a:rPr lang="en-US" sz="2000" i="0" u="none" dirty="0">
                <a:latin typeface="Comic Sans MS" pitchFamily="66" charset="0"/>
              </a:rPr>
              <a:t>}</a:t>
            </a:r>
          </a:p>
        </p:txBody>
      </p:sp>
      <p:sp>
        <p:nvSpPr>
          <p:cNvPr id="8" name="TextBox 7">
            <a:extLst>
              <a:ext uri="{FF2B5EF4-FFF2-40B4-BE49-F238E27FC236}">
                <a16:creationId xmlns:a16="http://schemas.microsoft.com/office/drawing/2014/main" id="{E094EC01-6709-46B0-B715-AC752F7EA97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3185273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9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667087"/>
            <a:ext cx="10972800" cy="5593036"/>
          </a:xfrm>
        </p:spPr>
        <p:txBody>
          <a:bodyPr/>
          <a:lstStyle/>
          <a:p>
            <a:pPr marL="0" indent="0">
              <a:buNone/>
            </a:pPr>
            <a:r>
              <a:rPr lang="en-US" sz="2400" u="sng" dirty="0">
                <a:solidFill>
                  <a:schemeClr val="accent6">
                    <a:lumMod val="20000"/>
                    <a:lumOff val="80000"/>
                  </a:schemeClr>
                </a:solidFill>
                <a:latin typeface="Comic Sans MS" pitchFamily="66" charset="0"/>
              </a:rPr>
              <a:t>Control Statements: </a:t>
            </a:r>
          </a:p>
          <a:p>
            <a:pPr marL="0" indent="0">
              <a:buNone/>
            </a:pPr>
            <a:endParaRPr lang="en-US" sz="2400" u="sng" dirty="0">
              <a:solidFill>
                <a:schemeClr val="accent6">
                  <a:lumMod val="20000"/>
                  <a:lumOff val="80000"/>
                </a:schemeClr>
              </a:solidFill>
              <a:latin typeface="Comic Sans MS" pitchFamily="66" charset="0"/>
            </a:endParaRPr>
          </a:p>
          <a:p>
            <a:pPr marL="0" indent="0">
              <a:buNone/>
            </a:pPr>
            <a:endParaRPr lang="en-US" sz="1000" b="1"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latin typeface="Comic Sans MS" pitchFamily="66" charset="0"/>
              </a:rPr>
              <a:t>if statement </a:t>
            </a:r>
            <a:r>
              <a:rPr lang="en-US" sz="2400" dirty="0">
                <a:solidFill>
                  <a:schemeClr val="accent6">
                    <a:lumMod val="20000"/>
                    <a:lumOff val="80000"/>
                  </a:schemeClr>
                </a:solidFill>
                <a:latin typeface="Comic Sans MS" pitchFamily="66" charset="0"/>
              </a:rPr>
              <a:t>:</a:t>
            </a:r>
          </a:p>
          <a:p>
            <a:pPr marL="685800">
              <a:spcBef>
                <a:spcPts val="1200"/>
              </a:spcBef>
              <a:buFont typeface="Arial" panose="020B0604020202020204" pitchFamily="34" charset="0"/>
              <a:buChar char="•"/>
            </a:pPr>
            <a:r>
              <a:rPr lang="en-US" sz="2200" dirty="0">
                <a:solidFill>
                  <a:schemeClr val="bg1"/>
                </a:solidFill>
                <a:latin typeface="Comic Sans MS" pitchFamily="66" charset="0"/>
              </a:rPr>
              <a:t>‘if’ is used to perform conditional checks. </a:t>
            </a:r>
          </a:p>
          <a:p>
            <a:pPr indent="12700">
              <a:spcBef>
                <a:spcPts val="1200"/>
              </a:spcBef>
              <a:buFont typeface="Arial" panose="020B0604020202020204" pitchFamily="34" charset="0"/>
              <a:buChar char="•"/>
              <a:tabLst>
                <a:tab pos="622300" algn="l"/>
              </a:tabLst>
            </a:pPr>
            <a:r>
              <a:rPr lang="en-US" sz="2200" dirty="0">
                <a:solidFill>
                  <a:schemeClr val="bg1"/>
                </a:solidFill>
                <a:latin typeface="Comic Sans MS" pitchFamily="66" charset="0"/>
              </a:rPr>
              <a:t>  </a:t>
            </a:r>
            <a:r>
              <a:rPr lang="en-IN" sz="2200" dirty="0">
                <a:solidFill>
                  <a:schemeClr val="bg1"/>
                </a:solidFill>
                <a:latin typeface="Comic Sans MS" pitchFamily="66" charset="0"/>
              </a:rPr>
              <a:t>It checks </a:t>
            </a:r>
            <a:r>
              <a:rPr lang="en-IN" sz="2200" dirty="0" err="1">
                <a:solidFill>
                  <a:schemeClr val="bg1"/>
                </a:solidFill>
                <a:latin typeface="Comic Sans MS" pitchFamily="66" charset="0"/>
              </a:rPr>
              <a:t>boolean</a:t>
            </a:r>
            <a:r>
              <a:rPr lang="en-IN" sz="2200" dirty="0">
                <a:solidFill>
                  <a:schemeClr val="bg1"/>
                </a:solidFill>
                <a:latin typeface="Comic Sans MS" pitchFamily="66" charset="0"/>
              </a:rPr>
              <a:t> condition: true or false. </a:t>
            </a:r>
          </a:p>
          <a:p>
            <a:pPr indent="12700">
              <a:spcBef>
                <a:spcPts val="1200"/>
              </a:spcBef>
              <a:buFont typeface="Arial" panose="020B0604020202020204" pitchFamily="34" charset="0"/>
              <a:buChar char="•"/>
              <a:tabLst>
                <a:tab pos="622300" algn="l"/>
              </a:tabLst>
            </a:pPr>
            <a:r>
              <a:rPr lang="en-IN" sz="2200" dirty="0">
                <a:solidFill>
                  <a:schemeClr val="bg1"/>
                </a:solidFill>
                <a:latin typeface="Comic Sans MS" pitchFamily="66" charset="0"/>
              </a:rPr>
              <a:t>  There are various types:</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 statement</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‘if-else’ statement</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‘if-else-if’ ladder</a:t>
            </a:r>
          </a:p>
          <a:p>
            <a:pPr marL="622300" indent="0">
              <a:spcBef>
                <a:spcPts val="1200"/>
              </a:spcBef>
              <a:buFont typeface="+mj-lt"/>
              <a:buAutoNum type="arabicPeriod"/>
              <a:tabLst>
                <a:tab pos="990600" algn="l"/>
              </a:tabLst>
            </a:pPr>
            <a:r>
              <a:rPr lang="en-IN" sz="2200" dirty="0">
                <a:solidFill>
                  <a:schemeClr val="bg1"/>
                </a:solidFill>
                <a:latin typeface="Comic Sans MS" pitchFamily="66" charset="0"/>
              </a:rPr>
              <a:t> ‘nested if’ statement</a:t>
            </a:r>
          </a:p>
          <a:p>
            <a:pPr marL="0" indent="0">
              <a:buNone/>
            </a:pPr>
            <a:endParaRPr lang="en-US" sz="2400" dirty="0">
              <a:solidFill>
                <a:schemeClr val="bg1"/>
              </a:solidFill>
              <a:latin typeface="Comic Sans MS" pitchFamily="66" charset="0"/>
            </a:endParaRPr>
          </a:p>
          <a:p>
            <a:pPr marL="0" indent="0">
              <a:buNone/>
            </a:pPr>
            <a:endParaRPr lang="en-US" sz="2400" b="1"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45</a:t>
            </a:fld>
            <a:endParaRPr lang="en-US" dirty="0"/>
          </a:p>
        </p:txBody>
      </p:sp>
      <p:sp>
        <p:nvSpPr>
          <p:cNvPr id="4" name="Rectangle 3"/>
          <p:cNvSpPr/>
          <p:nvPr/>
        </p:nvSpPr>
        <p:spPr>
          <a:xfrm>
            <a:off x="8428159" y="2275653"/>
            <a:ext cx="2505320" cy="2708117"/>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2400" i="0" dirty="0">
                <a:solidFill>
                  <a:schemeClr val="accent6">
                    <a:lumMod val="20000"/>
                    <a:lumOff val="80000"/>
                  </a:schemeClr>
                </a:solidFill>
                <a:latin typeface="Comic Sans MS" pitchFamily="66" charset="0"/>
              </a:rPr>
              <a:t>Syntax</a:t>
            </a:r>
            <a:r>
              <a:rPr lang="en-US" sz="2400" i="0" dirty="0">
                <a:solidFill>
                  <a:schemeClr val="bg1"/>
                </a:solidFill>
                <a:latin typeface="Comic Sans MS" pitchFamily="66" charset="0"/>
              </a:rPr>
              <a:t>: </a:t>
            </a:r>
          </a:p>
          <a:p>
            <a:pPr marL="0" indent="0" algn="l">
              <a:buNone/>
            </a:pPr>
            <a:endParaRPr lang="en-US" sz="2000" i="0" u="none" dirty="0">
              <a:solidFill>
                <a:schemeClr val="bg1"/>
              </a:solidFill>
              <a:latin typeface="Comic Sans MS" pitchFamily="66" charset="0"/>
            </a:endParaRPr>
          </a:p>
          <a:p>
            <a:pPr marL="0" indent="0" algn="l">
              <a:buNone/>
            </a:pPr>
            <a:r>
              <a:rPr lang="en-US" sz="2200" i="0" u="none" dirty="0">
                <a:solidFill>
                  <a:schemeClr val="bg1"/>
                </a:solidFill>
                <a:latin typeface="Comic Sans MS" pitchFamily="66" charset="0"/>
              </a:rPr>
              <a:t>if(condition) {</a:t>
            </a:r>
          </a:p>
          <a:p>
            <a:pPr marL="0" indent="0" algn="l">
              <a:buNone/>
            </a:pPr>
            <a:r>
              <a:rPr lang="en-US" sz="2200" i="0" u="none" dirty="0">
                <a:solidFill>
                  <a:schemeClr val="bg1"/>
                </a:solidFill>
                <a:latin typeface="Comic Sans MS" pitchFamily="66" charset="0"/>
              </a:rPr>
              <a:t>statement 1;</a:t>
            </a:r>
          </a:p>
          <a:p>
            <a:pPr marL="0" indent="0" algn="l">
              <a:buNone/>
            </a:pPr>
            <a:r>
              <a:rPr lang="en-US" sz="2200" i="0" u="none" dirty="0">
                <a:solidFill>
                  <a:schemeClr val="bg1"/>
                </a:solidFill>
                <a:latin typeface="Comic Sans MS" pitchFamily="66" charset="0"/>
              </a:rPr>
              <a:t>} else {</a:t>
            </a:r>
          </a:p>
          <a:p>
            <a:pPr marL="0" indent="0" algn="l">
              <a:buNone/>
            </a:pPr>
            <a:r>
              <a:rPr lang="en-US" sz="2200" i="0" u="none" dirty="0">
                <a:solidFill>
                  <a:schemeClr val="bg1"/>
                </a:solidFill>
                <a:latin typeface="Comic Sans MS" pitchFamily="66" charset="0"/>
              </a:rPr>
              <a:t>statement 2;</a:t>
            </a:r>
          </a:p>
          <a:p>
            <a:pPr marL="0" indent="0" algn="l">
              <a:buNone/>
            </a:pPr>
            <a:r>
              <a:rPr lang="en-US" sz="2200" i="0" u="none" dirty="0">
                <a:solidFill>
                  <a:schemeClr val="bg1"/>
                </a:solidFill>
                <a:latin typeface="Comic Sans MS" pitchFamily="66" charset="0"/>
              </a:rPr>
              <a:t>}</a:t>
            </a:r>
          </a:p>
          <a:p>
            <a:pPr marL="0" indent="0" algn="l">
              <a:buNone/>
            </a:pPr>
            <a:r>
              <a:rPr lang="en-US" sz="2200" i="0" u="none" dirty="0">
                <a:solidFill>
                  <a:schemeClr val="bg1"/>
                </a:solidFill>
                <a:latin typeface="Comic Sans MS" pitchFamily="66" charset="0"/>
              </a:rPr>
              <a:t>statement X;</a:t>
            </a:r>
          </a:p>
        </p:txBody>
      </p:sp>
      <p:sp>
        <p:nvSpPr>
          <p:cNvPr id="9" name="TextBox 8">
            <a:extLst>
              <a:ext uri="{FF2B5EF4-FFF2-40B4-BE49-F238E27FC236}">
                <a16:creationId xmlns:a16="http://schemas.microsoft.com/office/drawing/2014/main" id="{39B05008-AEB8-46AF-B486-0E7AE12454FF}"/>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4038732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93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427463" y="668215"/>
            <a:ext cx="11037277" cy="5593036"/>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 </a:t>
            </a:r>
          </a:p>
          <a:p>
            <a:pPr marL="0" indent="0">
              <a:buNone/>
            </a:pPr>
            <a:endParaRPr lang="en-US" sz="1000" b="1"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solidFill>
                  <a:schemeClr val="accent2">
                    <a:lumMod val="60000"/>
                    <a:lumOff val="40000"/>
                  </a:schemeClr>
                </a:solidFill>
                <a:latin typeface="Comic Sans MS" pitchFamily="66" charset="0"/>
              </a:rPr>
              <a:t>switch/case : </a:t>
            </a:r>
            <a:r>
              <a:rPr lang="en-US" sz="2200" dirty="0">
                <a:solidFill>
                  <a:schemeClr val="bg1"/>
                </a:solidFill>
                <a:latin typeface="Comic Sans MS" pitchFamily="66" charset="0"/>
              </a:rPr>
              <a:t>Switch statement is used </a:t>
            </a:r>
          </a:p>
          <a:p>
            <a:pPr marL="0" indent="0">
              <a:buNone/>
            </a:pPr>
            <a:r>
              <a:rPr lang="en-US" sz="2200" dirty="0">
                <a:solidFill>
                  <a:schemeClr val="bg1"/>
                </a:solidFill>
                <a:latin typeface="Comic Sans MS" pitchFamily="66" charset="0"/>
              </a:rPr>
              <a:t>to execute a particular set of statements </a:t>
            </a:r>
          </a:p>
          <a:p>
            <a:pPr marL="0" indent="0">
              <a:buNone/>
            </a:pPr>
            <a:r>
              <a:rPr lang="en-US" sz="2200" dirty="0">
                <a:solidFill>
                  <a:schemeClr val="bg1"/>
                </a:solidFill>
                <a:latin typeface="Comic Sans MS" pitchFamily="66" charset="0"/>
              </a:rPr>
              <a:t>among multiple conditions.</a:t>
            </a:r>
          </a:p>
          <a:p>
            <a:pPr>
              <a:buFont typeface="Wingdings" pitchFamily="2" charset="2"/>
              <a:buChar char="Ø"/>
            </a:pPr>
            <a:endParaRPr lang="en-US" sz="2400" dirty="0">
              <a:solidFill>
                <a:schemeClr val="accent2">
                  <a:lumMod val="60000"/>
                  <a:lumOff val="40000"/>
                </a:schemeClr>
              </a:solidFill>
              <a:latin typeface="Comic Sans MS" pitchFamily="66" charset="0"/>
            </a:endParaRPr>
          </a:p>
          <a:p>
            <a:pPr>
              <a:buFont typeface="Courier New" panose="02070309020205020404" pitchFamily="49" charset="0"/>
              <a:buChar char="o"/>
            </a:pPr>
            <a:r>
              <a:rPr lang="en-US" sz="2400" dirty="0">
                <a:solidFill>
                  <a:schemeClr val="accent2">
                    <a:lumMod val="60000"/>
                    <a:lumOff val="40000"/>
                  </a:schemeClr>
                </a:solidFill>
                <a:latin typeface="Comic Sans MS" pitchFamily="66" charset="0"/>
              </a:rPr>
              <a:t>for </a:t>
            </a:r>
            <a:r>
              <a:rPr lang="en-US" sz="2400" dirty="0">
                <a:solidFill>
                  <a:schemeClr val="bg1"/>
                </a:solidFill>
                <a:latin typeface="Comic Sans MS" pitchFamily="66" charset="0"/>
              </a:rPr>
              <a:t>: </a:t>
            </a:r>
            <a:r>
              <a:rPr lang="en-US" sz="2200" dirty="0">
                <a:solidFill>
                  <a:schemeClr val="bg1"/>
                </a:solidFill>
                <a:latin typeface="Comic Sans MS" pitchFamily="66" charset="0"/>
              </a:rPr>
              <a:t>for loop is used to execute a set</a:t>
            </a:r>
            <a:br>
              <a:rPr lang="en-US" sz="2200" dirty="0">
                <a:solidFill>
                  <a:schemeClr val="bg1"/>
                </a:solidFill>
                <a:latin typeface="Comic Sans MS" pitchFamily="66" charset="0"/>
              </a:rPr>
            </a:br>
            <a:r>
              <a:rPr lang="en-US" sz="2200" dirty="0">
                <a:solidFill>
                  <a:schemeClr val="bg1"/>
                </a:solidFill>
                <a:latin typeface="Comic Sans MS" pitchFamily="66" charset="0"/>
              </a:rPr>
              <a:t>         of statements multiple times</a:t>
            </a:r>
            <a:r>
              <a:rPr lang="en-US" sz="2200" dirty="0">
                <a:solidFill>
                  <a:schemeClr val="accent2">
                    <a:lumMod val="60000"/>
                    <a:lumOff val="40000"/>
                  </a:schemeClr>
                </a:solidFill>
                <a:latin typeface="Comic Sans MS" pitchFamily="66" charset="0"/>
              </a:rPr>
              <a:t>.</a:t>
            </a:r>
          </a:p>
          <a:p>
            <a:pPr marL="450850" indent="-96838"/>
            <a:r>
              <a:rPr lang="en-IN" sz="2200" dirty="0">
                <a:solidFill>
                  <a:schemeClr val="bg1"/>
                </a:solidFill>
                <a:latin typeface="Comic Sans MS" pitchFamily="66" charset="0"/>
              </a:rPr>
              <a:t> There are three types of for loop in java.</a:t>
            </a:r>
          </a:p>
          <a:p>
            <a:pPr marL="809625" indent="-273050">
              <a:buFont typeface="+mj-lt"/>
              <a:buAutoNum type="arabicPeriod"/>
            </a:pPr>
            <a:r>
              <a:rPr lang="en-IN" sz="2200" dirty="0">
                <a:solidFill>
                  <a:schemeClr val="bg1"/>
                </a:solidFill>
                <a:latin typeface="Comic Sans MS" pitchFamily="66" charset="0"/>
              </a:rPr>
              <a:t> Simple for loop</a:t>
            </a:r>
          </a:p>
          <a:p>
            <a:pPr marL="809625" indent="-273050">
              <a:buFont typeface="+mj-lt"/>
              <a:buAutoNum type="arabicPeriod"/>
            </a:pPr>
            <a:r>
              <a:rPr lang="en-IN" sz="2200" dirty="0">
                <a:solidFill>
                  <a:schemeClr val="bg1"/>
                </a:solidFill>
                <a:latin typeface="Comic Sans MS" pitchFamily="66" charset="0"/>
              </a:rPr>
              <a:t> for-each or enhanced for loop</a:t>
            </a:r>
          </a:p>
          <a:p>
            <a:pPr marL="809625" indent="-273050">
              <a:buFont typeface="+mj-lt"/>
              <a:buAutoNum type="arabicPeriod"/>
            </a:pPr>
            <a:r>
              <a:rPr lang="en-IN" sz="2200" dirty="0">
                <a:solidFill>
                  <a:schemeClr val="bg1"/>
                </a:solidFill>
                <a:latin typeface="Comic Sans MS" pitchFamily="66" charset="0"/>
              </a:rPr>
              <a:t>  labeled for loop</a:t>
            </a:r>
          </a:p>
          <a:p>
            <a:pPr marL="0" indent="0">
              <a:buNone/>
            </a:pPr>
            <a:r>
              <a:rPr lang="en-US" sz="2200" dirty="0">
                <a:solidFill>
                  <a:schemeClr val="accent2">
                    <a:lumMod val="60000"/>
                    <a:lumOff val="40000"/>
                  </a:schemeClr>
                </a:solidFill>
                <a:latin typeface="Comic Sans MS" pitchFamily="66" charset="0"/>
              </a:rPr>
              <a:t> </a:t>
            </a: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46</a:t>
            </a:fld>
            <a:endParaRPr lang="en-US" dirty="0"/>
          </a:p>
        </p:txBody>
      </p:sp>
      <p:sp>
        <p:nvSpPr>
          <p:cNvPr id="13" name="Rectangle 12"/>
          <p:cNvSpPr/>
          <p:nvPr/>
        </p:nvSpPr>
        <p:spPr>
          <a:xfrm>
            <a:off x="6559296" y="4403332"/>
            <a:ext cx="5051553" cy="1466526"/>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i="0" dirty="0">
                <a:solidFill>
                  <a:schemeClr val="bg1"/>
                </a:solidFill>
                <a:latin typeface="Comic Sans MS" pitchFamily="66" charset="0"/>
              </a:rPr>
              <a:t>Syntax:</a:t>
            </a:r>
          </a:p>
          <a:p>
            <a:pPr marL="0" indent="0" algn="l">
              <a:spcBef>
                <a:spcPts val="1200"/>
              </a:spcBef>
              <a:buNone/>
            </a:pPr>
            <a:r>
              <a:rPr lang="en-US" sz="1600" i="0" u="none" dirty="0">
                <a:solidFill>
                  <a:schemeClr val="bg1"/>
                </a:solidFill>
                <a:latin typeface="Comic Sans MS" pitchFamily="66" charset="0"/>
              </a:rPr>
              <a:t>for(initialization; condition; increment/decrement)</a:t>
            </a:r>
          </a:p>
          <a:p>
            <a:pPr marL="0" indent="0" algn="l">
              <a:buNone/>
            </a:pPr>
            <a:r>
              <a:rPr lang="en-US" sz="1600" i="0" u="none" dirty="0">
                <a:solidFill>
                  <a:schemeClr val="bg1"/>
                </a:solidFill>
                <a:latin typeface="Comic Sans MS" pitchFamily="66" charset="0"/>
              </a:rPr>
              <a:t>{</a:t>
            </a:r>
          </a:p>
          <a:p>
            <a:pPr marL="0" indent="0" algn="l">
              <a:buNone/>
            </a:pPr>
            <a:r>
              <a:rPr lang="en-US" sz="1600" i="0" u="none" dirty="0">
                <a:solidFill>
                  <a:schemeClr val="bg1"/>
                </a:solidFill>
                <a:latin typeface="Comic Sans MS" pitchFamily="66" charset="0"/>
              </a:rPr>
              <a:t>Statement 1:</a:t>
            </a:r>
          </a:p>
          <a:p>
            <a:pPr marL="0" indent="0" algn="l">
              <a:buNone/>
            </a:pPr>
            <a:r>
              <a:rPr lang="en-US" sz="1600" i="0" u="none" dirty="0">
                <a:solidFill>
                  <a:schemeClr val="bg1"/>
                </a:solidFill>
                <a:latin typeface="Comic Sans MS" pitchFamily="66" charset="0"/>
              </a:rPr>
              <a:t>}</a:t>
            </a:r>
          </a:p>
        </p:txBody>
      </p:sp>
      <p:sp>
        <p:nvSpPr>
          <p:cNvPr id="12" name="Rectangle 11">
            <a:extLst>
              <a:ext uri="{FF2B5EF4-FFF2-40B4-BE49-F238E27FC236}">
                <a16:creationId xmlns:a16="http://schemas.microsoft.com/office/drawing/2014/main" id="{F19BB072-5F93-45E8-84F9-F30F9122B877}"/>
              </a:ext>
            </a:extLst>
          </p:cNvPr>
          <p:cNvSpPr/>
          <p:nvPr/>
        </p:nvSpPr>
        <p:spPr>
          <a:xfrm>
            <a:off x="6559296" y="865631"/>
            <a:ext cx="5087581" cy="3136097"/>
          </a:xfrm>
          <a:prstGeom prst="rect">
            <a:avLst/>
          </a:prstGeom>
          <a:gradFill>
            <a:gsLst>
              <a:gs pos="0">
                <a:schemeClr val="lt2">
                  <a:tint val="80000"/>
                  <a:satMod val="300000"/>
                </a:schemeClr>
              </a:gs>
              <a:gs pos="100000">
                <a:schemeClr val="lt2">
                  <a:shade val="30000"/>
                  <a:satMod val="20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endParaRPr lang="en-US" sz="1600" i="0" u="none" dirty="0">
              <a:solidFill>
                <a:schemeClr val="accent6">
                  <a:lumMod val="20000"/>
                  <a:lumOff val="80000"/>
                </a:schemeClr>
              </a:solidFill>
              <a:latin typeface="Comic Sans MS" panose="030F0702030302020204" pitchFamily="66" charset="0"/>
            </a:endParaRPr>
          </a:p>
          <a:p>
            <a:pPr marL="0" indent="0" algn="l">
              <a:buNone/>
            </a:pPr>
            <a:r>
              <a:rPr lang="en-US" i="0" dirty="0">
                <a:solidFill>
                  <a:schemeClr val="accent6">
                    <a:lumMod val="20000"/>
                    <a:lumOff val="80000"/>
                  </a:schemeClr>
                </a:solidFill>
                <a:latin typeface="Comic Sans MS" panose="030F0702030302020204" pitchFamily="66" charset="0"/>
              </a:rPr>
              <a:t>Syntax</a:t>
            </a:r>
            <a:r>
              <a:rPr lang="en-US" i="0" dirty="0">
                <a:solidFill>
                  <a:schemeClr val="bg1"/>
                </a:solidFill>
                <a:latin typeface="Comic Sans MS" pitchFamily="66" charset="0"/>
              </a:rPr>
              <a:t>: </a:t>
            </a:r>
          </a:p>
          <a:p>
            <a:pPr algn="l">
              <a:spcBef>
                <a:spcPts val="1200"/>
              </a:spcBef>
            </a:pPr>
            <a:r>
              <a:rPr lang="en-IN" sz="1600" i="0" u="none" dirty="0">
                <a:latin typeface="Comic Sans MS" panose="030F0702030302020204" pitchFamily="66" charset="0"/>
              </a:rPr>
              <a:t>switch(expression){    </a:t>
            </a:r>
          </a:p>
          <a:p>
            <a:pPr algn="l"/>
            <a:r>
              <a:rPr lang="en-IN" sz="1600" i="0" u="none" dirty="0">
                <a:latin typeface="Comic Sans MS" panose="030F0702030302020204" pitchFamily="66" charset="0"/>
              </a:rPr>
              <a:t>case value1:    </a:t>
            </a:r>
          </a:p>
          <a:p>
            <a:pPr algn="l"/>
            <a:r>
              <a:rPr lang="en-IN" sz="1600" i="0" u="none" dirty="0">
                <a:latin typeface="Comic Sans MS" panose="030F0702030302020204" pitchFamily="66" charset="0"/>
              </a:rPr>
              <a:t> //code to be executed;    </a:t>
            </a:r>
          </a:p>
          <a:p>
            <a:pPr algn="l"/>
            <a:r>
              <a:rPr lang="en-IN" sz="1600" i="0" u="none" dirty="0">
                <a:latin typeface="Comic Sans MS" panose="030F0702030302020204" pitchFamily="66" charset="0"/>
              </a:rPr>
              <a:t> break;  //optional  </a:t>
            </a:r>
          </a:p>
          <a:p>
            <a:pPr algn="l"/>
            <a:r>
              <a:rPr lang="en-IN" sz="1600" i="0" u="none" dirty="0">
                <a:latin typeface="Comic Sans MS" panose="030F0702030302020204" pitchFamily="66" charset="0"/>
              </a:rPr>
              <a:t>case value2:    </a:t>
            </a:r>
          </a:p>
          <a:p>
            <a:pPr algn="l"/>
            <a:r>
              <a:rPr lang="en-IN" sz="1600" i="0" u="none" dirty="0">
                <a:latin typeface="Comic Sans MS" panose="030F0702030302020204" pitchFamily="66" charset="0"/>
              </a:rPr>
              <a:t> //code to be executed;    </a:t>
            </a:r>
          </a:p>
          <a:p>
            <a:pPr algn="l"/>
            <a:r>
              <a:rPr lang="en-IN" sz="1600" i="0" u="none" dirty="0">
                <a:latin typeface="Comic Sans MS" panose="030F0702030302020204" pitchFamily="66" charset="0"/>
              </a:rPr>
              <a:t> break;  //optional  </a:t>
            </a:r>
          </a:p>
          <a:p>
            <a:pPr algn="l"/>
            <a:r>
              <a:rPr lang="en-IN" sz="1600" i="0" u="none" dirty="0">
                <a:latin typeface="Comic Sans MS" panose="030F0702030302020204" pitchFamily="66" charset="0"/>
              </a:rPr>
              <a:t>......    </a:t>
            </a:r>
          </a:p>
          <a:p>
            <a:pPr algn="l"/>
            <a:r>
              <a:rPr lang="en-IN" sz="1600" i="0" u="none" dirty="0">
                <a:latin typeface="Comic Sans MS" panose="030F0702030302020204" pitchFamily="66" charset="0"/>
              </a:rPr>
              <a:t>default:     </a:t>
            </a:r>
          </a:p>
          <a:p>
            <a:pPr algn="l"/>
            <a:r>
              <a:rPr lang="en-IN" sz="1600" i="0" u="none" dirty="0">
                <a:latin typeface="Comic Sans MS" panose="030F0702030302020204" pitchFamily="66" charset="0"/>
              </a:rPr>
              <a:t> code to be executed if all cases are not matched;}    </a:t>
            </a:r>
          </a:p>
          <a:p>
            <a:pPr marL="0" indent="0" algn="l">
              <a:buNone/>
            </a:pPr>
            <a:endParaRPr lang="en-US" sz="1600" i="0" u="none" dirty="0">
              <a:solidFill>
                <a:schemeClr val="bg1"/>
              </a:solidFill>
              <a:latin typeface="Comic Sans MS" panose="030F0702030302020204" pitchFamily="66" charset="0"/>
            </a:endParaRPr>
          </a:p>
        </p:txBody>
      </p:sp>
      <p:sp>
        <p:nvSpPr>
          <p:cNvPr id="10" name="TextBox 9">
            <a:extLst>
              <a:ext uri="{FF2B5EF4-FFF2-40B4-BE49-F238E27FC236}">
                <a16:creationId xmlns:a16="http://schemas.microsoft.com/office/drawing/2014/main" id="{B7A48B6F-B25A-476A-B8C9-CE955C982FC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2298484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0" y="707923"/>
            <a:ext cx="5702709" cy="5563923"/>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while : </a:t>
            </a:r>
            <a:r>
              <a:rPr lang="en-US" sz="2200" dirty="0">
                <a:solidFill>
                  <a:schemeClr val="bg1"/>
                </a:solidFill>
                <a:latin typeface="Comic Sans MS" pitchFamily="66" charset="0"/>
              </a:rPr>
              <a:t>It is an entry controlled loop. In while, 1</a:t>
            </a:r>
            <a:r>
              <a:rPr lang="en-US" sz="2200" baseline="30000" dirty="0">
                <a:solidFill>
                  <a:schemeClr val="bg1"/>
                </a:solidFill>
                <a:latin typeface="Comic Sans MS" pitchFamily="66" charset="0"/>
              </a:rPr>
              <a:t>st</a:t>
            </a:r>
            <a:r>
              <a:rPr lang="en-US" sz="2200" dirty="0">
                <a:solidFill>
                  <a:schemeClr val="bg1"/>
                </a:solidFill>
                <a:latin typeface="Comic Sans MS" pitchFamily="66" charset="0"/>
              </a:rPr>
              <a:t> condition will be verified. If the condition is true, loop will be repeated. If the condition is false then control come out of the loop.</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endParaRPr lang="en-US" sz="600" dirty="0">
              <a:solidFill>
                <a:schemeClr val="accent2">
                  <a:lumMod val="60000"/>
                  <a:lumOff val="40000"/>
                </a:schemeClr>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do-while : </a:t>
            </a:r>
            <a:r>
              <a:rPr lang="en-US" sz="2200" dirty="0">
                <a:solidFill>
                  <a:schemeClr val="bg1"/>
                </a:solidFill>
                <a:latin typeface="Comic Sans MS" pitchFamily="66" charset="0"/>
              </a:rPr>
              <a:t>It is a exit controlled loop. In do-while, 1</a:t>
            </a:r>
            <a:r>
              <a:rPr lang="en-US" sz="2200" baseline="30000" dirty="0">
                <a:solidFill>
                  <a:schemeClr val="bg1"/>
                </a:solidFill>
                <a:latin typeface="Comic Sans MS" pitchFamily="66" charset="0"/>
              </a:rPr>
              <a:t>st</a:t>
            </a:r>
            <a:r>
              <a:rPr lang="en-US" sz="2200" dirty="0">
                <a:solidFill>
                  <a:schemeClr val="bg1"/>
                </a:solidFill>
                <a:latin typeface="Comic Sans MS" pitchFamily="66" charset="0"/>
              </a:rPr>
              <a:t> all the statements inside the block will be executed and then condition will be verified.</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47</a:t>
            </a:fld>
            <a:endParaRPr lang="en-US" dirty="0"/>
          </a:p>
        </p:txBody>
      </p:sp>
      <p:sp>
        <p:nvSpPr>
          <p:cNvPr id="8" name="TextBox 7">
            <a:extLst>
              <a:ext uri="{FF2B5EF4-FFF2-40B4-BE49-F238E27FC236}">
                <a16:creationId xmlns:a16="http://schemas.microsoft.com/office/drawing/2014/main" id="{64228804-08A6-4C66-9F9C-1C06CF32246A}"/>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9" name="Rectangle 8">
            <a:extLst>
              <a:ext uri="{FF2B5EF4-FFF2-40B4-BE49-F238E27FC236}">
                <a16:creationId xmlns:a16="http://schemas.microsoft.com/office/drawing/2014/main" id="{D490DDCA-F666-41E7-A402-E4AC668254DE}"/>
              </a:ext>
            </a:extLst>
          </p:cNvPr>
          <p:cNvSpPr/>
          <p:nvPr/>
        </p:nvSpPr>
        <p:spPr>
          <a:xfrm>
            <a:off x="6754021" y="1248698"/>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US" i="0" u="none" dirty="0">
                <a:latin typeface="Comic Sans MS" pitchFamily="66" charset="0"/>
              </a:rPr>
              <a:t>class WhileDemo { </a:t>
            </a:r>
          </a:p>
          <a:p>
            <a:pPr algn="l"/>
            <a:r>
              <a:rPr lang="en-US" i="0" u="none" dirty="0">
                <a:latin typeface="Comic Sans MS" pitchFamily="66" charset="0"/>
              </a:rPr>
              <a:t>public static void main(String[] </a:t>
            </a:r>
            <a:r>
              <a:rPr lang="en-US" i="0" u="none" dirty="0" err="1">
                <a:latin typeface="Comic Sans MS" pitchFamily="66" charset="0"/>
              </a:rPr>
              <a:t>args</a:t>
            </a:r>
            <a:r>
              <a:rPr lang="en-US" i="0" u="none" dirty="0">
                <a:latin typeface="Comic Sans MS" pitchFamily="66" charset="0"/>
              </a:rPr>
              <a:t>) {</a:t>
            </a:r>
            <a:br>
              <a:rPr lang="en-US" i="0" u="none" dirty="0">
                <a:latin typeface="Comic Sans MS" pitchFamily="66" charset="0"/>
              </a:rPr>
            </a:br>
            <a:r>
              <a:rPr lang="en-US" i="0" u="none" dirty="0">
                <a:latin typeface="Comic Sans MS" pitchFamily="66" charset="0"/>
              </a:rPr>
              <a:t>  </a:t>
            </a:r>
            <a:r>
              <a:rPr lang="en-US" i="0" u="none" dirty="0" err="1">
                <a:latin typeface="Comic Sans MS" pitchFamily="66" charset="0"/>
              </a:rPr>
              <a:t>int</a:t>
            </a:r>
            <a:r>
              <a:rPr lang="en-US" i="0" u="none" dirty="0">
                <a:latin typeface="Comic Sans MS" pitchFamily="66" charset="0"/>
              </a:rPr>
              <a:t> i = 1; </a:t>
            </a:r>
          </a:p>
          <a:p>
            <a:pPr algn="l"/>
            <a:r>
              <a:rPr lang="en-US" i="0" u="none" dirty="0">
                <a:latin typeface="Comic Sans MS" pitchFamily="66" charset="0"/>
              </a:rPr>
              <a:t>  while (i &lt;= 3) { </a:t>
            </a:r>
          </a:p>
          <a:p>
            <a:pPr algn="l"/>
            <a:r>
              <a:rPr lang="en-US" i="0" u="none" dirty="0" err="1">
                <a:latin typeface="Comic Sans MS" pitchFamily="66" charset="0"/>
              </a:rPr>
              <a:t>System.out.println</a:t>
            </a:r>
            <a:r>
              <a:rPr lang="en-US" i="0" u="none" dirty="0">
                <a:latin typeface="Comic Sans MS" pitchFamily="66" charset="0"/>
              </a:rPr>
              <a:t>("</a:t>
            </a:r>
            <a:r>
              <a:rPr lang="en-US" i="0" u="none" dirty="0" err="1">
                <a:latin typeface="Comic Sans MS" pitchFamily="66" charset="0"/>
              </a:rPr>
              <a:t>Num</a:t>
            </a:r>
            <a:r>
              <a:rPr lang="en-US" i="0" u="none" dirty="0">
                <a:latin typeface="Comic Sans MS" pitchFamily="66" charset="0"/>
              </a:rPr>
              <a:t> is: " + i); </a:t>
            </a:r>
          </a:p>
          <a:p>
            <a:pPr algn="l"/>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  } </a:t>
            </a:r>
          </a:p>
          <a:p>
            <a:pPr algn="l"/>
            <a:r>
              <a:rPr lang="en-US" i="0" u="none" dirty="0">
                <a:latin typeface="Comic Sans MS" pitchFamily="66" charset="0"/>
              </a:rPr>
              <a:t>}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2</a:t>
            </a:r>
          </a:p>
          <a:p>
            <a:pPr algn="l"/>
            <a:r>
              <a:rPr lang="en-IN" u="none" dirty="0">
                <a:solidFill>
                  <a:srgbClr val="FFC000"/>
                </a:solidFill>
              </a:rPr>
              <a:t>	    3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0" name="TextBox 9">
            <a:extLst>
              <a:ext uri="{FF2B5EF4-FFF2-40B4-BE49-F238E27FC236}">
                <a16:creationId xmlns:a16="http://schemas.microsoft.com/office/drawing/2014/main" id="{361601EA-577C-4522-9B78-2F128684A82C}"/>
              </a:ext>
            </a:extLst>
          </p:cNvPr>
          <p:cNvSpPr txBox="1"/>
          <p:nvPr/>
        </p:nvSpPr>
        <p:spPr>
          <a:xfrm>
            <a:off x="6666158" y="735210"/>
            <a:ext cx="284218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itchFamily="66" charset="0"/>
              </a:rPr>
              <a:t>Example:</a:t>
            </a:r>
          </a:p>
        </p:txBody>
      </p:sp>
      <p:sp>
        <p:nvSpPr>
          <p:cNvPr id="12" name="Rectangle 11">
            <a:extLst>
              <a:ext uri="{FF2B5EF4-FFF2-40B4-BE49-F238E27FC236}">
                <a16:creationId xmlns:a16="http://schemas.microsoft.com/office/drawing/2014/main" id="{29C1F859-E014-4964-98A3-6A2646A55556}"/>
              </a:ext>
            </a:extLst>
          </p:cNvPr>
          <p:cNvSpPr/>
          <p:nvPr/>
        </p:nvSpPr>
        <p:spPr>
          <a:xfrm>
            <a:off x="6749105" y="3918156"/>
            <a:ext cx="4497031" cy="2561302"/>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sz="300" i="0" u="none" dirty="0">
              <a:latin typeface="Comic Sans MS" pitchFamily="66" charset="0"/>
            </a:endParaRPr>
          </a:p>
          <a:p>
            <a:pPr algn="l"/>
            <a:r>
              <a:rPr lang="en-US" i="0" u="none" dirty="0">
                <a:latin typeface="Comic Sans MS" pitchFamily="66" charset="0"/>
              </a:rPr>
              <a:t>class </a:t>
            </a:r>
            <a:r>
              <a:rPr lang="en-US" i="0" u="none" dirty="0" err="1">
                <a:latin typeface="Comic Sans MS" pitchFamily="66" charset="0"/>
              </a:rPr>
              <a:t>DoWhileDemo</a:t>
            </a:r>
            <a:r>
              <a:rPr lang="en-US" i="0" u="none" dirty="0">
                <a:latin typeface="Comic Sans MS" pitchFamily="66" charset="0"/>
              </a:rPr>
              <a:t> { </a:t>
            </a:r>
          </a:p>
          <a:p>
            <a:pPr algn="l"/>
            <a:r>
              <a:rPr lang="en-US" i="0" u="none" dirty="0">
                <a:latin typeface="Comic Sans MS" pitchFamily="66" charset="0"/>
              </a:rPr>
              <a:t>public static void main(String[] </a:t>
            </a:r>
            <a:r>
              <a:rPr lang="en-US" i="0" u="none" dirty="0" err="1">
                <a:latin typeface="Comic Sans MS" pitchFamily="66" charset="0"/>
              </a:rPr>
              <a:t>args</a:t>
            </a:r>
            <a:r>
              <a:rPr lang="en-US" i="0" u="none" dirty="0">
                <a:latin typeface="Comic Sans MS" pitchFamily="66" charset="0"/>
              </a:rPr>
              <a:t>) { </a:t>
            </a:r>
            <a:br>
              <a:rPr lang="en-US" i="0" u="none" dirty="0">
                <a:latin typeface="Comic Sans MS" pitchFamily="66" charset="0"/>
              </a:rPr>
            </a:br>
            <a:r>
              <a:rPr lang="en-US" i="0" u="none" dirty="0">
                <a:latin typeface="Comic Sans MS" pitchFamily="66" charset="0"/>
              </a:rPr>
              <a:t>  </a:t>
            </a:r>
            <a:r>
              <a:rPr lang="en-US" i="0" u="none" dirty="0" err="1">
                <a:latin typeface="Comic Sans MS" pitchFamily="66" charset="0"/>
              </a:rPr>
              <a:t>int</a:t>
            </a:r>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 11; </a:t>
            </a:r>
          </a:p>
          <a:p>
            <a:pPr algn="l"/>
            <a:r>
              <a:rPr lang="en-US" i="0" u="none" dirty="0">
                <a:latin typeface="Comic Sans MS" pitchFamily="66" charset="0"/>
              </a:rPr>
              <a:t>  do { </a:t>
            </a:r>
          </a:p>
          <a:p>
            <a:pPr algn="l"/>
            <a:r>
              <a:rPr lang="en-US" i="0" u="none" dirty="0" err="1">
                <a:latin typeface="Comic Sans MS" pitchFamily="66" charset="0"/>
              </a:rPr>
              <a:t>System.out.println</a:t>
            </a:r>
            <a:r>
              <a:rPr lang="en-US" i="0" u="none" dirty="0">
                <a:latin typeface="Comic Sans MS" pitchFamily="66" charset="0"/>
              </a:rPr>
              <a:t>("</a:t>
            </a:r>
            <a:r>
              <a:rPr lang="en-US" i="0" u="none" dirty="0" err="1">
                <a:latin typeface="Comic Sans MS" pitchFamily="66" charset="0"/>
              </a:rPr>
              <a:t>Num</a:t>
            </a:r>
            <a:r>
              <a:rPr lang="en-US" i="0" u="none" dirty="0">
                <a:latin typeface="Comic Sans MS" pitchFamily="66" charset="0"/>
              </a:rPr>
              <a:t> is: " + </a:t>
            </a:r>
            <a:r>
              <a:rPr lang="en-US" i="0" u="none" dirty="0" err="1">
                <a:latin typeface="Comic Sans MS" pitchFamily="66" charset="0"/>
              </a:rPr>
              <a:t>i</a:t>
            </a:r>
            <a:r>
              <a:rPr lang="en-US" i="0" u="none" dirty="0">
                <a:latin typeface="Comic Sans MS" pitchFamily="66" charset="0"/>
              </a:rPr>
              <a:t>); </a:t>
            </a:r>
          </a:p>
          <a:p>
            <a:pPr algn="l"/>
            <a:r>
              <a:rPr lang="en-US" i="0" u="none" dirty="0">
                <a:latin typeface="Comic Sans MS" pitchFamily="66" charset="0"/>
              </a:rPr>
              <a:t>  </a:t>
            </a:r>
            <a:r>
              <a:rPr lang="en-US" i="0" u="none" dirty="0" err="1">
                <a:latin typeface="Comic Sans MS" pitchFamily="66" charset="0"/>
              </a:rPr>
              <a:t>i</a:t>
            </a:r>
            <a:r>
              <a:rPr lang="en-US" i="0" u="none" dirty="0">
                <a:latin typeface="Comic Sans MS" pitchFamily="66" charset="0"/>
              </a:rPr>
              <a:t>++; </a:t>
            </a:r>
          </a:p>
          <a:p>
            <a:pPr algn="l"/>
            <a:r>
              <a:rPr lang="en-US" i="0" u="none" dirty="0">
                <a:latin typeface="Comic Sans MS" pitchFamily="66" charset="0"/>
              </a:rPr>
              <a:t>   } while (</a:t>
            </a:r>
            <a:r>
              <a:rPr lang="en-US" i="0" u="none" dirty="0" err="1">
                <a:latin typeface="Comic Sans MS" pitchFamily="66" charset="0"/>
              </a:rPr>
              <a:t>i</a:t>
            </a:r>
            <a:r>
              <a:rPr lang="en-US" i="0" u="none" dirty="0">
                <a:latin typeface="Comic Sans MS" pitchFamily="66" charset="0"/>
              </a:rPr>
              <a:t> &lt;= 10); </a:t>
            </a:r>
          </a:p>
          <a:p>
            <a:pPr algn="l"/>
            <a:r>
              <a:rPr lang="en-US" i="0" u="none" dirty="0">
                <a:latin typeface="Comic Sans MS" pitchFamily="66" charset="0"/>
              </a:rPr>
              <a:t>} </a:t>
            </a:r>
          </a:p>
          <a:p>
            <a:pPr algn="l"/>
            <a:r>
              <a:rPr lang="en-US" i="0" u="none" dirty="0">
                <a:latin typeface="Comic Sans MS" pitchFamily="66" charset="0"/>
              </a:rPr>
              <a:t>}  </a:t>
            </a:r>
            <a:r>
              <a:rPr lang="en-US" i="0" u="none" dirty="0">
                <a:solidFill>
                  <a:srgbClr val="FFC000"/>
                </a:solidFill>
                <a:latin typeface="Comic Sans MS" pitchFamily="66" charset="0"/>
              </a:rPr>
              <a:t>// O/P – 11 </a:t>
            </a:r>
            <a:br>
              <a:rPr lang="en-US" u="none" dirty="0">
                <a:latin typeface="Comic Sans MS" pitchFamily="66" charset="0"/>
              </a:rPr>
            </a:br>
            <a:endParaRPr lang="en-US" u="none" dirty="0">
              <a:latin typeface="Comic Sans MS" pitchFamily="66" charset="0"/>
            </a:endParaRPr>
          </a:p>
        </p:txBody>
      </p:sp>
    </p:spTree>
    <p:extLst>
      <p:ext uri="{BB962C8B-B14F-4D97-AF65-F5344CB8AC3E}">
        <p14:creationId xmlns:p14="http://schemas.microsoft.com/office/powerpoint/2010/main" val="10164488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030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1"/>
              </a:solidFill>
              <a:latin typeface="Comic Sans MS" pitchFamily="66" charset="0"/>
            </a:endParaRPr>
          </a:p>
        </p:txBody>
      </p:sp>
      <p:sp>
        <p:nvSpPr>
          <p:cNvPr id="11" name="Content Placeholder 10"/>
          <p:cNvSpPr>
            <a:spLocks noGrp="1"/>
          </p:cNvSpPr>
          <p:nvPr>
            <p:ph idx="1"/>
          </p:nvPr>
        </p:nvSpPr>
        <p:spPr>
          <a:xfrm>
            <a:off x="609601" y="707923"/>
            <a:ext cx="5791200" cy="5563923"/>
          </a:xfrm>
        </p:spPr>
        <p:txBody>
          <a:bodyPr/>
          <a:lstStyle/>
          <a:p>
            <a:pPr marL="0" indent="0">
              <a:buNone/>
            </a:pPr>
            <a:r>
              <a:rPr lang="en-US" sz="2400" dirty="0">
                <a:solidFill>
                  <a:schemeClr val="accent6">
                    <a:lumMod val="20000"/>
                    <a:lumOff val="80000"/>
                  </a:schemeClr>
                </a:solidFill>
                <a:latin typeface="Comic Sans MS" pitchFamily="66" charset="0"/>
              </a:rPr>
              <a:t>Control Statements (Continue..) : </a:t>
            </a: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break – </a:t>
            </a:r>
            <a:r>
              <a:rPr lang="en-US" sz="2200" dirty="0">
                <a:solidFill>
                  <a:schemeClr val="bg1"/>
                </a:solidFill>
                <a:latin typeface="Comic Sans MS" pitchFamily="66" charset="0"/>
              </a:rPr>
              <a:t>It helps to transfer control to another part of the program.</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continue –</a:t>
            </a:r>
            <a:r>
              <a:rPr lang="en-US" sz="2400" dirty="0">
                <a:solidFill>
                  <a:schemeClr val="bg1"/>
                </a:solidFill>
                <a:latin typeface="Comic Sans MS" pitchFamily="66" charset="0"/>
              </a:rPr>
              <a:t> </a:t>
            </a:r>
            <a:r>
              <a:rPr lang="en-US" sz="2200" dirty="0">
                <a:solidFill>
                  <a:schemeClr val="bg1"/>
                </a:solidFill>
                <a:latin typeface="Comic Sans MS" pitchFamily="66" charset="0"/>
              </a:rPr>
              <a:t>It is used when you want to continue running the loop with the next iteration and want to skip the rest of the statements of the body for the current iteration.</a:t>
            </a:r>
          </a:p>
          <a:p>
            <a:pPr marL="0" indent="0">
              <a:spcBef>
                <a:spcPts val="1200"/>
              </a:spcBef>
              <a:buNone/>
            </a:pPr>
            <a:endParaRPr lang="en-US" sz="2200" dirty="0">
              <a:solidFill>
                <a:schemeClr val="bg1"/>
              </a:solidFill>
              <a:latin typeface="Comic Sans MS" pitchFamily="66" charset="0"/>
            </a:endParaRPr>
          </a:p>
          <a:p>
            <a:pPr>
              <a:spcBef>
                <a:spcPts val="1200"/>
              </a:spcBef>
              <a:buFont typeface="Courier New" panose="02070309020205020404" pitchFamily="49" charset="0"/>
              <a:buChar char="o"/>
            </a:pPr>
            <a:r>
              <a:rPr lang="en-US" sz="2400" dirty="0">
                <a:solidFill>
                  <a:schemeClr val="accent2">
                    <a:lumMod val="60000"/>
                    <a:lumOff val="40000"/>
                  </a:schemeClr>
                </a:solidFill>
                <a:latin typeface="Comic Sans MS" pitchFamily="66" charset="0"/>
              </a:rPr>
              <a:t>return – </a:t>
            </a:r>
            <a:r>
              <a:rPr lang="en-US" sz="2200" dirty="0">
                <a:solidFill>
                  <a:schemeClr val="bg1"/>
                </a:solidFill>
                <a:latin typeface="Comic Sans MS" pitchFamily="66" charset="0"/>
              </a:rPr>
              <a:t>It terminates the execution in a method and return the control to the      caller method.</a:t>
            </a:r>
          </a:p>
          <a:p>
            <a:pPr marL="0" indent="0">
              <a:buNone/>
            </a:pPr>
            <a:endParaRPr lang="en-US" sz="24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48</a:t>
            </a:fld>
            <a:endParaRPr lang="en-US" dirty="0"/>
          </a:p>
        </p:txBody>
      </p:sp>
      <p:sp>
        <p:nvSpPr>
          <p:cNvPr id="8" name="TextBox 7">
            <a:extLst>
              <a:ext uri="{FF2B5EF4-FFF2-40B4-BE49-F238E27FC236}">
                <a16:creationId xmlns:a16="http://schemas.microsoft.com/office/drawing/2014/main" id="{64228804-08A6-4C66-9F9C-1C06CF32246A}"/>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
        <p:nvSpPr>
          <p:cNvPr id="9" name="Rectangle 8">
            <a:extLst>
              <a:ext uri="{FF2B5EF4-FFF2-40B4-BE49-F238E27FC236}">
                <a16:creationId xmlns:a16="http://schemas.microsoft.com/office/drawing/2014/main" id="{F89711F1-369E-4B23-B545-AAFD4E866000}"/>
              </a:ext>
            </a:extLst>
          </p:cNvPr>
          <p:cNvSpPr/>
          <p:nvPr/>
        </p:nvSpPr>
        <p:spPr>
          <a:xfrm>
            <a:off x="6754021" y="1248698"/>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IN" i="0" u="none" dirty="0">
                <a:latin typeface="Comic Sans MS" panose="030F0702030302020204" pitchFamily="66" charset="0"/>
              </a:rPr>
              <a:t>public class </a:t>
            </a:r>
            <a:r>
              <a:rPr lang="en-IN" i="0" u="none" dirty="0" err="1">
                <a:latin typeface="Comic Sans MS" panose="030F0702030302020204" pitchFamily="66" charset="0"/>
              </a:rPr>
              <a:t>BreakDemo</a:t>
            </a:r>
            <a:r>
              <a:rPr lang="en-IN" i="0" u="none" dirty="0">
                <a:latin typeface="Comic Sans MS" panose="030F0702030302020204" pitchFamily="66" charset="0"/>
              </a:rPr>
              <a:t> {  </a:t>
            </a:r>
          </a:p>
          <a:p>
            <a:pPr algn="l"/>
            <a:r>
              <a:rPr lang="en-IN" i="0" u="none" dirty="0">
                <a:latin typeface="Comic Sans MS" panose="030F0702030302020204" pitchFamily="66" charset="0"/>
              </a:rPr>
              <a:t>public static void main(String[] </a:t>
            </a:r>
            <a:r>
              <a:rPr lang="en-IN" i="0" u="none" dirty="0" err="1">
                <a:latin typeface="Comic Sans MS" panose="030F0702030302020204" pitchFamily="66" charset="0"/>
              </a:rPr>
              <a:t>args</a:t>
            </a:r>
            <a:r>
              <a:rPr lang="en-IN" i="0" u="none" dirty="0">
                <a:latin typeface="Comic Sans MS" panose="030F0702030302020204" pitchFamily="66" charset="0"/>
              </a:rPr>
              <a:t>) {  </a:t>
            </a:r>
          </a:p>
          <a:p>
            <a:pPr algn="l"/>
            <a:r>
              <a:rPr lang="en-IN" i="0" u="none" dirty="0">
                <a:latin typeface="Comic Sans MS" panose="030F0702030302020204" pitchFamily="66" charset="0"/>
              </a:rPr>
              <a:t>    for(</a:t>
            </a:r>
            <a:r>
              <a:rPr lang="en-IN" i="0" u="none" dirty="0" err="1">
                <a:latin typeface="Comic Sans MS" panose="030F0702030302020204" pitchFamily="66" charset="0"/>
              </a:rPr>
              <a:t>int</a:t>
            </a:r>
            <a:r>
              <a:rPr lang="en-IN" i="0" u="none" dirty="0">
                <a:latin typeface="Comic Sans MS" panose="030F0702030302020204" pitchFamily="66" charset="0"/>
              </a:rPr>
              <a:t> </a:t>
            </a:r>
            <a:r>
              <a:rPr lang="en-IN" i="0" u="none" dirty="0" err="1">
                <a:latin typeface="Comic Sans MS" panose="030F0702030302020204" pitchFamily="66" charset="0"/>
              </a:rPr>
              <a:t>i</a:t>
            </a:r>
            <a:r>
              <a:rPr lang="en-IN" i="0" u="none" dirty="0">
                <a:latin typeface="Comic Sans MS" panose="030F0702030302020204" pitchFamily="66" charset="0"/>
              </a:rPr>
              <a:t>=1;i&lt;=10;i++) {  </a:t>
            </a:r>
          </a:p>
          <a:p>
            <a:pPr algn="l"/>
            <a:r>
              <a:rPr lang="en-IN" i="0" u="none" dirty="0">
                <a:latin typeface="Comic Sans MS" panose="030F0702030302020204" pitchFamily="66" charset="0"/>
              </a:rPr>
              <a:t>        if(</a:t>
            </a:r>
            <a:r>
              <a:rPr lang="en-IN" i="0" u="none" dirty="0" err="1">
                <a:latin typeface="Comic Sans MS" panose="030F0702030302020204" pitchFamily="66" charset="0"/>
              </a:rPr>
              <a:t>i</a:t>
            </a:r>
            <a:r>
              <a:rPr lang="en-IN" i="0" u="none" dirty="0">
                <a:latin typeface="Comic Sans MS" panose="030F0702030302020204" pitchFamily="66" charset="0"/>
              </a:rPr>
              <a:t>==4) {  </a:t>
            </a:r>
          </a:p>
          <a:p>
            <a:pPr algn="l"/>
            <a:r>
              <a:rPr lang="en-IN" i="0" u="none" dirty="0">
                <a:latin typeface="Comic Sans MS" panose="030F0702030302020204" pitchFamily="66" charset="0"/>
              </a:rPr>
              <a:t>            break; }  </a:t>
            </a:r>
          </a:p>
          <a:p>
            <a:pPr algn="l"/>
            <a:r>
              <a:rPr lang="en-IN" i="0" u="none" dirty="0">
                <a:latin typeface="Comic Sans MS" panose="030F0702030302020204" pitchFamily="66" charset="0"/>
              </a:rPr>
              <a:t>        </a:t>
            </a:r>
            <a:r>
              <a:rPr lang="en-IN" i="0" u="none" dirty="0" err="1">
                <a:latin typeface="Comic Sans MS" panose="030F0702030302020204" pitchFamily="66" charset="0"/>
              </a:rPr>
              <a:t>System.out.println</a:t>
            </a:r>
            <a:r>
              <a:rPr lang="en-IN" i="0" u="none" dirty="0">
                <a:latin typeface="Comic Sans MS" panose="030F0702030302020204" pitchFamily="66" charset="0"/>
              </a:rPr>
              <a:t>(</a:t>
            </a:r>
            <a:r>
              <a:rPr lang="en-IN" i="0" u="none" dirty="0" err="1">
                <a:latin typeface="Comic Sans MS" panose="030F0702030302020204" pitchFamily="66" charset="0"/>
              </a:rPr>
              <a:t>i</a:t>
            </a:r>
            <a:r>
              <a:rPr lang="en-IN" i="0" u="none" dirty="0">
                <a:latin typeface="Comic Sans MS" panose="030F0702030302020204" pitchFamily="66" charset="0"/>
              </a:rPr>
              <a:t>);  </a:t>
            </a:r>
          </a:p>
          <a:p>
            <a:pPr algn="l"/>
            <a:r>
              <a:rPr lang="en-IN" i="0" u="none" dirty="0">
                <a:latin typeface="Comic Sans MS" panose="030F0702030302020204" pitchFamily="66" charset="0"/>
              </a:rPr>
              <a:t>}  }  }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2</a:t>
            </a:r>
          </a:p>
          <a:p>
            <a:pPr algn="l"/>
            <a:r>
              <a:rPr lang="en-IN" u="none" dirty="0">
                <a:solidFill>
                  <a:srgbClr val="FFC000"/>
                </a:solidFill>
              </a:rPr>
              <a:t>	            3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0" name="Rectangle 9">
            <a:extLst>
              <a:ext uri="{FF2B5EF4-FFF2-40B4-BE49-F238E27FC236}">
                <a16:creationId xmlns:a16="http://schemas.microsoft.com/office/drawing/2014/main" id="{71C00AAB-830F-4467-AF9D-E8C3EB5D1570}"/>
              </a:ext>
            </a:extLst>
          </p:cNvPr>
          <p:cNvSpPr/>
          <p:nvPr/>
        </p:nvSpPr>
        <p:spPr>
          <a:xfrm>
            <a:off x="6778601" y="3977150"/>
            <a:ext cx="4497031" cy="2487560"/>
          </a:xfrm>
          <a:prstGeom prst="rect">
            <a:avLst/>
          </a:prstGeom>
          <a:gradFill>
            <a:gsLst>
              <a:gs pos="0">
                <a:schemeClr val="lt2">
                  <a:tint val="80000"/>
                  <a:satMod val="300000"/>
                  <a:alpha val="65000"/>
                </a:schemeClr>
              </a:gs>
              <a:gs pos="100000">
                <a:schemeClr val="lt2">
                  <a:shade val="30000"/>
                  <a:satMod val="20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i="0" u="none" dirty="0">
              <a:latin typeface="Comic Sans MS" pitchFamily="66" charset="0"/>
            </a:endParaRPr>
          </a:p>
          <a:p>
            <a:pPr algn="l"/>
            <a:endParaRPr lang="en-US" i="0" u="none" dirty="0">
              <a:latin typeface="Comic Sans MS" pitchFamily="66" charset="0"/>
            </a:endParaRPr>
          </a:p>
          <a:p>
            <a:pPr algn="l"/>
            <a:r>
              <a:rPr lang="en-IN" i="0" u="none" dirty="0">
                <a:latin typeface="Comic Sans MS" panose="030F0702030302020204" pitchFamily="66" charset="0"/>
              </a:rPr>
              <a:t>public class </a:t>
            </a:r>
            <a:r>
              <a:rPr lang="en-IN" i="0" u="none" dirty="0" err="1">
                <a:latin typeface="Comic Sans MS" panose="030F0702030302020204" pitchFamily="66" charset="0"/>
              </a:rPr>
              <a:t>BreakDemo</a:t>
            </a:r>
            <a:r>
              <a:rPr lang="en-IN" i="0" u="none" dirty="0">
                <a:latin typeface="Comic Sans MS" panose="030F0702030302020204" pitchFamily="66" charset="0"/>
              </a:rPr>
              <a:t> {  </a:t>
            </a:r>
          </a:p>
          <a:p>
            <a:pPr algn="l"/>
            <a:r>
              <a:rPr lang="en-IN" i="0" u="none" dirty="0">
                <a:latin typeface="Comic Sans MS" panose="030F0702030302020204" pitchFamily="66" charset="0"/>
              </a:rPr>
              <a:t>public static void main(String[] </a:t>
            </a:r>
            <a:r>
              <a:rPr lang="en-IN" i="0" u="none" dirty="0" err="1">
                <a:latin typeface="Comic Sans MS" panose="030F0702030302020204" pitchFamily="66" charset="0"/>
              </a:rPr>
              <a:t>args</a:t>
            </a:r>
            <a:r>
              <a:rPr lang="en-IN" i="0" u="none" dirty="0">
                <a:latin typeface="Comic Sans MS" panose="030F0702030302020204" pitchFamily="66" charset="0"/>
              </a:rPr>
              <a:t>) {  </a:t>
            </a:r>
          </a:p>
          <a:p>
            <a:pPr algn="l"/>
            <a:r>
              <a:rPr lang="en-IN" i="0" u="none" dirty="0">
                <a:latin typeface="Comic Sans MS" panose="030F0702030302020204" pitchFamily="66" charset="0"/>
              </a:rPr>
              <a:t>    for(</a:t>
            </a:r>
            <a:r>
              <a:rPr lang="en-IN" i="0" u="none" dirty="0" err="1">
                <a:latin typeface="Comic Sans MS" panose="030F0702030302020204" pitchFamily="66" charset="0"/>
              </a:rPr>
              <a:t>int</a:t>
            </a:r>
            <a:r>
              <a:rPr lang="en-IN" i="0" u="none" dirty="0">
                <a:latin typeface="Comic Sans MS" panose="030F0702030302020204" pitchFamily="66" charset="0"/>
              </a:rPr>
              <a:t> </a:t>
            </a:r>
            <a:r>
              <a:rPr lang="en-IN" i="0" u="none" dirty="0" err="1">
                <a:latin typeface="Comic Sans MS" panose="030F0702030302020204" pitchFamily="66" charset="0"/>
              </a:rPr>
              <a:t>i</a:t>
            </a:r>
            <a:r>
              <a:rPr lang="en-IN" i="0" u="none" dirty="0">
                <a:latin typeface="Comic Sans MS" panose="030F0702030302020204" pitchFamily="66" charset="0"/>
              </a:rPr>
              <a:t>=1;i&lt;=4;i++) {  </a:t>
            </a:r>
          </a:p>
          <a:p>
            <a:pPr algn="l"/>
            <a:r>
              <a:rPr lang="en-IN" i="0" u="none" dirty="0">
                <a:latin typeface="Comic Sans MS" panose="030F0702030302020204" pitchFamily="66" charset="0"/>
              </a:rPr>
              <a:t>        if(</a:t>
            </a:r>
            <a:r>
              <a:rPr lang="en-IN" i="0" u="none" dirty="0" err="1">
                <a:latin typeface="Comic Sans MS" panose="030F0702030302020204" pitchFamily="66" charset="0"/>
              </a:rPr>
              <a:t>i</a:t>
            </a:r>
            <a:r>
              <a:rPr lang="en-IN" i="0" u="none" dirty="0">
                <a:latin typeface="Comic Sans MS" panose="030F0702030302020204" pitchFamily="66" charset="0"/>
              </a:rPr>
              <a:t>==2) {  </a:t>
            </a:r>
          </a:p>
          <a:p>
            <a:pPr algn="l"/>
            <a:r>
              <a:rPr lang="en-IN" i="0" u="none" dirty="0">
                <a:latin typeface="Comic Sans MS" panose="030F0702030302020204" pitchFamily="66" charset="0"/>
              </a:rPr>
              <a:t>            continue; }  </a:t>
            </a:r>
          </a:p>
          <a:p>
            <a:pPr algn="l"/>
            <a:r>
              <a:rPr lang="en-IN" i="0" u="none" dirty="0">
                <a:latin typeface="Comic Sans MS" panose="030F0702030302020204" pitchFamily="66" charset="0"/>
              </a:rPr>
              <a:t>        </a:t>
            </a:r>
            <a:r>
              <a:rPr lang="en-IN" i="0" u="none" dirty="0" err="1">
                <a:latin typeface="Comic Sans MS" panose="030F0702030302020204" pitchFamily="66" charset="0"/>
              </a:rPr>
              <a:t>System.out.println</a:t>
            </a:r>
            <a:r>
              <a:rPr lang="en-IN" i="0" u="none" dirty="0">
                <a:latin typeface="Comic Sans MS" panose="030F0702030302020204" pitchFamily="66" charset="0"/>
              </a:rPr>
              <a:t>(</a:t>
            </a:r>
            <a:r>
              <a:rPr lang="en-IN" i="0" u="none" dirty="0" err="1">
                <a:latin typeface="Comic Sans MS" panose="030F0702030302020204" pitchFamily="66" charset="0"/>
              </a:rPr>
              <a:t>i</a:t>
            </a:r>
            <a:r>
              <a:rPr lang="en-IN" i="0" u="none" dirty="0">
                <a:latin typeface="Comic Sans MS" panose="030F0702030302020204" pitchFamily="66" charset="0"/>
              </a:rPr>
              <a:t>);  </a:t>
            </a:r>
          </a:p>
          <a:p>
            <a:pPr algn="l"/>
            <a:r>
              <a:rPr lang="en-IN" i="0" u="none" dirty="0">
                <a:latin typeface="Comic Sans MS" panose="030F0702030302020204" pitchFamily="66" charset="0"/>
              </a:rPr>
              <a:t>}  }  }  </a:t>
            </a:r>
            <a:r>
              <a:rPr lang="en-US" i="0" u="none" dirty="0">
                <a:solidFill>
                  <a:srgbClr val="FFC000"/>
                </a:solidFill>
                <a:latin typeface="Comic Sans MS" pitchFamily="66" charset="0"/>
              </a:rPr>
              <a:t>/* O/P –  </a:t>
            </a:r>
            <a:r>
              <a:rPr lang="en-IN" u="none" dirty="0">
                <a:solidFill>
                  <a:srgbClr val="FFC000"/>
                </a:solidFill>
              </a:rPr>
              <a:t>1</a:t>
            </a:r>
          </a:p>
          <a:p>
            <a:pPr algn="l"/>
            <a:r>
              <a:rPr lang="en-IN" u="none" dirty="0">
                <a:solidFill>
                  <a:srgbClr val="FFC000"/>
                </a:solidFill>
              </a:rPr>
              <a:t>	            3</a:t>
            </a:r>
          </a:p>
          <a:p>
            <a:pPr algn="l"/>
            <a:r>
              <a:rPr lang="en-IN" u="none" dirty="0">
                <a:solidFill>
                  <a:srgbClr val="FFC000"/>
                </a:solidFill>
              </a:rPr>
              <a:t>	            4   */</a:t>
            </a:r>
            <a:endParaRPr lang="en-US" i="0" u="none" dirty="0">
              <a:solidFill>
                <a:srgbClr val="FFC000"/>
              </a:solidFill>
              <a:latin typeface="Comic Sans MS" pitchFamily="66" charset="0"/>
            </a:endParaRPr>
          </a:p>
          <a:p>
            <a:pPr algn="l"/>
            <a:br>
              <a:rPr lang="en-US" u="none" dirty="0">
                <a:latin typeface="Comic Sans MS" pitchFamily="66" charset="0"/>
              </a:rPr>
            </a:br>
            <a:endParaRPr lang="en-US" u="none" dirty="0">
              <a:latin typeface="Comic Sans MS" pitchFamily="66" charset="0"/>
            </a:endParaRPr>
          </a:p>
        </p:txBody>
      </p:sp>
      <p:sp>
        <p:nvSpPr>
          <p:cNvPr id="12" name="TextBox 11">
            <a:extLst>
              <a:ext uri="{FF2B5EF4-FFF2-40B4-BE49-F238E27FC236}">
                <a16:creationId xmlns:a16="http://schemas.microsoft.com/office/drawing/2014/main" id="{0BF1D787-1B50-4F13-8835-E6E366BDA750}"/>
              </a:ext>
            </a:extLst>
          </p:cNvPr>
          <p:cNvSpPr txBox="1"/>
          <p:nvPr/>
        </p:nvSpPr>
        <p:spPr>
          <a:xfrm>
            <a:off x="6666158" y="735210"/>
            <a:ext cx="2842184" cy="461665"/>
          </a:xfrm>
          <a:prstGeom prst="rect">
            <a:avLst/>
          </a:prstGeom>
          <a:noFill/>
        </p:spPr>
        <p:txBody>
          <a:bodyPr wrap="square" rtlCol="0">
            <a:spAutoFit/>
          </a:bodyPr>
          <a:lstStyle/>
          <a:p>
            <a:pPr algn="l"/>
            <a:r>
              <a:rPr lang="en-IN" sz="2400" i="0" u="none" dirty="0">
                <a:solidFill>
                  <a:schemeClr val="accent6">
                    <a:lumMod val="20000"/>
                    <a:lumOff val="80000"/>
                  </a:schemeClr>
                </a:solidFill>
                <a:latin typeface="Comic Sans MS" pitchFamily="66" charset="0"/>
              </a:rPr>
              <a:t>Example:</a:t>
            </a:r>
          </a:p>
        </p:txBody>
      </p:sp>
    </p:spTree>
    <p:extLst>
      <p:ext uri="{BB962C8B-B14F-4D97-AF65-F5344CB8AC3E}">
        <p14:creationId xmlns:p14="http://schemas.microsoft.com/office/powerpoint/2010/main" val="1258612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1888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bwMode="auto">
          <a:xfrm>
            <a:off x="281354" y="596749"/>
            <a:ext cx="11769970" cy="551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endParaRPr lang="en-US" sz="2400" i="0" dirty="0">
              <a:solidFill>
                <a:schemeClr val="bg2"/>
              </a:solidFill>
              <a:latin typeface="Comic Sans MS" pitchFamily="66" charset="0"/>
            </a:endParaRPr>
          </a:p>
        </p:txBody>
      </p:sp>
      <p:sp>
        <p:nvSpPr>
          <p:cNvPr id="11" name="Content Placeholder 10"/>
          <p:cNvSpPr>
            <a:spLocks noGrp="1"/>
          </p:cNvSpPr>
          <p:nvPr>
            <p:ph idx="1"/>
          </p:nvPr>
        </p:nvSpPr>
        <p:spPr>
          <a:xfrm>
            <a:off x="609600" y="596749"/>
            <a:ext cx="10972800" cy="5675097"/>
          </a:xfrm>
        </p:spPr>
        <p:txBody>
          <a:bodyPr/>
          <a:lstStyle/>
          <a:p>
            <a:pPr marL="0" indent="0">
              <a:buNone/>
            </a:pPr>
            <a:r>
              <a:rPr lang="en-US" sz="2400" dirty="0">
                <a:solidFill>
                  <a:schemeClr val="accent2">
                    <a:lumMod val="60000"/>
                    <a:lumOff val="40000"/>
                  </a:schemeClr>
                </a:solidFill>
                <a:latin typeface="Comic Sans MS" pitchFamily="66" charset="0"/>
              </a:rPr>
              <a:t>Identifiers :</a:t>
            </a:r>
          </a:p>
          <a:p>
            <a:pPr marL="0" indent="0">
              <a:buNone/>
            </a:pPr>
            <a:r>
              <a:rPr lang="en-US" sz="2400" dirty="0">
                <a:solidFill>
                  <a:schemeClr val="accent2">
                    <a:lumMod val="60000"/>
                    <a:lumOff val="40000"/>
                  </a:schemeClr>
                </a:solidFill>
                <a:latin typeface="Comic Sans MS" pitchFamily="66" charset="0"/>
              </a:rPr>
              <a:t>       </a:t>
            </a:r>
            <a:r>
              <a:rPr lang="en-US" sz="2200" dirty="0">
                <a:solidFill>
                  <a:schemeClr val="bg1"/>
                </a:solidFill>
                <a:latin typeface="Comic Sans MS" pitchFamily="66" charset="0"/>
              </a:rPr>
              <a:t>Identifiers are used for class names, method names, variable names.</a:t>
            </a:r>
          </a:p>
          <a:p>
            <a:pPr marL="0" indent="0">
              <a:buNone/>
            </a:pPr>
            <a:r>
              <a:rPr lang="en-US" sz="2200" dirty="0">
                <a:solidFill>
                  <a:schemeClr val="bg1"/>
                </a:solidFill>
                <a:latin typeface="Comic Sans MS" pitchFamily="66" charset="0"/>
              </a:rPr>
              <a:t>An identifier must start with uppercase and lowercase letters, numbers, or the underscore and dollar-sign characters</a:t>
            </a:r>
            <a:r>
              <a:rPr lang="en-US" sz="2200" dirty="0">
                <a:solidFill>
                  <a:schemeClr val="accent2">
                    <a:lumMod val="60000"/>
                    <a:lumOff val="40000"/>
                  </a:schemeClr>
                </a:solidFill>
                <a:latin typeface="Comic Sans MS" pitchFamily="66" charset="0"/>
              </a:rPr>
              <a:t>.</a:t>
            </a:r>
          </a:p>
          <a:p>
            <a:pPr marL="0" indent="0">
              <a:spcBef>
                <a:spcPts val="1800"/>
              </a:spcBef>
              <a:buNone/>
            </a:pPr>
            <a:r>
              <a:rPr lang="en-US" sz="2400" dirty="0">
                <a:solidFill>
                  <a:schemeClr val="tx1">
                    <a:lumMod val="40000"/>
                    <a:lumOff val="60000"/>
                  </a:schemeClr>
                </a:solidFill>
                <a:latin typeface="Comic Sans MS" pitchFamily="66" charset="0"/>
              </a:rPr>
              <a:t>Valid Identifiers:</a:t>
            </a:r>
          </a:p>
          <a:p>
            <a:pPr marL="0" indent="0">
              <a:buNone/>
            </a:pPr>
            <a:endParaRPr lang="en-US" sz="2400" dirty="0">
              <a:solidFill>
                <a:schemeClr val="accent2">
                  <a:lumMod val="60000"/>
                  <a:lumOff val="40000"/>
                </a:schemeClr>
              </a:solidFill>
              <a:latin typeface="Comic Sans MS" pitchFamily="66" charset="0"/>
            </a:endParaRPr>
          </a:p>
          <a:p>
            <a:pPr marL="0" indent="0">
              <a:buNone/>
            </a:pPr>
            <a:r>
              <a:rPr lang="en-US" sz="2400" dirty="0">
                <a:solidFill>
                  <a:schemeClr val="tx1">
                    <a:lumMod val="40000"/>
                    <a:lumOff val="60000"/>
                  </a:schemeClr>
                </a:solidFill>
                <a:latin typeface="Comic Sans MS" pitchFamily="66" charset="0"/>
              </a:rPr>
              <a:t>Invalid Identifiers:</a:t>
            </a:r>
          </a:p>
          <a:p>
            <a:pPr marL="0" indent="0">
              <a:buNone/>
            </a:pPr>
            <a:endParaRPr lang="en-US" sz="2400" dirty="0">
              <a:solidFill>
                <a:schemeClr val="accent2">
                  <a:lumMod val="60000"/>
                  <a:lumOff val="40000"/>
                </a:schemeClr>
              </a:solidFill>
              <a:latin typeface="Comic Sans MS" pitchFamily="66" charset="0"/>
            </a:endParaRPr>
          </a:p>
          <a:p>
            <a:pPr marL="0" indent="0">
              <a:buNone/>
            </a:pPr>
            <a:r>
              <a:rPr lang="en-US" sz="2400" dirty="0">
                <a:solidFill>
                  <a:schemeClr val="tx1">
                    <a:lumMod val="40000"/>
                    <a:lumOff val="60000"/>
                  </a:schemeClr>
                </a:solidFill>
                <a:latin typeface="Comic Sans MS" pitchFamily="66" charset="0"/>
              </a:rPr>
              <a:t>Literals:</a:t>
            </a:r>
          </a:p>
          <a:p>
            <a:pPr marL="0" indent="0">
              <a:buNone/>
            </a:pPr>
            <a:r>
              <a:rPr lang="en-US" sz="2200" dirty="0">
                <a:solidFill>
                  <a:schemeClr val="bg1"/>
                </a:solidFill>
                <a:latin typeface="Comic Sans MS" pitchFamily="66" charset="0"/>
              </a:rPr>
              <a:t>A constant value in java is created by using a literal representation of it.</a:t>
            </a:r>
            <a:endParaRPr lang="en-US" sz="2200" dirty="0">
              <a:solidFill>
                <a:schemeClr val="accent2">
                  <a:lumMod val="60000"/>
                  <a:lumOff val="40000"/>
                </a:schemeClr>
              </a:solidFill>
              <a:latin typeface="Comic Sans MS" pitchFamily="66" charset="0"/>
            </a:endParaRPr>
          </a:p>
        </p:txBody>
      </p:sp>
      <p:sp>
        <p:nvSpPr>
          <p:cNvPr id="2" name="Date Placeholder 1"/>
          <p:cNvSpPr>
            <a:spLocks noGrp="1"/>
          </p:cNvSpPr>
          <p:nvPr>
            <p:ph type="dt" sz="half" idx="10"/>
          </p:nvPr>
        </p:nvSpPr>
        <p:spPr/>
        <p:txBody>
          <a:bodyPr/>
          <a:lstStyle/>
          <a:p>
            <a:fld id="{C103C6EC-110E-4B06-B981-488E8B132F9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49</a:t>
            </a:fld>
            <a:endParaRPr lang="en-US" dirty="0"/>
          </a:p>
        </p:txBody>
      </p:sp>
      <p:graphicFrame>
        <p:nvGraphicFramePr>
          <p:cNvPr id="17" name="Table 16"/>
          <p:cNvGraphicFramePr>
            <a:graphicFrameLocks noGrp="1"/>
          </p:cNvGraphicFramePr>
          <p:nvPr>
            <p:extLst/>
          </p:nvPr>
        </p:nvGraphicFramePr>
        <p:xfrm>
          <a:off x="3348736" y="2361499"/>
          <a:ext cx="7734618" cy="426720"/>
        </p:xfrm>
        <a:graphic>
          <a:graphicData uri="http://schemas.openxmlformats.org/drawingml/2006/table">
            <a:tbl>
              <a:tblPr firstRow="1" bandRow="1">
                <a:tableStyleId>{5C22544A-7EE6-4342-B048-85BDC9FD1C3A}</a:tableStyleId>
              </a:tblPr>
              <a:tblGrid>
                <a:gridCol w="1469070">
                  <a:extLst>
                    <a:ext uri="{9D8B030D-6E8A-4147-A177-3AD203B41FA5}">
                      <a16:colId xmlns:a16="http://schemas.microsoft.com/office/drawing/2014/main" val="20000"/>
                    </a:ext>
                  </a:extLst>
                </a:gridCol>
                <a:gridCol w="1435510">
                  <a:extLst>
                    <a:ext uri="{9D8B030D-6E8A-4147-A177-3AD203B41FA5}">
                      <a16:colId xmlns:a16="http://schemas.microsoft.com/office/drawing/2014/main" val="20001"/>
                    </a:ext>
                  </a:extLst>
                </a:gridCol>
                <a:gridCol w="1578838">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288456">
                <a:tc>
                  <a:txBody>
                    <a:bodyPr/>
                    <a:lstStyle/>
                    <a:p>
                      <a:pPr algn="ctr"/>
                      <a:r>
                        <a:rPr lang="en-US" sz="2200" b="0" dirty="0">
                          <a:solidFill>
                            <a:schemeClr val="bg2"/>
                          </a:solidFill>
                          <a:latin typeface="Comic Sans MS" pitchFamily="66" charset="0"/>
                        </a:rPr>
                        <a:t>AvgTemp</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count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a4</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$test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dirty="0" err="1">
                          <a:solidFill>
                            <a:schemeClr val="bg2"/>
                          </a:solidFill>
                          <a:latin typeface="Comic Sans MS" pitchFamily="66" charset="0"/>
                        </a:rPr>
                        <a:t>this_is_ok</a:t>
                      </a:r>
                      <a:endParaRPr lang="en-US" sz="2200" b="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nvPr>
        </p:nvGraphicFramePr>
        <p:xfrm>
          <a:off x="3627946" y="3283644"/>
          <a:ext cx="7455408" cy="426720"/>
        </p:xfrm>
        <a:graphic>
          <a:graphicData uri="http://schemas.openxmlformats.org/drawingml/2006/table">
            <a:tbl>
              <a:tblPr firstRow="1" bandRow="1">
                <a:tableStyleId>{5C22544A-7EE6-4342-B048-85BDC9FD1C3A}</a:tableStyleId>
              </a:tblPr>
              <a:tblGrid>
                <a:gridCol w="2497328">
                  <a:extLst>
                    <a:ext uri="{9D8B030D-6E8A-4147-A177-3AD203B41FA5}">
                      <a16:colId xmlns:a16="http://schemas.microsoft.com/office/drawing/2014/main" val="20000"/>
                    </a:ext>
                  </a:extLst>
                </a:gridCol>
                <a:gridCol w="2497328">
                  <a:extLst>
                    <a:ext uri="{9D8B030D-6E8A-4147-A177-3AD203B41FA5}">
                      <a16:colId xmlns:a16="http://schemas.microsoft.com/office/drawing/2014/main" val="20001"/>
                    </a:ext>
                  </a:extLst>
                </a:gridCol>
                <a:gridCol w="2460752">
                  <a:extLst>
                    <a:ext uri="{9D8B030D-6E8A-4147-A177-3AD203B41FA5}">
                      <a16:colId xmlns:a16="http://schemas.microsoft.com/office/drawing/2014/main" val="20002"/>
                    </a:ext>
                  </a:extLst>
                </a:gridCol>
              </a:tblGrid>
              <a:tr h="423117">
                <a:tc>
                  <a:txBody>
                    <a:bodyPr/>
                    <a:lstStyle/>
                    <a:p>
                      <a:pPr algn="ctr"/>
                      <a:r>
                        <a:rPr lang="en-US" sz="2200" b="0" dirty="0">
                          <a:solidFill>
                            <a:schemeClr val="bg2"/>
                          </a:solidFill>
                          <a:latin typeface="Comic Sans MS" pitchFamily="66" charset="0"/>
                        </a:rPr>
                        <a:t>2count</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 high-temp </a:t>
                      </a:r>
                      <a:endParaRPr lang="en-US" sz="2200" b="0" dirty="0">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0" dirty="0">
                          <a:solidFill>
                            <a:schemeClr val="bg2"/>
                          </a:solidFill>
                          <a:latin typeface="Comic Sans MS" pitchFamily="66" charset="0"/>
                        </a:rPr>
                        <a:t>Not/ok</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nvPr>
        </p:nvGraphicFramePr>
        <p:xfrm>
          <a:off x="3293805" y="5176486"/>
          <a:ext cx="7843128" cy="447565"/>
        </p:xfrm>
        <a:graphic>
          <a:graphicData uri="http://schemas.openxmlformats.org/drawingml/2006/table">
            <a:tbl>
              <a:tblPr firstRow="1" bandRow="1">
                <a:tableStyleId>{5C22544A-7EE6-4342-B048-85BDC9FD1C3A}</a:tableStyleId>
              </a:tblPr>
              <a:tblGrid>
                <a:gridCol w="1960782">
                  <a:extLst>
                    <a:ext uri="{9D8B030D-6E8A-4147-A177-3AD203B41FA5}">
                      <a16:colId xmlns:a16="http://schemas.microsoft.com/office/drawing/2014/main" val="20000"/>
                    </a:ext>
                  </a:extLst>
                </a:gridCol>
                <a:gridCol w="1960782">
                  <a:extLst>
                    <a:ext uri="{9D8B030D-6E8A-4147-A177-3AD203B41FA5}">
                      <a16:colId xmlns:a16="http://schemas.microsoft.com/office/drawing/2014/main" val="20001"/>
                    </a:ext>
                  </a:extLst>
                </a:gridCol>
                <a:gridCol w="1960782">
                  <a:extLst>
                    <a:ext uri="{9D8B030D-6E8A-4147-A177-3AD203B41FA5}">
                      <a16:colId xmlns:a16="http://schemas.microsoft.com/office/drawing/2014/main" val="20002"/>
                    </a:ext>
                  </a:extLst>
                </a:gridCol>
                <a:gridCol w="1960782">
                  <a:extLst>
                    <a:ext uri="{9D8B030D-6E8A-4147-A177-3AD203B41FA5}">
                      <a16:colId xmlns:a16="http://schemas.microsoft.com/office/drawing/2014/main" val="20003"/>
                    </a:ext>
                  </a:extLst>
                </a:gridCol>
              </a:tblGrid>
              <a:tr h="447565">
                <a:tc>
                  <a:txBody>
                    <a:bodyPr/>
                    <a:lstStyle/>
                    <a:p>
                      <a:pPr algn="ctr"/>
                      <a:r>
                        <a:rPr lang="en-US" sz="2200" b="0" dirty="0">
                          <a:solidFill>
                            <a:schemeClr val="bg2"/>
                          </a:solidFill>
                          <a:latin typeface="Comic Sans MS" pitchFamily="66" charset="0"/>
                        </a:rPr>
                        <a:t>100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98.6</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‘X’</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tc>
                  <a:txBody>
                    <a:bodyPr/>
                    <a:lstStyle/>
                    <a:p>
                      <a:pPr algn="ctr"/>
                      <a:r>
                        <a:rPr lang="en-US" sz="2200" b="0" dirty="0">
                          <a:solidFill>
                            <a:schemeClr val="bg2"/>
                          </a:solidFill>
                          <a:latin typeface="Comic Sans MS" pitchFamily="66" charset="0"/>
                        </a:rPr>
                        <a:t>“This is test”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gradFill>
                      <a:gsLst>
                        <a:gs pos="5833">
                          <a:schemeClr val="accent1">
                            <a:shade val="67500"/>
                            <a:satMod val="115000"/>
                          </a:schemeClr>
                        </a:gs>
                        <a:gs pos="100000">
                          <a:schemeClr val="accent1">
                            <a:shade val="30000"/>
                            <a:satMod val="115000"/>
                          </a:schemeClr>
                        </a:gs>
                        <a:gs pos="99000">
                          <a:schemeClr val="accent1">
                            <a:shade val="67500"/>
                            <a:satMod val="115000"/>
                          </a:schemeClr>
                        </a:gs>
                        <a:gs pos="100000">
                          <a:schemeClr val="accent1">
                            <a:shade val="100000"/>
                            <a:satMod val="115000"/>
                          </a:schemeClr>
                        </a:gs>
                      </a:gsLst>
                      <a:path path="circle">
                        <a:fillToRect l="100000" t="100000"/>
                      </a:path>
                    </a:gradFill>
                  </a:tcPr>
                </a:tc>
                <a:extLst>
                  <a:ext uri="{0D108BD9-81ED-4DB2-BD59-A6C34878D82A}">
                    <a16:rowId xmlns:a16="http://schemas.microsoft.com/office/drawing/2014/main" val="10000"/>
                  </a:ext>
                </a:extLst>
              </a:tr>
            </a:tbl>
          </a:graphicData>
        </a:graphic>
      </p:graphicFrame>
      <p:sp>
        <p:nvSpPr>
          <p:cNvPr id="12" name="TextBox 11">
            <a:extLst>
              <a:ext uri="{FF2B5EF4-FFF2-40B4-BE49-F238E27FC236}">
                <a16:creationId xmlns:a16="http://schemas.microsoft.com/office/drawing/2014/main" id="{5C71BFC5-F636-4F63-89D8-C2FDBBFD5DB0}"/>
              </a:ext>
            </a:extLst>
          </p:cNvPr>
          <p:cNvSpPr txBox="1"/>
          <p:nvPr/>
        </p:nvSpPr>
        <p:spPr>
          <a:xfrm>
            <a:off x="9030816" y="42037"/>
            <a:ext cx="2842184"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FUNDAMENTALS</a:t>
            </a:r>
          </a:p>
        </p:txBody>
      </p:sp>
    </p:spTree>
    <p:extLst>
      <p:ext uri="{BB962C8B-B14F-4D97-AF65-F5344CB8AC3E}">
        <p14:creationId xmlns:p14="http://schemas.microsoft.com/office/powerpoint/2010/main" val="136254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10851884" cy="5099538"/>
          </a:xfrm>
        </p:spPr>
        <p:txBody>
          <a:bodyPr/>
          <a:lstStyle/>
          <a:p>
            <a:pPr>
              <a:buClr>
                <a:schemeClr val="tx1"/>
              </a:buClr>
            </a:pPr>
            <a:r>
              <a:rPr lang="en-IN" sz="2400" dirty="0">
                <a:solidFill>
                  <a:schemeClr val="bg1"/>
                </a:solidFill>
                <a:latin typeface="Comic Sans MS" pitchFamily="66" charset="0"/>
              </a:rPr>
              <a:t> </a:t>
            </a:r>
            <a:r>
              <a:rPr lang="en-US" altLang="en-US" sz="2400" dirty="0">
                <a:solidFill>
                  <a:schemeClr val="bg1"/>
                </a:solidFill>
              </a:rPr>
              <a:t>Application environment</a:t>
            </a:r>
          </a:p>
          <a:p>
            <a:pPr algn="just">
              <a:buClr>
                <a:schemeClr val="tx1"/>
              </a:buClr>
              <a:buFontTx/>
              <a:buNone/>
            </a:pPr>
            <a:r>
              <a:rPr lang="en-US" altLang="en-US" sz="2400" dirty="0">
                <a:solidFill>
                  <a:schemeClr val="tx2"/>
                </a:solidFill>
                <a:latin typeface="Times New Roman" panose="02020603050405020304" pitchFamily="18" charset="0"/>
              </a:rPr>
              <a:t>	Java technology applications are typically general-purpose programs that run on any machine where the Java runtime environment (JRE) is installed.</a:t>
            </a:r>
          </a:p>
          <a:p>
            <a:pPr>
              <a:buClr>
                <a:schemeClr val="tx1"/>
              </a:buClr>
            </a:pPr>
            <a:r>
              <a:rPr lang="en-US" altLang="en-US" sz="2400" dirty="0">
                <a:solidFill>
                  <a:schemeClr val="tx2"/>
                </a:solidFill>
                <a:latin typeface="Times New Roman" panose="02020603050405020304" pitchFamily="18" charset="0"/>
              </a:rPr>
              <a:t>Deployment Environment</a:t>
            </a:r>
          </a:p>
          <a:p>
            <a:pPr lvl="1">
              <a:buClr>
                <a:schemeClr val="tx1"/>
              </a:buClr>
              <a:buFontTx/>
              <a:buNone/>
            </a:pPr>
            <a:r>
              <a:rPr lang="en-US" altLang="en-US" sz="2000" dirty="0">
                <a:solidFill>
                  <a:schemeClr val="tx2"/>
                </a:solidFill>
                <a:latin typeface="Times New Roman" panose="02020603050405020304" pitchFamily="18" charset="0"/>
              </a:rPr>
              <a:t>There are two main deployment environments:</a:t>
            </a:r>
          </a:p>
          <a:p>
            <a:pPr lvl="1">
              <a:buClr>
                <a:schemeClr val="tx1"/>
              </a:buClr>
            </a:pPr>
            <a:r>
              <a:rPr lang="en-US" altLang="en-US" sz="2000" dirty="0">
                <a:latin typeface="Times New Roman" panose="02020603050405020304" pitchFamily="18" charset="0"/>
              </a:rPr>
              <a:t> </a:t>
            </a:r>
            <a:r>
              <a:rPr lang="en-US" altLang="en-US" sz="2000" dirty="0">
                <a:solidFill>
                  <a:schemeClr val="tx2"/>
                </a:solidFill>
                <a:latin typeface="Times New Roman" panose="02020603050405020304" pitchFamily="18" charset="0"/>
              </a:rPr>
              <a:t>The JRE supplied by the Java 2 Software Development Kit (SDK) </a:t>
            </a:r>
            <a:r>
              <a:rPr lang="en-US" altLang="en-US" sz="2400" dirty="0">
                <a:solidFill>
                  <a:schemeClr val="tx2"/>
                </a:solidFill>
                <a:latin typeface="Times New Roman" panose="02020603050405020304" pitchFamily="18" charset="0"/>
              </a:rPr>
              <a:t>contains the complete set of class files for all the Java technology </a:t>
            </a:r>
            <a:r>
              <a:rPr lang="en-US" altLang="en-US" sz="2000" dirty="0">
                <a:solidFill>
                  <a:schemeClr val="tx2"/>
                </a:solidFill>
                <a:latin typeface="Times New Roman" panose="02020603050405020304" pitchFamily="18" charset="0"/>
              </a:rPr>
              <a:t>packages, which includes basic language classes, GUI component</a:t>
            </a:r>
          </a:p>
          <a:p>
            <a:pPr lvl="1">
              <a:buClr>
                <a:schemeClr val="tx1"/>
              </a:buClr>
            </a:pPr>
            <a:r>
              <a:rPr lang="en-US" altLang="en-US" sz="2000" dirty="0">
                <a:solidFill>
                  <a:schemeClr val="tx2"/>
                </a:solidFill>
                <a:latin typeface="Times New Roman" panose="02020603050405020304" pitchFamily="18" charset="0"/>
              </a:rPr>
              <a:t>The other main deployment environment is on your web browser.</a:t>
            </a:r>
          </a:p>
          <a:p>
            <a:pPr>
              <a:buClr>
                <a:schemeClr val="tx1"/>
              </a:buClr>
            </a:pPr>
            <a:r>
              <a:rPr lang="en-US" altLang="en-US" sz="2400" dirty="0">
                <a:solidFill>
                  <a:schemeClr val="tx2"/>
                </a:solidFill>
                <a:latin typeface="Times New Roman" panose="02020603050405020304" pitchFamily="18" charset="0"/>
              </a:rPr>
              <a:t>Most commercial browsers supply a Java technology interpreter and runtime environment.</a:t>
            </a:r>
          </a:p>
          <a:p>
            <a:pPr>
              <a:buClr>
                <a:schemeClr val="tx1"/>
              </a:buClr>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5</a:t>
            </a:fld>
            <a:endParaRPr lang="en-US" dirty="0"/>
          </a:p>
        </p:txBody>
      </p:sp>
      <p:sp>
        <p:nvSpPr>
          <p:cNvPr id="17" name="TextBox 16"/>
          <p:cNvSpPr txBox="1"/>
          <p:nvPr/>
        </p:nvSpPr>
        <p:spPr>
          <a:xfrm>
            <a:off x="8173329" y="-13063"/>
            <a:ext cx="3409071"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JAVA TECHNOLOGY</a:t>
            </a:r>
          </a:p>
        </p:txBody>
      </p:sp>
    </p:spTree>
    <p:extLst>
      <p:ext uri="{BB962C8B-B14F-4D97-AF65-F5344CB8AC3E}">
        <p14:creationId xmlns:p14="http://schemas.microsoft.com/office/powerpoint/2010/main" val="3737212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43918" y="2720343"/>
            <a:ext cx="10363200" cy="658584"/>
          </a:xfrm>
        </p:spPr>
        <p:txBody>
          <a:bodyPr>
            <a:noAutofit/>
          </a:bodyPr>
          <a:lstStyle/>
          <a:p>
            <a:pPr algn="ctr"/>
            <a:r>
              <a:rPr lang="en-US" sz="5400" b="1" dirty="0">
                <a:solidFill>
                  <a:schemeClr val="bg1"/>
                </a:solidFill>
                <a:latin typeface="Comic Sans MS" panose="030F0702030302020204" pitchFamily="66" charset="0"/>
                <a:cs typeface="Times New Roman" panose="02020603050405020304" pitchFamily="18" charset="0"/>
              </a:rPr>
              <a:t>1</a:t>
            </a:r>
          </a:p>
        </p:txBody>
      </p:sp>
      <p:sp>
        <p:nvSpPr>
          <p:cNvPr id="2" name="Date Placeholder 1"/>
          <p:cNvSpPr>
            <a:spLocks noGrp="1"/>
          </p:cNvSpPr>
          <p:nvPr>
            <p:ph type="dt" sz="half" idx="10"/>
          </p:nvPr>
        </p:nvSpPr>
        <p:spPr/>
        <p:txBody>
          <a:bodyPr/>
          <a:lstStyle/>
          <a:p>
            <a:fld id="{A41960AC-DAC0-4362-92DD-7FAAFC9BF9B1}"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50</a:t>
            </a:fld>
            <a:endParaRPr lang="en-US" dirty="0"/>
          </a:p>
        </p:txBody>
      </p:sp>
      <p:pic>
        <p:nvPicPr>
          <p:cNvPr id="9"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890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622301"/>
            <a:ext cx="12103100" cy="5613399"/>
          </a:xfrm>
          <a:prstGeom prst="rect">
            <a:avLst/>
          </a:prstGeom>
          <a:noFill/>
          <a:ln>
            <a:noFill/>
          </a:ln>
          <a:effectLst>
            <a:glow rad="2286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734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8096961" cy="5099538"/>
          </a:xfrm>
        </p:spPr>
        <p:txBody>
          <a:bodyPr/>
          <a:lstStyle/>
          <a:p>
            <a:pPr marL="0" indent="0">
              <a:lnSpc>
                <a:spcPct val="150000"/>
              </a:lnSpc>
              <a:buNone/>
            </a:pPr>
            <a:r>
              <a:rPr lang="en-IN" sz="2400" dirty="0">
                <a:solidFill>
                  <a:schemeClr val="bg1"/>
                </a:solidFill>
                <a:latin typeface="Comic Sans MS" pitchFamily="66" charset="0"/>
              </a:rPr>
              <a:t> </a:t>
            </a: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6</a:t>
            </a:fld>
            <a:endParaRPr lang="en-US" dirty="0"/>
          </a:p>
        </p:txBody>
      </p:sp>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graphicFrame>
        <p:nvGraphicFramePr>
          <p:cNvPr id="11" name="Table 10">
            <a:extLst>
              <a:ext uri="{FF2B5EF4-FFF2-40B4-BE49-F238E27FC236}">
                <a16:creationId xmlns:a16="http://schemas.microsoft.com/office/drawing/2014/main" id="{14F26EDF-D8FC-4571-B4A6-B2AC99F09063}"/>
              </a:ext>
            </a:extLst>
          </p:cNvPr>
          <p:cNvGraphicFramePr>
            <a:graphicFrameLocks noGrp="1"/>
          </p:cNvGraphicFramePr>
          <p:nvPr>
            <p:extLst>
              <p:ext uri="{D42A27DB-BD31-4B8C-83A1-F6EECF244321}">
                <p14:modId xmlns:p14="http://schemas.microsoft.com/office/powerpoint/2010/main" val="2197260856"/>
              </p:ext>
            </p:extLst>
          </p:nvPr>
        </p:nvGraphicFramePr>
        <p:xfrm>
          <a:off x="613285" y="738555"/>
          <a:ext cx="10795613" cy="5088790"/>
        </p:xfrm>
        <a:graphic>
          <a:graphicData uri="http://schemas.openxmlformats.org/drawingml/2006/table">
            <a:tbl>
              <a:tblPr/>
              <a:tblGrid>
                <a:gridCol w="5847253">
                  <a:extLst>
                    <a:ext uri="{9D8B030D-6E8A-4147-A177-3AD203B41FA5}">
                      <a16:colId xmlns:a16="http://schemas.microsoft.com/office/drawing/2014/main" val="305570348"/>
                    </a:ext>
                  </a:extLst>
                </a:gridCol>
                <a:gridCol w="1530788">
                  <a:extLst>
                    <a:ext uri="{9D8B030D-6E8A-4147-A177-3AD203B41FA5}">
                      <a16:colId xmlns:a16="http://schemas.microsoft.com/office/drawing/2014/main" val="2203052954"/>
                    </a:ext>
                  </a:extLst>
                </a:gridCol>
                <a:gridCol w="3417572">
                  <a:extLst>
                    <a:ext uri="{9D8B030D-6E8A-4147-A177-3AD203B41FA5}">
                      <a16:colId xmlns:a16="http://schemas.microsoft.com/office/drawing/2014/main" val="1835048762"/>
                    </a:ext>
                  </a:extLst>
                </a:gridCol>
              </a:tblGrid>
              <a:tr h="349109">
                <a:tc>
                  <a:txBody>
                    <a:bodyPr/>
                    <a:lstStyle/>
                    <a:p>
                      <a:pPr algn="ctr" fontAlgn="ctr"/>
                      <a:r>
                        <a:rPr lang="en-IN" sz="800" b="1" i="0" u="none" strike="noStrike" dirty="0">
                          <a:solidFill>
                            <a:srgbClr val="FFFFFF"/>
                          </a:solidFill>
                          <a:effectLst/>
                          <a:latin typeface="Arial" panose="020B0604020202020204" pitchFamily="34" charset="0"/>
                        </a:rPr>
                        <a:t>JAVA </a:t>
                      </a:r>
                      <a:r>
                        <a:rPr lang="en-IN" sz="800" b="1" i="0" u="none" strike="noStrike" dirty="0" err="1">
                          <a:solidFill>
                            <a:srgbClr val="FFFFFF"/>
                          </a:solidFill>
                          <a:effectLst/>
                          <a:latin typeface="Arial" panose="020B0604020202020204" pitchFamily="34" charset="0"/>
                        </a:rPr>
                        <a:t>Versons</a:t>
                      </a:r>
                      <a:endParaRPr lang="en-IN" sz="800" b="1" i="0" u="none" strike="noStrike" dirty="0">
                        <a:solidFill>
                          <a:srgbClr val="FFFFFF"/>
                        </a:solidFill>
                        <a:effectLst/>
                        <a:latin typeface="Arial" panose="020B060402020202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Arial" panose="020B0604020202020204" pitchFamily="34" charset="0"/>
                        </a:rPr>
                        <a:t>Version Number</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800" b="1" i="0" u="none" strike="noStrike">
                          <a:solidFill>
                            <a:srgbClr val="FFFFFF"/>
                          </a:solidFill>
                          <a:effectLst/>
                          <a:latin typeface="Arial" panose="020B0604020202020204" pitchFamily="34" charset="0"/>
                        </a:rPr>
                        <a:t>Release Date</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824866923"/>
                  </a:ext>
                </a:extLst>
              </a:tr>
              <a:tr h="215627">
                <a:tc>
                  <a:txBody>
                    <a:bodyPr/>
                    <a:lstStyle/>
                    <a:p>
                      <a:pPr algn="ctr" fontAlgn="ctr"/>
                      <a:r>
                        <a:rPr lang="en-IN" sz="900" b="1" i="0" u="none" strike="noStrike" dirty="0">
                          <a:solidFill>
                            <a:srgbClr val="333333"/>
                          </a:solidFill>
                          <a:effectLst/>
                          <a:latin typeface="Arial" panose="020B0604020202020204" pitchFamily="34" charset="0"/>
                        </a:rPr>
                        <a:t>JDK 1.0(oak)</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Jan-96</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645743601"/>
                  </a:ext>
                </a:extLst>
              </a:tr>
              <a:tr h="215627">
                <a:tc>
                  <a:txBody>
                    <a:bodyPr/>
                    <a:lstStyle/>
                    <a:p>
                      <a:pPr algn="ctr" fontAlgn="ctr"/>
                      <a:r>
                        <a:rPr lang="en-IN" sz="900" b="1" i="0" u="none" strike="noStrike" dirty="0">
                          <a:solidFill>
                            <a:srgbClr val="333333"/>
                          </a:solidFill>
                          <a:effectLst/>
                          <a:latin typeface="Arial" panose="020B0604020202020204" pitchFamily="34" charset="0"/>
                        </a:rPr>
                        <a:t>JDK 1.1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Feb-97</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13590913"/>
                  </a:ext>
                </a:extLst>
              </a:tr>
              <a:tr h="215627">
                <a:tc>
                  <a:txBody>
                    <a:bodyPr/>
                    <a:lstStyle/>
                    <a:p>
                      <a:pPr algn="ctr" fontAlgn="ctr"/>
                      <a:r>
                        <a:rPr lang="en-IN" sz="900" b="1" i="0" u="none" strike="noStrike" dirty="0">
                          <a:solidFill>
                            <a:srgbClr val="333333"/>
                          </a:solidFill>
                          <a:effectLst/>
                          <a:latin typeface="Arial" panose="020B0604020202020204" pitchFamily="34" charset="0"/>
                        </a:rPr>
                        <a:t>J2SE 1.2(playground)</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1.2</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Dec-98</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982807843"/>
                  </a:ext>
                </a:extLst>
              </a:tr>
              <a:tr h="215627">
                <a:tc>
                  <a:txBody>
                    <a:bodyPr/>
                    <a:lstStyle/>
                    <a:p>
                      <a:pPr algn="ctr" fontAlgn="ctr"/>
                      <a:r>
                        <a:rPr lang="en-IN" sz="900" b="1" i="0" u="none" strike="noStrike" dirty="0">
                          <a:solidFill>
                            <a:srgbClr val="333333"/>
                          </a:solidFill>
                          <a:effectLst/>
                          <a:latin typeface="Arial" panose="020B0604020202020204" pitchFamily="34" charset="0"/>
                        </a:rPr>
                        <a:t>J2SE 1.3(Kestrel)</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1.3</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May-00</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46537178"/>
                  </a:ext>
                </a:extLst>
              </a:tr>
              <a:tr h="215627">
                <a:tc>
                  <a:txBody>
                    <a:bodyPr/>
                    <a:lstStyle/>
                    <a:p>
                      <a:pPr algn="ctr" fontAlgn="ctr"/>
                      <a:r>
                        <a:rPr lang="en-IN" sz="900" b="1" i="0" u="none" strike="noStrike" dirty="0">
                          <a:solidFill>
                            <a:srgbClr val="333333"/>
                          </a:solidFill>
                          <a:effectLst/>
                          <a:latin typeface="Arial" panose="020B0604020202020204" pitchFamily="34" charset="0"/>
                        </a:rPr>
                        <a:t>J2SE 1.4(Merlin)</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1.4</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Feb-02</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852440482"/>
                  </a:ext>
                </a:extLst>
              </a:tr>
              <a:tr h="215627">
                <a:tc>
                  <a:txBody>
                    <a:bodyPr/>
                    <a:lstStyle/>
                    <a:p>
                      <a:pPr algn="ctr" fontAlgn="ctr"/>
                      <a:r>
                        <a:rPr lang="en-IN" sz="900" b="1" i="0" u="none" strike="noStrike" dirty="0">
                          <a:solidFill>
                            <a:srgbClr val="333333"/>
                          </a:solidFill>
                          <a:effectLst/>
                          <a:latin typeface="Arial" panose="020B0604020202020204" pitchFamily="34" charset="0"/>
                        </a:rPr>
                        <a:t>J2SE 5.0(Tiger)</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dirty="0">
                          <a:solidFill>
                            <a:srgbClr val="333333"/>
                          </a:solidFill>
                          <a:effectLst/>
                          <a:latin typeface="Arial" panose="020B0604020202020204" pitchFamily="34" charset="0"/>
                        </a:rPr>
                        <a:t>1.5</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Sep-04</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59576832"/>
                  </a:ext>
                </a:extLst>
              </a:tr>
              <a:tr h="215627">
                <a:tc>
                  <a:txBody>
                    <a:bodyPr/>
                    <a:lstStyle/>
                    <a:p>
                      <a:pPr algn="ctr" fontAlgn="ctr"/>
                      <a:r>
                        <a:rPr lang="en-IN" sz="900" b="1" i="0" u="none" strike="noStrike">
                          <a:solidFill>
                            <a:srgbClr val="000000"/>
                          </a:solidFill>
                          <a:effectLst/>
                          <a:latin typeface="Verdana" panose="020B0604030504040204" pitchFamily="34" charset="0"/>
                        </a:rPr>
                        <a:t>Java SE </a:t>
                      </a:r>
                      <a:r>
                        <a:rPr lang="en-IN" sz="900" b="1" i="0" u="none" strike="noStrike">
                          <a:solidFill>
                            <a:srgbClr val="333333"/>
                          </a:solidFill>
                          <a:effectLst/>
                          <a:latin typeface="Arial" panose="020B0604020202020204" pitchFamily="34" charset="0"/>
                        </a:rPr>
                        <a:t>6</a:t>
                      </a:r>
                      <a:r>
                        <a:rPr lang="en-IN" sz="900" b="1" i="0" u="none" strike="noStrike">
                          <a:solidFill>
                            <a:srgbClr val="000000"/>
                          </a:solidFill>
                          <a:effectLst/>
                          <a:latin typeface="Verdana" panose="020B0604030504040204" pitchFamily="34" charset="0"/>
                        </a:rPr>
                        <a:t>(Mustang)</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dirty="0">
                          <a:solidFill>
                            <a:srgbClr val="333333"/>
                          </a:solidFill>
                          <a:effectLst/>
                          <a:latin typeface="Arial" panose="020B0604020202020204" pitchFamily="34" charset="0"/>
                        </a:rPr>
                        <a:t>1.6</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Dec-06</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61042758"/>
                  </a:ext>
                </a:extLst>
              </a:tr>
              <a:tr h="215627">
                <a:tc>
                  <a:txBody>
                    <a:bodyPr/>
                    <a:lstStyle/>
                    <a:p>
                      <a:pPr algn="ctr" fontAlgn="ctr"/>
                      <a:r>
                        <a:rPr lang="en-IN" sz="900" b="1" i="0" u="none" strike="noStrike" dirty="0">
                          <a:solidFill>
                            <a:srgbClr val="000000"/>
                          </a:solidFill>
                          <a:effectLst/>
                          <a:latin typeface="Verdana" panose="020B0604030504040204" pitchFamily="34" charset="0"/>
                        </a:rPr>
                        <a:t>Java SE </a:t>
                      </a:r>
                      <a:r>
                        <a:rPr lang="en-IN" sz="900" b="1" i="0" u="none" strike="noStrike" dirty="0">
                          <a:solidFill>
                            <a:srgbClr val="333333"/>
                          </a:solidFill>
                          <a:effectLst/>
                          <a:latin typeface="Arial" panose="020B0604020202020204" pitchFamily="34" charset="0"/>
                        </a:rPr>
                        <a:t>7</a:t>
                      </a:r>
                      <a:r>
                        <a:rPr lang="en-IN" sz="900" b="1" i="0" u="none" strike="noStrike" dirty="0">
                          <a:solidFill>
                            <a:srgbClr val="000000"/>
                          </a:solidFill>
                          <a:effectLst/>
                          <a:latin typeface="Verdana" panose="020B0604030504040204" pitchFamily="34" charset="0"/>
                        </a:rPr>
                        <a:t>(Dolphin)</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dirty="0">
                          <a:solidFill>
                            <a:srgbClr val="333333"/>
                          </a:solidFill>
                          <a:effectLst/>
                          <a:latin typeface="Arial" panose="020B0604020202020204" pitchFamily="34" charset="0"/>
                        </a:rPr>
                        <a:t>1.7</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a:solidFill>
                            <a:srgbClr val="333333"/>
                          </a:solidFill>
                          <a:effectLst/>
                          <a:latin typeface="Arial" panose="020B0604020202020204" pitchFamily="34" charset="0"/>
                        </a:rPr>
                        <a:t>Jul-11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875054476"/>
                  </a:ext>
                </a:extLst>
              </a:tr>
              <a:tr h="215627">
                <a:tc>
                  <a:txBody>
                    <a:bodyPr/>
                    <a:lstStyle/>
                    <a:p>
                      <a:pPr algn="ctr" fontAlgn="ctr"/>
                      <a:r>
                        <a:rPr lang="en-IN" sz="900" b="1" i="0" u="none" strike="noStrike">
                          <a:solidFill>
                            <a:srgbClr val="000000"/>
                          </a:solidFill>
                          <a:effectLst/>
                          <a:latin typeface="Verdana" panose="020B0604030504040204" pitchFamily="34" charset="0"/>
                        </a:rPr>
                        <a:t>Java SE </a:t>
                      </a:r>
                      <a:r>
                        <a:rPr lang="en-IN" sz="900" b="1" i="0" u="none" strike="noStrike">
                          <a:solidFill>
                            <a:srgbClr val="333333"/>
                          </a:solidFill>
                          <a:effectLst/>
                          <a:latin typeface="Arial" panose="020B0604020202020204" pitchFamily="34" charset="0"/>
                        </a:rPr>
                        <a:t>8</a:t>
                      </a:r>
                      <a:endParaRPr lang="en-IN" sz="900" b="1" i="0" u="none" strike="noStrike">
                        <a:solidFill>
                          <a:srgbClr val="000000"/>
                        </a:solidFill>
                        <a:effectLst/>
                        <a:latin typeface="Verdana" panose="020B060403050404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1.8</a:t>
                      </a:r>
                      <a:r>
                        <a:rPr lang="en-IN" sz="900" b="0" i="1" u="none" strike="noStrike">
                          <a:solidFill>
                            <a:srgbClr val="333333"/>
                          </a:solidFill>
                          <a:effectLst/>
                          <a:latin typeface="Arial" panose="020B0604020202020204" pitchFamily="34" charset="0"/>
                        </a:rPr>
                        <a:t> </a:t>
                      </a:r>
                      <a:endParaRPr lang="en-IN" sz="900" b="0" i="0" u="none" strike="noStrike">
                        <a:solidFill>
                          <a:srgbClr val="333333"/>
                        </a:solidFill>
                        <a:effectLst/>
                        <a:latin typeface="Arial" panose="020B060402020202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Mar-14</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238793684"/>
                  </a:ext>
                </a:extLst>
              </a:tr>
              <a:tr h="349109">
                <a:tc>
                  <a:txBody>
                    <a:bodyPr/>
                    <a:lstStyle/>
                    <a:p>
                      <a:pPr algn="ctr" fontAlgn="ctr"/>
                      <a:r>
                        <a:rPr lang="en-IN" sz="900" b="1" i="0" u="none" strike="noStrike">
                          <a:solidFill>
                            <a:srgbClr val="000000"/>
                          </a:solidFill>
                          <a:effectLst/>
                          <a:latin typeface="Verdana" panose="020B0604030504040204" pitchFamily="34" charset="0"/>
                        </a:rPr>
                        <a:t>Java SE </a:t>
                      </a:r>
                      <a:r>
                        <a:rPr lang="en-IN" sz="900" b="1" i="0" u="none" strike="noStrike">
                          <a:solidFill>
                            <a:srgbClr val="333333"/>
                          </a:solidFill>
                          <a:effectLst/>
                          <a:latin typeface="Arial" panose="020B0604020202020204" pitchFamily="34" charset="0"/>
                        </a:rPr>
                        <a:t>9</a:t>
                      </a:r>
                      <a:endParaRPr lang="en-IN" sz="900" b="1" i="0" u="none" strike="noStrike">
                        <a:solidFill>
                          <a:srgbClr val="000000"/>
                        </a:solidFill>
                        <a:effectLst/>
                        <a:latin typeface="Verdana" panose="020B060403050404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9</a:t>
                      </a:r>
                      <a:r>
                        <a:rPr lang="en-IN" sz="900" b="0" i="1" u="none" strike="noStrike">
                          <a:solidFill>
                            <a:srgbClr val="333333"/>
                          </a:solidFill>
                          <a:effectLst/>
                          <a:latin typeface="Arial" panose="020B0604020202020204" pitchFamily="34" charset="0"/>
                        </a:rPr>
                        <a:t> </a:t>
                      </a:r>
                      <a:endParaRPr lang="en-IN" sz="900" b="0" i="0" u="none" strike="noStrike">
                        <a:solidFill>
                          <a:srgbClr val="333333"/>
                        </a:solidFill>
                        <a:effectLst/>
                        <a:latin typeface="Arial" panose="020B060402020202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September, 21st 2017</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951482576"/>
                  </a:ext>
                </a:extLst>
              </a:tr>
              <a:tr h="215627">
                <a:tc>
                  <a:txBody>
                    <a:bodyPr/>
                    <a:lstStyle/>
                    <a:p>
                      <a:pPr algn="ctr" fontAlgn="ctr"/>
                      <a:r>
                        <a:rPr lang="en-IN" sz="900" b="1" i="0" u="none" strike="noStrike">
                          <a:solidFill>
                            <a:srgbClr val="000000"/>
                          </a:solidFill>
                          <a:effectLst/>
                          <a:latin typeface="Verdana" panose="020B0604030504040204" pitchFamily="34" charset="0"/>
                        </a:rPr>
                        <a:t>Java SE </a:t>
                      </a:r>
                      <a:r>
                        <a:rPr lang="en-IN" sz="900" b="1" i="0" u="none" strike="noStrike">
                          <a:solidFill>
                            <a:srgbClr val="333333"/>
                          </a:solidFill>
                          <a:effectLst/>
                          <a:latin typeface="Arial" panose="020B0604020202020204" pitchFamily="34" charset="0"/>
                        </a:rPr>
                        <a:t>10</a:t>
                      </a:r>
                      <a:endParaRPr lang="en-IN" sz="900" b="1" i="0" u="none" strike="noStrike">
                        <a:solidFill>
                          <a:srgbClr val="000000"/>
                        </a:solidFill>
                        <a:effectLst/>
                        <a:latin typeface="Verdana" panose="020B060403050404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10 </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March, 20th 2018</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42872385"/>
                  </a:ext>
                </a:extLst>
              </a:tr>
              <a:tr h="349109">
                <a:tc>
                  <a:txBody>
                    <a:bodyPr/>
                    <a:lstStyle/>
                    <a:p>
                      <a:pPr algn="ctr" fontAlgn="ctr"/>
                      <a:r>
                        <a:rPr lang="en-IN" sz="900" b="1" i="0" u="none" strike="noStrike">
                          <a:solidFill>
                            <a:srgbClr val="000000"/>
                          </a:solidFill>
                          <a:effectLst/>
                          <a:latin typeface="Verdana" panose="020B0604030504040204" pitchFamily="34" charset="0"/>
                        </a:rPr>
                        <a:t>Java SE </a:t>
                      </a:r>
                      <a:r>
                        <a:rPr lang="en-IN" sz="900" b="1" i="0" u="none" strike="noStrike">
                          <a:solidFill>
                            <a:srgbClr val="333333"/>
                          </a:solidFill>
                          <a:effectLst/>
                          <a:latin typeface="Arial" panose="020B0604020202020204" pitchFamily="34" charset="0"/>
                        </a:rPr>
                        <a:t>11</a:t>
                      </a:r>
                      <a:endParaRPr lang="en-IN" sz="900" b="1" i="0" u="none" strike="noStrike">
                        <a:solidFill>
                          <a:srgbClr val="000000"/>
                        </a:solidFill>
                        <a:effectLst/>
                        <a:latin typeface="Verdana" panose="020B0604030504040204" pitchFamily="34" charset="0"/>
                      </a:endParaRP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11 </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September, 25th 2018</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47970149"/>
                  </a:ext>
                </a:extLst>
              </a:tr>
              <a:tr h="207413">
                <a:tc>
                  <a:txBody>
                    <a:bodyPr/>
                    <a:lstStyle/>
                    <a:p>
                      <a:pPr algn="ctr" fontAlgn="ctr"/>
                      <a:r>
                        <a:rPr lang="en-IN" sz="900" b="1" i="0" u="none" strike="noStrike">
                          <a:solidFill>
                            <a:srgbClr val="000000"/>
                          </a:solidFill>
                          <a:effectLst/>
                          <a:latin typeface="Verdana" panose="020B0604030504040204" pitchFamily="34" charset="0"/>
                        </a:rPr>
                        <a:t>Java SE 12</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12</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000000"/>
                          </a:solidFill>
                          <a:effectLst/>
                          <a:latin typeface="Verdana" panose="020B0604030504040204" pitchFamily="34" charset="0"/>
                        </a:rPr>
                        <a:t>March, 19th 2019</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88340685"/>
                  </a:ext>
                </a:extLst>
              </a:tr>
              <a:tr h="349109">
                <a:tc>
                  <a:txBody>
                    <a:bodyPr/>
                    <a:lstStyle/>
                    <a:p>
                      <a:pPr algn="ctr" fontAlgn="ctr"/>
                      <a:r>
                        <a:rPr lang="en-IN" sz="900" b="1" i="0" u="none" strike="noStrike">
                          <a:solidFill>
                            <a:srgbClr val="000000"/>
                          </a:solidFill>
                          <a:effectLst/>
                          <a:latin typeface="Verdana" panose="020B0604030504040204" pitchFamily="34" charset="0"/>
                        </a:rPr>
                        <a:t>Java SE 13</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13</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000000"/>
                          </a:solidFill>
                          <a:effectLst/>
                          <a:latin typeface="Verdana" panose="020B0604030504040204" pitchFamily="34" charset="0"/>
                        </a:rPr>
                        <a:t>September, 17th 2019</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222719687"/>
                  </a:ext>
                </a:extLst>
              </a:tr>
              <a:tr h="207413">
                <a:tc>
                  <a:txBody>
                    <a:bodyPr/>
                    <a:lstStyle/>
                    <a:p>
                      <a:pPr algn="ctr" fontAlgn="ctr"/>
                      <a:r>
                        <a:rPr lang="en-IN" sz="900" b="1" i="0" u="none" strike="noStrike">
                          <a:solidFill>
                            <a:srgbClr val="000000"/>
                          </a:solidFill>
                          <a:effectLst/>
                          <a:latin typeface="Verdana" panose="020B0604030504040204" pitchFamily="34" charset="0"/>
                        </a:rPr>
                        <a:t>Java SE 14</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14</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000000"/>
                          </a:solidFill>
                          <a:effectLst/>
                          <a:latin typeface="Verdana" panose="020B0604030504040204" pitchFamily="34" charset="0"/>
                        </a:rPr>
                        <a:t>March, 17th 2020</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716714151"/>
                  </a:ext>
                </a:extLst>
              </a:tr>
              <a:tr h="349109">
                <a:tc>
                  <a:txBody>
                    <a:bodyPr/>
                    <a:lstStyle/>
                    <a:p>
                      <a:pPr algn="ctr" fontAlgn="ctr"/>
                      <a:r>
                        <a:rPr lang="en-IN" sz="900" b="1" i="0" u="none" strike="noStrike">
                          <a:solidFill>
                            <a:srgbClr val="000000"/>
                          </a:solidFill>
                          <a:effectLst/>
                          <a:latin typeface="Verdana" panose="020B0604030504040204" pitchFamily="34" charset="0"/>
                        </a:rPr>
                        <a:t>Java SE 15</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15</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September, 15th 2020</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399875951"/>
                  </a:ext>
                </a:extLst>
              </a:tr>
              <a:tr h="215627">
                <a:tc>
                  <a:txBody>
                    <a:bodyPr/>
                    <a:lstStyle/>
                    <a:p>
                      <a:pPr algn="ctr" fontAlgn="ctr"/>
                      <a:r>
                        <a:rPr lang="en-IN" sz="900" b="1" i="0" u="none" strike="noStrike" dirty="0">
                          <a:solidFill>
                            <a:srgbClr val="333333"/>
                          </a:solidFill>
                          <a:effectLst/>
                          <a:latin typeface="Arial" panose="020B0604020202020204" pitchFamily="34" charset="0"/>
                        </a:rPr>
                        <a:t>Java SE 16</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333333"/>
                          </a:solidFill>
                          <a:effectLst/>
                          <a:latin typeface="Arial" panose="020B0604020202020204" pitchFamily="34" charset="0"/>
                        </a:rPr>
                        <a:t>16</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333333"/>
                          </a:solidFill>
                          <a:effectLst/>
                          <a:latin typeface="Arial" panose="020B0604020202020204" pitchFamily="34" charset="0"/>
                        </a:rPr>
                        <a:t>March, 16th 2021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42539038"/>
                  </a:ext>
                </a:extLst>
              </a:tr>
              <a:tr h="349109">
                <a:tc>
                  <a:txBody>
                    <a:bodyPr/>
                    <a:lstStyle/>
                    <a:p>
                      <a:pPr algn="ctr" fontAlgn="ctr"/>
                      <a:r>
                        <a:rPr lang="en-IN" sz="900" b="1" i="0" u="none" strike="noStrike">
                          <a:solidFill>
                            <a:srgbClr val="000000"/>
                          </a:solidFill>
                          <a:effectLst/>
                          <a:latin typeface="Verdana" panose="020B0604030504040204" pitchFamily="34" charset="0"/>
                        </a:rPr>
                        <a:t>Java SE 17</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000000"/>
                          </a:solidFill>
                          <a:effectLst/>
                          <a:latin typeface="Verdana" panose="020B0604030504040204" pitchFamily="34" charset="0"/>
                        </a:rPr>
                        <a:t>17</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000000"/>
                          </a:solidFill>
                          <a:effectLst/>
                          <a:latin typeface="Verdana" panose="020B0604030504040204" pitchFamily="34" charset="0"/>
                        </a:rPr>
                        <a:t>September, 14th 2021</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683846723"/>
                  </a:ext>
                </a:extLst>
              </a:tr>
              <a:tr h="207413">
                <a:tc>
                  <a:txBody>
                    <a:bodyPr/>
                    <a:lstStyle/>
                    <a:p>
                      <a:pPr algn="ctr" fontAlgn="ctr"/>
                      <a:r>
                        <a:rPr lang="en-IN" sz="900" b="1" i="0" u="none" strike="noStrike">
                          <a:solidFill>
                            <a:srgbClr val="000000"/>
                          </a:solidFill>
                          <a:effectLst/>
                          <a:latin typeface="Verdana" panose="020B0604030504040204" pitchFamily="34" charset="0"/>
                        </a:rPr>
                        <a:t>Java SE 18</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900" b="0" i="0" u="none" strike="noStrike">
                          <a:solidFill>
                            <a:srgbClr val="000000"/>
                          </a:solidFill>
                          <a:effectLst/>
                          <a:latin typeface="Verdana" panose="020B0604030504040204" pitchFamily="34" charset="0"/>
                        </a:rPr>
                        <a:t>18</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IN" sz="800" b="0" i="0" u="none" strike="noStrike" dirty="0">
                          <a:solidFill>
                            <a:srgbClr val="000000"/>
                          </a:solidFill>
                          <a:effectLst/>
                          <a:latin typeface="Verdana" panose="020B0604030504040204" pitchFamily="34" charset="0"/>
                        </a:rPr>
                        <a:t>March, 22nd 2022</a:t>
                      </a:r>
                    </a:p>
                  </a:txBody>
                  <a:tcPr marL="7467" marR="7467" marT="746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484245327"/>
                  </a:ext>
                </a:extLst>
              </a:tr>
            </a:tbl>
          </a:graphicData>
        </a:graphic>
      </p:graphicFrame>
    </p:spTree>
    <p:extLst>
      <p:ext uri="{BB962C8B-B14F-4D97-AF65-F5344CB8AC3E}">
        <p14:creationId xmlns:p14="http://schemas.microsoft.com/office/powerpoint/2010/main" val="24351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idx="1"/>
          </p:nvPr>
        </p:nvSpPr>
        <p:spPr>
          <a:xfrm>
            <a:off x="613285" y="738555"/>
            <a:ext cx="8096961" cy="5099538"/>
          </a:xfrm>
        </p:spPr>
        <p:txBody>
          <a:bodyPr/>
          <a:lstStyle/>
          <a:p>
            <a:pPr marL="0" indent="0">
              <a:lnSpc>
                <a:spcPct val="150000"/>
              </a:lnSpc>
              <a:buNone/>
            </a:pPr>
            <a:r>
              <a:rPr lang="en-IN" sz="2400" dirty="0">
                <a:solidFill>
                  <a:schemeClr val="bg1"/>
                </a:solidFill>
                <a:latin typeface="Comic Sans MS" pitchFamily="66" charset="0"/>
              </a:rPr>
              <a:t> </a:t>
            </a:r>
          </a:p>
        </p:txBody>
      </p:sp>
      <p:sp>
        <p:nvSpPr>
          <p:cNvPr id="2" name="Date Placeholder 1"/>
          <p:cNvSpPr>
            <a:spLocks noGrp="1"/>
          </p:cNvSpPr>
          <p:nvPr>
            <p:ph type="dt" sz="half" idx="10"/>
          </p:nvPr>
        </p:nvSpPr>
        <p:spPr>
          <a:xfrm>
            <a:off x="574431" y="5905255"/>
            <a:ext cx="2844800" cy="476250"/>
          </a:xfrm>
        </p:spPr>
        <p:txBody>
          <a:bodyPr/>
          <a:lstStyle/>
          <a:p>
            <a:fld id="{618A4B8E-1F37-4ED8-8A4B-BE2A1C0C1939}"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7</a:t>
            </a:fld>
            <a:endParaRPr lang="en-US" dirty="0"/>
          </a:p>
        </p:txBody>
      </p:sp>
      <p:sp>
        <p:nvSpPr>
          <p:cNvPr id="17" name="TextBox 16"/>
          <p:cNvSpPr txBox="1"/>
          <p:nvPr/>
        </p:nvSpPr>
        <p:spPr>
          <a:xfrm>
            <a:off x="9261566" y="-13063"/>
            <a:ext cx="2320834" cy="461665"/>
          </a:xfrm>
          <a:prstGeom prst="rect">
            <a:avLst/>
          </a:prstGeom>
          <a:noFill/>
        </p:spPr>
        <p:txBody>
          <a:bodyPr wrap="square" rtlCol="0">
            <a:spAutoFit/>
          </a:bodyPr>
          <a:lstStyle/>
          <a:p>
            <a:r>
              <a:rPr lang="en-US" sz="2400" b="1" i="0" u="none"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2400" b="1" i="0" u="none" dirty="0">
                <a:solidFill>
                  <a:schemeClr val="accent2">
                    <a:lumMod val="60000"/>
                    <a:lumOff val="40000"/>
                  </a:schemeClr>
                </a:solidFill>
                <a:latin typeface="Comic Sans MS" panose="030F0702030302020204" pitchFamily="66" charset="0"/>
                <a:cs typeface="Times New Roman" panose="02020603050405020304" pitchFamily="18" charset="0"/>
              </a:rPr>
              <a:t>HISTORY</a:t>
            </a:r>
          </a:p>
        </p:txBody>
      </p:sp>
      <p:pic>
        <p:nvPicPr>
          <p:cNvPr id="10" name="Picture 9">
            <a:extLst>
              <a:ext uri="{FF2B5EF4-FFF2-40B4-BE49-F238E27FC236}">
                <a16:creationId xmlns:a16="http://schemas.microsoft.com/office/drawing/2014/main" id="{8CFB2968-453D-4D2C-9007-403208A5B5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3286" y="1019907"/>
            <a:ext cx="10757720" cy="4408853"/>
          </a:xfrm>
          <a:prstGeom prst="rect">
            <a:avLst/>
          </a:prstGeom>
          <a:ln>
            <a:noFill/>
          </a:ln>
        </p:spPr>
      </p:pic>
    </p:spTree>
    <p:extLst>
      <p:ext uri="{BB962C8B-B14F-4D97-AF65-F5344CB8AC3E}">
        <p14:creationId xmlns:p14="http://schemas.microsoft.com/office/powerpoint/2010/main" val="32942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23" y="3650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idx="1"/>
          </p:nvPr>
        </p:nvSpPr>
        <p:spPr>
          <a:xfrm>
            <a:off x="402583" y="736600"/>
            <a:ext cx="11309684" cy="5335595"/>
          </a:xfrm>
        </p:spPr>
        <p:txBody>
          <a:bodyPr/>
          <a:lstStyle/>
          <a:p>
            <a:pPr marL="0" indent="0">
              <a:buNone/>
            </a:pPr>
            <a:r>
              <a:rPr lang="en-IN" sz="2400" dirty="0">
                <a:solidFill>
                  <a:schemeClr val="accent2">
                    <a:lumMod val="60000"/>
                    <a:lumOff val="40000"/>
                  </a:schemeClr>
                </a:solidFill>
                <a:latin typeface="Comic Sans MS" pitchFamily="66" charset="0"/>
              </a:rPr>
              <a:t>Why Java:</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Simple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Platform Independent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Object Oriented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Robust and Secure </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Statically and Strongly typed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Multithreaded</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Architectural-Neutral</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Interpreted and High Performance</a:t>
            </a:r>
          </a:p>
          <a:p>
            <a:pPr indent="381000" algn="just">
              <a:spcBef>
                <a:spcPts val="1200"/>
              </a:spcBef>
              <a:buFont typeface="Courier New" panose="02070309020205020404" pitchFamily="49" charset="0"/>
              <a:buChar char="o"/>
            </a:pPr>
            <a:r>
              <a:rPr lang="en-US" sz="2200" dirty="0">
                <a:solidFill>
                  <a:schemeClr val="bg1"/>
                </a:solidFill>
                <a:latin typeface="Comic Sans MS" pitchFamily="66" charset="0"/>
              </a:rPr>
              <a:t>Distributed</a:t>
            </a:r>
          </a:p>
        </p:txBody>
      </p:sp>
      <p:sp>
        <p:nvSpPr>
          <p:cNvPr id="2" name="Date Placeholder 1"/>
          <p:cNvSpPr>
            <a:spLocks noGrp="1"/>
          </p:cNvSpPr>
          <p:nvPr>
            <p:ph type="dt" sz="half" idx="10"/>
          </p:nvPr>
        </p:nvSpPr>
        <p:spPr/>
        <p:txBody>
          <a:bodyPr/>
          <a:lstStyle/>
          <a:p>
            <a:fld id="{6963B11D-0978-43DA-9019-813F28DD73E1}" type="datetime1">
              <a:rPr lang="en-US" smtClean="0"/>
              <a:t>8/28/2022</a:t>
            </a:fld>
            <a:endParaRPr lang="en-US" dirty="0"/>
          </a:p>
        </p:txBody>
      </p:sp>
      <p:sp>
        <p:nvSpPr>
          <p:cNvPr id="3" name="Slide Number Placeholder 2"/>
          <p:cNvSpPr>
            <a:spLocks noGrp="1"/>
          </p:cNvSpPr>
          <p:nvPr>
            <p:ph type="sldNum" sz="quarter" idx="12"/>
          </p:nvPr>
        </p:nvSpPr>
        <p:spPr/>
        <p:txBody>
          <a:bodyPr/>
          <a:lstStyle/>
          <a:p>
            <a:fld id="{CB3966BC-8B8D-4F42-BECA-90C48EA3D957}" type="slidenum">
              <a:rPr lang="en-US" smtClean="0"/>
              <a:t>8</a:t>
            </a:fld>
            <a:endParaRPr lang="en-US" dirty="0"/>
          </a:p>
        </p:txBody>
      </p:sp>
      <p:sp>
        <p:nvSpPr>
          <p:cNvPr id="17" name="TextBox 16"/>
          <p:cNvSpPr txBox="1"/>
          <p:nvPr/>
        </p:nvSpPr>
        <p:spPr>
          <a:xfrm>
            <a:off x="6527800" y="13059"/>
            <a:ext cx="5399315" cy="461665"/>
          </a:xfrm>
          <a:prstGeom prst="rect">
            <a:avLst/>
          </a:prstGeom>
          <a:noFill/>
        </p:spPr>
        <p:txBody>
          <a:bodyPr wrap="square" rtlCol="0">
            <a:spAutoFit/>
          </a:bodyPr>
          <a:lstStyle/>
          <a:p>
            <a:r>
              <a:rPr lang="en-US" sz="2400" b="1" i="0" u="none" dirty="0">
                <a:ln>
                  <a:solidFill>
                    <a:schemeClr val="accent6"/>
                  </a:solidFill>
                </a:ln>
                <a:solidFill>
                  <a:schemeClr val="accent2">
                    <a:lumMod val="60000"/>
                    <a:lumOff val="40000"/>
                  </a:schemeClr>
                </a:solidFill>
                <a:latin typeface="Comic Sans MS" panose="030F0702030302020204" pitchFamily="66" charset="0"/>
                <a:cs typeface="Times New Roman" panose="02020603050405020304" pitchFamily="18" charset="0"/>
              </a:rPr>
              <a:t>WHY JAVA</a:t>
            </a:r>
          </a:p>
        </p:txBody>
      </p:sp>
    </p:spTree>
    <p:extLst>
      <p:ext uri="{BB962C8B-B14F-4D97-AF65-F5344CB8AC3E}">
        <p14:creationId xmlns:p14="http://schemas.microsoft.com/office/powerpoint/2010/main" val="3061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Ppt_Bg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522514" y="633984"/>
            <a:ext cx="11128711" cy="5671020"/>
          </a:xfrm>
        </p:spPr>
        <p:txBody>
          <a:bodyPr/>
          <a:lstStyle/>
          <a:p>
            <a:pPr marL="0" indent="0">
              <a:buNone/>
            </a:pPr>
            <a:r>
              <a:rPr lang="en-US" sz="2400" dirty="0">
                <a:solidFill>
                  <a:schemeClr val="accent2">
                    <a:lumMod val="60000"/>
                    <a:lumOff val="40000"/>
                  </a:schemeClr>
                </a:solidFill>
                <a:latin typeface="Comic Sans MS" pitchFamily="66" charset="0"/>
              </a:rPr>
              <a:t>Environment Setup: </a:t>
            </a:r>
          </a:p>
          <a:p>
            <a:pPr marL="0" indent="0">
              <a:buNone/>
            </a:pPr>
            <a:r>
              <a:rPr lang="en-US" sz="2400" dirty="0">
                <a:solidFill>
                  <a:schemeClr val="bg1"/>
                </a:solidFill>
                <a:latin typeface="Comic Sans MS" pitchFamily="66" charset="0"/>
              </a:rPr>
              <a:t>       </a:t>
            </a:r>
            <a:r>
              <a:rPr lang="en-US" sz="2200" dirty="0">
                <a:solidFill>
                  <a:schemeClr val="bg1"/>
                </a:solidFill>
                <a:latin typeface="Comic Sans MS" pitchFamily="66" charset="0"/>
              </a:rPr>
              <a:t>Java is one of the most popular programming languages used to create Web applications and platforms. </a:t>
            </a:r>
          </a:p>
          <a:p>
            <a:pPr marL="0" indent="0">
              <a:buNone/>
            </a:pPr>
            <a:r>
              <a:rPr lang="en-US" sz="2200" dirty="0">
                <a:solidFill>
                  <a:schemeClr val="bg1"/>
                </a:solidFill>
                <a:latin typeface="Comic Sans MS" pitchFamily="66" charset="0"/>
              </a:rPr>
              <a:t>It was designed for flexibility, allowing developers to write code that would run on any machine, regardless of architecture or platform.</a:t>
            </a:r>
          </a:p>
          <a:p>
            <a:pPr marL="0" indent="0">
              <a:spcBef>
                <a:spcPts val="1800"/>
              </a:spcBef>
              <a:buNone/>
            </a:pPr>
            <a:r>
              <a:rPr lang="en-IN" sz="2400" u="sng" dirty="0">
                <a:solidFill>
                  <a:schemeClr val="accent2">
                    <a:lumMod val="60000"/>
                    <a:lumOff val="40000"/>
                  </a:schemeClr>
                </a:solidFill>
                <a:latin typeface="Comic Sans MS" pitchFamily="66" charset="0"/>
              </a:rPr>
              <a:t>Popular Java Editors:</a:t>
            </a:r>
            <a:endParaRPr lang="en-IN" sz="2400" dirty="0">
              <a:solidFill>
                <a:schemeClr val="accent2">
                  <a:lumMod val="60000"/>
                  <a:lumOff val="40000"/>
                </a:schemeClr>
              </a:solidFill>
              <a:latin typeface="Comic Sans MS" pitchFamily="66" charset="0"/>
            </a:endParaRP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Notepad − </a:t>
            </a:r>
            <a:r>
              <a:rPr lang="en-US" sz="2200" dirty="0">
                <a:solidFill>
                  <a:schemeClr val="bg1"/>
                </a:solidFill>
                <a:latin typeface="Comic Sans MS" pitchFamily="66" charset="0"/>
              </a:rPr>
              <a:t>On Windows machine, you can use any simple text editor like Notepad or TextPad.</a:t>
            </a: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Netbeans − </a:t>
            </a:r>
            <a:r>
              <a:rPr lang="en-US" sz="2200" dirty="0">
                <a:solidFill>
                  <a:schemeClr val="bg1"/>
                </a:solidFill>
                <a:latin typeface="Comic Sans MS" pitchFamily="66" charset="0"/>
              </a:rPr>
              <a:t>It is a Java IDE that is open-source and free. It can be downloaded from https://netbeans.org/index.html.</a:t>
            </a:r>
          </a:p>
          <a:p>
            <a:pPr>
              <a:spcBef>
                <a:spcPts val="1200"/>
              </a:spcBef>
              <a:buFont typeface="Wingdings" pitchFamily="2" charset="2"/>
              <a:buChar char="Ø"/>
            </a:pPr>
            <a:r>
              <a:rPr lang="en-US" sz="2400" dirty="0">
                <a:solidFill>
                  <a:schemeClr val="accent2">
                    <a:lumMod val="60000"/>
                    <a:lumOff val="40000"/>
                  </a:schemeClr>
                </a:solidFill>
                <a:latin typeface="Comic Sans MS" pitchFamily="66" charset="0"/>
              </a:rPr>
              <a:t>Eclipse − </a:t>
            </a:r>
            <a:r>
              <a:rPr lang="en-US" sz="2200" dirty="0">
                <a:solidFill>
                  <a:schemeClr val="bg1"/>
                </a:solidFill>
                <a:latin typeface="Comic Sans MS" pitchFamily="66" charset="0"/>
              </a:rPr>
              <a:t>It is also a Java IDE developed by the Eclipse open-source community and can be downloaded from https://www.eclipse.org/.</a:t>
            </a:r>
          </a:p>
          <a:p>
            <a:pPr>
              <a:buFont typeface="Wingdings" pitchFamily="2" charset="2"/>
              <a:buChar char="Ø"/>
            </a:pPr>
            <a:endParaRPr lang="en-IN" sz="2200" dirty="0">
              <a:solidFill>
                <a:schemeClr val="accent2">
                  <a:lumMod val="60000"/>
                  <a:lumOff val="40000"/>
                </a:schemeClr>
              </a:solidFill>
              <a:latin typeface="Comic Sans MS" pitchFamily="66" charset="0"/>
            </a:endParaRPr>
          </a:p>
          <a:p>
            <a:pPr marL="0" indent="0">
              <a:buNone/>
            </a:pPr>
            <a:endParaRPr lang="en-IN" sz="2400" dirty="0">
              <a:solidFill>
                <a:schemeClr val="bg1"/>
              </a:solidFill>
              <a:latin typeface="Comic Sans MS" pitchFamily="66" charset="0"/>
            </a:endParaRPr>
          </a:p>
        </p:txBody>
      </p:sp>
      <p:sp>
        <p:nvSpPr>
          <p:cNvPr id="2" name="Date Placeholder 1"/>
          <p:cNvSpPr>
            <a:spLocks noGrp="1"/>
          </p:cNvSpPr>
          <p:nvPr>
            <p:ph type="dt" sz="half" idx="10"/>
          </p:nvPr>
        </p:nvSpPr>
        <p:spPr/>
        <p:txBody>
          <a:bodyPr/>
          <a:lstStyle/>
          <a:p>
            <a:fld id="{58F5AF90-2A74-4867-A1D8-99E4DAC13EC3}" type="datetime1">
              <a:rPr lang="en-US" smtClean="0"/>
              <a:t>8/28/2022</a:t>
            </a:fld>
            <a:endParaRPr lang="en-US" dirty="0"/>
          </a:p>
        </p:txBody>
      </p:sp>
      <p:sp>
        <p:nvSpPr>
          <p:cNvPr id="4" name="Slide Number Placeholder 3"/>
          <p:cNvSpPr>
            <a:spLocks noGrp="1"/>
          </p:cNvSpPr>
          <p:nvPr>
            <p:ph type="sldNum" sz="quarter" idx="12"/>
          </p:nvPr>
        </p:nvSpPr>
        <p:spPr/>
        <p:txBody>
          <a:bodyPr/>
          <a:lstStyle/>
          <a:p>
            <a:fld id="{CB3966BC-8B8D-4F42-BECA-90C48EA3D957}" type="slidenum">
              <a:rPr lang="en-US" smtClean="0"/>
              <a:t>9</a:t>
            </a:fld>
            <a:endParaRPr lang="en-US" dirty="0"/>
          </a:p>
        </p:txBody>
      </p:sp>
      <p:sp>
        <p:nvSpPr>
          <p:cNvPr id="17" name="TextBox 16"/>
          <p:cNvSpPr txBox="1"/>
          <p:nvPr/>
        </p:nvSpPr>
        <p:spPr>
          <a:xfrm>
            <a:off x="6975566" y="0"/>
            <a:ext cx="4715692" cy="461665"/>
          </a:xfrm>
          <a:prstGeom prst="rect">
            <a:avLst/>
          </a:prstGeom>
          <a:noFill/>
        </p:spPr>
        <p:txBody>
          <a:bodyPr wrap="square" rtlCol="0">
            <a:spAutoFit/>
          </a:bodyPr>
          <a:lstStyle/>
          <a:p>
            <a:r>
              <a:rPr lang="en-IN" sz="2400" b="1" i="0" u="none" dirty="0">
                <a:solidFill>
                  <a:schemeClr val="accent2">
                    <a:lumMod val="60000"/>
                    <a:lumOff val="40000"/>
                  </a:schemeClr>
                </a:solidFill>
                <a:latin typeface="Comic Sans MS" pitchFamily="66" charset="0"/>
              </a:rPr>
              <a:t>GETTING STARTED</a:t>
            </a:r>
          </a:p>
        </p:txBody>
      </p:sp>
    </p:spTree>
    <p:extLst>
      <p:ext uri="{BB962C8B-B14F-4D97-AF65-F5344CB8AC3E}">
        <p14:creationId xmlns:p14="http://schemas.microsoft.com/office/powerpoint/2010/main" val="3398146193"/>
      </p:ext>
    </p:extLst>
  </p:cSld>
  <p:clrMapOvr>
    <a:masterClrMapping/>
  </p:clrMapOvr>
</p:sld>
</file>

<file path=ppt/theme/theme1.xml><?xml version="1.0" encoding="utf-8"?>
<a:theme xmlns:a="http://schemas.openxmlformats.org/drawingml/2006/main" name="Theme2">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Bold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2D876288-90BE-4310-8220-42320F08B713}" vid="{E5DA225A-9B29-4883-B3AF-DFDC63F3D9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8793</TotalTime>
  <Words>4625</Words>
  <Application>Microsoft Office PowerPoint</Application>
  <PresentationFormat>Widescreen</PresentationFormat>
  <Paragraphs>790</Paragraphs>
  <Slides>50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Aharoni</vt:lpstr>
      <vt:lpstr>Arial</vt:lpstr>
      <vt:lpstr>Arial-BoldMT</vt:lpstr>
      <vt:lpstr>Calibri</vt:lpstr>
      <vt:lpstr>Comic Sans MS</vt:lpstr>
      <vt:lpstr>Courier New</vt:lpstr>
      <vt:lpstr>Tahoma</vt:lpstr>
      <vt:lpstr>Times New Roman</vt:lpstr>
      <vt:lpstr>Verdana</vt:lpstr>
      <vt:lpstr>Wingdings</vt:lpstr>
      <vt:lpstr>Theme2</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792</cp:revision>
  <dcterms:created xsi:type="dcterms:W3CDTF">2017-11-09T07:08:58Z</dcterms:created>
  <dcterms:modified xsi:type="dcterms:W3CDTF">2022-08-28T02:40:30Z</dcterms:modified>
</cp:coreProperties>
</file>